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96"/>
  </p:notesMasterIdLst>
  <p:handoutMasterIdLst>
    <p:handoutMasterId r:id="rId97"/>
  </p:handoutMasterIdLst>
  <p:sldIdLst>
    <p:sldId id="435" r:id="rId2"/>
    <p:sldId id="606" r:id="rId3"/>
    <p:sldId id="617" r:id="rId4"/>
    <p:sldId id="618" r:id="rId5"/>
    <p:sldId id="401" r:id="rId6"/>
    <p:sldId id="402" r:id="rId7"/>
    <p:sldId id="519" r:id="rId8"/>
    <p:sldId id="520" r:id="rId9"/>
    <p:sldId id="521" r:id="rId10"/>
    <p:sldId id="522" r:id="rId11"/>
    <p:sldId id="483" r:id="rId12"/>
    <p:sldId id="484" r:id="rId13"/>
    <p:sldId id="485" r:id="rId14"/>
    <p:sldId id="486" r:id="rId15"/>
    <p:sldId id="487" r:id="rId16"/>
    <p:sldId id="488" r:id="rId17"/>
    <p:sldId id="489" r:id="rId18"/>
    <p:sldId id="490" r:id="rId19"/>
    <p:sldId id="491" r:id="rId20"/>
    <p:sldId id="492" r:id="rId21"/>
    <p:sldId id="493" r:id="rId22"/>
    <p:sldId id="494" r:id="rId23"/>
    <p:sldId id="495" r:id="rId24"/>
    <p:sldId id="496" r:id="rId25"/>
    <p:sldId id="497" r:id="rId26"/>
    <p:sldId id="498" r:id="rId27"/>
    <p:sldId id="475" r:id="rId28"/>
    <p:sldId id="476" r:id="rId29"/>
    <p:sldId id="477" r:id="rId30"/>
    <p:sldId id="478" r:id="rId31"/>
    <p:sldId id="479" r:id="rId32"/>
    <p:sldId id="480" r:id="rId33"/>
    <p:sldId id="524" r:id="rId34"/>
    <p:sldId id="403" r:id="rId35"/>
    <p:sldId id="412" r:id="rId36"/>
    <p:sldId id="451" r:id="rId37"/>
    <p:sldId id="452" r:id="rId38"/>
    <p:sldId id="453" r:id="rId39"/>
    <p:sldId id="454" r:id="rId40"/>
    <p:sldId id="471" r:id="rId41"/>
    <p:sldId id="472" r:id="rId42"/>
    <p:sldId id="473" r:id="rId43"/>
    <p:sldId id="404" r:id="rId44"/>
    <p:sldId id="443" r:id="rId45"/>
    <p:sldId id="444" r:id="rId46"/>
    <p:sldId id="445" r:id="rId47"/>
    <p:sldId id="446" r:id="rId48"/>
    <p:sldId id="447" r:id="rId49"/>
    <p:sldId id="448" r:id="rId50"/>
    <p:sldId id="449" r:id="rId51"/>
    <p:sldId id="450" r:id="rId52"/>
    <p:sldId id="533" r:id="rId53"/>
    <p:sldId id="539" r:id="rId54"/>
    <p:sldId id="540" r:id="rId55"/>
    <p:sldId id="541" r:id="rId56"/>
    <p:sldId id="542" r:id="rId57"/>
    <p:sldId id="534" r:id="rId58"/>
    <p:sldId id="535" r:id="rId59"/>
    <p:sldId id="536" r:id="rId60"/>
    <p:sldId id="537" r:id="rId61"/>
    <p:sldId id="416" r:id="rId62"/>
    <p:sldId id="503" r:id="rId63"/>
    <p:sldId id="504" r:id="rId64"/>
    <p:sldId id="505" r:id="rId65"/>
    <p:sldId id="506" r:id="rId66"/>
    <p:sldId id="413" r:id="rId67"/>
    <p:sldId id="455" r:id="rId68"/>
    <p:sldId id="456" r:id="rId69"/>
    <p:sldId id="457" r:id="rId70"/>
    <p:sldId id="458" r:id="rId71"/>
    <p:sldId id="529" r:id="rId72"/>
    <p:sldId id="530" r:id="rId73"/>
    <p:sldId id="531" r:id="rId74"/>
    <p:sldId id="532" r:id="rId75"/>
    <p:sldId id="507" r:id="rId76"/>
    <p:sldId id="538" r:id="rId77"/>
    <p:sldId id="508" r:id="rId78"/>
    <p:sldId id="509" r:id="rId79"/>
    <p:sldId id="510" r:id="rId80"/>
    <p:sldId id="511" r:id="rId81"/>
    <p:sldId id="512" r:id="rId82"/>
    <p:sldId id="513" r:id="rId83"/>
    <p:sldId id="514" r:id="rId84"/>
    <p:sldId id="459" r:id="rId85"/>
    <p:sldId id="460" r:id="rId86"/>
    <p:sldId id="461" r:id="rId87"/>
    <p:sldId id="462" r:id="rId88"/>
    <p:sldId id="463" r:id="rId89"/>
    <p:sldId id="465" r:id="rId90"/>
    <p:sldId id="466" r:id="rId91"/>
    <p:sldId id="525" r:id="rId92"/>
    <p:sldId id="526" r:id="rId93"/>
    <p:sldId id="527" r:id="rId94"/>
    <p:sldId id="528" r:id="rId95"/>
  </p:sldIdLst>
  <p:sldSz cx="9144000" cy="6858000" type="screen4x3"/>
  <p:notesSz cx="6858000" cy="9144000"/>
  <p:custDataLst>
    <p:tags r:id="rId98"/>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69696"/>
    <a:srgbClr val="C95BBA"/>
    <a:srgbClr val="A0A0A0"/>
    <a:srgbClr val="000000"/>
    <a:srgbClr val="FFFFFF"/>
    <a:srgbClr val="2894FF"/>
    <a:srgbClr val="4D4D4D"/>
    <a:srgbClr val="043882"/>
    <a:srgbClr val="DDDDDD"/>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4" autoAdjust="0"/>
    <p:restoredTop sz="95000" autoAdjust="0"/>
  </p:normalViewPr>
  <p:slideViewPr>
    <p:cSldViewPr snapToGrid="0" showGuides="1">
      <p:cViewPr varScale="1">
        <p:scale>
          <a:sx n="105" d="100"/>
          <a:sy n="105" d="100"/>
        </p:scale>
        <p:origin x="-1240" y="-80"/>
      </p:cViewPr>
      <p:guideLst>
        <p:guide orient="horz" pos="4148"/>
        <p:guide orient="horz" pos="105"/>
        <p:guide orient="horz" pos="2160"/>
        <p:guide orient="horz" pos="731"/>
        <p:guide orient="horz" pos="952"/>
        <p:guide orient="horz" pos="3802"/>
        <p:guide pos="2880"/>
        <p:guide pos="233"/>
        <p:guide pos="5527"/>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Arbeitsblat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Sheet1!$B$1</c:f>
              <c:strCache>
                <c:ptCount val="1"/>
                <c:pt idx="0">
                  <c:v>Series 1</c:v>
                </c:pt>
              </c:strCache>
            </c:strRef>
          </c:tx>
          <c:spPr>
            <a:solidFill>
              <a:schemeClr val="accent1"/>
            </a:solidFill>
            <a:ln>
              <a:noFill/>
            </a:ln>
            <a:effectLst/>
          </c:spPr>
          <c:dPt>
            <c:idx val="0"/>
            <c:spPr>
              <a:solidFill>
                <a:schemeClr val="accent3"/>
              </a:solidFill>
              <a:ln>
                <a:noFill/>
              </a:ln>
              <a:effectLst/>
            </c:spPr>
            <c:extLst xmlns:c16r2="http://schemas.microsoft.com/office/drawing/2015/06/chart">
              <c:ext xmlns:c16="http://schemas.microsoft.com/office/drawing/2014/chart" uri="{C3380CC4-5D6E-409C-BE32-E72D297353CC}">
                <c16:uniqueId val="{00000001-FF45-4E78-BEE3-E74DF6FADB5A}"/>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FF45-4E78-BEE3-E74DF6FADB5A}"/>
              </c:ext>
            </c:extLst>
          </c:dPt>
          <c:cat>
            <c:strRef>
              <c:f>Sheet1!$A$2</c:f>
              <c:strCache>
                <c:ptCount val="1"/>
                <c:pt idx="0">
                  <c:v>Category 1</c:v>
                </c:pt>
              </c:strCache>
            </c:strRef>
          </c:cat>
          <c:val>
            <c:numRef>
              <c:f>Sheet1!$B$2:$C$2</c:f>
              <c:numCache>
                <c:formatCode>General</c:formatCode>
                <c:ptCount val="2"/>
                <c:pt idx="0">
                  <c:v>28</c:v>
                </c:pt>
                <c:pt idx="1">
                  <c:v>42</c:v>
                </c:pt>
              </c:numCache>
            </c:numRef>
          </c:val>
          <c:extLst xmlns:c16r2="http://schemas.microsoft.com/office/drawing/2015/06/chart">
            <c:ext xmlns:c16="http://schemas.microsoft.com/office/drawing/2014/chart" uri="{C3380CC4-5D6E-409C-BE32-E72D297353CC}">
              <c16:uniqueId val="{00000004-FF45-4E78-BEE3-E74DF6FADB5A}"/>
            </c:ext>
          </c:extLst>
        </c:ser>
        <c:dLbls/>
        <c:gapWidth val="70"/>
        <c:axId val="209409920"/>
        <c:axId val="210759040"/>
      </c:barChart>
      <c:catAx>
        <c:axId val="209409920"/>
        <c:scaling>
          <c:orientation val="minMax"/>
        </c:scaling>
        <c:delete val="1"/>
        <c:axPos val="b"/>
        <c:numFmt formatCode="General" sourceLinked="1"/>
        <c:majorTickMark val="none"/>
        <c:tickLblPos val="none"/>
        <c:crossAx val="210759040"/>
        <c:crosses val="autoZero"/>
        <c:auto val="1"/>
        <c:lblAlgn val="ctr"/>
        <c:lblOffset val="100"/>
      </c:catAx>
      <c:valAx>
        <c:axId val="210759040"/>
        <c:scaling>
          <c:orientation val="minMax"/>
          <c:max val="80"/>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20940992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0.10374</cdr:x>
      <cdr:y>0.03207</cdr:y>
    </cdr:from>
    <cdr:to>
      <cdr:x>0.10374</cdr:x>
      <cdr:y>0.95146</cdr:y>
    </cdr:to>
    <cdr:cxnSp macro="">
      <cdr:nvCxnSpPr>
        <cdr:cNvPr id="3" name="Straight Connector 2">
          <a:extLst xmlns:a="http://schemas.openxmlformats.org/drawingml/2006/main">
            <a:ext uri="{FF2B5EF4-FFF2-40B4-BE49-F238E27FC236}">
              <a16:creationId xmlns:a16="http://schemas.microsoft.com/office/drawing/2014/main" xmlns="" id="{700AA799-1A13-4BA8-A2BF-47317DE8B706}"/>
            </a:ext>
          </a:extLst>
        </cdr:cNvPr>
        <cdr:cNvCxnSpPr/>
      </cdr:nvCxnSpPr>
      <cdr:spPr>
        <a:xfrm xmlns:a="http://schemas.openxmlformats.org/drawingml/2006/main" flipV="1">
          <a:off x="354078" y="93641"/>
          <a:ext cx="0" cy="2684732"/>
        </a:xfrm>
        <a:prstGeom xmlns:a="http://schemas.openxmlformats.org/drawingml/2006/main" prst="line">
          <a:avLst/>
        </a:prstGeom>
        <a:ln xmlns:a="http://schemas.openxmlformats.org/drawingml/2006/main" w="22225">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0.10374</cdr:x>
      <cdr:y>0.9506</cdr:y>
    </cdr:from>
    <cdr:to>
      <cdr:x>0.91025</cdr:x>
      <cdr:y>0.9506</cdr:y>
    </cdr:to>
    <cdr:cxnSp macro="">
      <cdr:nvCxnSpPr>
        <cdr:cNvPr id="5" name="Straight Connector 4">
          <a:extLst xmlns:a="http://schemas.openxmlformats.org/drawingml/2006/main">
            <a:ext uri="{FF2B5EF4-FFF2-40B4-BE49-F238E27FC236}">
              <a16:creationId xmlns:a16="http://schemas.microsoft.com/office/drawing/2014/main" xmlns="" id="{9FDDC520-D48F-4807-93DD-45363EB132D5}"/>
            </a:ext>
          </a:extLst>
        </cdr:cNvPr>
        <cdr:cNvCxnSpPr/>
      </cdr:nvCxnSpPr>
      <cdr:spPr>
        <a:xfrm xmlns:a="http://schemas.openxmlformats.org/drawingml/2006/main">
          <a:off x="354078" y="2775883"/>
          <a:ext cx="2752725" cy="0"/>
        </a:xfrm>
        <a:prstGeom xmlns:a="http://schemas.openxmlformats.org/drawingml/2006/main" prst="line">
          <a:avLst/>
        </a:prstGeom>
        <a:ln xmlns:a="http://schemas.openxmlformats.org/drawingml/2006/main" w="22225">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15/10/2019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10/15/2019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descr="A view of a city next to a body of water&#10;&#10;Description automatically generated">
            <a:extLst>
              <a:ext uri="{FF2B5EF4-FFF2-40B4-BE49-F238E27FC236}">
                <a16:creationId xmlns:a16="http://schemas.microsoft.com/office/drawing/2014/main" xmlns="" id="{1610E0DC-BD64-43E9-B7CC-0127C6560972}"/>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6431" b="8814"/>
          <a:stretch/>
        </p:blipFill>
        <p:spPr>
          <a:xfrm>
            <a:off x="0" y="1460500"/>
            <a:ext cx="9144000" cy="4559288"/>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16" name="Rectangle 15">
            <a:extLst>
              <a:ext uri="{FF2B5EF4-FFF2-40B4-BE49-F238E27FC236}">
                <a16:creationId xmlns:a16="http://schemas.microsoft.com/office/drawing/2014/main" xmlns="" id="{8339E20D-FE9B-449F-9D7D-64AF55E5BE6D}"/>
              </a:ext>
            </a:extLst>
          </p:cNvPr>
          <p:cNvSpPr/>
          <p:nvPr userDrawn="1"/>
        </p:nvSpPr>
        <p:spPr>
          <a:xfrm>
            <a:off x="0" y="5342680"/>
            <a:ext cx="9144000" cy="677108"/>
          </a:xfrm>
          <a:prstGeom prst="rect">
            <a:avLst/>
          </a:prstGeom>
          <a:solidFill>
            <a:srgbClr val="FFFFFF">
              <a:alpha val="70000"/>
            </a:srgbClr>
          </a:solidFill>
        </p:spPr>
        <p:txBody>
          <a:bodyPr wrap="square">
            <a:spAutoFit/>
          </a:bodyPr>
          <a:lstStyle/>
          <a:p>
            <a:pPr algn="ctr">
              <a:spcAft>
                <a:spcPts val="600"/>
              </a:spcAft>
            </a:pPr>
            <a:r>
              <a:rPr lang="fr-FR" sz="2000" b="1" kern="0" noProof="0" dirty="0" smtClean="0">
                <a:solidFill>
                  <a:schemeClr val="bg1"/>
                </a:solidFill>
                <a:effectLst/>
                <a:latin typeface="Arial"/>
                <a:cs typeface="Arial"/>
              </a:rPr>
              <a:t>Congr</a:t>
            </a:r>
            <a:r>
              <a:rPr lang="fr-FR" sz="2000" b="1" kern="0" noProof="0" dirty="0" smtClean="0">
                <a:solidFill>
                  <a:schemeClr val="bg1"/>
                </a:solidFill>
                <a:effectLst/>
                <a:latin typeface="Arial" panose="020B0604020202020204" pitchFamily="34" charset="0"/>
                <a:cs typeface="Arial" panose="020B0604020202020204" pitchFamily="34" charset="0"/>
              </a:rPr>
              <a:t>è</a:t>
            </a:r>
            <a:r>
              <a:rPr lang="fr-FR" sz="2000" b="1" kern="0" noProof="0" dirty="0" smtClean="0">
                <a:solidFill>
                  <a:schemeClr val="bg1"/>
                </a:solidFill>
                <a:effectLst/>
                <a:latin typeface="Arial"/>
                <a:cs typeface="Arial"/>
              </a:rPr>
              <a:t>s ESMO 2019</a:t>
            </a:r>
            <a:br>
              <a:rPr lang="fr-FR" sz="2000" b="1" kern="0" noProof="0" dirty="0" smtClean="0">
                <a:solidFill>
                  <a:schemeClr val="bg1"/>
                </a:solidFill>
                <a:effectLst/>
                <a:latin typeface="Arial"/>
                <a:cs typeface="Arial"/>
              </a:rPr>
            </a:br>
            <a:r>
              <a:rPr lang="fr-FR" sz="1800" b="0" i="0" kern="1200" noProof="0" dirty="0" smtClean="0">
                <a:solidFill>
                  <a:schemeClr val="bg1"/>
                </a:solidFill>
                <a:effectLst/>
                <a:latin typeface="Arial" charset="0"/>
                <a:ea typeface="+mn-ea"/>
                <a:cs typeface="Arial" charset="0"/>
              </a:rPr>
              <a:t>27 sept – 01 </a:t>
            </a:r>
            <a:r>
              <a:rPr lang="fr-FR" sz="1800" b="0" i="0" kern="1200" noProof="0" dirty="0" err="1" smtClean="0">
                <a:solidFill>
                  <a:schemeClr val="bg1"/>
                </a:solidFill>
                <a:effectLst/>
                <a:latin typeface="Arial" charset="0"/>
                <a:ea typeface="+mn-ea"/>
                <a:cs typeface="Arial" charset="0"/>
              </a:rPr>
              <a:t>oct</a:t>
            </a:r>
            <a:r>
              <a:rPr lang="fr-FR" sz="1800" b="0" i="0" kern="1200" noProof="0" dirty="0" smtClean="0">
                <a:solidFill>
                  <a:schemeClr val="bg1"/>
                </a:solidFill>
                <a:effectLst/>
                <a:latin typeface="Arial" charset="0"/>
                <a:ea typeface="+mn-ea"/>
                <a:cs typeface="Arial" charset="0"/>
              </a:rPr>
              <a:t> 2019 </a:t>
            </a:r>
            <a:r>
              <a:rPr lang="fr-FR" sz="1800" b="0" kern="0" noProof="0" dirty="0" smtClean="0">
                <a:solidFill>
                  <a:schemeClr val="bg1"/>
                </a:solidFill>
                <a:effectLst/>
                <a:latin typeface="Arial"/>
                <a:cs typeface="Arial"/>
              </a:rPr>
              <a:t>| Barcelone, Espagne</a:t>
            </a:r>
            <a:endParaRPr lang="fr-FR" sz="2000" b="0" kern="0" noProof="0" dirty="0">
              <a:solidFill>
                <a:schemeClr val="bg1"/>
              </a:solidFill>
              <a:effectLst/>
              <a:latin typeface="Arial"/>
              <a:cs typeface="Arial"/>
            </a:endParaRPr>
          </a:p>
        </p:txBody>
      </p:sp>
    </p:spTree>
    <p:extLst>
      <p:ext uri="{BB962C8B-B14F-4D97-AF65-F5344CB8AC3E}">
        <p14:creationId xmlns:p14="http://schemas.microsoft.com/office/powerpoint/2010/main" xmlns="" val="333400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99123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850126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204473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98873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31110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5537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1522868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912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9885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4365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765334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93426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133937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75472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172134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25839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26874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2701780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887662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37298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6985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532625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637115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660459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32058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058000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10851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692703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4438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96146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191910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73485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58937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73333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40220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91652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96129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14858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2561129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3264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6669504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40394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31980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312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54317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21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128561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342879973"/>
      </p:ext>
    </p:extLst>
  </p:cSld>
  <p:clrMap bg1="dk2" tx1="lt1" bg2="dk1" tx2="lt2" accent1="accent1" accent2="accent2" accent3="accent3" accent4="accent4" accent5="accent5" accent6="accent6" hlink="hlink" folHlink="folHlink"/>
  <p:sldLayoutIdLst>
    <p:sldLayoutId id="2147483706"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31" r:id="rId20"/>
    <p:sldLayoutId id="2147483732" r:id="rId21"/>
    <p:sldLayoutId id="2147483734"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650" r:id="rId34"/>
    <p:sldLayoutId id="2147483664" r:id="rId35"/>
    <p:sldLayoutId id="2147483652" r:id="rId36"/>
    <p:sldLayoutId id="2147483687" r:id="rId37"/>
    <p:sldLayoutId id="2147483688" r:id="rId38"/>
    <p:sldLayoutId id="2147483690" r:id="rId39"/>
    <p:sldLayoutId id="2147483694" r:id="rId40"/>
    <p:sldLayoutId id="2147483697" r:id="rId41"/>
    <p:sldLayoutId id="2147483698" r:id="rId42"/>
    <p:sldLayoutId id="2147483700" r:id="rId43"/>
    <p:sldLayoutId id="2147483675" r:id="rId44"/>
    <p:sldLayoutId id="2147483678" r:id="rId45"/>
    <p:sldLayoutId id="2147483679" r:id="rId46"/>
    <p:sldLayoutId id="2147483681" r:id="rId47"/>
    <p:sldLayoutId id="2147483749" r:id="rId48"/>
    <p:sldLayoutId id="2147483752" r:id="rId49"/>
    <p:sldLayoutId id="2147483753" r:id="rId50"/>
    <p:sldLayoutId id="2147483755" r:id="rId51"/>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6.xml"/><Relationship Id="rId7" Type="http://schemas.openxmlformats.org/officeDocument/2006/relationships/slide" Target="slide5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3.xml"/><Relationship Id="rId5" Type="http://schemas.openxmlformats.org/officeDocument/2006/relationships/slide" Target="slide35.xml"/><Relationship Id="rId4" Type="http://schemas.openxmlformats.org/officeDocument/2006/relationships/slide" Target="slide34.xml"/><Relationship Id="rId9" Type="http://schemas.openxmlformats.org/officeDocument/2006/relationships/slide" Target="slide6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a:t>Diaporama cancers digestifs 2019</a:t>
            </a:r>
            <a:br>
              <a:rPr lang="fr-FR" dirty="0"/>
            </a:br>
            <a:r>
              <a:rPr lang="fr-FR" sz="2800" b="0" dirty="0"/>
              <a:t>Abstracts sélectionnés de:</a:t>
            </a:r>
          </a:p>
        </p:txBody>
      </p:sp>
    </p:spTree>
    <p:extLst>
      <p:ext uri="{BB962C8B-B14F-4D97-AF65-F5344CB8AC3E}">
        <p14:creationId xmlns:p14="http://schemas.microsoft.com/office/powerpoint/2010/main" xmlns="" val="119684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LBA11: Nivolumab versus chimiothérapie dans le carcinome épidermoïde de l’oesophage avancé (CEOA) : l’étude de phase 3 ATTRACTION-3 </a:t>
            </a:r>
            <a:r>
              <a:rPr lang="fr-FR" dirty="0" smtClean="0"/>
              <a:t/>
            </a:r>
            <a:br>
              <a:rPr lang="fr-FR" dirty="0" smtClean="0"/>
            </a:br>
            <a:r>
              <a:rPr lang="fr-FR" dirty="0" smtClean="0"/>
              <a:t>– </a:t>
            </a:r>
            <a:r>
              <a:rPr lang="fr-FR" dirty="0"/>
              <a:t>Cho BC, et al</a:t>
            </a:r>
          </a:p>
        </p:txBody>
      </p:sp>
      <p:sp>
        <p:nvSpPr>
          <p:cNvPr id="3" name="Content Placeholder 2"/>
          <p:cNvSpPr>
            <a:spLocks noGrp="1"/>
          </p:cNvSpPr>
          <p:nvPr>
            <p:ph idx="1"/>
          </p:nvPr>
        </p:nvSpPr>
        <p:spPr/>
        <p:txBody>
          <a:bodyPr/>
          <a:lstStyle/>
          <a:p>
            <a:pPr marL="0" indent="0">
              <a:buNone/>
            </a:pPr>
            <a:r>
              <a:rPr lang="fr-FR" b="1" dirty="0"/>
              <a:t>Résultats </a:t>
            </a:r>
            <a:endParaRPr lang="fr-FR" dirty="0"/>
          </a:p>
          <a:p>
            <a:pPr marL="0" indent="0">
              <a:spcBef>
                <a:spcPts val="15000"/>
              </a:spcBef>
              <a:buNone/>
            </a:pPr>
            <a:r>
              <a:rPr lang="fr-FR" b="1" dirty="0"/>
              <a:t>Conclusion</a:t>
            </a:r>
          </a:p>
          <a:p>
            <a:r>
              <a:rPr lang="fr-FR" b="1" dirty="0"/>
              <a:t>Chez ces patients avec carcinome épidermoïde de l’oesophage avancé prétraité, le nivolumab a démontré une amélioration significative de la SG avec un profil de </a:t>
            </a:r>
            <a:r>
              <a:rPr lang="fr-FR" b="1" dirty="0" smtClean="0"/>
              <a:t>tolérance </a:t>
            </a:r>
            <a:r>
              <a:rPr lang="fr-FR" b="1" dirty="0"/>
              <a:t>gérable comparativement à la chimiothérapie</a:t>
            </a:r>
          </a:p>
        </p:txBody>
      </p:sp>
      <p:sp>
        <p:nvSpPr>
          <p:cNvPr id="5" name="Text Placeholder 4"/>
          <p:cNvSpPr>
            <a:spLocks noGrp="1"/>
          </p:cNvSpPr>
          <p:nvPr>
            <p:ph type="body" sz="quarter" idx="11"/>
          </p:nvPr>
        </p:nvSpPr>
        <p:spPr/>
        <p:txBody>
          <a:bodyPr/>
          <a:lstStyle/>
          <a:p>
            <a:r>
              <a:rPr lang="fr-FR" dirty="0"/>
              <a:t>Cho BC, et al, Ann </a:t>
            </a:r>
            <a:r>
              <a:rPr lang="fr-FR" dirty="0" err="1"/>
              <a:t>Oncol</a:t>
            </a:r>
            <a:r>
              <a:rPr lang="fr-FR" dirty="0"/>
              <a:t> 2019;30(</a:t>
            </a:r>
            <a:r>
              <a:rPr lang="fr-FR" dirty="0" err="1"/>
              <a:t>suppl</a:t>
            </a:r>
            <a:r>
              <a:rPr lang="fr-FR" dirty="0"/>
              <a:t>):</a:t>
            </a:r>
            <a:r>
              <a:rPr lang="fr-FR" dirty="0" err="1"/>
              <a:t>abstr</a:t>
            </a:r>
            <a:r>
              <a:rPr lang="fr-FR" dirty="0"/>
              <a:t> LBA11</a:t>
            </a:r>
          </a:p>
        </p:txBody>
      </p:sp>
      <p:graphicFrame>
        <p:nvGraphicFramePr>
          <p:cNvPr id="6" name="Group 88"/>
          <p:cNvGraphicFramePr>
            <a:graphicFrameLocks noGrp="1"/>
          </p:cNvGraphicFramePr>
          <p:nvPr>
            <p:extLst>
              <p:ext uri="{D42A27DB-BD31-4B8C-83A1-F6EECF244321}">
                <p14:modId xmlns:p14="http://schemas.microsoft.com/office/powerpoint/2010/main" xmlns="" val="3070765744"/>
              </p:ext>
            </p:extLst>
          </p:nvPr>
        </p:nvGraphicFramePr>
        <p:xfrm>
          <a:off x="365124" y="1601189"/>
          <a:ext cx="8413751" cy="1712160"/>
        </p:xfrm>
        <a:graphic>
          <a:graphicData uri="http://schemas.openxmlformats.org/drawingml/2006/table">
            <a:tbl>
              <a:tblPr firstRow="1" bandRow="1">
                <a:tableStyleId>{69012ECD-51FC-41F1-AA8D-1B2483CD663E}</a:tableStyleId>
              </a:tblPr>
              <a:tblGrid>
                <a:gridCol w="3716017">
                  <a:extLst>
                    <a:ext uri="{9D8B030D-6E8A-4147-A177-3AD203B41FA5}">
                      <a16:colId xmlns:a16="http://schemas.microsoft.com/office/drawing/2014/main" xmlns="" val="20000"/>
                    </a:ext>
                  </a:extLst>
                </a:gridCol>
                <a:gridCol w="2348867">
                  <a:extLst>
                    <a:ext uri="{9D8B030D-6E8A-4147-A177-3AD203B41FA5}">
                      <a16:colId xmlns:a16="http://schemas.microsoft.com/office/drawing/2014/main" xmlns="" val="3397994981"/>
                    </a:ext>
                  </a:extLst>
                </a:gridCol>
                <a:gridCol w="2348867">
                  <a:extLst>
                    <a:ext uri="{9D8B030D-6E8A-4147-A177-3AD203B41FA5}">
                      <a16:colId xmlns:a16="http://schemas.microsoft.com/office/drawing/2014/main" xmlns=""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EILTs particuliers de grade 3–4,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2"/>
                          </a:solidFill>
                          <a:effectLst/>
                          <a:latin typeface="+mn-lt"/>
                        </a:rPr>
                        <a:t>Nivolumab (n=209)</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Chimiothérapie (n=208)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Gastrointestinaux</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Hépatiques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Pulmonaires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Rénaux</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Cutanés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2 (1)</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8963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LBA41: Etude randomisée de phase III de chimiothérapie néoadjuvante par docétaxel(D), oxaliplatine(O) et S-1(S) (DOS) suivie de chirurgie et S-1 adjuvant vs. chirurgie et S-1 adjuvant dans le cancer de l’estomac avancé résécable (PRODIGY) – Kang Y-K, et al</a:t>
            </a:r>
            <a:endParaRPr lang="fr-FR" dirty="0"/>
          </a:p>
        </p:txBody>
      </p:sp>
      <p:sp>
        <p:nvSpPr>
          <p:cNvPr id="3" name="Content Placeholder 2"/>
          <p:cNvSpPr>
            <a:spLocks noGrp="1"/>
          </p:cNvSpPr>
          <p:nvPr>
            <p:ph idx="1"/>
          </p:nvPr>
        </p:nvSpPr>
        <p:spPr/>
        <p:txBody>
          <a:bodyPr/>
          <a:lstStyle/>
          <a:p>
            <a:pPr marL="0" indent="0">
              <a:buNone/>
            </a:pPr>
            <a:r>
              <a:rPr lang="fr-FR" b="1" smtClean="0"/>
              <a:t>Objectif</a:t>
            </a:r>
          </a:p>
          <a:p>
            <a:r>
              <a:rPr lang="fr-FR" smtClean="0"/>
              <a:t>Etudier l'efficacité et la tolérance de la chimiothérapie néoadjuvante par DOS suivie de chirurgie et S-1 adjuvant comparée à la chirurgie + S-1 adjuvant chez des patients avec cancer de l’estomac avancé</a:t>
            </a:r>
            <a:endParaRPr lang="fr-FR" dirty="0"/>
          </a:p>
        </p:txBody>
      </p:sp>
      <p:sp>
        <p:nvSpPr>
          <p:cNvPr id="9" name="Text Placeholder 8"/>
          <p:cNvSpPr>
            <a:spLocks noGrp="1"/>
          </p:cNvSpPr>
          <p:nvPr>
            <p:ph type="body" sz="quarter" idx="10"/>
          </p:nvPr>
        </p:nvSpPr>
        <p:spPr>
          <a:xfrm>
            <a:off x="365125" y="6096000"/>
            <a:ext cx="4283075" cy="487363"/>
          </a:xfrm>
        </p:spPr>
        <p:txBody>
          <a:bodyPr/>
          <a:lstStyle/>
          <a:p>
            <a:r>
              <a:rPr lang="fr-FR" smtClean="0"/>
              <a:t>*Docétaxel 50 mg/m</a:t>
            </a:r>
            <a:r>
              <a:rPr lang="fr-FR" baseline="30000" smtClean="0">
                <a:latin typeface="Arial" panose="020B0604020202020204" pitchFamily="34" charset="0"/>
                <a:cs typeface="Arial" panose="020B0604020202020204" pitchFamily="34" charset="0"/>
              </a:rPr>
              <a:t>2</a:t>
            </a:r>
            <a:r>
              <a:rPr lang="fr-FR" smtClean="0"/>
              <a:t> iv J1, oxaliplatine 100 mg/mg</a:t>
            </a:r>
            <a:r>
              <a:rPr lang="fr-FR" baseline="30000" smtClean="0">
                <a:latin typeface="Arial" panose="020B0604020202020204" pitchFamily="34" charset="0"/>
                <a:cs typeface="Arial" panose="020B0604020202020204" pitchFamily="34" charset="0"/>
              </a:rPr>
              <a:t>2</a:t>
            </a:r>
            <a:r>
              <a:rPr lang="fr-FR" smtClean="0"/>
              <a:t> iv J1, </a:t>
            </a:r>
            <a:br>
              <a:rPr lang="fr-FR" smtClean="0"/>
            </a:br>
            <a:r>
              <a:rPr lang="fr-FR" smtClean="0"/>
              <a:t>S-1 40 mg/m</a:t>
            </a:r>
            <a:r>
              <a:rPr lang="fr-FR" baseline="30000" smtClean="0">
                <a:latin typeface="Arial" panose="020B0604020202020204" pitchFamily="34" charset="0"/>
                <a:cs typeface="Arial" panose="020B0604020202020204" pitchFamily="34" charset="0"/>
              </a:rPr>
              <a:t>2</a:t>
            </a:r>
            <a:r>
              <a:rPr lang="fr-FR" smtClean="0"/>
              <a:t> po 2x/j J1–14; </a:t>
            </a:r>
            <a:r>
              <a:rPr lang="fr-FR" baseline="30000" smtClean="0">
                <a:latin typeface="Arial" panose="020B0604020202020204" pitchFamily="34" charset="0"/>
                <a:cs typeface="Arial" panose="020B0604020202020204" pitchFamily="34" charset="0"/>
              </a:rPr>
              <a:t>†</a:t>
            </a:r>
            <a:r>
              <a:rPr lang="fr-FR" smtClean="0">
                <a:latin typeface="Arial" panose="020B0604020202020204" pitchFamily="34" charset="0"/>
                <a:cs typeface="Arial" panose="020B0604020202020204" pitchFamily="34" charset="0"/>
              </a:rPr>
              <a:t>g</a:t>
            </a:r>
            <a:r>
              <a:rPr lang="fr-FR" smtClean="0"/>
              <a:t>astrectomie + curage ganglionnaire D2</a:t>
            </a:r>
            <a:endParaRPr lang="fr-FR" dirty="0"/>
          </a:p>
        </p:txBody>
      </p:sp>
      <p:sp>
        <p:nvSpPr>
          <p:cNvPr id="5" name="Text Placeholder 4"/>
          <p:cNvSpPr>
            <a:spLocks noGrp="1"/>
          </p:cNvSpPr>
          <p:nvPr>
            <p:ph type="body" sz="quarter" idx="11"/>
          </p:nvPr>
        </p:nvSpPr>
        <p:spPr/>
        <p:txBody>
          <a:bodyPr/>
          <a:lstStyle/>
          <a:p>
            <a:r>
              <a:rPr lang="fr-FR" smtClean="0"/>
              <a:t>Kang Y-K, et al, Ann Oncol 2019;30(suppl):abstr LBA41</a:t>
            </a:r>
            <a:endParaRPr lang="fr-FR" dirty="0"/>
          </a:p>
        </p:txBody>
      </p:sp>
      <p:sp>
        <p:nvSpPr>
          <p:cNvPr id="6" name="Oval 14"/>
          <p:cNvSpPr>
            <a:spLocks noChangeArrowheads="1"/>
          </p:cNvSpPr>
          <p:nvPr/>
        </p:nvSpPr>
        <p:spPr bwMode="auto">
          <a:xfrm>
            <a:off x="3291391" y="36260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7" name="AutoShape 15"/>
          <p:cNvCxnSpPr>
            <a:cxnSpLocks noChangeShapeType="1"/>
            <a:stCxn id="6" idx="0"/>
            <a:endCxn id="11" idx="1"/>
          </p:cNvCxnSpPr>
          <p:nvPr/>
        </p:nvCxnSpPr>
        <p:spPr bwMode="auto">
          <a:xfrm rot="5400000" flipH="1" flipV="1">
            <a:off x="3464952" y="3246560"/>
            <a:ext cx="497748" cy="261274"/>
          </a:xfrm>
          <a:prstGeom prst="bentConnector2">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3844463" y="2709415"/>
            <a:ext cx="1129319" cy="837815"/>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DOS*</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3 cycles</a:t>
            </a:r>
          </a:p>
        </p:txBody>
      </p:sp>
      <p:sp>
        <p:nvSpPr>
          <p:cNvPr id="12" name="AutoShape 9"/>
          <p:cNvSpPr>
            <a:spLocks noChangeArrowheads="1"/>
          </p:cNvSpPr>
          <p:nvPr/>
        </p:nvSpPr>
        <p:spPr bwMode="auto">
          <a:xfrm>
            <a:off x="122548" y="2737592"/>
            <a:ext cx="3062863"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dirty="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latin typeface="Arial"/>
                <a:ea typeface="SimSun" pitchFamily="2" charset="-122"/>
                <a:cs typeface="Arial"/>
              </a:rPr>
              <a:t>Cancer estomac ou JGO avancé</a:t>
            </a:r>
            <a:endParaRPr kumimoji="0" lang="fr-FR" altLang="zh-CN"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latin typeface="Arial"/>
                <a:ea typeface="SimSun" pitchFamily="2" charset="-122"/>
                <a:cs typeface="Arial"/>
              </a:rPr>
              <a:t>cT2,3/N[+]M0 ou cT4/tout N/M0</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ECOG PS 0–1 </a:t>
            </a:r>
          </a:p>
          <a:p>
            <a:pPr marR="0" lvl="0" algn="l" defTabSz="892175" rtl="0" eaLnBrk="0" fontAlgn="base" latinLnBrk="0" hangingPunct="0">
              <a:lnSpc>
                <a:spcPct val="100000"/>
              </a:lnSpc>
              <a:spcBef>
                <a:spcPct val="0"/>
              </a:spcBef>
              <a:spcAft>
                <a:spcPct val="30000"/>
              </a:spcAft>
              <a:buClrTx/>
              <a:buSzTx/>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(n=530)</a:t>
            </a:r>
          </a:p>
        </p:txBody>
      </p:sp>
      <p:cxnSp>
        <p:nvCxnSpPr>
          <p:cNvPr id="13" name="AutoShape 19"/>
          <p:cNvCxnSpPr>
            <a:cxnSpLocks noChangeShapeType="1"/>
            <a:stCxn id="12" idx="3"/>
            <a:endCxn id="6" idx="2"/>
          </p:cNvCxnSpPr>
          <p:nvPr/>
        </p:nvCxnSpPr>
        <p:spPr bwMode="auto">
          <a:xfrm flipV="1">
            <a:off x="3185411" y="3918171"/>
            <a:ext cx="105980" cy="1"/>
          </a:xfrm>
          <a:prstGeom prst="straightConnector1">
            <a:avLst/>
          </a:prstGeom>
          <a:noFill/>
          <a:ln w="57150">
            <a:solidFill>
              <a:schemeClr val="bg2">
                <a:lumMod val="60000"/>
                <a:lumOff val="40000"/>
              </a:schemeClr>
            </a:solidFill>
            <a:round/>
            <a:headEnd type="none" w="med" len="med"/>
            <a:tailEnd type="none" w="med" len="med"/>
          </a:ln>
        </p:spPr>
      </p:cxnSp>
      <p:sp>
        <p:nvSpPr>
          <p:cNvPr id="14" name="Content Placeholder 26"/>
          <p:cNvSpPr txBox="1">
            <a:spLocks/>
          </p:cNvSpPr>
          <p:nvPr/>
        </p:nvSpPr>
        <p:spPr>
          <a:xfrm>
            <a:off x="122548" y="5263075"/>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endParaRPr kumimoji="0" lang="fr-FR" sz="1600" b="1" i="0" u="none" strike="noStrike" kern="1200" cap="none" spc="0" normalizeH="0" noProof="0" dirty="0" smtClean="0">
              <a:ln>
                <a:noFill/>
              </a:ln>
              <a:solidFill>
                <a:srgbClr val="A0A0A0"/>
              </a:solidFill>
              <a:effectLst/>
              <a:uLnTx/>
              <a:uFillTx/>
              <a:latin typeface="Arial"/>
              <a:cs typeface="Arial"/>
            </a:endParaRPr>
          </a:p>
          <a:p>
            <a:pPr>
              <a:buClr>
                <a:srgbClr val="043882"/>
              </a:buClr>
              <a:defRPr/>
            </a:pPr>
            <a:r>
              <a:rPr lang="fr-FR" dirty="0" smtClean="0"/>
              <a:t>SSP </a:t>
            </a:r>
            <a:r>
              <a:rPr lang="fr-FR" dirty="0"/>
              <a:t>à 3 ans (population FAS)</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15" name="Content Placeholder 26"/>
          <p:cNvSpPr txBox="1">
            <a:spLocks/>
          </p:cNvSpPr>
          <p:nvPr/>
        </p:nvSpPr>
        <p:spPr>
          <a:xfrm>
            <a:off x="4648200" y="5263075"/>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Taux </a:t>
            </a:r>
            <a:r>
              <a:rPr lang="fr-FR" dirty="0">
                <a:latin typeface="Arial"/>
                <a:cs typeface="Arial"/>
              </a:rPr>
              <a:t>de résection R0, stade </a:t>
            </a:r>
            <a:r>
              <a:rPr lang="fr-FR" dirty="0" smtClean="0">
                <a:latin typeface="Arial"/>
                <a:cs typeface="Arial"/>
              </a:rPr>
              <a:t>pathologique </a:t>
            </a:r>
            <a:r>
              <a:rPr lang="fr-FR" dirty="0">
                <a:latin typeface="Arial"/>
                <a:cs typeface="Arial"/>
              </a:rPr>
              <a:t>postopératoire, SG</a:t>
            </a:r>
            <a:r>
              <a:rPr kumimoji="0" lang="fr-FR" sz="1600" b="0" i="0" u="none" strike="noStrike" kern="1200" cap="none" spc="0" normalizeH="0" baseline="0" noProof="0" dirty="0">
                <a:ln>
                  <a:noFill/>
                </a:ln>
                <a:solidFill>
                  <a:srgbClr val="4D4D4D"/>
                </a:solidFill>
                <a:effectLst/>
                <a:uLnTx/>
                <a:uFillTx/>
                <a:latin typeface="Arial"/>
                <a:cs typeface="Arial"/>
              </a:rPr>
              <a:t>, tolérance</a:t>
            </a:r>
          </a:p>
        </p:txBody>
      </p:sp>
      <p:sp>
        <p:nvSpPr>
          <p:cNvPr id="16" name="AutoShape 8"/>
          <p:cNvSpPr>
            <a:spLocks noChangeArrowheads="1"/>
          </p:cNvSpPr>
          <p:nvPr/>
        </p:nvSpPr>
        <p:spPr bwMode="auto">
          <a:xfrm>
            <a:off x="6565683" y="2678779"/>
            <a:ext cx="1417868" cy="89908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dirty="0">
                <a:solidFill>
                  <a:srgbClr val="FFFFFF"/>
                </a:solidFill>
                <a:ea typeface="SimSun" pitchFamily="2" charset="-122"/>
              </a:rPr>
              <a:t>S-1 </a:t>
            </a:r>
            <a:br>
              <a:rPr lang="fr-FR" altLang="zh-CN" dirty="0">
                <a:solidFill>
                  <a:srgbClr val="FFFFFF"/>
                </a:solidFill>
                <a:ea typeface="SimSun" pitchFamily="2" charset="-122"/>
              </a:rPr>
            </a:br>
            <a:r>
              <a:rPr lang="fr-FR" altLang="zh-CN" dirty="0">
                <a:solidFill>
                  <a:srgbClr val="FFFFFF"/>
                </a:solidFill>
                <a:ea typeface="SimSun" pitchFamily="2" charset="-122"/>
              </a:rPr>
              <a:t>8 cycles</a:t>
            </a:r>
            <a:br>
              <a:rPr lang="fr-FR" altLang="zh-CN" dirty="0">
                <a:solidFill>
                  <a:srgbClr val="FFFFFF"/>
                </a:solidFill>
                <a:ea typeface="SimSun" pitchFamily="2" charset="-122"/>
              </a:rPr>
            </a:br>
            <a:r>
              <a:rPr lang="fr-FR" altLang="zh-CN" dirty="0">
                <a:solidFill>
                  <a:srgbClr val="FFFFFF"/>
                </a:solidFill>
                <a:ea typeface="SimSun" pitchFamily="2" charset="-122"/>
              </a:rPr>
              <a:t>(n=157)</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sp>
        <p:nvSpPr>
          <p:cNvPr id="19" name="TextBox 18"/>
          <p:cNvSpPr txBox="1"/>
          <p:nvPr/>
        </p:nvSpPr>
        <p:spPr>
          <a:xfrm>
            <a:off x="5185362" y="2959045"/>
            <a:ext cx="1172116" cy="338554"/>
          </a:xfrm>
          <a:prstGeom prst="rect">
            <a:avLst/>
          </a:prstGeom>
          <a:solidFill>
            <a:schemeClr val="accent4"/>
          </a:solidFill>
          <a:ln>
            <a:noFill/>
          </a:ln>
        </p:spPr>
        <p:txBody>
          <a:bodyPr wrap="none" rtlCol="0">
            <a:spAutoFit/>
          </a:bodyPr>
          <a:lstStyle/>
          <a:p>
            <a:r>
              <a:rPr lang="fr-FR" sz="1600" b="1" dirty="0">
                <a:solidFill>
                  <a:schemeClr val="tx2"/>
                </a:solidFill>
              </a:rPr>
              <a:t>Chirurgie</a:t>
            </a:r>
            <a:r>
              <a:rPr lang="fr-FR" sz="1600" b="1" baseline="30000" dirty="0">
                <a:solidFill>
                  <a:schemeClr val="tx2"/>
                </a:solidFill>
                <a:latin typeface="Arial" panose="020B0604020202020204" pitchFamily="34" charset="0"/>
                <a:cs typeface="Arial" panose="020B0604020202020204" pitchFamily="34" charset="0"/>
              </a:rPr>
              <a:t>†</a:t>
            </a:r>
            <a:endParaRPr lang="fr-FR" sz="1600" b="1" baseline="30000" dirty="0">
              <a:solidFill>
                <a:schemeClr val="tx2"/>
              </a:solidFill>
            </a:endParaRPr>
          </a:p>
        </p:txBody>
      </p:sp>
      <p:sp>
        <p:nvSpPr>
          <p:cNvPr id="20" name="AutoShape 8"/>
          <p:cNvSpPr>
            <a:spLocks noChangeArrowheads="1"/>
          </p:cNvSpPr>
          <p:nvPr/>
        </p:nvSpPr>
        <p:spPr bwMode="auto">
          <a:xfrm>
            <a:off x="6565683" y="4235071"/>
            <a:ext cx="1417868" cy="899087"/>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dirty="0">
                <a:solidFill>
                  <a:srgbClr val="FFFFFF"/>
                </a:solidFill>
                <a:ea typeface="SimSun" pitchFamily="2" charset="-122"/>
              </a:rPr>
              <a:t>S-1</a:t>
            </a:r>
            <a:br>
              <a:rPr lang="fr-FR" altLang="zh-CN" dirty="0">
                <a:solidFill>
                  <a:srgbClr val="FFFFFF"/>
                </a:solidFill>
                <a:ea typeface="SimSun" pitchFamily="2" charset="-122"/>
              </a:rPr>
            </a:br>
            <a:r>
              <a:rPr lang="fr-FR" altLang="zh-CN" dirty="0">
                <a:solidFill>
                  <a:srgbClr val="FFFFFF"/>
                </a:solidFill>
                <a:ea typeface="SimSun" pitchFamily="2" charset="-122"/>
              </a:rPr>
              <a:t>8 cycles</a:t>
            </a:r>
            <a:br>
              <a:rPr lang="fr-FR" altLang="zh-CN" dirty="0">
                <a:solidFill>
                  <a:srgbClr val="FFFFFF"/>
                </a:solidFill>
                <a:ea typeface="SimSun" pitchFamily="2" charset="-122"/>
              </a:rPr>
            </a:br>
            <a:r>
              <a:rPr lang="fr-FR" altLang="zh-CN" dirty="0">
                <a:solidFill>
                  <a:srgbClr val="FFFFFF"/>
                </a:solidFill>
                <a:ea typeface="SimSun" pitchFamily="2" charset="-122"/>
              </a:rPr>
              <a:t>(n=170)</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cxnSp>
        <p:nvCxnSpPr>
          <p:cNvPr id="21" name="AutoShape 15"/>
          <p:cNvCxnSpPr>
            <a:cxnSpLocks noChangeShapeType="1"/>
            <a:stCxn id="6" idx="4"/>
            <a:endCxn id="34" idx="1"/>
          </p:cNvCxnSpPr>
          <p:nvPr/>
        </p:nvCxnSpPr>
        <p:spPr bwMode="auto">
          <a:xfrm rot="16200000" flipH="1">
            <a:off x="4147104" y="3646355"/>
            <a:ext cx="474343" cy="1602173"/>
          </a:xfrm>
          <a:prstGeom prst="bentConnector2">
            <a:avLst/>
          </a:prstGeom>
          <a:noFill/>
          <a:ln w="57150">
            <a:solidFill>
              <a:schemeClr val="bg2">
                <a:lumMod val="60000"/>
                <a:lumOff val="40000"/>
              </a:schemeClr>
            </a:solidFill>
            <a:round/>
            <a:headEnd/>
            <a:tailEnd type="triangle" w="med" len="med"/>
          </a:ln>
        </p:spPr>
      </p:cxnSp>
      <p:sp>
        <p:nvSpPr>
          <p:cNvPr id="34" name="TextBox 33"/>
          <p:cNvSpPr txBox="1"/>
          <p:nvPr/>
        </p:nvSpPr>
        <p:spPr>
          <a:xfrm>
            <a:off x="5185362" y="4515337"/>
            <a:ext cx="1172116" cy="338554"/>
          </a:xfrm>
          <a:prstGeom prst="rect">
            <a:avLst/>
          </a:prstGeom>
          <a:solidFill>
            <a:schemeClr val="accent4"/>
          </a:solidFill>
          <a:ln>
            <a:noFill/>
          </a:ln>
        </p:spPr>
        <p:txBody>
          <a:bodyPr wrap="none" rtlCol="0">
            <a:spAutoFit/>
          </a:bodyPr>
          <a:lstStyle/>
          <a:p>
            <a:r>
              <a:rPr lang="fr-FR" sz="1600" b="1" dirty="0">
                <a:solidFill>
                  <a:schemeClr val="tx2"/>
                </a:solidFill>
              </a:rPr>
              <a:t>Chirurgie</a:t>
            </a:r>
            <a:r>
              <a:rPr lang="fr-FR" sz="1600" b="1" baseline="30000" dirty="0">
                <a:solidFill>
                  <a:schemeClr val="tx2"/>
                </a:solidFill>
                <a:latin typeface="Arial" panose="020B0604020202020204" pitchFamily="34" charset="0"/>
                <a:cs typeface="Arial" panose="020B0604020202020204" pitchFamily="34" charset="0"/>
              </a:rPr>
              <a:t>†</a:t>
            </a:r>
            <a:endParaRPr lang="fr-FR" sz="1600" b="1" dirty="0">
              <a:solidFill>
                <a:schemeClr val="tx2"/>
              </a:solidFill>
            </a:endParaRPr>
          </a:p>
        </p:txBody>
      </p:sp>
      <p:cxnSp>
        <p:nvCxnSpPr>
          <p:cNvPr id="37" name="AutoShape 19"/>
          <p:cNvCxnSpPr>
            <a:cxnSpLocks noChangeShapeType="1"/>
            <a:stCxn id="11" idx="3"/>
            <a:endCxn id="19" idx="1"/>
          </p:cNvCxnSpPr>
          <p:nvPr/>
        </p:nvCxnSpPr>
        <p:spPr bwMode="auto">
          <a:xfrm flipV="1">
            <a:off x="4973782" y="3128322"/>
            <a:ext cx="211580"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41" name="AutoShape 21"/>
          <p:cNvCxnSpPr>
            <a:cxnSpLocks noChangeShapeType="1"/>
            <a:stCxn id="16" idx="3"/>
            <a:endCxn id="42" idx="1"/>
          </p:cNvCxnSpPr>
          <p:nvPr/>
        </p:nvCxnSpPr>
        <p:spPr bwMode="auto">
          <a:xfrm>
            <a:off x="7983551" y="3128323"/>
            <a:ext cx="207231" cy="0"/>
          </a:xfrm>
          <a:prstGeom prst="straightConnector1">
            <a:avLst/>
          </a:prstGeom>
          <a:noFill/>
          <a:ln w="57150">
            <a:solidFill>
              <a:schemeClr val="bg2">
                <a:lumMod val="60000"/>
                <a:lumOff val="40000"/>
              </a:schemeClr>
            </a:solidFill>
            <a:round/>
            <a:headEnd/>
            <a:tailEnd type="triangle" w="med" len="med"/>
          </a:ln>
        </p:spPr>
      </p:cxnSp>
      <p:sp>
        <p:nvSpPr>
          <p:cNvPr id="42" name="AutoShape 12"/>
          <p:cNvSpPr>
            <a:spLocks noChangeArrowheads="1"/>
          </p:cNvSpPr>
          <p:nvPr/>
        </p:nvSpPr>
        <p:spPr bwMode="auto">
          <a:xfrm>
            <a:off x="8190782" y="2818903"/>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cxnSp>
        <p:nvCxnSpPr>
          <p:cNvPr id="43" name="AutoShape 21"/>
          <p:cNvCxnSpPr>
            <a:cxnSpLocks noChangeShapeType="1"/>
            <a:stCxn id="20" idx="3"/>
            <a:endCxn id="44" idx="1"/>
          </p:cNvCxnSpPr>
          <p:nvPr/>
        </p:nvCxnSpPr>
        <p:spPr bwMode="auto">
          <a:xfrm>
            <a:off x="7983551" y="4684615"/>
            <a:ext cx="207231" cy="0"/>
          </a:xfrm>
          <a:prstGeom prst="straightConnector1">
            <a:avLst/>
          </a:prstGeom>
          <a:noFill/>
          <a:ln w="57150">
            <a:solidFill>
              <a:schemeClr val="bg2">
                <a:lumMod val="60000"/>
                <a:lumOff val="40000"/>
              </a:schemeClr>
            </a:solidFill>
            <a:round/>
            <a:headEnd/>
            <a:tailEnd type="triangle" w="med" len="med"/>
          </a:ln>
        </p:spPr>
      </p:cxnSp>
      <p:sp>
        <p:nvSpPr>
          <p:cNvPr id="44" name="AutoShape 12"/>
          <p:cNvSpPr>
            <a:spLocks noChangeArrowheads="1"/>
          </p:cNvSpPr>
          <p:nvPr/>
        </p:nvSpPr>
        <p:spPr bwMode="auto">
          <a:xfrm>
            <a:off x="8190782" y="4375195"/>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cxnSp>
        <p:nvCxnSpPr>
          <p:cNvPr id="46" name="AutoShape 19"/>
          <p:cNvCxnSpPr>
            <a:cxnSpLocks noChangeShapeType="1"/>
            <a:stCxn id="19" idx="3"/>
            <a:endCxn id="16" idx="1"/>
          </p:cNvCxnSpPr>
          <p:nvPr/>
        </p:nvCxnSpPr>
        <p:spPr bwMode="auto">
          <a:xfrm>
            <a:off x="6357478" y="3128322"/>
            <a:ext cx="208205"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49" name="AutoShape 19"/>
          <p:cNvCxnSpPr>
            <a:cxnSpLocks noChangeShapeType="1"/>
            <a:stCxn id="34" idx="3"/>
            <a:endCxn id="20" idx="1"/>
          </p:cNvCxnSpPr>
          <p:nvPr/>
        </p:nvCxnSpPr>
        <p:spPr bwMode="auto">
          <a:xfrm>
            <a:off x="6357478" y="4684614"/>
            <a:ext cx="208205" cy="1"/>
          </a:xfrm>
          <a:prstGeom prst="straightConnector1">
            <a:avLst/>
          </a:prstGeom>
          <a:noFill/>
          <a:ln w="57150">
            <a:solidFill>
              <a:schemeClr val="bg2">
                <a:lumMod val="60000"/>
                <a:lumOff val="40000"/>
              </a:schemeClr>
            </a:solidFill>
            <a:round/>
            <a:headEnd type="none" w="med" len="med"/>
            <a:tailEnd type="triangle" w="med" len="med"/>
          </a:ln>
        </p:spPr>
      </p:cxnSp>
      <p:sp>
        <p:nvSpPr>
          <p:cNvPr id="56" name="TextBox 55"/>
          <p:cNvSpPr txBox="1"/>
          <p:nvPr/>
        </p:nvSpPr>
        <p:spPr>
          <a:xfrm>
            <a:off x="3679440" y="2240804"/>
            <a:ext cx="1414170" cy="338554"/>
          </a:xfrm>
          <a:prstGeom prst="rect">
            <a:avLst/>
          </a:prstGeom>
          <a:noFill/>
        </p:spPr>
        <p:txBody>
          <a:bodyPr wrap="none" rtlCol="0">
            <a:spAutoFit/>
          </a:bodyPr>
          <a:lstStyle/>
          <a:p>
            <a:pPr algn="ctr"/>
            <a:r>
              <a:rPr lang="fr-FR" sz="1600" b="1" dirty="0"/>
              <a:t>Néoadjuvant</a:t>
            </a:r>
          </a:p>
        </p:txBody>
      </p:sp>
      <p:sp>
        <p:nvSpPr>
          <p:cNvPr id="57" name="TextBox 56"/>
          <p:cNvSpPr txBox="1"/>
          <p:nvPr/>
        </p:nvSpPr>
        <p:spPr>
          <a:xfrm>
            <a:off x="6743863" y="2240804"/>
            <a:ext cx="1061509" cy="338554"/>
          </a:xfrm>
          <a:prstGeom prst="rect">
            <a:avLst/>
          </a:prstGeom>
          <a:noFill/>
        </p:spPr>
        <p:txBody>
          <a:bodyPr wrap="none" rtlCol="0">
            <a:spAutoFit/>
          </a:bodyPr>
          <a:lstStyle/>
          <a:p>
            <a:pPr algn="ctr"/>
            <a:r>
              <a:rPr lang="fr-FR" sz="1600" b="1" dirty="0"/>
              <a:t>Adjuvant</a:t>
            </a:r>
          </a:p>
        </p:txBody>
      </p:sp>
      <p:sp>
        <p:nvSpPr>
          <p:cNvPr id="58" name="Content Placeholder 26"/>
          <p:cNvSpPr txBox="1">
            <a:spLocks/>
          </p:cNvSpPr>
          <p:nvPr/>
        </p:nvSpPr>
        <p:spPr bwMode="auto">
          <a:xfrm>
            <a:off x="3950443" y="3573615"/>
            <a:ext cx="5118606" cy="655738"/>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rPr>
              <a:t>Stade </a:t>
            </a:r>
            <a:r>
              <a:rPr lang="fr-FR" sz="1400" dirty="0" err="1">
                <a:solidFill>
                  <a:srgbClr val="4D4D4D"/>
                </a:solidFill>
                <a:latin typeface="Arial"/>
              </a:rPr>
              <a:t>cTNM</a:t>
            </a:r>
            <a:r>
              <a:rPr lang="fr-FR" sz="1400" dirty="0">
                <a:solidFill>
                  <a:srgbClr val="4D4D4D"/>
                </a:solidFill>
                <a:latin typeface="Arial"/>
              </a:rPr>
              <a:t> (ct2/N+, T3-4/N+, cT4/N-) </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a:rPr>
              <a:t>Centre</a:t>
            </a:r>
          </a:p>
        </p:txBody>
      </p:sp>
      <p:sp>
        <p:nvSpPr>
          <p:cNvPr id="4" name="TextBox 3"/>
          <p:cNvSpPr txBox="1"/>
          <p:nvPr/>
        </p:nvSpPr>
        <p:spPr>
          <a:xfrm>
            <a:off x="3204013" y="2460904"/>
            <a:ext cx="697627" cy="646331"/>
          </a:xfrm>
          <a:prstGeom prst="rect">
            <a:avLst/>
          </a:prstGeom>
          <a:noFill/>
        </p:spPr>
        <p:txBody>
          <a:bodyPr wrap="none" rtlCol="0">
            <a:spAutoFit/>
          </a:bodyPr>
          <a:lstStyle/>
          <a:p>
            <a:r>
              <a:rPr lang="fr-FR" b="1" dirty="0">
                <a:solidFill>
                  <a:schemeClr val="accent3"/>
                </a:solidFill>
              </a:rPr>
              <a:t>Bras</a:t>
            </a:r>
            <a:br>
              <a:rPr lang="fr-FR" b="1" dirty="0">
                <a:solidFill>
                  <a:schemeClr val="accent3"/>
                </a:solidFill>
              </a:rPr>
            </a:br>
            <a:r>
              <a:rPr lang="fr-FR" b="1" dirty="0">
                <a:solidFill>
                  <a:schemeClr val="accent3"/>
                </a:solidFill>
              </a:rPr>
              <a:t>CSC</a:t>
            </a:r>
          </a:p>
        </p:txBody>
      </p:sp>
      <p:sp>
        <p:nvSpPr>
          <p:cNvPr id="29" name="TextBox 28"/>
          <p:cNvSpPr txBox="1"/>
          <p:nvPr/>
        </p:nvSpPr>
        <p:spPr>
          <a:xfrm>
            <a:off x="3287369" y="4686848"/>
            <a:ext cx="710451" cy="646331"/>
          </a:xfrm>
          <a:prstGeom prst="rect">
            <a:avLst/>
          </a:prstGeom>
          <a:noFill/>
        </p:spPr>
        <p:txBody>
          <a:bodyPr wrap="none" rtlCol="0">
            <a:spAutoFit/>
          </a:bodyPr>
          <a:lstStyle/>
          <a:p>
            <a:r>
              <a:rPr lang="fr-FR" b="1" dirty="0">
                <a:solidFill>
                  <a:schemeClr val="accent2"/>
                </a:solidFill>
              </a:rPr>
              <a:t>Bras</a:t>
            </a:r>
          </a:p>
          <a:p>
            <a:r>
              <a:rPr lang="fr-FR" b="1" dirty="0">
                <a:solidFill>
                  <a:schemeClr val="accent2"/>
                </a:solidFill>
              </a:rPr>
              <a:t>SC</a:t>
            </a:r>
          </a:p>
        </p:txBody>
      </p:sp>
    </p:spTree>
    <p:extLst>
      <p:ext uri="{BB962C8B-B14F-4D97-AF65-F5344CB8AC3E}">
        <p14:creationId xmlns:p14="http://schemas.microsoft.com/office/powerpoint/2010/main" xmlns="" val="2253559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LBA41: Etude randomisée de phase III de chimiothérapie néoadjuvante par docétaxel(D), oxaliplatine(O) et S-1(S) (DOS) suivie de chirurgie et S-1 adjuvant vs. chirurgie et S-1 adjuvant dans le cancer de l’estomac avancé résécable (PRODIGY) – Kang Y-K,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Kang Y-K, et al, Ann </a:t>
            </a:r>
            <a:r>
              <a:rPr lang="fr-FR" dirty="0" err="1"/>
              <a:t>Oncol</a:t>
            </a:r>
            <a:r>
              <a:rPr lang="fr-FR" dirty="0"/>
              <a:t> 2019;30(</a:t>
            </a:r>
            <a:r>
              <a:rPr lang="fr-FR" dirty="0" err="1"/>
              <a:t>suppl</a:t>
            </a:r>
            <a:r>
              <a:rPr lang="fr-FR" dirty="0"/>
              <a:t>):</a:t>
            </a:r>
            <a:r>
              <a:rPr lang="fr-FR" dirty="0" err="1"/>
              <a:t>abstr</a:t>
            </a:r>
            <a:r>
              <a:rPr lang="fr-FR" dirty="0"/>
              <a:t> LBA41</a:t>
            </a:r>
          </a:p>
        </p:txBody>
      </p:sp>
      <p:grpSp>
        <p:nvGrpSpPr>
          <p:cNvPr id="8" name="Group 7">
            <a:extLst>
              <a:ext uri="{FF2B5EF4-FFF2-40B4-BE49-F238E27FC236}">
                <a16:creationId xmlns:a16="http://schemas.microsoft.com/office/drawing/2014/main" xmlns="" id="{7F570C79-14BB-4538-91D0-58E7F05A965F}"/>
              </a:ext>
            </a:extLst>
          </p:cNvPr>
          <p:cNvGrpSpPr/>
          <p:nvPr/>
        </p:nvGrpSpPr>
        <p:grpSpPr>
          <a:xfrm>
            <a:off x="1277408" y="1720957"/>
            <a:ext cx="7149913" cy="4249059"/>
            <a:chOff x="1277408" y="1720957"/>
            <a:chExt cx="7149913" cy="4249059"/>
          </a:xfrm>
        </p:grpSpPr>
        <p:sp>
          <p:nvSpPr>
            <p:cNvPr id="10" name="TextBox 9">
              <a:extLst>
                <a:ext uri="{FF2B5EF4-FFF2-40B4-BE49-F238E27FC236}">
                  <a16:creationId xmlns:a16="http://schemas.microsoft.com/office/drawing/2014/main" xmlns="" id="{88900FFA-970C-4FA3-958C-F5B3786488AD}"/>
                </a:ext>
              </a:extLst>
            </p:cNvPr>
            <p:cNvSpPr txBox="1"/>
            <p:nvPr/>
          </p:nvSpPr>
          <p:spPr>
            <a:xfrm>
              <a:off x="4488652" y="5120599"/>
              <a:ext cx="523715"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363636"/>
                  </a:solidFill>
                  <a:effectLst/>
                  <a:uLnTx/>
                  <a:uFillTx/>
                  <a:latin typeface="Arial" charset="0"/>
                  <a:cs typeface="Arial" panose="020B0604020202020204" pitchFamily="34" charset="0"/>
                </a:rPr>
                <a:t>Mois</a:t>
              </a:r>
              <a:endPar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11" name="Freeform 21">
              <a:extLst>
                <a:ext uri="{FF2B5EF4-FFF2-40B4-BE49-F238E27FC236}">
                  <a16:creationId xmlns:a16="http://schemas.microsoft.com/office/drawing/2014/main" xmlns="" id="{8BC5A8A8-401B-4BD6-9D1C-978B0B70DFE9}"/>
                </a:ext>
              </a:extLst>
            </p:cNvPr>
            <p:cNvSpPr>
              <a:spLocks/>
            </p:cNvSpPr>
            <p:nvPr/>
          </p:nvSpPr>
          <p:spPr bwMode="auto">
            <a:xfrm>
              <a:off x="2135681" y="2324851"/>
              <a:ext cx="5393449" cy="25387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2" name="Line 6">
              <a:extLst>
                <a:ext uri="{FF2B5EF4-FFF2-40B4-BE49-F238E27FC236}">
                  <a16:creationId xmlns:a16="http://schemas.microsoft.com/office/drawing/2014/main" xmlns="" id="{DCE606FE-BF18-4D7E-8FB5-7EE10FCC56EB}"/>
                </a:ext>
              </a:extLst>
            </p:cNvPr>
            <p:cNvSpPr>
              <a:spLocks noChangeShapeType="1"/>
            </p:cNvSpPr>
            <p:nvPr/>
          </p:nvSpPr>
          <p:spPr bwMode="auto">
            <a:xfrm>
              <a:off x="2052867" y="2324850"/>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3" name="Line 7">
              <a:extLst>
                <a:ext uri="{FF2B5EF4-FFF2-40B4-BE49-F238E27FC236}">
                  <a16:creationId xmlns:a16="http://schemas.microsoft.com/office/drawing/2014/main" xmlns="" id="{87AF227F-A366-49C3-A8F0-83D69582AAEF}"/>
                </a:ext>
              </a:extLst>
            </p:cNvPr>
            <p:cNvSpPr>
              <a:spLocks noChangeShapeType="1"/>
            </p:cNvSpPr>
            <p:nvPr/>
          </p:nvSpPr>
          <p:spPr bwMode="auto">
            <a:xfrm>
              <a:off x="2052867" y="2799127"/>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 name="Line 8">
              <a:extLst>
                <a:ext uri="{FF2B5EF4-FFF2-40B4-BE49-F238E27FC236}">
                  <a16:creationId xmlns:a16="http://schemas.microsoft.com/office/drawing/2014/main" xmlns="" id="{CBF8BB6D-C13C-4D00-B7A4-50C9736ED369}"/>
                </a:ext>
              </a:extLst>
            </p:cNvPr>
            <p:cNvSpPr>
              <a:spLocks noChangeShapeType="1"/>
            </p:cNvSpPr>
            <p:nvPr/>
          </p:nvSpPr>
          <p:spPr bwMode="auto">
            <a:xfrm>
              <a:off x="2052867" y="3303462"/>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 name="Line 9">
              <a:extLst>
                <a:ext uri="{FF2B5EF4-FFF2-40B4-BE49-F238E27FC236}">
                  <a16:creationId xmlns:a16="http://schemas.microsoft.com/office/drawing/2014/main" xmlns="" id="{4E82D556-AB2C-4C68-A85C-20B4AE8DEF3D}"/>
                </a:ext>
              </a:extLst>
            </p:cNvPr>
            <p:cNvSpPr>
              <a:spLocks noChangeShapeType="1"/>
            </p:cNvSpPr>
            <p:nvPr/>
          </p:nvSpPr>
          <p:spPr bwMode="auto">
            <a:xfrm>
              <a:off x="2052867" y="3819534"/>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 name="Line 10">
              <a:extLst>
                <a:ext uri="{FF2B5EF4-FFF2-40B4-BE49-F238E27FC236}">
                  <a16:creationId xmlns:a16="http://schemas.microsoft.com/office/drawing/2014/main" xmlns="" id="{62E13FA8-AD36-412C-9587-C675F8943B76}"/>
                </a:ext>
              </a:extLst>
            </p:cNvPr>
            <p:cNvSpPr>
              <a:spLocks noChangeShapeType="1"/>
            </p:cNvSpPr>
            <p:nvPr/>
          </p:nvSpPr>
          <p:spPr bwMode="auto">
            <a:xfrm>
              <a:off x="2052867" y="4324786"/>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Line 11">
              <a:extLst>
                <a:ext uri="{FF2B5EF4-FFF2-40B4-BE49-F238E27FC236}">
                  <a16:creationId xmlns:a16="http://schemas.microsoft.com/office/drawing/2014/main" xmlns="" id="{A96D3732-7828-4877-8D04-F8DA4946C225}"/>
                </a:ext>
              </a:extLst>
            </p:cNvPr>
            <p:cNvSpPr>
              <a:spLocks noChangeShapeType="1"/>
            </p:cNvSpPr>
            <p:nvPr/>
          </p:nvSpPr>
          <p:spPr bwMode="auto">
            <a:xfrm>
              <a:off x="2052867" y="4851577"/>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xmlns="" id="{DC753E0B-E638-4FE8-9EBF-7BABCA1EA0C9}"/>
                </a:ext>
              </a:extLst>
            </p:cNvPr>
            <p:cNvSpPr txBox="1"/>
            <p:nvPr/>
          </p:nvSpPr>
          <p:spPr>
            <a:xfrm rot="16200000">
              <a:off x="789010" y="3418229"/>
              <a:ext cx="1425638"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363636"/>
                  </a:solidFill>
                  <a:latin typeface="Arial" charset="0"/>
                  <a:cs typeface="Arial" panose="020B0604020202020204" pitchFamily="34" charset="0"/>
                </a:rPr>
                <a:t>Proportion en vie</a:t>
              </a:r>
              <a:endPar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19" name="TextBox 18">
              <a:extLst>
                <a:ext uri="{FF2B5EF4-FFF2-40B4-BE49-F238E27FC236}">
                  <a16:creationId xmlns:a16="http://schemas.microsoft.com/office/drawing/2014/main" xmlns="" id="{4B75A0AC-E737-469D-B9D8-CBFA6A03CD72}"/>
                </a:ext>
              </a:extLst>
            </p:cNvPr>
            <p:cNvSpPr txBox="1"/>
            <p:nvPr/>
          </p:nvSpPr>
          <p:spPr>
            <a:xfrm>
              <a:off x="1710059" y="2177931"/>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1,0</a:t>
              </a:r>
            </a:p>
          </p:txBody>
        </p:sp>
        <p:sp>
          <p:nvSpPr>
            <p:cNvPr id="20" name="TextBox 19">
              <a:extLst>
                <a:ext uri="{FF2B5EF4-FFF2-40B4-BE49-F238E27FC236}">
                  <a16:creationId xmlns:a16="http://schemas.microsoft.com/office/drawing/2014/main" xmlns="" id="{BA29A193-9278-4307-868E-C15EC8A4812B}"/>
                </a:ext>
              </a:extLst>
            </p:cNvPr>
            <p:cNvSpPr txBox="1"/>
            <p:nvPr/>
          </p:nvSpPr>
          <p:spPr>
            <a:xfrm>
              <a:off x="1710058" y="2654194"/>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0,8</a:t>
              </a:r>
            </a:p>
          </p:txBody>
        </p:sp>
        <p:sp>
          <p:nvSpPr>
            <p:cNvPr id="21" name="TextBox 20">
              <a:extLst>
                <a:ext uri="{FF2B5EF4-FFF2-40B4-BE49-F238E27FC236}">
                  <a16:creationId xmlns:a16="http://schemas.microsoft.com/office/drawing/2014/main" xmlns="" id="{B2336240-CFDA-4B95-B734-1A9A688913AE}"/>
                </a:ext>
              </a:extLst>
            </p:cNvPr>
            <p:cNvSpPr txBox="1"/>
            <p:nvPr/>
          </p:nvSpPr>
          <p:spPr>
            <a:xfrm>
              <a:off x="1710058" y="3158294"/>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0,6</a:t>
              </a:r>
            </a:p>
          </p:txBody>
        </p:sp>
        <p:sp>
          <p:nvSpPr>
            <p:cNvPr id="22" name="TextBox 21">
              <a:extLst>
                <a:ext uri="{FF2B5EF4-FFF2-40B4-BE49-F238E27FC236}">
                  <a16:creationId xmlns:a16="http://schemas.microsoft.com/office/drawing/2014/main" xmlns="" id="{92AC311E-F42C-467F-AC35-2CB49271ECFB}"/>
                </a:ext>
              </a:extLst>
            </p:cNvPr>
            <p:cNvSpPr txBox="1"/>
            <p:nvPr/>
          </p:nvSpPr>
          <p:spPr>
            <a:xfrm>
              <a:off x="1710058" y="3675464"/>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0,4</a:t>
              </a:r>
            </a:p>
          </p:txBody>
        </p:sp>
        <p:sp>
          <p:nvSpPr>
            <p:cNvPr id="23" name="TextBox 22">
              <a:extLst>
                <a:ext uri="{FF2B5EF4-FFF2-40B4-BE49-F238E27FC236}">
                  <a16:creationId xmlns:a16="http://schemas.microsoft.com/office/drawing/2014/main" xmlns="" id="{F87AB35A-AD61-4CFD-B136-5DC7DEBA4DBE}"/>
                </a:ext>
              </a:extLst>
            </p:cNvPr>
            <p:cNvSpPr txBox="1"/>
            <p:nvPr/>
          </p:nvSpPr>
          <p:spPr>
            <a:xfrm>
              <a:off x="1710058" y="4179147"/>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0,2</a:t>
              </a:r>
            </a:p>
          </p:txBody>
        </p:sp>
        <p:sp>
          <p:nvSpPr>
            <p:cNvPr id="24" name="TextBox 23">
              <a:extLst>
                <a:ext uri="{FF2B5EF4-FFF2-40B4-BE49-F238E27FC236}">
                  <a16:creationId xmlns:a16="http://schemas.microsoft.com/office/drawing/2014/main" xmlns="" id="{E87D2EA8-A796-468C-8E6C-700D7D2C35D4}"/>
                </a:ext>
              </a:extLst>
            </p:cNvPr>
            <p:cNvSpPr txBox="1"/>
            <p:nvPr/>
          </p:nvSpPr>
          <p:spPr>
            <a:xfrm>
              <a:off x="1859138" y="4705699"/>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5" name="TextBox 24">
              <a:extLst>
                <a:ext uri="{FF2B5EF4-FFF2-40B4-BE49-F238E27FC236}">
                  <a16:creationId xmlns:a16="http://schemas.microsoft.com/office/drawing/2014/main" xmlns="" id="{17FB672A-81E5-401D-8BAF-A13AF15C0D6C}"/>
                </a:ext>
              </a:extLst>
            </p:cNvPr>
            <p:cNvSpPr txBox="1"/>
            <p:nvPr/>
          </p:nvSpPr>
          <p:spPr>
            <a:xfrm>
              <a:off x="2422487" y="492279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a:t>
              </a:r>
            </a:p>
          </p:txBody>
        </p:sp>
        <p:sp>
          <p:nvSpPr>
            <p:cNvPr id="26" name="TextBox 25">
              <a:extLst>
                <a:ext uri="{FF2B5EF4-FFF2-40B4-BE49-F238E27FC236}">
                  <a16:creationId xmlns:a16="http://schemas.microsoft.com/office/drawing/2014/main" xmlns="" id="{1CB3F498-250B-4B7C-9DA7-92FC33862CA8}"/>
                </a:ext>
              </a:extLst>
            </p:cNvPr>
            <p:cNvSpPr txBox="1"/>
            <p:nvPr/>
          </p:nvSpPr>
          <p:spPr>
            <a:xfrm>
              <a:off x="2048079" y="492279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7" name="TextBox 26">
              <a:extLst>
                <a:ext uri="{FF2B5EF4-FFF2-40B4-BE49-F238E27FC236}">
                  <a16:creationId xmlns:a16="http://schemas.microsoft.com/office/drawing/2014/main" xmlns="" id="{485F99B9-4D55-45B8-8AA5-8F500FF6083B}"/>
                </a:ext>
              </a:extLst>
            </p:cNvPr>
            <p:cNvSpPr txBox="1"/>
            <p:nvPr/>
          </p:nvSpPr>
          <p:spPr>
            <a:xfrm>
              <a:off x="272600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12</a:t>
              </a:r>
            </a:p>
          </p:txBody>
        </p:sp>
        <p:sp>
          <p:nvSpPr>
            <p:cNvPr id="28" name="TextBox 27">
              <a:extLst>
                <a:ext uri="{FF2B5EF4-FFF2-40B4-BE49-F238E27FC236}">
                  <a16:creationId xmlns:a16="http://schemas.microsoft.com/office/drawing/2014/main" xmlns="" id="{F80AA71B-5FC6-4E11-8384-BDF99FC36529}"/>
                </a:ext>
              </a:extLst>
            </p:cNvPr>
            <p:cNvSpPr txBox="1"/>
            <p:nvPr/>
          </p:nvSpPr>
          <p:spPr>
            <a:xfrm>
              <a:off x="312333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18</a:t>
              </a:r>
            </a:p>
          </p:txBody>
        </p:sp>
        <p:sp>
          <p:nvSpPr>
            <p:cNvPr id="29" name="TextBox 28">
              <a:extLst>
                <a:ext uri="{FF2B5EF4-FFF2-40B4-BE49-F238E27FC236}">
                  <a16:creationId xmlns:a16="http://schemas.microsoft.com/office/drawing/2014/main" xmlns="" id="{8E400F67-5AA4-4C44-9A2B-BB85F1EC91CE}"/>
                </a:ext>
              </a:extLst>
            </p:cNvPr>
            <p:cNvSpPr txBox="1"/>
            <p:nvPr/>
          </p:nvSpPr>
          <p:spPr>
            <a:xfrm>
              <a:off x="348255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24</a:t>
              </a:r>
            </a:p>
          </p:txBody>
        </p:sp>
        <p:sp>
          <p:nvSpPr>
            <p:cNvPr id="30" name="TextBox 29">
              <a:extLst>
                <a:ext uri="{FF2B5EF4-FFF2-40B4-BE49-F238E27FC236}">
                  <a16:creationId xmlns:a16="http://schemas.microsoft.com/office/drawing/2014/main" xmlns="" id="{2A05DA6E-20B0-4E48-A507-287D322D3CEC}"/>
                </a:ext>
              </a:extLst>
            </p:cNvPr>
            <p:cNvSpPr txBox="1"/>
            <p:nvPr/>
          </p:nvSpPr>
          <p:spPr>
            <a:xfrm>
              <a:off x="3863540"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30</a:t>
              </a:r>
            </a:p>
          </p:txBody>
        </p:sp>
        <p:sp>
          <p:nvSpPr>
            <p:cNvPr id="31" name="TextBox 30">
              <a:extLst>
                <a:ext uri="{FF2B5EF4-FFF2-40B4-BE49-F238E27FC236}">
                  <a16:creationId xmlns:a16="http://schemas.microsoft.com/office/drawing/2014/main" xmlns="" id="{8A167D58-3091-4FD6-AAC4-DAD7ED1C9E71}"/>
                </a:ext>
              </a:extLst>
            </p:cNvPr>
            <p:cNvSpPr txBox="1"/>
            <p:nvPr/>
          </p:nvSpPr>
          <p:spPr>
            <a:xfrm>
              <a:off x="462005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42</a:t>
              </a:r>
            </a:p>
          </p:txBody>
        </p:sp>
        <p:sp>
          <p:nvSpPr>
            <p:cNvPr id="32" name="TextBox 31">
              <a:extLst>
                <a:ext uri="{FF2B5EF4-FFF2-40B4-BE49-F238E27FC236}">
                  <a16:creationId xmlns:a16="http://schemas.microsoft.com/office/drawing/2014/main" xmlns="" id="{2AAD0D63-07EC-4FB9-B577-3AB956683341}"/>
                </a:ext>
              </a:extLst>
            </p:cNvPr>
            <p:cNvSpPr txBox="1"/>
            <p:nvPr/>
          </p:nvSpPr>
          <p:spPr>
            <a:xfrm>
              <a:off x="537656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54</a:t>
              </a:r>
            </a:p>
          </p:txBody>
        </p:sp>
        <p:sp>
          <p:nvSpPr>
            <p:cNvPr id="33" name="TextBox 32">
              <a:extLst>
                <a:ext uri="{FF2B5EF4-FFF2-40B4-BE49-F238E27FC236}">
                  <a16:creationId xmlns:a16="http://schemas.microsoft.com/office/drawing/2014/main" xmlns="" id="{F49D8554-515D-4E7A-8758-FF2105A67980}"/>
                </a:ext>
              </a:extLst>
            </p:cNvPr>
            <p:cNvSpPr txBox="1"/>
            <p:nvPr/>
          </p:nvSpPr>
          <p:spPr>
            <a:xfrm>
              <a:off x="613308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66</a:t>
              </a:r>
            </a:p>
          </p:txBody>
        </p:sp>
        <p:sp>
          <p:nvSpPr>
            <p:cNvPr id="34" name="TextBox 33">
              <a:extLst>
                <a:ext uri="{FF2B5EF4-FFF2-40B4-BE49-F238E27FC236}">
                  <a16:creationId xmlns:a16="http://schemas.microsoft.com/office/drawing/2014/main" xmlns="" id="{51184C66-9152-417F-BC15-A69945E0EABC}"/>
                </a:ext>
              </a:extLst>
            </p:cNvPr>
            <p:cNvSpPr txBox="1"/>
            <p:nvPr/>
          </p:nvSpPr>
          <p:spPr>
            <a:xfrm>
              <a:off x="6889596"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78</a:t>
              </a:r>
            </a:p>
          </p:txBody>
        </p:sp>
        <p:sp>
          <p:nvSpPr>
            <p:cNvPr id="35" name="TextBox 34">
              <a:extLst>
                <a:ext uri="{FF2B5EF4-FFF2-40B4-BE49-F238E27FC236}">
                  <a16:creationId xmlns:a16="http://schemas.microsoft.com/office/drawing/2014/main" xmlns="" id="{D8C6F465-5CFB-483F-934F-1C48A24B70EC}"/>
                </a:ext>
              </a:extLst>
            </p:cNvPr>
            <p:cNvSpPr txBox="1"/>
            <p:nvPr/>
          </p:nvSpPr>
          <p:spPr>
            <a:xfrm>
              <a:off x="729391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84</a:t>
              </a:r>
            </a:p>
          </p:txBody>
        </p:sp>
        <p:sp>
          <p:nvSpPr>
            <p:cNvPr id="36" name="TextBox 35">
              <a:extLst>
                <a:ext uri="{FF2B5EF4-FFF2-40B4-BE49-F238E27FC236}">
                  <a16:creationId xmlns:a16="http://schemas.microsoft.com/office/drawing/2014/main" xmlns="" id="{9E364FEF-2841-48BD-8075-9002256D0D60}"/>
                </a:ext>
              </a:extLst>
            </p:cNvPr>
            <p:cNvSpPr txBox="1"/>
            <p:nvPr/>
          </p:nvSpPr>
          <p:spPr>
            <a:xfrm>
              <a:off x="4265789"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36</a:t>
              </a:r>
            </a:p>
          </p:txBody>
        </p:sp>
        <p:sp>
          <p:nvSpPr>
            <p:cNvPr id="37" name="TextBox 36">
              <a:extLst>
                <a:ext uri="{FF2B5EF4-FFF2-40B4-BE49-F238E27FC236}">
                  <a16:creationId xmlns:a16="http://schemas.microsoft.com/office/drawing/2014/main" xmlns="" id="{64D11922-082A-4308-BFFB-2240593274B4}"/>
                </a:ext>
              </a:extLst>
            </p:cNvPr>
            <p:cNvSpPr txBox="1"/>
            <p:nvPr/>
          </p:nvSpPr>
          <p:spPr>
            <a:xfrm>
              <a:off x="50245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48</a:t>
              </a:r>
            </a:p>
          </p:txBody>
        </p:sp>
        <p:sp>
          <p:nvSpPr>
            <p:cNvPr id="38" name="TextBox 37">
              <a:extLst>
                <a:ext uri="{FF2B5EF4-FFF2-40B4-BE49-F238E27FC236}">
                  <a16:creationId xmlns:a16="http://schemas.microsoft.com/office/drawing/2014/main" xmlns="" id="{695E9298-A800-430E-B9AA-5ED390CDE4C0}"/>
                </a:ext>
              </a:extLst>
            </p:cNvPr>
            <p:cNvSpPr txBox="1"/>
            <p:nvPr/>
          </p:nvSpPr>
          <p:spPr>
            <a:xfrm>
              <a:off x="576687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60</a:t>
              </a:r>
            </a:p>
          </p:txBody>
        </p:sp>
        <p:grpSp>
          <p:nvGrpSpPr>
            <p:cNvPr id="39" name="Group 38">
              <a:extLst>
                <a:ext uri="{FF2B5EF4-FFF2-40B4-BE49-F238E27FC236}">
                  <a16:creationId xmlns:a16="http://schemas.microsoft.com/office/drawing/2014/main" xmlns="" id="{48AAF145-20CF-4E9E-B29E-4E5B52690351}"/>
                </a:ext>
              </a:extLst>
            </p:cNvPr>
            <p:cNvGrpSpPr/>
            <p:nvPr/>
          </p:nvGrpSpPr>
          <p:grpSpPr>
            <a:xfrm>
              <a:off x="2138877" y="4863590"/>
              <a:ext cx="5287782" cy="73982"/>
              <a:chOff x="2138877" y="4863590"/>
              <a:chExt cx="5287782" cy="73982"/>
            </a:xfrm>
          </p:grpSpPr>
          <p:sp>
            <p:nvSpPr>
              <p:cNvPr id="168" name="Line 21">
                <a:extLst>
                  <a:ext uri="{FF2B5EF4-FFF2-40B4-BE49-F238E27FC236}">
                    <a16:creationId xmlns:a16="http://schemas.microsoft.com/office/drawing/2014/main" xmlns="" id="{700C0A02-84A9-4B2B-A912-1138A113AC2E}"/>
                  </a:ext>
                </a:extLst>
              </p:cNvPr>
              <p:cNvSpPr>
                <a:spLocks noChangeShapeType="1"/>
              </p:cNvSpPr>
              <p:nvPr/>
            </p:nvSpPr>
            <p:spPr bwMode="auto">
              <a:xfrm>
                <a:off x="2138877"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69" name="Line 19">
                <a:extLst>
                  <a:ext uri="{FF2B5EF4-FFF2-40B4-BE49-F238E27FC236}">
                    <a16:creationId xmlns:a16="http://schemas.microsoft.com/office/drawing/2014/main" xmlns="" id="{8C8FA3C9-6F35-4FED-B573-40654C52BE25}"/>
                  </a:ext>
                </a:extLst>
              </p:cNvPr>
              <p:cNvSpPr>
                <a:spLocks noChangeShapeType="1"/>
              </p:cNvSpPr>
              <p:nvPr/>
            </p:nvSpPr>
            <p:spPr bwMode="auto">
              <a:xfrm>
                <a:off x="2505535"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0" name="Line 19">
                <a:extLst>
                  <a:ext uri="{FF2B5EF4-FFF2-40B4-BE49-F238E27FC236}">
                    <a16:creationId xmlns:a16="http://schemas.microsoft.com/office/drawing/2014/main" xmlns="" id="{B96358DB-9F47-4B93-B2EA-946503189329}"/>
                  </a:ext>
                </a:extLst>
              </p:cNvPr>
              <p:cNvSpPr>
                <a:spLocks noChangeShapeType="1"/>
              </p:cNvSpPr>
              <p:nvPr/>
            </p:nvSpPr>
            <p:spPr bwMode="auto">
              <a:xfrm>
                <a:off x="2858748"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1" name="Line 19">
                <a:extLst>
                  <a:ext uri="{FF2B5EF4-FFF2-40B4-BE49-F238E27FC236}">
                    <a16:creationId xmlns:a16="http://schemas.microsoft.com/office/drawing/2014/main" xmlns="" id="{22E288D0-3655-455F-A75E-D8D736D9540D}"/>
                  </a:ext>
                </a:extLst>
              </p:cNvPr>
              <p:cNvSpPr>
                <a:spLocks noChangeShapeType="1"/>
              </p:cNvSpPr>
              <p:nvPr/>
            </p:nvSpPr>
            <p:spPr bwMode="auto">
              <a:xfrm>
                <a:off x="325607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2" name="Line 19">
                <a:extLst>
                  <a:ext uri="{FF2B5EF4-FFF2-40B4-BE49-F238E27FC236}">
                    <a16:creationId xmlns:a16="http://schemas.microsoft.com/office/drawing/2014/main" xmlns="" id="{8F46F702-26E8-486E-B270-7E6CA924409F}"/>
                  </a:ext>
                </a:extLst>
              </p:cNvPr>
              <p:cNvSpPr>
                <a:spLocks noChangeShapeType="1"/>
              </p:cNvSpPr>
              <p:nvPr/>
            </p:nvSpPr>
            <p:spPr bwMode="auto">
              <a:xfrm>
                <a:off x="361528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3" name="Line 19">
                <a:extLst>
                  <a:ext uri="{FF2B5EF4-FFF2-40B4-BE49-F238E27FC236}">
                    <a16:creationId xmlns:a16="http://schemas.microsoft.com/office/drawing/2014/main" xmlns="" id="{C75232B6-119A-4493-B89B-23B924338E10}"/>
                  </a:ext>
                </a:extLst>
              </p:cNvPr>
              <p:cNvSpPr>
                <a:spLocks noChangeShapeType="1"/>
              </p:cNvSpPr>
              <p:nvPr/>
            </p:nvSpPr>
            <p:spPr bwMode="auto">
              <a:xfrm>
                <a:off x="399627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4" name="Line 19">
                <a:extLst>
                  <a:ext uri="{FF2B5EF4-FFF2-40B4-BE49-F238E27FC236}">
                    <a16:creationId xmlns:a16="http://schemas.microsoft.com/office/drawing/2014/main" xmlns="" id="{4E985CC8-734D-4034-9C79-B2A956A6E60E}"/>
                  </a:ext>
                </a:extLst>
              </p:cNvPr>
              <p:cNvSpPr>
                <a:spLocks noChangeShapeType="1"/>
              </p:cNvSpPr>
              <p:nvPr/>
            </p:nvSpPr>
            <p:spPr bwMode="auto">
              <a:xfrm>
                <a:off x="4752792"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5" name="Line 19">
                <a:extLst>
                  <a:ext uri="{FF2B5EF4-FFF2-40B4-BE49-F238E27FC236}">
                    <a16:creationId xmlns:a16="http://schemas.microsoft.com/office/drawing/2014/main" xmlns="" id="{B3DEB35A-F080-4218-A51E-FB5A73469AA1}"/>
                  </a:ext>
                </a:extLst>
              </p:cNvPr>
              <p:cNvSpPr>
                <a:spLocks noChangeShapeType="1"/>
              </p:cNvSpPr>
              <p:nvPr/>
            </p:nvSpPr>
            <p:spPr bwMode="auto">
              <a:xfrm>
                <a:off x="5509306"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6" name="Line 19">
                <a:extLst>
                  <a:ext uri="{FF2B5EF4-FFF2-40B4-BE49-F238E27FC236}">
                    <a16:creationId xmlns:a16="http://schemas.microsoft.com/office/drawing/2014/main" xmlns="" id="{1DBEA896-916C-4DD7-B781-4C1639E4B3FF}"/>
                  </a:ext>
                </a:extLst>
              </p:cNvPr>
              <p:cNvSpPr>
                <a:spLocks noChangeShapeType="1"/>
              </p:cNvSpPr>
              <p:nvPr/>
            </p:nvSpPr>
            <p:spPr bwMode="auto">
              <a:xfrm>
                <a:off x="626582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7" name="Line 19">
                <a:extLst>
                  <a:ext uri="{FF2B5EF4-FFF2-40B4-BE49-F238E27FC236}">
                    <a16:creationId xmlns:a16="http://schemas.microsoft.com/office/drawing/2014/main" xmlns="" id="{D2AEA90D-4435-44D9-8755-B7841B26D62F}"/>
                  </a:ext>
                </a:extLst>
              </p:cNvPr>
              <p:cNvSpPr>
                <a:spLocks noChangeShapeType="1"/>
              </p:cNvSpPr>
              <p:nvPr/>
            </p:nvSpPr>
            <p:spPr bwMode="auto">
              <a:xfrm>
                <a:off x="7022333"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8" name="Line 19">
                <a:extLst>
                  <a:ext uri="{FF2B5EF4-FFF2-40B4-BE49-F238E27FC236}">
                    <a16:creationId xmlns:a16="http://schemas.microsoft.com/office/drawing/2014/main" xmlns="" id="{F6C424CD-0DBC-488D-B557-5457D1A1F509}"/>
                  </a:ext>
                </a:extLst>
              </p:cNvPr>
              <p:cNvSpPr>
                <a:spLocks noChangeShapeType="1"/>
              </p:cNvSpPr>
              <p:nvPr/>
            </p:nvSpPr>
            <p:spPr bwMode="auto">
              <a:xfrm>
                <a:off x="742665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9" name="Line 19">
                <a:extLst>
                  <a:ext uri="{FF2B5EF4-FFF2-40B4-BE49-F238E27FC236}">
                    <a16:creationId xmlns:a16="http://schemas.microsoft.com/office/drawing/2014/main" xmlns="" id="{4901B818-FCF8-4B46-8B7C-CAE62D074870}"/>
                  </a:ext>
                </a:extLst>
              </p:cNvPr>
              <p:cNvSpPr>
                <a:spLocks noChangeShapeType="1"/>
              </p:cNvSpPr>
              <p:nvPr/>
            </p:nvSpPr>
            <p:spPr bwMode="auto">
              <a:xfrm>
                <a:off x="4398532"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0" name="Line 19">
                <a:extLst>
                  <a:ext uri="{FF2B5EF4-FFF2-40B4-BE49-F238E27FC236}">
                    <a16:creationId xmlns:a16="http://schemas.microsoft.com/office/drawing/2014/main" xmlns="" id="{E6A138A0-6E38-46AA-BDDE-7BC74985FC72}"/>
                  </a:ext>
                </a:extLst>
              </p:cNvPr>
              <p:cNvSpPr>
                <a:spLocks noChangeShapeType="1"/>
              </p:cNvSpPr>
              <p:nvPr/>
            </p:nvSpPr>
            <p:spPr bwMode="auto">
              <a:xfrm>
                <a:off x="515730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1" name="Line 19">
                <a:extLst>
                  <a:ext uri="{FF2B5EF4-FFF2-40B4-BE49-F238E27FC236}">
                    <a16:creationId xmlns:a16="http://schemas.microsoft.com/office/drawing/2014/main" xmlns="" id="{97617F54-4DFA-4040-98D6-DD88AB3D854E}"/>
                  </a:ext>
                </a:extLst>
              </p:cNvPr>
              <p:cNvSpPr>
                <a:spLocks noChangeShapeType="1"/>
              </p:cNvSpPr>
              <p:nvPr/>
            </p:nvSpPr>
            <p:spPr bwMode="auto">
              <a:xfrm>
                <a:off x="5899621"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2" name="Line 19">
                <a:extLst>
                  <a:ext uri="{FF2B5EF4-FFF2-40B4-BE49-F238E27FC236}">
                    <a16:creationId xmlns:a16="http://schemas.microsoft.com/office/drawing/2014/main" xmlns="" id="{9262D22F-8B6B-4D65-8153-F88E87888F99}"/>
                  </a:ext>
                </a:extLst>
              </p:cNvPr>
              <p:cNvSpPr>
                <a:spLocks noChangeShapeType="1"/>
              </p:cNvSpPr>
              <p:nvPr/>
            </p:nvSpPr>
            <p:spPr bwMode="auto">
              <a:xfrm>
                <a:off x="6662501"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sp>
          <p:nvSpPr>
            <p:cNvPr id="40" name="TextBox 39">
              <a:extLst>
                <a:ext uri="{FF2B5EF4-FFF2-40B4-BE49-F238E27FC236}">
                  <a16:creationId xmlns:a16="http://schemas.microsoft.com/office/drawing/2014/main" xmlns="" id="{C3979543-4940-4BC6-878F-E172C57E6BC4}"/>
                </a:ext>
              </a:extLst>
            </p:cNvPr>
            <p:cNvSpPr txBox="1"/>
            <p:nvPr/>
          </p:nvSpPr>
          <p:spPr>
            <a:xfrm>
              <a:off x="65297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72</a:t>
              </a:r>
            </a:p>
          </p:txBody>
        </p:sp>
        <p:grpSp>
          <p:nvGrpSpPr>
            <p:cNvPr id="41" name="Group 40">
              <a:extLst>
                <a:ext uri="{FF2B5EF4-FFF2-40B4-BE49-F238E27FC236}">
                  <a16:creationId xmlns:a16="http://schemas.microsoft.com/office/drawing/2014/main" xmlns="" id="{97931F6B-F628-4968-8ABD-6E9194DF7F7F}"/>
                </a:ext>
              </a:extLst>
            </p:cNvPr>
            <p:cNvGrpSpPr/>
            <p:nvPr/>
          </p:nvGrpSpPr>
          <p:grpSpPr>
            <a:xfrm>
              <a:off x="1277408" y="5366160"/>
              <a:ext cx="6290665" cy="331797"/>
              <a:chOff x="1277408" y="5263519"/>
              <a:chExt cx="6290665" cy="331797"/>
            </a:xfrm>
          </p:grpSpPr>
          <p:sp>
            <p:nvSpPr>
              <p:cNvPr id="151" name="TextBox 150">
                <a:extLst>
                  <a:ext uri="{FF2B5EF4-FFF2-40B4-BE49-F238E27FC236}">
                    <a16:creationId xmlns:a16="http://schemas.microsoft.com/office/drawing/2014/main" xmlns="" id="{37B90ACE-A9E7-4996-9C07-E395F5D2B223}"/>
                  </a:ext>
                </a:extLst>
              </p:cNvPr>
              <p:cNvSpPr txBox="1"/>
              <p:nvPr/>
            </p:nvSpPr>
            <p:spPr>
              <a:xfrm>
                <a:off x="1277408" y="5287540"/>
                <a:ext cx="564579" cy="307776"/>
              </a:xfrm>
              <a:prstGeom prst="rect">
                <a:avLst/>
              </a:prstGeom>
              <a:noFill/>
            </p:spPr>
            <p:txBody>
              <a:bodyPr wrap="none" rtlCol="0">
                <a:spAutoFit/>
              </a:bodyPr>
              <a:lstStyle/>
              <a:p>
                <a:pPr algn="r"/>
                <a:r>
                  <a:rPr lang="fr-FR" sz="1400" dirty="0">
                    <a:solidFill>
                      <a:schemeClr val="accent3"/>
                    </a:solidFill>
                  </a:rPr>
                  <a:t>CSC</a:t>
                </a:r>
              </a:p>
            </p:txBody>
          </p:sp>
          <p:sp>
            <p:nvSpPr>
              <p:cNvPr id="152" name="TextBox 151">
                <a:extLst>
                  <a:ext uri="{FF2B5EF4-FFF2-40B4-BE49-F238E27FC236}">
                    <a16:creationId xmlns:a16="http://schemas.microsoft.com/office/drawing/2014/main" xmlns="" id="{1361D4CD-AC55-4FA1-BBAE-C641DF47477B}"/>
                  </a:ext>
                </a:extLst>
              </p:cNvPr>
              <p:cNvSpPr txBox="1"/>
              <p:nvPr/>
            </p:nvSpPr>
            <p:spPr>
              <a:xfrm>
                <a:off x="1886586" y="5287540"/>
                <a:ext cx="482824" cy="307776"/>
              </a:xfrm>
              <a:prstGeom prst="rect">
                <a:avLst/>
              </a:prstGeom>
              <a:noFill/>
            </p:spPr>
            <p:txBody>
              <a:bodyPr wrap="none" rtlCol="0">
                <a:spAutoFit/>
              </a:bodyPr>
              <a:lstStyle/>
              <a:p>
                <a:pPr algn="ctr"/>
                <a:r>
                  <a:rPr lang="fr-FR" sz="1400" dirty="0">
                    <a:solidFill>
                      <a:schemeClr val="accent3"/>
                    </a:solidFill>
                  </a:rPr>
                  <a:t>238</a:t>
                </a:r>
              </a:p>
            </p:txBody>
          </p:sp>
          <p:sp>
            <p:nvSpPr>
              <p:cNvPr id="153" name="TextBox 152">
                <a:extLst>
                  <a:ext uri="{FF2B5EF4-FFF2-40B4-BE49-F238E27FC236}">
                    <a16:creationId xmlns:a16="http://schemas.microsoft.com/office/drawing/2014/main" xmlns="" id="{B26B1CB5-A076-4BB7-9A03-0FA339DE6233}"/>
                  </a:ext>
                </a:extLst>
              </p:cNvPr>
              <p:cNvSpPr txBox="1"/>
              <p:nvPr/>
            </p:nvSpPr>
            <p:spPr>
              <a:xfrm>
                <a:off x="2272611" y="5287540"/>
                <a:ext cx="482824" cy="307776"/>
              </a:xfrm>
              <a:prstGeom prst="rect">
                <a:avLst/>
              </a:prstGeom>
              <a:noFill/>
            </p:spPr>
            <p:txBody>
              <a:bodyPr wrap="none" rtlCol="0">
                <a:spAutoFit/>
              </a:bodyPr>
              <a:lstStyle/>
              <a:p>
                <a:pPr algn="ctr"/>
                <a:r>
                  <a:rPr lang="fr-FR" sz="1400" dirty="0">
                    <a:solidFill>
                      <a:schemeClr val="accent3"/>
                    </a:solidFill>
                  </a:rPr>
                  <a:t>206</a:t>
                </a:r>
              </a:p>
            </p:txBody>
          </p:sp>
          <p:sp>
            <p:nvSpPr>
              <p:cNvPr id="154" name="TextBox 153">
                <a:extLst>
                  <a:ext uri="{FF2B5EF4-FFF2-40B4-BE49-F238E27FC236}">
                    <a16:creationId xmlns:a16="http://schemas.microsoft.com/office/drawing/2014/main" xmlns="" id="{CCE202E6-B7F2-497E-BE59-E526E6A4770D}"/>
                  </a:ext>
                </a:extLst>
              </p:cNvPr>
              <p:cNvSpPr txBox="1"/>
              <p:nvPr/>
            </p:nvSpPr>
            <p:spPr>
              <a:xfrm>
                <a:off x="2616653" y="5287540"/>
                <a:ext cx="482824" cy="307776"/>
              </a:xfrm>
              <a:prstGeom prst="rect">
                <a:avLst/>
              </a:prstGeom>
              <a:noFill/>
            </p:spPr>
            <p:txBody>
              <a:bodyPr wrap="none" rtlCol="0">
                <a:spAutoFit/>
              </a:bodyPr>
              <a:lstStyle/>
              <a:p>
                <a:pPr algn="ctr"/>
                <a:r>
                  <a:rPr lang="fr-FR" sz="1400" dirty="0">
                    <a:solidFill>
                      <a:schemeClr val="accent3"/>
                    </a:solidFill>
                  </a:rPr>
                  <a:t>186</a:t>
                </a:r>
              </a:p>
            </p:txBody>
          </p:sp>
          <p:sp>
            <p:nvSpPr>
              <p:cNvPr id="155" name="TextBox 154">
                <a:extLst>
                  <a:ext uri="{FF2B5EF4-FFF2-40B4-BE49-F238E27FC236}">
                    <a16:creationId xmlns:a16="http://schemas.microsoft.com/office/drawing/2014/main" xmlns="" id="{7CFD92A4-B3A7-4871-B9ED-84FC3EE5EDA3}"/>
                  </a:ext>
                </a:extLst>
              </p:cNvPr>
              <p:cNvSpPr txBox="1"/>
              <p:nvPr/>
            </p:nvSpPr>
            <p:spPr>
              <a:xfrm>
                <a:off x="4163050" y="5287540"/>
                <a:ext cx="469488" cy="307776"/>
              </a:xfrm>
              <a:prstGeom prst="rect">
                <a:avLst/>
              </a:prstGeom>
              <a:noFill/>
            </p:spPr>
            <p:txBody>
              <a:bodyPr wrap="none" rtlCol="0">
                <a:spAutoFit/>
              </a:bodyPr>
              <a:lstStyle/>
              <a:p>
                <a:pPr algn="ctr"/>
                <a:r>
                  <a:rPr lang="fr-FR" sz="1400" dirty="0">
                    <a:solidFill>
                      <a:schemeClr val="accent3"/>
                    </a:solidFill>
                  </a:rPr>
                  <a:t>110</a:t>
                </a:r>
              </a:p>
            </p:txBody>
          </p:sp>
          <p:sp>
            <p:nvSpPr>
              <p:cNvPr id="156" name="TextBox 155">
                <a:extLst>
                  <a:ext uri="{FF2B5EF4-FFF2-40B4-BE49-F238E27FC236}">
                    <a16:creationId xmlns:a16="http://schemas.microsoft.com/office/drawing/2014/main" xmlns="" id="{6CC6B988-2396-4F5F-A4B4-C1114CC6FE13}"/>
                  </a:ext>
                </a:extLst>
              </p:cNvPr>
              <p:cNvSpPr txBox="1"/>
              <p:nvPr/>
            </p:nvSpPr>
            <p:spPr>
              <a:xfrm>
                <a:off x="4965719" y="5287540"/>
                <a:ext cx="383439" cy="307776"/>
              </a:xfrm>
              <a:prstGeom prst="rect">
                <a:avLst/>
              </a:prstGeom>
              <a:noFill/>
            </p:spPr>
            <p:txBody>
              <a:bodyPr wrap="none" rtlCol="0">
                <a:spAutoFit/>
              </a:bodyPr>
              <a:lstStyle/>
              <a:p>
                <a:pPr algn="ctr"/>
                <a:r>
                  <a:rPr lang="fr-FR" sz="1400" dirty="0">
                    <a:solidFill>
                      <a:schemeClr val="accent3"/>
                    </a:solidFill>
                  </a:rPr>
                  <a:t>78</a:t>
                </a:r>
              </a:p>
            </p:txBody>
          </p:sp>
          <p:sp>
            <p:nvSpPr>
              <p:cNvPr id="157" name="TextBox 156">
                <a:extLst>
                  <a:ext uri="{FF2B5EF4-FFF2-40B4-BE49-F238E27FC236}">
                    <a16:creationId xmlns:a16="http://schemas.microsoft.com/office/drawing/2014/main" xmlns="" id="{5CE1DFC0-37F0-44B6-BF2E-A9D5B752E940}"/>
                  </a:ext>
                </a:extLst>
              </p:cNvPr>
              <p:cNvSpPr txBox="1"/>
              <p:nvPr/>
            </p:nvSpPr>
            <p:spPr>
              <a:xfrm>
                <a:off x="5707088" y="5287540"/>
                <a:ext cx="383439" cy="307776"/>
              </a:xfrm>
              <a:prstGeom prst="rect">
                <a:avLst/>
              </a:prstGeom>
              <a:noFill/>
            </p:spPr>
            <p:txBody>
              <a:bodyPr wrap="none" rtlCol="0">
                <a:spAutoFit/>
              </a:bodyPr>
              <a:lstStyle/>
              <a:p>
                <a:pPr algn="ctr"/>
                <a:r>
                  <a:rPr lang="fr-FR" sz="1400" dirty="0">
                    <a:solidFill>
                      <a:schemeClr val="accent3"/>
                    </a:solidFill>
                  </a:rPr>
                  <a:t>51</a:t>
                </a:r>
              </a:p>
            </p:txBody>
          </p:sp>
          <p:sp>
            <p:nvSpPr>
              <p:cNvPr id="158" name="TextBox 157">
                <a:extLst>
                  <a:ext uri="{FF2B5EF4-FFF2-40B4-BE49-F238E27FC236}">
                    <a16:creationId xmlns:a16="http://schemas.microsoft.com/office/drawing/2014/main" xmlns="" id="{08FDAA4B-7F23-45F0-8531-BC5EE69F435B}"/>
                  </a:ext>
                </a:extLst>
              </p:cNvPr>
              <p:cNvSpPr txBox="1"/>
              <p:nvPr/>
            </p:nvSpPr>
            <p:spPr>
              <a:xfrm>
                <a:off x="6466728" y="5287540"/>
                <a:ext cx="383439" cy="307776"/>
              </a:xfrm>
              <a:prstGeom prst="rect">
                <a:avLst/>
              </a:prstGeom>
              <a:noFill/>
            </p:spPr>
            <p:txBody>
              <a:bodyPr wrap="none" rtlCol="0">
                <a:spAutoFit/>
              </a:bodyPr>
              <a:lstStyle/>
              <a:p>
                <a:pPr algn="ctr"/>
                <a:r>
                  <a:rPr lang="fr-FR" sz="1400" dirty="0">
                    <a:solidFill>
                      <a:schemeClr val="accent3"/>
                    </a:solidFill>
                  </a:rPr>
                  <a:t>17</a:t>
                </a:r>
              </a:p>
            </p:txBody>
          </p:sp>
          <p:sp>
            <p:nvSpPr>
              <p:cNvPr id="159" name="TextBox 158">
                <a:extLst>
                  <a:ext uri="{FF2B5EF4-FFF2-40B4-BE49-F238E27FC236}">
                    <a16:creationId xmlns:a16="http://schemas.microsoft.com/office/drawing/2014/main" xmlns="" id="{54E4B0E2-D5F5-49D7-8C41-351E2D5D8263}"/>
                  </a:ext>
                </a:extLst>
              </p:cNvPr>
              <p:cNvSpPr txBox="1"/>
              <p:nvPr/>
            </p:nvSpPr>
            <p:spPr>
              <a:xfrm>
                <a:off x="7325720" y="5263519"/>
                <a:ext cx="184730" cy="307777"/>
              </a:xfrm>
              <a:prstGeom prst="rect">
                <a:avLst/>
              </a:prstGeom>
              <a:noFill/>
            </p:spPr>
            <p:txBody>
              <a:bodyPr wrap="none" rtlCol="0">
                <a:spAutoFit/>
              </a:bodyPr>
              <a:lstStyle/>
              <a:p>
                <a:pPr algn="ctr"/>
                <a:endParaRPr lang="fr-FR" sz="1400" dirty="0">
                  <a:solidFill>
                    <a:srgbClr val="E75C00"/>
                  </a:solidFill>
                </a:endParaRPr>
              </a:p>
            </p:txBody>
          </p:sp>
          <p:sp>
            <p:nvSpPr>
              <p:cNvPr id="160" name="TextBox 159">
                <a:extLst>
                  <a:ext uri="{FF2B5EF4-FFF2-40B4-BE49-F238E27FC236}">
                    <a16:creationId xmlns:a16="http://schemas.microsoft.com/office/drawing/2014/main" xmlns="" id="{9E8A717F-E965-4B8C-8520-3E13412D45EC}"/>
                  </a:ext>
                </a:extLst>
              </p:cNvPr>
              <p:cNvSpPr txBox="1"/>
              <p:nvPr/>
            </p:nvSpPr>
            <p:spPr>
              <a:xfrm>
                <a:off x="3013984" y="5287540"/>
                <a:ext cx="482824" cy="307776"/>
              </a:xfrm>
              <a:prstGeom prst="rect">
                <a:avLst/>
              </a:prstGeom>
              <a:noFill/>
            </p:spPr>
            <p:txBody>
              <a:bodyPr wrap="none" rtlCol="0">
                <a:spAutoFit/>
              </a:bodyPr>
              <a:lstStyle/>
              <a:p>
                <a:pPr algn="ctr"/>
                <a:r>
                  <a:rPr lang="fr-FR" sz="1400" dirty="0">
                    <a:solidFill>
                      <a:schemeClr val="accent3"/>
                    </a:solidFill>
                  </a:rPr>
                  <a:t>172</a:t>
                </a:r>
              </a:p>
            </p:txBody>
          </p:sp>
          <p:sp>
            <p:nvSpPr>
              <p:cNvPr id="161" name="TextBox 160">
                <a:extLst>
                  <a:ext uri="{FF2B5EF4-FFF2-40B4-BE49-F238E27FC236}">
                    <a16:creationId xmlns:a16="http://schemas.microsoft.com/office/drawing/2014/main" xmlns="" id="{B2FE4441-59E5-4293-9E8E-9C7877243C08}"/>
                  </a:ext>
                </a:extLst>
              </p:cNvPr>
              <p:cNvSpPr txBox="1"/>
              <p:nvPr/>
            </p:nvSpPr>
            <p:spPr>
              <a:xfrm>
                <a:off x="3373207" y="5287540"/>
                <a:ext cx="482824" cy="307776"/>
              </a:xfrm>
              <a:prstGeom prst="rect">
                <a:avLst/>
              </a:prstGeom>
              <a:noFill/>
            </p:spPr>
            <p:txBody>
              <a:bodyPr wrap="none" rtlCol="0">
                <a:spAutoFit/>
              </a:bodyPr>
              <a:lstStyle/>
              <a:p>
                <a:pPr algn="ctr"/>
                <a:r>
                  <a:rPr lang="fr-FR" sz="1400" dirty="0">
                    <a:solidFill>
                      <a:schemeClr val="accent3"/>
                    </a:solidFill>
                  </a:rPr>
                  <a:t>155</a:t>
                </a:r>
              </a:p>
            </p:txBody>
          </p:sp>
          <p:sp>
            <p:nvSpPr>
              <p:cNvPr id="162" name="TextBox 161">
                <a:extLst>
                  <a:ext uri="{FF2B5EF4-FFF2-40B4-BE49-F238E27FC236}">
                    <a16:creationId xmlns:a16="http://schemas.microsoft.com/office/drawing/2014/main" xmlns="" id="{154B754C-918E-4B15-923B-2610FDCA3328}"/>
                  </a:ext>
                </a:extLst>
              </p:cNvPr>
              <p:cNvSpPr txBox="1"/>
              <p:nvPr/>
            </p:nvSpPr>
            <p:spPr>
              <a:xfrm>
                <a:off x="3754197" y="5287540"/>
                <a:ext cx="482824" cy="307776"/>
              </a:xfrm>
              <a:prstGeom prst="rect">
                <a:avLst/>
              </a:prstGeom>
              <a:noFill/>
            </p:spPr>
            <p:txBody>
              <a:bodyPr wrap="none" rtlCol="0">
                <a:spAutoFit/>
              </a:bodyPr>
              <a:lstStyle/>
              <a:p>
                <a:pPr algn="ctr"/>
                <a:r>
                  <a:rPr lang="fr-FR" sz="1400" dirty="0">
                    <a:solidFill>
                      <a:schemeClr val="accent3"/>
                    </a:solidFill>
                  </a:rPr>
                  <a:t>138</a:t>
                </a:r>
              </a:p>
            </p:txBody>
          </p:sp>
          <p:sp>
            <p:nvSpPr>
              <p:cNvPr id="163" name="TextBox 162">
                <a:extLst>
                  <a:ext uri="{FF2B5EF4-FFF2-40B4-BE49-F238E27FC236}">
                    <a16:creationId xmlns:a16="http://schemas.microsoft.com/office/drawing/2014/main" xmlns="" id="{465E64D1-B8A3-469A-808F-5AA841EEBD2D}"/>
                  </a:ext>
                </a:extLst>
              </p:cNvPr>
              <p:cNvSpPr txBox="1"/>
              <p:nvPr/>
            </p:nvSpPr>
            <p:spPr>
              <a:xfrm>
                <a:off x="4560450" y="5287540"/>
                <a:ext cx="383439" cy="307776"/>
              </a:xfrm>
              <a:prstGeom prst="rect">
                <a:avLst/>
              </a:prstGeom>
              <a:noFill/>
            </p:spPr>
            <p:txBody>
              <a:bodyPr wrap="none" rtlCol="0">
                <a:spAutoFit/>
              </a:bodyPr>
              <a:lstStyle/>
              <a:p>
                <a:pPr algn="ctr"/>
                <a:r>
                  <a:rPr lang="fr-FR" sz="1400" dirty="0">
                    <a:solidFill>
                      <a:schemeClr val="accent3"/>
                    </a:solidFill>
                  </a:rPr>
                  <a:t>95</a:t>
                </a:r>
              </a:p>
            </p:txBody>
          </p:sp>
          <p:sp>
            <p:nvSpPr>
              <p:cNvPr id="164" name="TextBox 163">
                <a:extLst>
                  <a:ext uri="{FF2B5EF4-FFF2-40B4-BE49-F238E27FC236}">
                    <a16:creationId xmlns:a16="http://schemas.microsoft.com/office/drawing/2014/main" xmlns="" id="{11669883-4EA1-4A59-9E13-BEFB086C3927}"/>
                  </a:ext>
                </a:extLst>
              </p:cNvPr>
              <p:cNvSpPr txBox="1"/>
              <p:nvPr/>
            </p:nvSpPr>
            <p:spPr>
              <a:xfrm>
                <a:off x="5316963" y="5287540"/>
                <a:ext cx="383439" cy="307776"/>
              </a:xfrm>
              <a:prstGeom prst="rect">
                <a:avLst/>
              </a:prstGeom>
              <a:noFill/>
            </p:spPr>
            <p:txBody>
              <a:bodyPr wrap="none" rtlCol="0">
                <a:spAutoFit/>
              </a:bodyPr>
              <a:lstStyle/>
              <a:p>
                <a:pPr algn="ctr"/>
                <a:r>
                  <a:rPr lang="fr-FR" sz="1400" dirty="0">
                    <a:solidFill>
                      <a:schemeClr val="accent3"/>
                    </a:solidFill>
                  </a:rPr>
                  <a:t>62</a:t>
                </a:r>
              </a:p>
            </p:txBody>
          </p:sp>
          <p:sp>
            <p:nvSpPr>
              <p:cNvPr id="165" name="TextBox 164">
                <a:extLst>
                  <a:ext uri="{FF2B5EF4-FFF2-40B4-BE49-F238E27FC236}">
                    <a16:creationId xmlns:a16="http://schemas.microsoft.com/office/drawing/2014/main" xmlns="" id="{05B63F71-04CB-4BC3-A2EB-29DEC1377897}"/>
                  </a:ext>
                </a:extLst>
              </p:cNvPr>
              <p:cNvSpPr txBox="1"/>
              <p:nvPr/>
            </p:nvSpPr>
            <p:spPr>
              <a:xfrm>
                <a:off x="6073477" y="5287540"/>
                <a:ext cx="383439" cy="307776"/>
              </a:xfrm>
              <a:prstGeom prst="rect">
                <a:avLst/>
              </a:prstGeom>
              <a:noFill/>
            </p:spPr>
            <p:txBody>
              <a:bodyPr wrap="none" rtlCol="0">
                <a:spAutoFit/>
              </a:bodyPr>
              <a:lstStyle/>
              <a:p>
                <a:pPr algn="ctr"/>
                <a:r>
                  <a:rPr lang="fr-FR" sz="1400" dirty="0">
                    <a:solidFill>
                      <a:schemeClr val="accent3"/>
                    </a:solidFill>
                  </a:rPr>
                  <a:t>37</a:t>
                </a:r>
              </a:p>
            </p:txBody>
          </p:sp>
          <p:sp>
            <p:nvSpPr>
              <p:cNvPr id="166" name="TextBox 165">
                <a:extLst>
                  <a:ext uri="{FF2B5EF4-FFF2-40B4-BE49-F238E27FC236}">
                    <a16:creationId xmlns:a16="http://schemas.microsoft.com/office/drawing/2014/main" xmlns="" id="{3ACB758D-2D9E-4E68-93D0-DC1827EE1334}"/>
                  </a:ext>
                </a:extLst>
              </p:cNvPr>
              <p:cNvSpPr txBox="1"/>
              <p:nvPr/>
            </p:nvSpPr>
            <p:spPr>
              <a:xfrm>
                <a:off x="6879685" y="5287540"/>
                <a:ext cx="284053" cy="307776"/>
              </a:xfrm>
              <a:prstGeom prst="rect">
                <a:avLst/>
              </a:prstGeom>
              <a:noFill/>
            </p:spPr>
            <p:txBody>
              <a:bodyPr wrap="none" rtlCol="0">
                <a:spAutoFit/>
              </a:bodyPr>
              <a:lstStyle/>
              <a:p>
                <a:pPr algn="ctr"/>
                <a:r>
                  <a:rPr lang="fr-FR" sz="1400" dirty="0">
                    <a:solidFill>
                      <a:schemeClr val="accent3"/>
                    </a:solidFill>
                  </a:rPr>
                  <a:t>3</a:t>
                </a:r>
              </a:p>
            </p:txBody>
          </p:sp>
          <p:sp>
            <p:nvSpPr>
              <p:cNvPr id="167" name="TextBox 166">
                <a:extLst>
                  <a:ext uri="{FF2B5EF4-FFF2-40B4-BE49-F238E27FC236}">
                    <a16:creationId xmlns:a16="http://schemas.microsoft.com/office/drawing/2014/main" xmlns="" id="{E7EDFBF2-8DF1-48A2-B211-640541A48AE3}"/>
                  </a:ext>
                </a:extLst>
              </p:cNvPr>
              <p:cNvSpPr txBox="1"/>
              <p:nvPr/>
            </p:nvSpPr>
            <p:spPr>
              <a:xfrm>
                <a:off x="7284020" y="5287540"/>
                <a:ext cx="284053" cy="307776"/>
              </a:xfrm>
              <a:prstGeom prst="rect">
                <a:avLst/>
              </a:prstGeom>
              <a:noFill/>
            </p:spPr>
            <p:txBody>
              <a:bodyPr wrap="none" rtlCol="0">
                <a:spAutoFit/>
              </a:bodyPr>
              <a:lstStyle/>
              <a:p>
                <a:pPr algn="ctr"/>
                <a:r>
                  <a:rPr lang="fr-FR" sz="1400" dirty="0">
                    <a:solidFill>
                      <a:schemeClr val="accent3"/>
                    </a:solidFill>
                  </a:rPr>
                  <a:t>0</a:t>
                </a:r>
              </a:p>
            </p:txBody>
          </p:sp>
        </p:grpSp>
        <p:grpSp>
          <p:nvGrpSpPr>
            <p:cNvPr id="42" name="Group 41">
              <a:extLst>
                <a:ext uri="{FF2B5EF4-FFF2-40B4-BE49-F238E27FC236}">
                  <a16:creationId xmlns:a16="http://schemas.microsoft.com/office/drawing/2014/main" xmlns="" id="{2D9EBE76-85A3-4078-8E33-31D7D426544D}"/>
                </a:ext>
              </a:extLst>
            </p:cNvPr>
            <p:cNvGrpSpPr/>
            <p:nvPr/>
          </p:nvGrpSpPr>
          <p:grpSpPr>
            <a:xfrm>
              <a:off x="1407253" y="5638217"/>
              <a:ext cx="6170144" cy="331799"/>
              <a:chOff x="1407253" y="5535576"/>
              <a:chExt cx="6170144" cy="331799"/>
            </a:xfrm>
          </p:grpSpPr>
          <p:sp>
            <p:nvSpPr>
              <p:cNvPr id="134" name="TextBox 133">
                <a:extLst>
                  <a:ext uri="{FF2B5EF4-FFF2-40B4-BE49-F238E27FC236}">
                    <a16:creationId xmlns:a16="http://schemas.microsoft.com/office/drawing/2014/main" xmlns="" id="{023ADBDC-D9AA-44AD-9926-A4E8264C3DBB}"/>
                  </a:ext>
                </a:extLst>
              </p:cNvPr>
              <p:cNvSpPr txBox="1"/>
              <p:nvPr/>
            </p:nvSpPr>
            <p:spPr>
              <a:xfrm>
                <a:off x="1407253" y="5559598"/>
                <a:ext cx="434734" cy="307777"/>
              </a:xfrm>
              <a:prstGeom prst="rect">
                <a:avLst/>
              </a:prstGeom>
              <a:noFill/>
            </p:spPr>
            <p:txBody>
              <a:bodyPr wrap="none" rtlCol="0">
                <a:spAutoFit/>
              </a:bodyPr>
              <a:lstStyle/>
              <a:p>
                <a:pPr algn="r"/>
                <a:r>
                  <a:rPr lang="fr-FR" sz="1400" dirty="0">
                    <a:solidFill>
                      <a:schemeClr val="accent2"/>
                    </a:solidFill>
                  </a:rPr>
                  <a:t>SC</a:t>
                </a:r>
              </a:p>
            </p:txBody>
          </p:sp>
          <p:sp>
            <p:nvSpPr>
              <p:cNvPr id="135" name="TextBox 134">
                <a:extLst>
                  <a:ext uri="{FF2B5EF4-FFF2-40B4-BE49-F238E27FC236}">
                    <a16:creationId xmlns:a16="http://schemas.microsoft.com/office/drawing/2014/main" xmlns="" id="{B80F56C3-F48C-4324-A16D-D5CFCF221938}"/>
                  </a:ext>
                </a:extLst>
              </p:cNvPr>
              <p:cNvSpPr txBox="1"/>
              <p:nvPr/>
            </p:nvSpPr>
            <p:spPr>
              <a:xfrm>
                <a:off x="1886586" y="5559598"/>
                <a:ext cx="482824" cy="307777"/>
              </a:xfrm>
              <a:prstGeom prst="rect">
                <a:avLst/>
              </a:prstGeom>
              <a:noFill/>
            </p:spPr>
            <p:txBody>
              <a:bodyPr wrap="none" rtlCol="0">
                <a:spAutoFit/>
              </a:bodyPr>
              <a:lstStyle/>
              <a:p>
                <a:pPr algn="ctr"/>
                <a:r>
                  <a:rPr lang="fr-FR" sz="1400" dirty="0">
                    <a:solidFill>
                      <a:schemeClr val="accent2"/>
                    </a:solidFill>
                  </a:rPr>
                  <a:t>246</a:t>
                </a:r>
              </a:p>
            </p:txBody>
          </p:sp>
          <p:sp>
            <p:nvSpPr>
              <p:cNvPr id="136" name="TextBox 135">
                <a:extLst>
                  <a:ext uri="{FF2B5EF4-FFF2-40B4-BE49-F238E27FC236}">
                    <a16:creationId xmlns:a16="http://schemas.microsoft.com/office/drawing/2014/main" xmlns="" id="{56E62ED7-8292-43B3-B184-FFD62D246E72}"/>
                  </a:ext>
                </a:extLst>
              </p:cNvPr>
              <p:cNvSpPr txBox="1"/>
              <p:nvPr/>
            </p:nvSpPr>
            <p:spPr>
              <a:xfrm>
                <a:off x="2272611" y="5559598"/>
                <a:ext cx="482824" cy="307777"/>
              </a:xfrm>
              <a:prstGeom prst="rect">
                <a:avLst/>
              </a:prstGeom>
              <a:noFill/>
            </p:spPr>
            <p:txBody>
              <a:bodyPr wrap="none" rtlCol="0">
                <a:spAutoFit/>
              </a:bodyPr>
              <a:lstStyle/>
              <a:p>
                <a:pPr algn="ctr"/>
                <a:r>
                  <a:rPr lang="fr-FR" sz="1400" dirty="0">
                    <a:solidFill>
                      <a:schemeClr val="accent2"/>
                    </a:solidFill>
                  </a:rPr>
                  <a:t>193</a:t>
                </a:r>
              </a:p>
            </p:txBody>
          </p:sp>
          <p:sp>
            <p:nvSpPr>
              <p:cNvPr id="137" name="TextBox 136">
                <a:extLst>
                  <a:ext uri="{FF2B5EF4-FFF2-40B4-BE49-F238E27FC236}">
                    <a16:creationId xmlns:a16="http://schemas.microsoft.com/office/drawing/2014/main" xmlns="" id="{E47CE2C9-8466-49DB-9E3E-8E6F0B723D49}"/>
                  </a:ext>
                </a:extLst>
              </p:cNvPr>
              <p:cNvSpPr txBox="1"/>
              <p:nvPr/>
            </p:nvSpPr>
            <p:spPr>
              <a:xfrm>
                <a:off x="2616650" y="5559598"/>
                <a:ext cx="482824" cy="307777"/>
              </a:xfrm>
              <a:prstGeom prst="rect">
                <a:avLst/>
              </a:prstGeom>
              <a:noFill/>
            </p:spPr>
            <p:txBody>
              <a:bodyPr wrap="none" rtlCol="0">
                <a:spAutoFit/>
              </a:bodyPr>
              <a:lstStyle/>
              <a:p>
                <a:pPr algn="ctr"/>
                <a:r>
                  <a:rPr lang="fr-FR" sz="1400" dirty="0">
                    <a:solidFill>
                      <a:schemeClr val="accent2"/>
                    </a:solidFill>
                  </a:rPr>
                  <a:t>174</a:t>
                </a:r>
              </a:p>
            </p:txBody>
          </p:sp>
          <p:sp>
            <p:nvSpPr>
              <p:cNvPr id="138" name="TextBox 137">
                <a:extLst>
                  <a:ext uri="{FF2B5EF4-FFF2-40B4-BE49-F238E27FC236}">
                    <a16:creationId xmlns:a16="http://schemas.microsoft.com/office/drawing/2014/main" xmlns="" id="{FBB43627-EDB3-4F00-B18C-C28BDECF2851}"/>
                  </a:ext>
                </a:extLst>
              </p:cNvPr>
              <p:cNvSpPr txBox="1"/>
              <p:nvPr/>
            </p:nvSpPr>
            <p:spPr>
              <a:xfrm>
                <a:off x="4163051" y="5559598"/>
                <a:ext cx="469487" cy="307777"/>
              </a:xfrm>
              <a:prstGeom prst="rect">
                <a:avLst/>
              </a:prstGeom>
              <a:noFill/>
            </p:spPr>
            <p:txBody>
              <a:bodyPr wrap="none" rtlCol="0">
                <a:spAutoFit/>
              </a:bodyPr>
              <a:lstStyle/>
              <a:p>
                <a:pPr algn="ctr"/>
                <a:r>
                  <a:rPr lang="fr-FR" sz="1400" dirty="0">
                    <a:solidFill>
                      <a:schemeClr val="accent2"/>
                    </a:solidFill>
                  </a:rPr>
                  <a:t>113</a:t>
                </a:r>
              </a:p>
            </p:txBody>
          </p:sp>
          <p:sp>
            <p:nvSpPr>
              <p:cNvPr id="139" name="TextBox 138">
                <a:extLst>
                  <a:ext uri="{FF2B5EF4-FFF2-40B4-BE49-F238E27FC236}">
                    <a16:creationId xmlns:a16="http://schemas.microsoft.com/office/drawing/2014/main" xmlns="" id="{4C063C29-398D-4DB4-B97C-3FAD8320E604}"/>
                  </a:ext>
                </a:extLst>
              </p:cNvPr>
              <p:cNvSpPr txBox="1"/>
              <p:nvPr/>
            </p:nvSpPr>
            <p:spPr>
              <a:xfrm>
                <a:off x="4965719" y="5559598"/>
                <a:ext cx="383438" cy="307777"/>
              </a:xfrm>
              <a:prstGeom prst="rect">
                <a:avLst/>
              </a:prstGeom>
              <a:noFill/>
            </p:spPr>
            <p:txBody>
              <a:bodyPr wrap="none" rtlCol="0">
                <a:spAutoFit/>
              </a:bodyPr>
              <a:lstStyle/>
              <a:p>
                <a:pPr algn="ctr"/>
                <a:r>
                  <a:rPr lang="fr-FR" sz="1400" dirty="0">
                    <a:solidFill>
                      <a:schemeClr val="accent2"/>
                    </a:solidFill>
                  </a:rPr>
                  <a:t>81</a:t>
                </a:r>
              </a:p>
            </p:txBody>
          </p:sp>
          <p:sp>
            <p:nvSpPr>
              <p:cNvPr id="140" name="TextBox 139">
                <a:extLst>
                  <a:ext uri="{FF2B5EF4-FFF2-40B4-BE49-F238E27FC236}">
                    <a16:creationId xmlns:a16="http://schemas.microsoft.com/office/drawing/2014/main" xmlns="" id="{C2735FD2-E8A0-4243-9680-3EE24C873D71}"/>
                  </a:ext>
                </a:extLst>
              </p:cNvPr>
              <p:cNvSpPr txBox="1"/>
              <p:nvPr/>
            </p:nvSpPr>
            <p:spPr>
              <a:xfrm>
                <a:off x="5707089" y="5559598"/>
                <a:ext cx="383438" cy="307777"/>
              </a:xfrm>
              <a:prstGeom prst="rect">
                <a:avLst/>
              </a:prstGeom>
              <a:noFill/>
            </p:spPr>
            <p:txBody>
              <a:bodyPr wrap="none" rtlCol="0">
                <a:spAutoFit/>
              </a:bodyPr>
              <a:lstStyle/>
              <a:p>
                <a:pPr algn="ctr"/>
                <a:r>
                  <a:rPr lang="fr-FR" sz="1400" dirty="0">
                    <a:solidFill>
                      <a:schemeClr val="accent2"/>
                    </a:solidFill>
                  </a:rPr>
                  <a:t>52</a:t>
                </a:r>
              </a:p>
            </p:txBody>
          </p:sp>
          <p:sp>
            <p:nvSpPr>
              <p:cNvPr id="141" name="TextBox 140">
                <a:extLst>
                  <a:ext uri="{FF2B5EF4-FFF2-40B4-BE49-F238E27FC236}">
                    <a16:creationId xmlns:a16="http://schemas.microsoft.com/office/drawing/2014/main" xmlns="" id="{B82C9613-E676-4E44-BB3B-024099147972}"/>
                  </a:ext>
                </a:extLst>
              </p:cNvPr>
              <p:cNvSpPr txBox="1"/>
              <p:nvPr/>
            </p:nvSpPr>
            <p:spPr>
              <a:xfrm>
                <a:off x="6466727" y="5559598"/>
                <a:ext cx="383438" cy="307777"/>
              </a:xfrm>
              <a:prstGeom prst="rect">
                <a:avLst/>
              </a:prstGeom>
              <a:noFill/>
            </p:spPr>
            <p:txBody>
              <a:bodyPr wrap="none" rtlCol="0">
                <a:spAutoFit/>
              </a:bodyPr>
              <a:lstStyle/>
              <a:p>
                <a:pPr algn="ctr"/>
                <a:r>
                  <a:rPr lang="fr-FR" sz="1400" dirty="0">
                    <a:solidFill>
                      <a:schemeClr val="accent2"/>
                    </a:solidFill>
                  </a:rPr>
                  <a:t>31</a:t>
                </a:r>
              </a:p>
            </p:txBody>
          </p:sp>
          <p:sp>
            <p:nvSpPr>
              <p:cNvPr id="142" name="TextBox 141">
                <a:extLst>
                  <a:ext uri="{FF2B5EF4-FFF2-40B4-BE49-F238E27FC236}">
                    <a16:creationId xmlns:a16="http://schemas.microsoft.com/office/drawing/2014/main" xmlns="" id="{53153CED-14C8-48D3-A513-67BF5212AA59}"/>
                  </a:ext>
                </a:extLst>
              </p:cNvPr>
              <p:cNvSpPr txBox="1"/>
              <p:nvPr/>
            </p:nvSpPr>
            <p:spPr>
              <a:xfrm>
                <a:off x="7325720" y="5535576"/>
                <a:ext cx="184730" cy="307777"/>
              </a:xfrm>
              <a:prstGeom prst="rect">
                <a:avLst/>
              </a:prstGeom>
              <a:noFill/>
            </p:spPr>
            <p:txBody>
              <a:bodyPr wrap="none" rtlCol="0">
                <a:spAutoFit/>
              </a:bodyPr>
              <a:lstStyle/>
              <a:p>
                <a:pPr algn="ctr"/>
                <a:endParaRPr lang="fr-FR" sz="1400" dirty="0">
                  <a:solidFill>
                    <a:srgbClr val="A0A0A0"/>
                  </a:solidFill>
                </a:endParaRPr>
              </a:p>
            </p:txBody>
          </p:sp>
          <p:sp>
            <p:nvSpPr>
              <p:cNvPr id="143" name="TextBox 142">
                <a:extLst>
                  <a:ext uri="{FF2B5EF4-FFF2-40B4-BE49-F238E27FC236}">
                    <a16:creationId xmlns:a16="http://schemas.microsoft.com/office/drawing/2014/main" xmlns="" id="{F6DA372E-81AE-4C92-B083-2844036CA7BD}"/>
                  </a:ext>
                </a:extLst>
              </p:cNvPr>
              <p:cNvSpPr txBox="1"/>
              <p:nvPr/>
            </p:nvSpPr>
            <p:spPr>
              <a:xfrm>
                <a:off x="3013983" y="5559598"/>
                <a:ext cx="482824" cy="307777"/>
              </a:xfrm>
              <a:prstGeom prst="rect">
                <a:avLst/>
              </a:prstGeom>
              <a:noFill/>
            </p:spPr>
            <p:txBody>
              <a:bodyPr wrap="none" rtlCol="0">
                <a:spAutoFit/>
              </a:bodyPr>
              <a:lstStyle/>
              <a:p>
                <a:pPr algn="ctr"/>
                <a:r>
                  <a:rPr lang="fr-FR" sz="1400" dirty="0">
                    <a:solidFill>
                      <a:schemeClr val="accent2"/>
                    </a:solidFill>
                  </a:rPr>
                  <a:t>161</a:t>
                </a:r>
              </a:p>
            </p:txBody>
          </p:sp>
          <p:sp>
            <p:nvSpPr>
              <p:cNvPr id="144" name="TextBox 143">
                <a:extLst>
                  <a:ext uri="{FF2B5EF4-FFF2-40B4-BE49-F238E27FC236}">
                    <a16:creationId xmlns:a16="http://schemas.microsoft.com/office/drawing/2014/main" xmlns="" id="{7D0D82DA-5AB3-4173-B7D4-1660D2324C75}"/>
                  </a:ext>
                </a:extLst>
              </p:cNvPr>
              <p:cNvSpPr txBox="1"/>
              <p:nvPr/>
            </p:nvSpPr>
            <p:spPr>
              <a:xfrm>
                <a:off x="3373205" y="5559598"/>
                <a:ext cx="482824" cy="307777"/>
              </a:xfrm>
              <a:prstGeom prst="rect">
                <a:avLst/>
              </a:prstGeom>
              <a:noFill/>
            </p:spPr>
            <p:txBody>
              <a:bodyPr wrap="none" rtlCol="0">
                <a:spAutoFit/>
              </a:bodyPr>
              <a:lstStyle/>
              <a:p>
                <a:pPr algn="ctr"/>
                <a:r>
                  <a:rPr lang="fr-FR" sz="1400" dirty="0">
                    <a:solidFill>
                      <a:schemeClr val="accent2"/>
                    </a:solidFill>
                  </a:rPr>
                  <a:t>150</a:t>
                </a:r>
              </a:p>
            </p:txBody>
          </p:sp>
          <p:sp>
            <p:nvSpPr>
              <p:cNvPr id="145" name="TextBox 144">
                <a:extLst>
                  <a:ext uri="{FF2B5EF4-FFF2-40B4-BE49-F238E27FC236}">
                    <a16:creationId xmlns:a16="http://schemas.microsoft.com/office/drawing/2014/main" xmlns="" id="{AB4132BC-397A-4CA4-BB1C-EE5045F0E1B5}"/>
                  </a:ext>
                </a:extLst>
              </p:cNvPr>
              <p:cNvSpPr txBox="1"/>
              <p:nvPr/>
            </p:nvSpPr>
            <p:spPr>
              <a:xfrm>
                <a:off x="3754196" y="5559598"/>
                <a:ext cx="482824" cy="307777"/>
              </a:xfrm>
              <a:prstGeom prst="rect">
                <a:avLst/>
              </a:prstGeom>
              <a:noFill/>
            </p:spPr>
            <p:txBody>
              <a:bodyPr wrap="none" rtlCol="0">
                <a:spAutoFit/>
              </a:bodyPr>
              <a:lstStyle/>
              <a:p>
                <a:pPr algn="ctr"/>
                <a:r>
                  <a:rPr lang="fr-FR" sz="1400" dirty="0">
                    <a:solidFill>
                      <a:schemeClr val="accent2"/>
                    </a:solidFill>
                  </a:rPr>
                  <a:t>132</a:t>
                </a:r>
              </a:p>
            </p:txBody>
          </p:sp>
          <p:sp>
            <p:nvSpPr>
              <p:cNvPr id="146" name="TextBox 145">
                <a:extLst>
                  <a:ext uri="{FF2B5EF4-FFF2-40B4-BE49-F238E27FC236}">
                    <a16:creationId xmlns:a16="http://schemas.microsoft.com/office/drawing/2014/main" xmlns="" id="{88E2AA8C-56EF-44F4-9AF5-BEA13A3CD23C}"/>
                  </a:ext>
                </a:extLst>
              </p:cNvPr>
              <p:cNvSpPr txBox="1"/>
              <p:nvPr/>
            </p:nvSpPr>
            <p:spPr>
              <a:xfrm>
                <a:off x="4560447" y="5559598"/>
                <a:ext cx="383438" cy="307777"/>
              </a:xfrm>
              <a:prstGeom prst="rect">
                <a:avLst/>
              </a:prstGeom>
              <a:noFill/>
            </p:spPr>
            <p:txBody>
              <a:bodyPr wrap="none" rtlCol="0">
                <a:spAutoFit/>
              </a:bodyPr>
              <a:lstStyle/>
              <a:p>
                <a:pPr algn="ctr"/>
                <a:r>
                  <a:rPr lang="fr-FR" sz="1400" dirty="0">
                    <a:solidFill>
                      <a:schemeClr val="accent2"/>
                    </a:solidFill>
                  </a:rPr>
                  <a:t>96</a:t>
                </a:r>
              </a:p>
            </p:txBody>
          </p:sp>
          <p:sp>
            <p:nvSpPr>
              <p:cNvPr id="147" name="TextBox 146">
                <a:extLst>
                  <a:ext uri="{FF2B5EF4-FFF2-40B4-BE49-F238E27FC236}">
                    <a16:creationId xmlns:a16="http://schemas.microsoft.com/office/drawing/2014/main" xmlns="" id="{87212080-7991-4041-8C52-D73D1903B7B4}"/>
                  </a:ext>
                </a:extLst>
              </p:cNvPr>
              <p:cNvSpPr txBox="1"/>
              <p:nvPr/>
            </p:nvSpPr>
            <p:spPr>
              <a:xfrm>
                <a:off x="5316963" y="5559598"/>
                <a:ext cx="383438" cy="307777"/>
              </a:xfrm>
              <a:prstGeom prst="rect">
                <a:avLst/>
              </a:prstGeom>
              <a:noFill/>
            </p:spPr>
            <p:txBody>
              <a:bodyPr wrap="none" rtlCol="0">
                <a:spAutoFit/>
              </a:bodyPr>
              <a:lstStyle/>
              <a:p>
                <a:pPr algn="ctr"/>
                <a:r>
                  <a:rPr lang="fr-FR" sz="1400" dirty="0">
                    <a:solidFill>
                      <a:schemeClr val="accent2"/>
                    </a:solidFill>
                  </a:rPr>
                  <a:t>67</a:t>
                </a:r>
              </a:p>
            </p:txBody>
          </p:sp>
          <p:sp>
            <p:nvSpPr>
              <p:cNvPr id="148" name="TextBox 147">
                <a:extLst>
                  <a:ext uri="{FF2B5EF4-FFF2-40B4-BE49-F238E27FC236}">
                    <a16:creationId xmlns:a16="http://schemas.microsoft.com/office/drawing/2014/main" xmlns="" id="{5966C878-95BD-4F45-9FC7-C624E78D9151}"/>
                  </a:ext>
                </a:extLst>
              </p:cNvPr>
              <p:cNvSpPr txBox="1"/>
              <p:nvPr/>
            </p:nvSpPr>
            <p:spPr>
              <a:xfrm>
                <a:off x="6073476" y="5559598"/>
                <a:ext cx="383438" cy="307777"/>
              </a:xfrm>
              <a:prstGeom prst="rect">
                <a:avLst/>
              </a:prstGeom>
              <a:noFill/>
            </p:spPr>
            <p:txBody>
              <a:bodyPr wrap="none" rtlCol="0">
                <a:spAutoFit/>
              </a:bodyPr>
              <a:lstStyle/>
              <a:p>
                <a:pPr algn="ctr"/>
                <a:r>
                  <a:rPr lang="fr-FR" sz="1400" dirty="0">
                    <a:solidFill>
                      <a:schemeClr val="accent2"/>
                    </a:solidFill>
                  </a:rPr>
                  <a:t>42</a:t>
                </a:r>
              </a:p>
            </p:txBody>
          </p:sp>
          <p:sp>
            <p:nvSpPr>
              <p:cNvPr id="149" name="TextBox 148">
                <a:extLst>
                  <a:ext uri="{FF2B5EF4-FFF2-40B4-BE49-F238E27FC236}">
                    <a16:creationId xmlns:a16="http://schemas.microsoft.com/office/drawing/2014/main" xmlns="" id="{0CEFABB8-AAD6-4B06-AB18-B3CF6D6B6C55}"/>
                  </a:ext>
                </a:extLst>
              </p:cNvPr>
              <p:cNvSpPr txBox="1"/>
              <p:nvPr/>
            </p:nvSpPr>
            <p:spPr>
              <a:xfrm>
                <a:off x="6836659" y="5559598"/>
                <a:ext cx="370101" cy="307777"/>
              </a:xfrm>
              <a:prstGeom prst="rect">
                <a:avLst/>
              </a:prstGeom>
              <a:noFill/>
            </p:spPr>
            <p:txBody>
              <a:bodyPr wrap="none" rtlCol="0">
                <a:spAutoFit/>
              </a:bodyPr>
              <a:lstStyle/>
              <a:p>
                <a:pPr algn="ctr"/>
                <a:r>
                  <a:rPr lang="fr-FR" sz="1400" dirty="0">
                    <a:solidFill>
                      <a:schemeClr val="accent2"/>
                    </a:solidFill>
                  </a:rPr>
                  <a:t>11</a:t>
                </a:r>
              </a:p>
            </p:txBody>
          </p:sp>
          <p:sp>
            <p:nvSpPr>
              <p:cNvPr id="150" name="TextBox 149">
                <a:extLst>
                  <a:ext uri="{FF2B5EF4-FFF2-40B4-BE49-F238E27FC236}">
                    <a16:creationId xmlns:a16="http://schemas.microsoft.com/office/drawing/2014/main" xmlns="" id="{9A19F2CC-D16B-4AF8-AB26-A66B890544E4}"/>
                  </a:ext>
                </a:extLst>
              </p:cNvPr>
              <p:cNvSpPr txBox="1"/>
              <p:nvPr/>
            </p:nvSpPr>
            <p:spPr>
              <a:xfrm>
                <a:off x="7293345" y="5559598"/>
                <a:ext cx="284052" cy="307777"/>
              </a:xfrm>
              <a:prstGeom prst="rect">
                <a:avLst/>
              </a:prstGeom>
              <a:noFill/>
            </p:spPr>
            <p:txBody>
              <a:bodyPr wrap="none" rtlCol="0">
                <a:spAutoFit/>
              </a:bodyPr>
              <a:lstStyle/>
              <a:p>
                <a:pPr algn="ctr"/>
                <a:r>
                  <a:rPr lang="fr-FR" sz="1400" dirty="0">
                    <a:solidFill>
                      <a:schemeClr val="accent2"/>
                    </a:solidFill>
                  </a:rPr>
                  <a:t>0</a:t>
                </a:r>
              </a:p>
            </p:txBody>
          </p:sp>
        </p:grpSp>
        <p:sp>
          <p:nvSpPr>
            <p:cNvPr id="43" name="TextBox 42">
              <a:extLst>
                <a:ext uri="{FF2B5EF4-FFF2-40B4-BE49-F238E27FC236}">
                  <a16:creationId xmlns:a16="http://schemas.microsoft.com/office/drawing/2014/main" xmlns="" id="{177D9FEC-2035-4933-9563-551BB81AFA95}"/>
                </a:ext>
              </a:extLst>
            </p:cNvPr>
            <p:cNvSpPr txBox="1"/>
            <p:nvPr/>
          </p:nvSpPr>
          <p:spPr>
            <a:xfrm>
              <a:off x="4250046" y="1720957"/>
              <a:ext cx="646331" cy="369332"/>
            </a:xfrm>
            <a:prstGeom prst="rect">
              <a:avLst/>
            </a:prstGeom>
            <a:noFill/>
          </p:spPr>
          <p:txBody>
            <a:bodyPr wrap="none" rtlCol="0">
              <a:spAutoFit/>
            </a:bodyPr>
            <a:lstStyle/>
            <a:p>
              <a:pPr algn="ctr"/>
              <a:r>
                <a:rPr lang="fr-FR" b="1" dirty="0"/>
                <a:t>SSP</a:t>
              </a:r>
            </a:p>
          </p:txBody>
        </p:sp>
        <p:sp>
          <p:nvSpPr>
            <p:cNvPr id="44" name="TextBox 43">
              <a:extLst>
                <a:ext uri="{FF2B5EF4-FFF2-40B4-BE49-F238E27FC236}">
                  <a16:creationId xmlns:a16="http://schemas.microsoft.com/office/drawing/2014/main" xmlns="" id="{B9310E87-7F22-4694-A102-3F1C1A46D130}"/>
                </a:ext>
              </a:extLst>
            </p:cNvPr>
            <p:cNvSpPr txBox="1"/>
            <p:nvPr/>
          </p:nvSpPr>
          <p:spPr>
            <a:xfrm>
              <a:off x="2286526" y="4207288"/>
              <a:ext cx="1309974" cy="523220"/>
            </a:xfrm>
            <a:prstGeom prst="rect">
              <a:avLst/>
            </a:prstGeom>
            <a:noFill/>
          </p:spPr>
          <p:txBody>
            <a:bodyPr wrap="none" rtlCol="0">
              <a:spAutoFit/>
            </a:bodyPr>
            <a:lstStyle/>
            <a:p>
              <a:r>
                <a:rPr lang="fr-FR" sz="1400" dirty="0"/>
                <a:t>Suivi médian: </a:t>
              </a:r>
              <a:br>
                <a:rPr lang="fr-FR" sz="1400" dirty="0"/>
              </a:br>
              <a:r>
                <a:rPr lang="fr-FR" sz="1400" dirty="0"/>
                <a:t>37,4 mois</a:t>
              </a:r>
            </a:p>
          </p:txBody>
        </p:sp>
        <p:sp>
          <p:nvSpPr>
            <p:cNvPr id="45" name="TextBox 44">
              <a:extLst>
                <a:ext uri="{FF2B5EF4-FFF2-40B4-BE49-F238E27FC236}">
                  <a16:creationId xmlns:a16="http://schemas.microsoft.com/office/drawing/2014/main" xmlns="" id="{3BC283AC-03DD-4D78-AE44-95981693F4A0}"/>
                </a:ext>
              </a:extLst>
            </p:cNvPr>
            <p:cNvSpPr txBox="1"/>
            <p:nvPr/>
          </p:nvSpPr>
          <p:spPr>
            <a:xfrm>
              <a:off x="5924713" y="2265693"/>
              <a:ext cx="2502608" cy="523220"/>
            </a:xfrm>
            <a:prstGeom prst="rect">
              <a:avLst/>
            </a:prstGeom>
            <a:noFill/>
          </p:spPr>
          <p:txBody>
            <a:bodyPr wrap="none" rtlCol="0">
              <a:spAutoFit/>
            </a:bodyPr>
            <a:lstStyle/>
            <a:p>
              <a:r>
                <a:rPr lang="fr-FR" sz="1400" dirty="0"/>
                <a:t>HR 0,70 (IC95% 0,52 - 0,95)</a:t>
              </a:r>
            </a:p>
            <a:p>
              <a:r>
                <a:rPr lang="fr-FR" sz="1400" dirty="0"/>
                <a:t>p=0,230, log-</a:t>
              </a:r>
              <a:r>
                <a:rPr lang="fr-FR" sz="1400" dirty="0" err="1"/>
                <a:t>rank</a:t>
              </a:r>
              <a:r>
                <a:rPr lang="fr-FR" sz="1400" dirty="0"/>
                <a:t> stratifié</a:t>
              </a:r>
            </a:p>
          </p:txBody>
        </p:sp>
        <p:grpSp>
          <p:nvGrpSpPr>
            <p:cNvPr id="46" name="Group 45">
              <a:extLst>
                <a:ext uri="{FF2B5EF4-FFF2-40B4-BE49-F238E27FC236}">
                  <a16:creationId xmlns:a16="http://schemas.microsoft.com/office/drawing/2014/main" xmlns="" id="{8381415A-033F-453E-B4DC-A4E7B49ED8EE}"/>
                </a:ext>
              </a:extLst>
            </p:cNvPr>
            <p:cNvGrpSpPr/>
            <p:nvPr/>
          </p:nvGrpSpPr>
          <p:grpSpPr>
            <a:xfrm>
              <a:off x="2160101" y="2324164"/>
              <a:ext cx="4931030" cy="1104836"/>
              <a:chOff x="8028399" y="3733409"/>
              <a:chExt cx="7787261" cy="1745046"/>
            </a:xfrm>
          </p:grpSpPr>
          <p:sp>
            <p:nvSpPr>
              <p:cNvPr id="104" name="Freeform: Shape 106">
                <a:extLst>
                  <a:ext uri="{FF2B5EF4-FFF2-40B4-BE49-F238E27FC236}">
                    <a16:creationId xmlns:a16="http://schemas.microsoft.com/office/drawing/2014/main" xmlns="" id="{7E362D1D-3874-4DB4-8D90-023612C09D90}"/>
                  </a:ext>
                </a:extLst>
              </p:cNvPr>
              <p:cNvSpPr/>
              <p:nvPr/>
            </p:nvSpPr>
            <p:spPr>
              <a:xfrm>
                <a:off x="8028399" y="3733409"/>
                <a:ext cx="7787261" cy="1695449"/>
              </a:xfrm>
              <a:custGeom>
                <a:avLst/>
                <a:gdLst>
                  <a:gd name="connsiteX0" fmla="*/ 7640527 w 7639050"/>
                  <a:gd name="connsiteY0" fmla="*/ 1703823 h 1695450"/>
                  <a:gd name="connsiteX1" fmla="*/ 5008836 w 7639050"/>
                  <a:gd name="connsiteY1" fmla="*/ 1703823 h 1695450"/>
                  <a:gd name="connsiteX2" fmla="*/ 5008836 w 7639050"/>
                  <a:gd name="connsiteY2" fmla="*/ 1646349 h 1695450"/>
                  <a:gd name="connsiteX3" fmla="*/ 4791237 w 7639050"/>
                  <a:gd name="connsiteY3" fmla="*/ 1646349 h 1695450"/>
                  <a:gd name="connsiteX4" fmla="*/ 4791237 w 7639050"/>
                  <a:gd name="connsiteY4" fmla="*/ 1605296 h 1695450"/>
                  <a:gd name="connsiteX5" fmla="*/ 4737869 w 7639050"/>
                  <a:gd name="connsiteY5" fmla="*/ 1605296 h 1695450"/>
                  <a:gd name="connsiteX6" fmla="*/ 4737869 w 7639050"/>
                  <a:gd name="connsiteY6" fmla="*/ 1568339 h 1695450"/>
                  <a:gd name="connsiteX7" fmla="*/ 4635227 w 7639050"/>
                  <a:gd name="connsiteY7" fmla="*/ 1568339 h 1695450"/>
                  <a:gd name="connsiteX8" fmla="*/ 4635227 w 7639050"/>
                  <a:gd name="connsiteY8" fmla="*/ 1523181 h 1695450"/>
                  <a:gd name="connsiteX9" fmla="*/ 4245198 w 7639050"/>
                  <a:gd name="connsiteY9" fmla="*/ 1523181 h 1695450"/>
                  <a:gd name="connsiteX10" fmla="*/ 4245198 w 7639050"/>
                  <a:gd name="connsiteY10" fmla="*/ 1502655 h 1695450"/>
                  <a:gd name="connsiteX11" fmla="*/ 4191819 w 7639050"/>
                  <a:gd name="connsiteY11" fmla="*/ 1502655 h 1695450"/>
                  <a:gd name="connsiteX12" fmla="*/ 4191819 w 7639050"/>
                  <a:gd name="connsiteY12" fmla="*/ 1457487 h 1695450"/>
                  <a:gd name="connsiteX13" fmla="*/ 3399444 w 7639050"/>
                  <a:gd name="connsiteY13" fmla="*/ 1457487 h 1695450"/>
                  <a:gd name="connsiteX14" fmla="*/ 3399444 w 7639050"/>
                  <a:gd name="connsiteY14" fmla="*/ 1404118 h 1695450"/>
                  <a:gd name="connsiteX15" fmla="*/ 3079204 w 7639050"/>
                  <a:gd name="connsiteY15" fmla="*/ 1404118 h 1695450"/>
                  <a:gd name="connsiteX16" fmla="*/ 3079204 w 7639050"/>
                  <a:gd name="connsiteY16" fmla="*/ 1334319 h 1695450"/>
                  <a:gd name="connsiteX17" fmla="*/ 2898553 w 7639050"/>
                  <a:gd name="connsiteY17" fmla="*/ 1334319 h 1695450"/>
                  <a:gd name="connsiteX18" fmla="*/ 2898553 w 7639050"/>
                  <a:gd name="connsiteY18" fmla="*/ 1301477 h 1695450"/>
                  <a:gd name="connsiteX19" fmla="*/ 2533155 w 7639050"/>
                  <a:gd name="connsiteY19" fmla="*/ 1301477 h 1695450"/>
                  <a:gd name="connsiteX20" fmla="*/ 2533155 w 7639050"/>
                  <a:gd name="connsiteY20" fmla="*/ 1264530 h 1695450"/>
                  <a:gd name="connsiteX21" fmla="*/ 2471576 w 7639050"/>
                  <a:gd name="connsiteY21" fmla="*/ 1264530 h 1695450"/>
                  <a:gd name="connsiteX22" fmla="*/ 2471576 w 7639050"/>
                  <a:gd name="connsiteY22" fmla="*/ 1227573 h 1695450"/>
                  <a:gd name="connsiteX23" fmla="*/ 2143125 w 7639050"/>
                  <a:gd name="connsiteY23" fmla="*/ 1227573 h 1695450"/>
                  <a:gd name="connsiteX24" fmla="*/ 2143125 w 7639050"/>
                  <a:gd name="connsiteY24" fmla="*/ 1194730 h 1695450"/>
                  <a:gd name="connsiteX25" fmla="*/ 1937842 w 7639050"/>
                  <a:gd name="connsiteY25" fmla="*/ 1194730 h 1695450"/>
                  <a:gd name="connsiteX26" fmla="*/ 1937842 w 7639050"/>
                  <a:gd name="connsiteY26" fmla="*/ 1096194 h 1695450"/>
                  <a:gd name="connsiteX27" fmla="*/ 1859842 w 7639050"/>
                  <a:gd name="connsiteY27" fmla="*/ 1096194 h 1695450"/>
                  <a:gd name="connsiteX28" fmla="*/ 1859842 w 7639050"/>
                  <a:gd name="connsiteY28" fmla="*/ 1030510 h 1695450"/>
                  <a:gd name="connsiteX29" fmla="*/ 1781832 w 7639050"/>
                  <a:gd name="connsiteY29" fmla="*/ 1030510 h 1695450"/>
                  <a:gd name="connsiteX30" fmla="*/ 1781832 w 7639050"/>
                  <a:gd name="connsiteY30" fmla="*/ 985342 h 1695450"/>
                  <a:gd name="connsiteX31" fmla="*/ 1634033 w 7639050"/>
                  <a:gd name="connsiteY31" fmla="*/ 985342 h 1695450"/>
                  <a:gd name="connsiteX32" fmla="*/ 1634033 w 7639050"/>
                  <a:gd name="connsiteY32" fmla="*/ 936077 h 1695450"/>
                  <a:gd name="connsiteX33" fmla="*/ 1514970 w 7639050"/>
                  <a:gd name="connsiteY33" fmla="*/ 936077 h 1695450"/>
                  <a:gd name="connsiteX34" fmla="*/ 1514970 w 7639050"/>
                  <a:gd name="connsiteY34" fmla="*/ 903233 h 1695450"/>
                  <a:gd name="connsiteX35" fmla="*/ 1424645 w 7639050"/>
                  <a:gd name="connsiteY35" fmla="*/ 903233 h 1695450"/>
                  <a:gd name="connsiteX36" fmla="*/ 1424645 w 7639050"/>
                  <a:gd name="connsiteY36" fmla="*/ 808804 h 1695450"/>
                  <a:gd name="connsiteX37" fmla="*/ 1330214 w 7639050"/>
                  <a:gd name="connsiteY37" fmla="*/ 808804 h 1695450"/>
                  <a:gd name="connsiteX38" fmla="*/ 1330214 w 7639050"/>
                  <a:gd name="connsiteY38" fmla="*/ 759537 h 1695450"/>
                  <a:gd name="connsiteX39" fmla="*/ 1239888 w 7639050"/>
                  <a:gd name="connsiteY39" fmla="*/ 759537 h 1695450"/>
                  <a:gd name="connsiteX40" fmla="*/ 1239888 w 7639050"/>
                  <a:gd name="connsiteY40" fmla="*/ 706164 h 1695450"/>
                  <a:gd name="connsiteX41" fmla="*/ 1079773 w 7639050"/>
                  <a:gd name="connsiteY41" fmla="*/ 706164 h 1695450"/>
                  <a:gd name="connsiteX42" fmla="*/ 1079773 w 7639050"/>
                  <a:gd name="connsiteY42" fmla="*/ 661002 h 1695450"/>
                  <a:gd name="connsiteX43" fmla="*/ 997658 w 7639050"/>
                  <a:gd name="connsiteY43" fmla="*/ 661002 h 1695450"/>
                  <a:gd name="connsiteX44" fmla="*/ 997658 w 7639050"/>
                  <a:gd name="connsiteY44" fmla="*/ 636368 h 1695450"/>
                  <a:gd name="connsiteX45" fmla="*/ 878599 w 7639050"/>
                  <a:gd name="connsiteY45" fmla="*/ 636368 h 1695450"/>
                  <a:gd name="connsiteX46" fmla="*/ 878599 w 7639050"/>
                  <a:gd name="connsiteY46" fmla="*/ 582996 h 1695450"/>
                  <a:gd name="connsiteX47" fmla="*/ 821121 w 7639050"/>
                  <a:gd name="connsiteY47" fmla="*/ 582996 h 1695450"/>
                  <a:gd name="connsiteX48" fmla="*/ 821121 w 7639050"/>
                  <a:gd name="connsiteY48" fmla="*/ 546045 h 1695450"/>
                  <a:gd name="connsiteX49" fmla="*/ 784170 w 7639050"/>
                  <a:gd name="connsiteY49" fmla="*/ 546045 h 1695450"/>
                  <a:gd name="connsiteX50" fmla="*/ 784170 w 7639050"/>
                  <a:gd name="connsiteY50" fmla="*/ 459828 h 1695450"/>
                  <a:gd name="connsiteX51" fmla="*/ 693847 w 7639050"/>
                  <a:gd name="connsiteY51" fmla="*/ 459828 h 1695450"/>
                  <a:gd name="connsiteX52" fmla="*/ 693847 w 7639050"/>
                  <a:gd name="connsiteY52" fmla="*/ 410560 h 1695450"/>
                  <a:gd name="connsiteX53" fmla="*/ 624051 w 7639050"/>
                  <a:gd name="connsiteY53" fmla="*/ 410560 h 1695450"/>
                  <a:gd name="connsiteX54" fmla="*/ 624051 w 7639050"/>
                  <a:gd name="connsiteY54" fmla="*/ 377716 h 1695450"/>
                  <a:gd name="connsiteX55" fmla="*/ 587101 w 7639050"/>
                  <a:gd name="connsiteY55" fmla="*/ 377716 h 1695450"/>
                  <a:gd name="connsiteX56" fmla="*/ 587101 w 7639050"/>
                  <a:gd name="connsiteY56" fmla="*/ 340765 h 1695450"/>
                  <a:gd name="connsiteX57" fmla="*/ 275075 w 7639050"/>
                  <a:gd name="connsiteY57" fmla="*/ 340765 h 1695450"/>
                  <a:gd name="connsiteX58" fmla="*/ 275075 w 7639050"/>
                  <a:gd name="connsiteY58" fmla="*/ 217597 h 1695450"/>
                  <a:gd name="connsiteX59" fmla="*/ 246337 w 7639050"/>
                  <a:gd name="connsiteY59" fmla="*/ 217597 h 1695450"/>
                  <a:gd name="connsiteX60" fmla="*/ 246337 w 7639050"/>
                  <a:gd name="connsiteY60" fmla="*/ 135485 h 1695450"/>
                  <a:gd name="connsiteX61" fmla="*/ 135485 w 7639050"/>
                  <a:gd name="connsiteY61" fmla="*/ 135485 h 1695450"/>
                  <a:gd name="connsiteX62" fmla="*/ 135485 w 7639050"/>
                  <a:gd name="connsiteY62" fmla="*/ 0 h 1695450"/>
                  <a:gd name="connsiteX63" fmla="*/ 0 w 7639050"/>
                  <a:gd name="connsiteY63" fmla="*/ 0 h 1695450"/>
                  <a:gd name="connsiteX64" fmla="*/ 0 w 7639050"/>
                  <a:gd name="connsiteY64" fmla="*/ 12317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639050" h="1695450">
                    <a:moveTo>
                      <a:pt x="7640527" y="1703823"/>
                    </a:moveTo>
                    <a:lnTo>
                      <a:pt x="5008836" y="1703823"/>
                    </a:lnTo>
                    <a:lnTo>
                      <a:pt x="5008836" y="1646349"/>
                    </a:lnTo>
                    <a:lnTo>
                      <a:pt x="4791237" y="1646349"/>
                    </a:lnTo>
                    <a:lnTo>
                      <a:pt x="4791237" y="1605296"/>
                    </a:lnTo>
                    <a:lnTo>
                      <a:pt x="4737869" y="1605296"/>
                    </a:lnTo>
                    <a:lnTo>
                      <a:pt x="4737869" y="1568339"/>
                    </a:lnTo>
                    <a:lnTo>
                      <a:pt x="4635227" y="1568339"/>
                    </a:lnTo>
                    <a:lnTo>
                      <a:pt x="4635227" y="1523181"/>
                    </a:lnTo>
                    <a:lnTo>
                      <a:pt x="4245198" y="1523181"/>
                    </a:lnTo>
                    <a:lnTo>
                      <a:pt x="4245198" y="1502655"/>
                    </a:lnTo>
                    <a:lnTo>
                      <a:pt x="4191819" y="1502655"/>
                    </a:lnTo>
                    <a:lnTo>
                      <a:pt x="4191819" y="1457487"/>
                    </a:lnTo>
                    <a:lnTo>
                      <a:pt x="3399444" y="1457487"/>
                    </a:lnTo>
                    <a:lnTo>
                      <a:pt x="3399444" y="1404118"/>
                    </a:lnTo>
                    <a:lnTo>
                      <a:pt x="3079204" y="1404118"/>
                    </a:lnTo>
                    <a:lnTo>
                      <a:pt x="3079204" y="1334319"/>
                    </a:lnTo>
                    <a:lnTo>
                      <a:pt x="2898553" y="1334319"/>
                    </a:lnTo>
                    <a:lnTo>
                      <a:pt x="2898553" y="1301477"/>
                    </a:lnTo>
                    <a:lnTo>
                      <a:pt x="2533155" y="1301477"/>
                    </a:lnTo>
                    <a:lnTo>
                      <a:pt x="2533155" y="1264530"/>
                    </a:lnTo>
                    <a:lnTo>
                      <a:pt x="2471576" y="1264530"/>
                    </a:lnTo>
                    <a:lnTo>
                      <a:pt x="2471576" y="1227573"/>
                    </a:lnTo>
                    <a:lnTo>
                      <a:pt x="2143125" y="1227573"/>
                    </a:lnTo>
                    <a:lnTo>
                      <a:pt x="2143125" y="1194730"/>
                    </a:lnTo>
                    <a:lnTo>
                      <a:pt x="1937842" y="1194730"/>
                    </a:lnTo>
                    <a:lnTo>
                      <a:pt x="1937842" y="1096194"/>
                    </a:lnTo>
                    <a:lnTo>
                      <a:pt x="1859842" y="1096194"/>
                    </a:lnTo>
                    <a:lnTo>
                      <a:pt x="1859842" y="1030510"/>
                    </a:lnTo>
                    <a:lnTo>
                      <a:pt x="1781832" y="1030510"/>
                    </a:lnTo>
                    <a:lnTo>
                      <a:pt x="1781832" y="985342"/>
                    </a:lnTo>
                    <a:lnTo>
                      <a:pt x="1634033" y="985342"/>
                    </a:lnTo>
                    <a:lnTo>
                      <a:pt x="1634033" y="936077"/>
                    </a:lnTo>
                    <a:lnTo>
                      <a:pt x="1514970" y="936077"/>
                    </a:lnTo>
                    <a:lnTo>
                      <a:pt x="1514970" y="903233"/>
                    </a:lnTo>
                    <a:lnTo>
                      <a:pt x="1424645" y="903233"/>
                    </a:lnTo>
                    <a:lnTo>
                      <a:pt x="1424645" y="808804"/>
                    </a:lnTo>
                    <a:lnTo>
                      <a:pt x="1330214" y="808804"/>
                    </a:lnTo>
                    <a:lnTo>
                      <a:pt x="1330214" y="759537"/>
                    </a:lnTo>
                    <a:lnTo>
                      <a:pt x="1239888" y="759537"/>
                    </a:lnTo>
                    <a:lnTo>
                      <a:pt x="1239888" y="706164"/>
                    </a:lnTo>
                    <a:lnTo>
                      <a:pt x="1079773" y="706164"/>
                    </a:lnTo>
                    <a:lnTo>
                      <a:pt x="1079773" y="661002"/>
                    </a:lnTo>
                    <a:lnTo>
                      <a:pt x="997658" y="661002"/>
                    </a:lnTo>
                    <a:lnTo>
                      <a:pt x="997658" y="636368"/>
                    </a:lnTo>
                    <a:lnTo>
                      <a:pt x="878599" y="636368"/>
                    </a:lnTo>
                    <a:lnTo>
                      <a:pt x="878599" y="582996"/>
                    </a:lnTo>
                    <a:lnTo>
                      <a:pt x="821121" y="582996"/>
                    </a:lnTo>
                    <a:lnTo>
                      <a:pt x="821121" y="546045"/>
                    </a:lnTo>
                    <a:lnTo>
                      <a:pt x="784170" y="546045"/>
                    </a:lnTo>
                    <a:lnTo>
                      <a:pt x="784170" y="459828"/>
                    </a:lnTo>
                    <a:lnTo>
                      <a:pt x="693847" y="459828"/>
                    </a:lnTo>
                    <a:lnTo>
                      <a:pt x="693847" y="410560"/>
                    </a:lnTo>
                    <a:lnTo>
                      <a:pt x="624051" y="410560"/>
                    </a:lnTo>
                    <a:lnTo>
                      <a:pt x="624051" y="377716"/>
                    </a:lnTo>
                    <a:lnTo>
                      <a:pt x="587101" y="377716"/>
                    </a:lnTo>
                    <a:lnTo>
                      <a:pt x="587101" y="340765"/>
                    </a:lnTo>
                    <a:lnTo>
                      <a:pt x="275075" y="340765"/>
                    </a:lnTo>
                    <a:lnTo>
                      <a:pt x="275075" y="217597"/>
                    </a:lnTo>
                    <a:lnTo>
                      <a:pt x="246337" y="217597"/>
                    </a:lnTo>
                    <a:lnTo>
                      <a:pt x="246337" y="135485"/>
                    </a:lnTo>
                    <a:lnTo>
                      <a:pt x="135485" y="135485"/>
                    </a:lnTo>
                    <a:lnTo>
                      <a:pt x="135485" y="0"/>
                    </a:lnTo>
                    <a:lnTo>
                      <a:pt x="0" y="0"/>
                    </a:lnTo>
                    <a:lnTo>
                      <a:pt x="0" y="12317"/>
                    </a:lnTo>
                  </a:path>
                </a:pathLst>
              </a:custGeom>
              <a:noFill/>
              <a:ln w="25400" cap="flat">
                <a:solidFill>
                  <a:schemeClr val="accent3"/>
                </a:solidFill>
                <a:prstDash val="solid"/>
                <a:miter/>
              </a:ln>
            </p:spPr>
            <p:txBody>
              <a:bodyPr rtlCol="0" anchor="ctr"/>
              <a:lstStyle/>
              <a:p>
                <a:endParaRPr lang="fr-FR" dirty="0"/>
              </a:p>
            </p:txBody>
          </p:sp>
          <p:grpSp>
            <p:nvGrpSpPr>
              <p:cNvPr id="105" name="Group 104">
                <a:extLst>
                  <a:ext uri="{FF2B5EF4-FFF2-40B4-BE49-F238E27FC236}">
                    <a16:creationId xmlns:a16="http://schemas.microsoft.com/office/drawing/2014/main" xmlns="" id="{8EF3C093-B949-41CA-97A4-34CAF3E7E433}"/>
                  </a:ext>
                </a:extLst>
              </p:cNvPr>
              <p:cNvGrpSpPr/>
              <p:nvPr/>
            </p:nvGrpSpPr>
            <p:grpSpPr>
              <a:xfrm>
                <a:off x="10813882" y="4992671"/>
                <a:ext cx="5000654" cy="485784"/>
                <a:chOff x="10813882" y="4992671"/>
                <a:chExt cx="5000654" cy="485784"/>
              </a:xfrm>
            </p:grpSpPr>
            <p:sp>
              <p:nvSpPr>
                <p:cNvPr id="106" name="Freeform: Shape 107">
                  <a:extLst>
                    <a:ext uri="{FF2B5EF4-FFF2-40B4-BE49-F238E27FC236}">
                      <a16:creationId xmlns:a16="http://schemas.microsoft.com/office/drawing/2014/main" xmlns="" id="{829DF0DD-25AE-4C9A-BB88-66342307E06C}"/>
                    </a:ext>
                  </a:extLst>
                </p:cNvPr>
                <p:cNvSpPr/>
                <p:nvPr/>
              </p:nvSpPr>
              <p:spPr>
                <a:xfrm>
                  <a:off x="10813882" y="49926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tlCol="0" anchor="ctr"/>
                <a:lstStyle/>
                <a:p>
                  <a:endParaRPr lang="fr-FR" dirty="0"/>
                </a:p>
              </p:txBody>
            </p:sp>
            <p:sp>
              <p:nvSpPr>
                <p:cNvPr id="107" name="Freeform: Shape 108">
                  <a:extLst>
                    <a:ext uri="{FF2B5EF4-FFF2-40B4-BE49-F238E27FC236}">
                      <a16:creationId xmlns:a16="http://schemas.microsoft.com/office/drawing/2014/main" xmlns="" id="{680D6016-F6A7-4F28-BC77-C907B0D14B69}"/>
                    </a:ext>
                  </a:extLst>
                </p:cNvPr>
                <p:cNvSpPr/>
                <p:nvPr/>
              </p:nvSpPr>
              <p:spPr>
                <a:xfrm>
                  <a:off x="133285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08" name="Freeform: Shape 109">
                  <a:extLst>
                    <a:ext uri="{FF2B5EF4-FFF2-40B4-BE49-F238E27FC236}">
                      <a16:creationId xmlns:a16="http://schemas.microsoft.com/office/drawing/2014/main" xmlns="" id="{944FC28D-EB76-43BF-BE2F-120B57EA25F4}"/>
                    </a:ext>
                  </a:extLst>
                </p:cNvPr>
                <p:cNvSpPr/>
                <p:nvPr/>
              </p:nvSpPr>
              <p:spPr>
                <a:xfrm>
                  <a:off x="134047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09" name="Freeform: Shape 110">
                  <a:extLst>
                    <a:ext uri="{FF2B5EF4-FFF2-40B4-BE49-F238E27FC236}">
                      <a16:creationId xmlns:a16="http://schemas.microsoft.com/office/drawing/2014/main" xmlns="" id="{FE5B1219-FA42-4318-814D-9234E7C41904}"/>
                    </a:ext>
                  </a:extLst>
                </p:cNvPr>
                <p:cNvSpPr/>
                <p:nvPr/>
              </p:nvSpPr>
              <p:spPr>
                <a:xfrm>
                  <a:off x="1346185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10" name="Freeform: Shape 111">
                  <a:extLst>
                    <a:ext uri="{FF2B5EF4-FFF2-40B4-BE49-F238E27FC236}">
                      <a16:creationId xmlns:a16="http://schemas.microsoft.com/office/drawing/2014/main" xmlns="" id="{CBAA87BF-5986-4316-9401-3A222ACC9D61}"/>
                    </a:ext>
                  </a:extLst>
                </p:cNvPr>
                <p:cNvSpPr/>
                <p:nvPr/>
              </p:nvSpPr>
              <p:spPr>
                <a:xfrm>
                  <a:off x="135190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11" name="Freeform: Shape 112">
                  <a:extLst>
                    <a:ext uri="{FF2B5EF4-FFF2-40B4-BE49-F238E27FC236}">
                      <a16:creationId xmlns:a16="http://schemas.microsoft.com/office/drawing/2014/main" xmlns="" id="{7C05130C-6546-47AC-B890-2A7B5EED540C}"/>
                    </a:ext>
                  </a:extLst>
                </p:cNvPr>
                <p:cNvSpPr/>
                <p:nvPr/>
              </p:nvSpPr>
              <p:spPr>
                <a:xfrm>
                  <a:off x="135571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12" name="Freeform: Shape 113">
                  <a:extLst>
                    <a:ext uri="{FF2B5EF4-FFF2-40B4-BE49-F238E27FC236}">
                      <a16:creationId xmlns:a16="http://schemas.microsoft.com/office/drawing/2014/main" xmlns="" id="{10308250-7975-4D53-ABEA-DCE1EC2673C4}"/>
                    </a:ext>
                  </a:extLst>
                </p:cNvPr>
                <p:cNvSpPr/>
                <p:nvPr/>
              </p:nvSpPr>
              <p:spPr>
                <a:xfrm>
                  <a:off x="136714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13" name="Freeform: Shape 114">
                  <a:extLst>
                    <a:ext uri="{FF2B5EF4-FFF2-40B4-BE49-F238E27FC236}">
                      <a16:creationId xmlns:a16="http://schemas.microsoft.com/office/drawing/2014/main" xmlns="" id="{9AA4FAFD-7B14-4033-9560-921580084DB3}"/>
                    </a:ext>
                  </a:extLst>
                </p:cNvPr>
                <p:cNvSpPr/>
                <p:nvPr/>
              </p:nvSpPr>
              <p:spPr>
                <a:xfrm>
                  <a:off x="139000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14" name="Freeform: Shape 115">
                  <a:extLst>
                    <a:ext uri="{FF2B5EF4-FFF2-40B4-BE49-F238E27FC236}">
                      <a16:creationId xmlns:a16="http://schemas.microsoft.com/office/drawing/2014/main" xmlns="" id="{14CCC1A5-EABB-42AC-8A3C-EC8701CE1A71}"/>
                    </a:ext>
                  </a:extLst>
                </p:cNvPr>
                <p:cNvSpPr/>
                <p:nvPr/>
              </p:nvSpPr>
              <p:spPr>
                <a:xfrm>
                  <a:off x="139762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15" name="Freeform: Shape 116">
                  <a:extLst>
                    <a:ext uri="{FF2B5EF4-FFF2-40B4-BE49-F238E27FC236}">
                      <a16:creationId xmlns:a16="http://schemas.microsoft.com/office/drawing/2014/main" xmlns="" id="{E036A32E-2891-4773-BCE7-54C8CA1E8BCF}"/>
                    </a:ext>
                  </a:extLst>
                </p:cNvPr>
                <p:cNvSpPr/>
                <p:nvPr/>
              </p:nvSpPr>
              <p:spPr>
                <a:xfrm>
                  <a:off x="140524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16" name="Freeform: Shape 117">
                  <a:extLst>
                    <a:ext uri="{FF2B5EF4-FFF2-40B4-BE49-F238E27FC236}">
                      <a16:creationId xmlns:a16="http://schemas.microsoft.com/office/drawing/2014/main" xmlns="" id="{5008946A-F3C7-408C-8261-994CF9275A4E}"/>
                    </a:ext>
                  </a:extLst>
                </p:cNvPr>
                <p:cNvSpPr/>
                <p:nvPr/>
              </p:nvSpPr>
              <p:spPr>
                <a:xfrm>
                  <a:off x="140905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17" name="Freeform: Shape 118">
                  <a:extLst>
                    <a:ext uri="{FF2B5EF4-FFF2-40B4-BE49-F238E27FC236}">
                      <a16:creationId xmlns:a16="http://schemas.microsoft.com/office/drawing/2014/main" xmlns="" id="{065DA716-89B1-4E7C-85C6-823AF23A5ABA}"/>
                    </a:ext>
                  </a:extLst>
                </p:cNvPr>
                <p:cNvSpPr/>
                <p:nvPr/>
              </p:nvSpPr>
              <p:spPr>
                <a:xfrm>
                  <a:off x="141286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18" name="Freeform: Shape 119">
                  <a:extLst>
                    <a:ext uri="{FF2B5EF4-FFF2-40B4-BE49-F238E27FC236}">
                      <a16:creationId xmlns:a16="http://schemas.microsoft.com/office/drawing/2014/main" xmlns="" id="{D869C493-565C-43B1-B483-16B3A7859626}"/>
                    </a:ext>
                  </a:extLst>
                </p:cNvPr>
                <p:cNvSpPr/>
                <p:nvPr/>
              </p:nvSpPr>
              <p:spPr>
                <a:xfrm>
                  <a:off x="144715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19" name="Freeform: Shape 120">
                  <a:extLst>
                    <a:ext uri="{FF2B5EF4-FFF2-40B4-BE49-F238E27FC236}">
                      <a16:creationId xmlns:a16="http://schemas.microsoft.com/office/drawing/2014/main" xmlns="" id="{05B2CAD9-D9CC-4746-932B-37C09D162605}"/>
                    </a:ext>
                  </a:extLst>
                </p:cNvPr>
                <p:cNvSpPr/>
                <p:nvPr/>
              </p:nvSpPr>
              <p:spPr>
                <a:xfrm>
                  <a:off x="1452866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20" name="Freeform: Shape 121">
                  <a:extLst>
                    <a:ext uri="{FF2B5EF4-FFF2-40B4-BE49-F238E27FC236}">
                      <a16:creationId xmlns:a16="http://schemas.microsoft.com/office/drawing/2014/main" xmlns="" id="{28838905-9BCF-48D6-9610-461D3AA31209}"/>
                    </a:ext>
                  </a:extLst>
                </p:cNvPr>
                <p:cNvSpPr/>
                <p:nvPr/>
              </p:nvSpPr>
              <p:spPr>
                <a:xfrm>
                  <a:off x="146239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21" name="Freeform: Shape 122">
                  <a:extLst>
                    <a:ext uri="{FF2B5EF4-FFF2-40B4-BE49-F238E27FC236}">
                      <a16:creationId xmlns:a16="http://schemas.microsoft.com/office/drawing/2014/main" xmlns="" id="{333493D9-7B57-437D-BBAC-174D672D9DD7}"/>
                    </a:ext>
                  </a:extLst>
                </p:cNvPr>
                <p:cNvSpPr/>
                <p:nvPr/>
              </p:nvSpPr>
              <p:spPr>
                <a:xfrm>
                  <a:off x="146620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22" name="Freeform: Shape 123">
                  <a:extLst>
                    <a:ext uri="{FF2B5EF4-FFF2-40B4-BE49-F238E27FC236}">
                      <a16:creationId xmlns:a16="http://schemas.microsoft.com/office/drawing/2014/main" xmlns="" id="{ED1E0390-3048-43C0-AF64-843A7E32C2B2}"/>
                    </a:ext>
                  </a:extLst>
                </p:cNvPr>
                <p:cNvSpPr/>
                <p:nvPr/>
              </p:nvSpPr>
              <p:spPr>
                <a:xfrm>
                  <a:off x="147001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23" name="Freeform: Shape 124">
                  <a:extLst>
                    <a:ext uri="{FF2B5EF4-FFF2-40B4-BE49-F238E27FC236}">
                      <a16:creationId xmlns:a16="http://schemas.microsoft.com/office/drawing/2014/main" xmlns="" id="{2E501513-34C6-4CB5-BBEF-F3EAC936F0B5}"/>
                    </a:ext>
                  </a:extLst>
                </p:cNvPr>
                <p:cNvSpPr/>
                <p:nvPr/>
              </p:nvSpPr>
              <p:spPr>
                <a:xfrm>
                  <a:off x="147382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24" name="Freeform: Shape 125">
                  <a:extLst>
                    <a:ext uri="{FF2B5EF4-FFF2-40B4-BE49-F238E27FC236}">
                      <a16:creationId xmlns:a16="http://schemas.microsoft.com/office/drawing/2014/main" xmlns="" id="{DE398619-E1B8-4954-88E1-430DB2D3DCDF}"/>
                    </a:ext>
                  </a:extLst>
                </p:cNvPr>
                <p:cNvSpPr/>
                <p:nvPr/>
              </p:nvSpPr>
              <p:spPr>
                <a:xfrm>
                  <a:off x="1494776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25" name="Freeform: Shape 126">
                  <a:extLst>
                    <a:ext uri="{FF2B5EF4-FFF2-40B4-BE49-F238E27FC236}">
                      <a16:creationId xmlns:a16="http://schemas.microsoft.com/office/drawing/2014/main" xmlns="" id="{3CB8F8AC-15F3-4E93-9EEB-9CBAA939D73D}"/>
                    </a:ext>
                  </a:extLst>
                </p:cNvPr>
                <p:cNvSpPr/>
                <p:nvPr/>
              </p:nvSpPr>
              <p:spPr>
                <a:xfrm>
                  <a:off x="151573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26" name="Freeform: Shape 127">
                  <a:extLst>
                    <a:ext uri="{FF2B5EF4-FFF2-40B4-BE49-F238E27FC236}">
                      <a16:creationId xmlns:a16="http://schemas.microsoft.com/office/drawing/2014/main" xmlns="" id="{D3525A7B-4882-41E9-B53F-B23E459FBF2F}"/>
                    </a:ext>
                  </a:extLst>
                </p:cNvPr>
                <p:cNvSpPr/>
                <p:nvPr/>
              </p:nvSpPr>
              <p:spPr>
                <a:xfrm>
                  <a:off x="151954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27" name="Freeform: Shape 128">
                  <a:extLst>
                    <a:ext uri="{FF2B5EF4-FFF2-40B4-BE49-F238E27FC236}">
                      <a16:creationId xmlns:a16="http://schemas.microsoft.com/office/drawing/2014/main" xmlns="" id="{22BF8F56-A8AE-4669-8FA1-C0D34CE2F0F3}"/>
                    </a:ext>
                  </a:extLst>
                </p:cNvPr>
                <p:cNvSpPr/>
                <p:nvPr/>
              </p:nvSpPr>
              <p:spPr>
                <a:xfrm>
                  <a:off x="152335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28" name="Freeform: Shape 129">
                  <a:extLst>
                    <a:ext uri="{FF2B5EF4-FFF2-40B4-BE49-F238E27FC236}">
                      <a16:creationId xmlns:a16="http://schemas.microsoft.com/office/drawing/2014/main" xmlns="" id="{A43FF6FC-464A-4A2D-9200-A60DA2AE65AF}"/>
                    </a:ext>
                  </a:extLst>
                </p:cNvPr>
                <p:cNvSpPr/>
                <p:nvPr/>
              </p:nvSpPr>
              <p:spPr>
                <a:xfrm>
                  <a:off x="1529066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29" name="Freeform: Shape 130">
                  <a:extLst>
                    <a:ext uri="{FF2B5EF4-FFF2-40B4-BE49-F238E27FC236}">
                      <a16:creationId xmlns:a16="http://schemas.microsoft.com/office/drawing/2014/main" xmlns="" id="{7316E57A-37E0-4A35-97DC-429BC0E1C77B}"/>
                    </a:ext>
                  </a:extLst>
                </p:cNvPr>
                <p:cNvSpPr/>
                <p:nvPr/>
              </p:nvSpPr>
              <p:spPr>
                <a:xfrm>
                  <a:off x="1536686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30" name="Freeform: Shape 131">
                  <a:extLst>
                    <a:ext uri="{FF2B5EF4-FFF2-40B4-BE49-F238E27FC236}">
                      <a16:creationId xmlns:a16="http://schemas.microsoft.com/office/drawing/2014/main" xmlns="" id="{91659E10-43DF-4ECC-8D6F-AB33065F8549}"/>
                    </a:ext>
                  </a:extLst>
                </p:cNvPr>
                <p:cNvSpPr/>
                <p:nvPr/>
              </p:nvSpPr>
              <p:spPr>
                <a:xfrm>
                  <a:off x="156907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31" name="Freeform: Shape 132">
                  <a:extLst>
                    <a:ext uri="{FF2B5EF4-FFF2-40B4-BE49-F238E27FC236}">
                      <a16:creationId xmlns:a16="http://schemas.microsoft.com/office/drawing/2014/main" xmlns="" id="{F40DAF76-3244-4625-BE7E-48FA350002BA}"/>
                    </a:ext>
                  </a:extLst>
                </p:cNvPr>
                <p:cNvSpPr/>
                <p:nvPr/>
              </p:nvSpPr>
              <p:spPr>
                <a:xfrm>
                  <a:off x="157288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32" name="Freeform: Shape 133">
                  <a:extLst>
                    <a:ext uri="{FF2B5EF4-FFF2-40B4-BE49-F238E27FC236}">
                      <a16:creationId xmlns:a16="http://schemas.microsoft.com/office/drawing/2014/main" xmlns="" id="{0033590C-B513-47AD-A619-164B9EE40227}"/>
                    </a:ext>
                  </a:extLst>
                </p:cNvPr>
                <p:cNvSpPr/>
                <p:nvPr/>
              </p:nvSpPr>
              <p:spPr>
                <a:xfrm>
                  <a:off x="157669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sp>
              <p:nvSpPr>
                <p:cNvPr id="133" name="Freeform: Shape 134">
                  <a:extLst>
                    <a:ext uri="{FF2B5EF4-FFF2-40B4-BE49-F238E27FC236}">
                      <a16:creationId xmlns:a16="http://schemas.microsoft.com/office/drawing/2014/main" xmlns="" id="{89F13552-4F4E-444D-8D91-A4F619E1E53F}"/>
                    </a:ext>
                  </a:extLst>
                </p:cNvPr>
                <p:cNvSpPr/>
                <p:nvPr/>
              </p:nvSpPr>
              <p:spPr>
                <a:xfrm>
                  <a:off x="1580501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fr-FR" dirty="0"/>
                </a:p>
              </p:txBody>
            </p:sp>
          </p:grpSp>
        </p:grpSp>
        <p:grpSp>
          <p:nvGrpSpPr>
            <p:cNvPr id="47" name="Group 46">
              <a:extLst>
                <a:ext uri="{FF2B5EF4-FFF2-40B4-BE49-F238E27FC236}">
                  <a16:creationId xmlns:a16="http://schemas.microsoft.com/office/drawing/2014/main" xmlns="" id="{1E167E04-C646-41F4-9EBB-A207EA75BB98}"/>
                </a:ext>
              </a:extLst>
            </p:cNvPr>
            <p:cNvGrpSpPr/>
            <p:nvPr/>
          </p:nvGrpSpPr>
          <p:grpSpPr>
            <a:xfrm>
              <a:off x="2183005" y="2324164"/>
              <a:ext cx="4954117" cy="1438792"/>
              <a:chOff x="7900553" y="3305486"/>
              <a:chExt cx="7857290" cy="2214810"/>
            </a:xfrm>
          </p:grpSpPr>
          <p:sp>
            <p:nvSpPr>
              <p:cNvPr id="50" name="Freeform: Shape 139">
                <a:extLst>
                  <a:ext uri="{FF2B5EF4-FFF2-40B4-BE49-F238E27FC236}">
                    <a16:creationId xmlns:a16="http://schemas.microsoft.com/office/drawing/2014/main" xmlns="" id="{F2D001FE-AD1F-482E-AB94-FD3581FF4D47}"/>
                  </a:ext>
                </a:extLst>
              </p:cNvPr>
              <p:cNvSpPr/>
              <p:nvPr/>
            </p:nvSpPr>
            <p:spPr>
              <a:xfrm>
                <a:off x="7912323" y="3305486"/>
                <a:ext cx="7845520" cy="2181224"/>
              </a:xfrm>
              <a:custGeom>
                <a:avLst/>
                <a:gdLst>
                  <a:gd name="connsiteX0" fmla="*/ 7698487 w 7696200"/>
                  <a:gd name="connsiteY0" fmla="*/ 2183254 h 2181225"/>
                  <a:gd name="connsiteX1" fmla="*/ 7320335 w 7696200"/>
                  <a:gd name="connsiteY1" fmla="*/ 2183254 h 2181225"/>
                  <a:gd name="connsiteX2" fmla="*/ 7320335 w 7696200"/>
                  <a:gd name="connsiteY2" fmla="*/ 2008451 h 2181225"/>
                  <a:gd name="connsiteX3" fmla="*/ 5882670 w 7696200"/>
                  <a:gd name="connsiteY3" fmla="*/ 2008451 h 2181225"/>
                  <a:gd name="connsiteX4" fmla="*/ 5882670 w 7696200"/>
                  <a:gd name="connsiteY4" fmla="*/ 1937109 h 2181225"/>
                  <a:gd name="connsiteX5" fmla="*/ 5700732 w 7696200"/>
                  <a:gd name="connsiteY5" fmla="*/ 1937109 h 2181225"/>
                  <a:gd name="connsiteX6" fmla="*/ 5700732 w 7696200"/>
                  <a:gd name="connsiteY6" fmla="*/ 1905000 h 2181225"/>
                  <a:gd name="connsiteX7" fmla="*/ 5486687 w 7696200"/>
                  <a:gd name="connsiteY7" fmla="*/ 1905000 h 2181225"/>
                  <a:gd name="connsiteX8" fmla="*/ 5486687 w 7696200"/>
                  <a:gd name="connsiteY8" fmla="*/ 1847917 h 2181225"/>
                  <a:gd name="connsiteX9" fmla="*/ 4994387 w 7696200"/>
                  <a:gd name="connsiteY9" fmla="*/ 1847917 h 2181225"/>
                  <a:gd name="connsiteX10" fmla="*/ 4994387 w 7696200"/>
                  <a:gd name="connsiteY10" fmla="*/ 1808683 h 2181225"/>
                  <a:gd name="connsiteX11" fmla="*/ 4598395 w 7696200"/>
                  <a:gd name="connsiteY11" fmla="*/ 1808683 h 2181225"/>
                  <a:gd name="connsiteX12" fmla="*/ 4598395 w 7696200"/>
                  <a:gd name="connsiteY12" fmla="*/ 1780137 h 2181225"/>
                  <a:gd name="connsiteX13" fmla="*/ 4509212 w 7696200"/>
                  <a:gd name="connsiteY13" fmla="*/ 1780137 h 2181225"/>
                  <a:gd name="connsiteX14" fmla="*/ 4509212 w 7696200"/>
                  <a:gd name="connsiteY14" fmla="*/ 1737332 h 2181225"/>
                  <a:gd name="connsiteX15" fmla="*/ 3738649 w 7696200"/>
                  <a:gd name="connsiteY15" fmla="*/ 1737332 h 2181225"/>
                  <a:gd name="connsiteX16" fmla="*/ 3738649 w 7696200"/>
                  <a:gd name="connsiteY16" fmla="*/ 1701660 h 2181225"/>
                  <a:gd name="connsiteX17" fmla="*/ 3381909 w 7696200"/>
                  <a:gd name="connsiteY17" fmla="*/ 1701660 h 2181225"/>
                  <a:gd name="connsiteX18" fmla="*/ 3381909 w 7696200"/>
                  <a:gd name="connsiteY18" fmla="*/ 1676686 h 2181225"/>
                  <a:gd name="connsiteX19" fmla="*/ 3235643 w 7696200"/>
                  <a:gd name="connsiteY19" fmla="*/ 1676686 h 2181225"/>
                  <a:gd name="connsiteX20" fmla="*/ 3235643 w 7696200"/>
                  <a:gd name="connsiteY20" fmla="*/ 1644577 h 2181225"/>
                  <a:gd name="connsiteX21" fmla="*/ 2996632 w 7696200"/>
                  <a:gd name="connsiteY21" fmla="*/ 1644577 h 2181225"/>
                  <a:gd name="connsiteX22" fmla="*/ 2996632 w 7696200"/>
                  <a:gd name="connsiteY22" fmla="*/ 1619603 h 2181225"/>
                  <a:gd name="connsiteX23" fmla="*/ 2836098 w 7696200"/>
                  <a:gd name="connsiteY23" fmla="*/ 1619603 h 2181225"/>
                  <a:gd name="connsiteX24" fmla="*/ 2836098 w 7696200"/>
                  <a:gd name="connsiteY24" fmla="*/ 1576797 h 2181225"/>
                  <a:gd name="connsiteX25" fmla="*/ 2796855 w 7696200"/>
                  <a:gd name="connsiteY25" fmla="*/ 1576797 h 2181225"/>
                  <a:gd name="connsiteX26" fmla="*/ 2796855 w 7696200"/>
                  <a:gd name="connsiteY26" fmla="*/ 1533992 h 2181225"/>
                  <a:gd name="connsiteX27" fmla="*/ 2643455 w 7696200"/>
                  <a:gd name="connsiteY27" fmla="*/ 1533992 h 2181225"/>
                  <a:gd name="connsiteX28" fmla="*/ 2643455 w 7696200"/>
                  <a:gd name="connsiteY28" fmla="*/ 1480480 h 2181225"/>
                  <a:gd name="connsiteX29" fmla="*/ 2557835 w 7696200"/>
                  <a:gd name="connsiteY29" fmla="*/ 1480480 h 2181225"/>
                  <a:gd name="connsiteX30" fmla="*/ 2557835 w 7696200"/>
                  <a:gd name="connsiteY30" fmla="*/ 1419835 h 2181225"/>
                  <a:gd name="connsiteX31" fmla="*/ 2240338 w 7696200"/>
                  <a:gd name="connsiteY31" fmla="*/ 1419835 h 2181225"/>
                  <a:gd name="connsiteX32" fmla="*/ 2240338 w 7696200"/>
                  <a:gd name="connsiteY32" fmla="*/ 1401994 h 2181225"/>
                  <a:gd name="connsiteX33" fmla="*/ 1912135 w 7696200"/>
                  <a:gd name="connsiteY33" fmla="*/ 1401994 h 2181225"/>
                  <a:gd name="connsiteX34" fmla="*/ 1912135 w 7696200"/>
                  <a:gd name="connsiteY34" fmla="*/ 1369886 h 2181225"/>
                  <a:gd name="connsiteX35" fmla="*/ 1730198 w 7696200"/>
                  <a:gd name="connsiteY35" fmla="*/ 1369886 h 2181225"/>
                  <a:gd name="connsiteX36" fmla="*/ 1730198 w 7696200"/>
                  <a:gd name="connsiteY36" fmla="*/ 1316374 h 2181225"/>
                  <a:gd name="connsiteX37" fmla="*/ 1673114 w 7696200"/>
                  <a:gd name="connsiteY37" fmla="*/ 1316374 h 2181225"/>
                  <a:gd name="connsiteX38" fmla="*/ 1673114 w 7696200"/>
                  <a:gd name="connsiteY38" fmla="*/ 1216485 h 2181225"/>
                  <a:gd name="connsiteX39" fmla="*/ 1537555 w 7696200"/>
                  <a:gd name="connsiteY39" fmla="*/ 1216485 h 2181225"/>
                  <a:gd name="connsiteX40" fmla="*/ 1537555 w 7696200"/>
                  <a:gd name="connsiteY40" fmla="*/ 1184386 h 2181225"/>
                  <a:gd name="connsiteX41" fmla="*/ 1469775 w 7696200"/>
                  <a:gd name="connsiteY41" fmla="*/ 1184386 h 2181225"/>
                  <a:gd name="connsiteX42" fmla="*/ 1469775 w 7696200"/>
                  <a:gd name="connsiteY42" fmla="*/ 1159412 h 2181225"/>
                  <a:gd name="connsiteX43" fmla="*/ 1319947 w 7696200"/>
                  <a:gd name="connsiteY43" fmla="*/ 1159412 h 2181225"/>
                  <a:gd name="connsiteX44" fmla="*/ 1319947 w 7696200"/>
                  <a:gd name="connsiteY44" fmla="*/ 1145143 h 2181225"/>
                  <a:gd name="connsiteX45" fmla="*/ 1180815 w 7696200"/>
                  <a:gd name="connsiteY45" fmla="*/ 1145143 h 2181225"/>
                  <a:gd name="connsiteX46" fmla="*/ 1180815 w 7696200"/>
                  <a:gd name="connsiteY46" fmla="*/ 1095194 h 2181225"/>
                  <a:gd name="connsiteX47" fmla="*/ 1120169 w 7696200"/>
                  <a:gd name="connsiteY47" fmla="*/ 1095194 h 2181225"/>
                  <a:gd name="connsiteX48" fmla="*/ 1120169 w 7696200"/>
                  <a:gd name="connsiteY48" fmla="*/ 1016718 h 2181225"/>
                  <a:gd name="connsiteX49" fmla="*/ 945366 w 7696200"/>
                  <a:gd name="connsiteY49" fmla="*/ 1016718 h 2181225"/>
                  <a:gd name="connsiteX50" fmla="*/ 945366 w 7696200"/>
                  <a:gd name="connsiteY50" fmla="*/ 945365 h 2181225"/>
                  <a:gd name="connsiteX51" fmla="*/ 859747 w 7696200"/>
                  <a:gd name="connsiteY51" fmla="*/ 945365 h 2181225"/>
                  <a:gd name="connsiteX52" fmla="*/ 859747 w 7696200"/>
                  <a:gd name="connsiteY52" fmla="*/ 884719 h 2181225"/>
                  <a:gd name="connsiteX53" fmla="*/ 681376 w 7696200"/>
                  <a:gd name="connsiteY53" fmla="*/ 884719 h 2181225"/>
                  <a:gd name="connsiteX54" fmla="*/ 681376 w 7696200"/>
                  <a:gd name="connsiteY54" fmla="*/ 863315 h 2181225"/>
                  <a:gd name="connsiteX55" fmla="*/ 560084 w 7696200"/>
                  <a:gd name="connsiteY55" fmla="*/ 863315 h 2181225"/>
                  <a:gd name="connsiteX56" fmla="*/ 560084 w 7696200"/>
                  <a:gd name="connsiteY56" fmla="*/ 770562 h 2181225"/>
                  <a:gd name="connsiteX57" fmla="*/ 417388 w 7696200"/>
                  <a:gd name="connsiteY57" fmla="*/ 770562 h 2181225"/>
                  <a:gd name="connsiteX58" fmla="*/ 417388 w 7696200"/>
                  <a:gd name="connsiteY58" fmla="*/ 713483 h 2181225"/>
                  <a:gd name="connsiteX59" fmla="*/ 99887 w 7696200"/>
                  <a:gd name="connsiteY59" fmla="*/ 713483 h 2181225"/>
                  <a:gd name="connsiteX60" fmla="*/ 99887 w 7696200"/>
                  <a:gd name="connsiteY60" fmla="*/ 659972 h 2181225"/>
                  <a:gd name="connsiteX61" fmla="*/ 0 w 7696200"/>
                  <a:gd name="connsiteY61" fmla="*/ 659972 h 2181225"/>
                  <a:gd name="connsiteX62" fmla="*/ 0 w 7696200"/>
                  <a:gd name="connsiteY62" fmla="*/ 0 h 2181225"/>
                  <a:gd name="connsiteX63" fmla="*/ 7135 w 7696200"/>
                  <a:gd name="connsiteY63"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696200" h="2181225">
                    <a:moveTo>
                      <a:pt x="7698487" y="2183254"/>
                    </a:moveTo>
                    <a:lnTo>
                      <a:pt x="7320335" y="2183254"/>
                    </a:lnTo>
                    <a:lnTo>
                      <a:pt x="7320335" y="2008451"/>
                    </a:lnTo>
                    <a:lnTo>
                      <a:pt x="5882670" y="2008451"/>
                    </a:lnTo>
                    <a:lnTo>
                      <a:pt x="5882670" y="1937109"/>
                    </a:lnTo>
                    <a:lnTo>
                      <a:pt x="5700732" y="1937109"/>
                    </a:lnTo>
                    <a:lnTo>
                      <a:pt x="5700732" y="1905000"/>
                    </a:lnTo>
                    <a:lnTo>
                      <a:pt x="5486687" y="1905000"/>
                    </a:lnTo>
                    <a:lnTo>
                      <a:pt x="5486687" y="1847917"/>
                    </a:lnTo>
                    <a:lnTo>
                      <a:pt x="4994387" y="1847917"/>
                    </a:lnTo>
                    <a:lnTo>
                      <a:pt x="4994387" y="1808683"/>
                    </a:lnTo>
                    <a:lnTo>
                      <a:pt x="4598395" y="1808683"/>
                    </a:lnTo>
                    <a:lnTo>
                      <a:pt x="4598395" y="1780137"/>
                    </a:lnTo>
                    <a:lnTo>
                      <a:pt x="4509212" y="1780137"/>
                    </a:lnTo>
                    <a:lnTo>
                      <a:pt x="4509212" y="1737332"/>
                    </a:lnTo>
                    <a:lnTo>
                      <a:pt x="3738649" y="1737332"/>
                    </a:lnTo>
                    <a:lnTo>
                      <a:pt x="3738649" y="1701660"/>
                    </a:lnTo>
                    <a:lnTo>
                      <a:pt x="3381909" y="1701660"/>
                    </a:lnTo>
                    <a:lnTo>
                      <a:pt x="3381909" y="1676686"/>
                    </a:lnTo>
                    <a:lnTo>
                      <a:pt x="3235643" y="1676686"/>
                    </a:lnTo>
                    <a:lnTo>
                      <a:pt x="3235643" y="1644577"/>
                    </a:lnTo>
                    <a:lnTo>
                      <a:pt x="2996632" y="1644577"/>
                    </a:lnTo>
                    <a:lnTo>
                      <a:pt x="2996632" y="1619603"/>
                    </a:lnTo>
                    <a:lnTo>
                      <a:pt x="2836098" y="1619603"/>
                    </a:lnTo>
                    <a:lnTo>
                      <a:pt x="2836098" y="1576797"/>
                    </a:lnTo>
                    <a:lnTo>
                      <a:pt x="2796855" y="1576797"/>
                    </a:lnTo>
                    <a:lnTo>
                      <a:pt x="2796855" y="1533992"/>
                    </a:lnTo>
                    <a:lnTo>
                      <a:pt x="2643455" y="1533992"/>
                    </a:lnTo>
                    <a:lnTo>
                      <a:pt x="2643455" y="1480480"/>
                    </a:lnTo>
                    <a:lnTo>
                      <a:pt x="2557835" y="1480480"/>
                    </a:lnTo>
                    <a:lnTo>
                      <a:pt x="2557835" y="1419835"/>
                    </a:lnTo>
                    <a:lnTo>
                      <a:pt x="2240338" y="1419835"/>
                    </a:lnTo>
                    <a:lnTo>
                      <a:pt x="2240338" y="1401994"/>
                    </a:lnTo>
                    <a:lnTo>
                      <a:pt x="1912135" y="1401994"/>
                    </a:lnTo>
                    <a:lnTo>
                      <a:pt x="1912135" y="1369886"/>
                    </a:lnTo>
                    <a:lnTo>
                      <a:pt x="1730198" y="1369886"/>
                    </a:lnTo>
                    <a:lnTo>
                      <a:pt x="1730198" y="1316374"/>
                    </a:lnTo>
                    <a:lnTo>
                      <a:pt x="1673114" y="1316374"/>
                    </a:lnTo>
                    <a:lnTo>
                      <a:pt x="1673114" y="1216485"/>
                    </a:lnTo>
                    <a:lnTo>
                      <a:pt x="1537555" y="1216485"/>
                    </a:lnTo>
                    <a:lnTo>
                      <a:pt x="1537555" y="1184386"/>
                    </a:lnTo>
                    <a:lnTo>
                      <a:pt x="1469775" y="1184386"/>
                    </a:lnTo>
                    <a:lnTo>
                      <a:pt x="1469775" y="1159412"/>
                    </a:lnTo>
                    <a:lnTo>
                      <a:pt x="1319947" y="1159412"/>
                    </a:lnTo>
                    <a:lnTo>
                      <a:pt x="1319947" y="1145143"/>
                    </a:lnTo>
                    <a:lnTo>
                      <a:pt x="1180815" y="1145143"/>
                    </a:lnTo>
                    <a:lnTo>
                      <a:pt x="1180815" y="1095194"/>
                    </a:lnTo>
                    <a:lnTo>
                      <a:pt x="1120169" y="1095194"/>
                    </a:lnTo>
                    <a:lnTo>
                      <a:pt x="1120169" y="1016718"/>
                    </a:lnTo>
                    <a:lnTo>
                      <a:pt x="945366" y="1016718"/>
                    </a:lnTo>
                    <a:lnTo>
                      <a:pt x="945366" y="945365"/>
                    </a:lnTo>
                    <a:lnTo>
                      <a:pt x="859747" y="945365"/>
                    </a:lnTo>
                    <a:lnTo>
                      <a:pt x="859747" y="884719"/>
                    </a:lnTo>
                    <a:lnTo>
                      <a:pt x="681376" y="884719"/>
                    </a:lnTo>
                    <a:lnTo>
                      <a:pt x="681376" y="863315"/>
                    </a:lnTo>
                    <a:lnTo>
                      <a:pt x="560084" y="863315"/>
                    </a:lnTo>
                    <a:lnTo>
                      <a:pt x="560084" y="770562"/>
                    </a:lnTo>
                    <a:lnTo>
                      <a:pt x="417388" y="770562"/>
                    </a:lnTo>
                    <a:lnTo>
                      <a:pt x="417388" y="713483"/>
                    </a:lnTo>
                    <a:lnTo>
                      <a:pt x="99887" y="713483"/>
                    </a:lnTo>
                    <a:lnTo>
                      <a:pt x="99887" y="659972"/>
                    </a:lnTo>
                    <a:lnTo>
                      <a:pt x="0" y="659972"/>
                    </a:lnTo>
                    <a:lnTo>
                      <a:pt x="0" y="0"/>
                    </a:lnTo>
                    <a:lnTo>
                      <a:pt x="7135"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51" name="Group 50">
                <a:extLst>
                  <a:ext uri="{FF2B5EF4-FFF2-40B4-BE49-F238E27FC236}">
                    <a16:creationId xmlns:a16="http://schemas.microsoft.com/office/drawing/2014/main" xmlns="" id="{03C36FDF-E365-49FB-9252-A9F5B051A09E}"/>
                  </a:ext>
                </a:extLst>
              </p:cNvPr>
              <p:cNvGrpSpPr/>
              <p:nvPr/>
            </p:nvGrpSpPr>
            <p:grpSpPr>
              <a:xfrm>
                <a:off x="7900553" y="3460261"/>
                <a:ext cx="7844232" cy="2060035"/>
                <a:chOff x="7900553" y="3460261"/>
                <a:chExt cx="7844232" cy="2060035"/>
              </a:xfrm>
            </p:grpSpPr>
            <p:sp>
              <p:nvSpPr>
                <p:cNvPr id="52" name="Freeform: Shape 140">
                  <a:extLst>
                    <a:ext uri="{FF2B5EF4-FFF2-40B4-BE49-F238E27FC236}">
                      <a16:creationId xmlns:a16="http://schemas.microsoft.com/office/drawing/2014/main" xmlns="" id="{C3B90B4A-4B1F-4455-8BED-7F0A584A94A9}"/>
                    </a:ext>
                  </a:extLst>
                </p:cNvPr>
                <p:cNvSpPr/>
                <p:nvPr/>
              </p:nvSpPr>
              <p:spPr>
                <a:xfrm>
                  <a:off x="7913056" y="3460261"/>
                  <a:ext cx="85726" cy="9526"/>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3" name="Freeform: Shape 141">
                  <a:extLst>
                    <a:ext uri="{FF2B5EF4-FFF2-40B4-BE49-F238E27FC236}">
                      <a16:creationId xmlns:a16="http://schemas.microsoft.com/office/drawing/2014/main" xmlns="" id="{1DE9F319-BE28-4427-8535-3EFFEDE3F932}"/>
                    </a:ext>
                  </a:extLst>
                </p:cNvPr>
                <p:cNvSpPr/>
                <p:nvPr/>
              </p:nvSpPr>
              <p:spPr>
                <a:xfrm>
                  <a:off x="7900553" y="3688863"/>
                  <a:ext cx="85726" cy="9526"/>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4" name="Freeform: Shape 142">
                  <a:extLst>
                    <a:ext uri="{FF2B5EF4-FFF2-40B4-BE49-F238E27FC236}">
                      <a16:creationId xmlns:a16="http://schemas.microsoft.com/office/drawing/2014/main" xmlns="" id="{AD95F9A5-5FAD-4CD5-B845-9E6404E924C7}"/>
                    </a:ext>
                  </a:extLst>
                </p:cNvPr>
                <p:cNvSpPr/>
                <p:nvPr/>
              </p:nvSpPr>
              <p:spPr>
                <a:xfrm>
                  <a:off x="7913052" y="3841263"/>
                  <a:ext cx="85726" cy="9526"/>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5" name="Freeform: Shape 143">
                  <a:extLst>
                    <a:ext uri="{FF2B5EF4-FFF2-40B4-BE49-F238E27FC236}">
                      <a16:creationId xmlns:a16="http://schemas.microsoft.com/office/drawing/2014/main" xmlns="" id="{4AF7D3C8-FA55-4FB1-82B8-CFD2A9F00502}"/>
                    </a:ext>
                  </a:extLst>
                </p:cNvPr>
                <p:cNvSpPr/>
                <p:nvPr/>
              </p:nvSpPr>
              <p:spPr>
                <a:xfrm>
                  <a:off x="8229526" y="3967714"/>
                  <a:ext cx="9525" cy="85725"/>
                </a:xfrm>
                <a:custGeom>
                  <a:avLst/>
                  <a:gdLst>
                    <a:gd name="connsiteX0" fmla="*/ 0 w 0"/>
                    <a:gd name="connsiteY0" fmla="*/ 90000 h 85725"/>
                    <a:gd name="connsiteX1" fmla="*/ 0 w 0"/>
                    <a:gd name="connsiteY1" fmla="*/ 0 h 85725"/>
                  </a:gdLst>
                  <a:ahLst/>
                  <a:cxnLst>
                    <a:cxn ang="0">
                      <a:pos x="connsiteX0" y="connsiteY0"/>
                    </a:cxn>
                    <a:cxn ang="0">
                      <a:pos x="connsiteX1" y="connsiteY1"/>
                    </a:cxn>
                  </a:cxnLst>
                  <a:rect l="l" t="t" r="r" b="b"/>
                  <a:pathLst>
                    <a:path h="85725">
                      <a:moveTo>
                        <a:pt x="0" y="9000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 name="Freeform: Shape 144">
                  <a:extLst>
                    <a:ext uri="{FF2B5EF4-FFF2-40B4-BE49-F238E27FC236}">
                      <a16:creationId xmlns:a16="http://schemas.microsoft.com/office/drawing/2014/main" xmlns="" id="{DCEFDBDF-155A-4B23-8CAB-14010B2C9B6F}"/>
                    </a:ext>
                  </a:extLst>
                </p:cNvPr>
                <p:cNvSpPr/>
                <p:nvPr/>
              </p:nvSpPr>
              <p:spPr>
                <a:xfrm>
                  <a:off x="8591475" y="4097673"/>
                  <a:ext cx="9526" cy="85725"/>
                </a:xfrm>
                <a:custGeom>
                  <a:avLst/>
                  <a:gdLst>
                    <a:gd name="connsiteX0" fmla="*/ 0 w 0"/>
                    <a:gd name="connsiteY0" fmla="*/ 90000 h 85725"/>
                    <a:gd name="connsiteX1" fmla="*/ 0 w 0"/>
                    <a:gd name="connsiteY1" fmla="*/ 0 h 85725"/>
                  </a:gdLst>
                  <a:ahLst/>
                  <a:cxnLst>
                    <a:cxn ang="0">
                      <a:pos x="connsiteX0" y="connsiteY0"/>
                    </a:cxn>
                    <a:cxn ang="0">
                      <a:pos x="connsiteX1" y="connsiteY1"/>
                    </a:cxn>
                  </a:cxnLst>
                  <a:rect l="l" t="t" r="r" b="b"/>
                  <a:pathLst>
                    <a:path h="85725">
                      <a:moveTo>
                        <a:pt x="0" y="9000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7" name="Freeform: Shape 145">
                  <a:extLst>
                    <a:ext uri="{FF2B5EF4-FFF2-40B4-BE49-F238E27FC236}">
                      <a16:creationId xmlns:a16="http://schemas.microsoft.com/office/drawing/2014/main" xmlns="" id="{2A60F598-B2AF-4D58-85D8-45EBD8A02A96}"/>
                    </a:ext>
                  </a:extLst>
                </p:cNvPr>
                <p:cNvSpPr/>
                <p:nvPr/>
              </p:nvSpPr>
              <p:spPr>
                <a:xfrm>
                  <a:off x="10305982" y="4672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8" name="Freeform: Shape 146">
                  <a:extLst>
                    <a:ext uri="{FF2B5EF4-FFF2-40B4-BE49-F238E27FC236}">
                      <a16:creationId xmlns:a16="http://schemas.microsoft.com/office/drawing/2014/main" xmlns="" id="{206D5500-4E7E-4B25-A75C-12E46F2140ED}"/>
                    </a:ext>
                  </a:extLst>
                </p:cNvPr>
                <p:cNvSpPr/>
                <p:nvPr/>
              </p:nvSpPr>
              <p:spPr>
                <a:xfrm>
                  <a:off x="10420282" y="4672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 name="Freeform: Shape 147">
                  <a:extLst>
                    <a:ext uri="{FF2B5EF4-FFF2-40B4-BE49-F238E27FC236}">
                      <a16:creationId xmlns:a16="http://schemas.microsoft.com/office/drawing/2014/main" xmlns="" id="{FF0481BB-42BD-4CBA-9FCE-E8C3AB6A1EEE}"/>
                    </a:ext>
                  </a:extLst>
                </p:cNvPr>
                <p:cNvSpPr/>
                <p:nvPr/>
              </p:nvSpPr>
              <p:spPr>
                <a:xfrm>
                  <a:off x="10763182" y="47868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0" name="Freeform: Shape 148">
                  <a:extLst>
                    <a:ext uri="{FF2B5EF4-FFF2-40B4-BE49-F238E27FC236}">
                      <a16:creationId xmlns:a16="http://schemas.microsoft.com/office/drawing/2014/main" xmlns="" id="{A4826982-15BA-43DC-AFF0-30A5E5DFCAAD}"/>
                    </a:ext>
                  </a:extLst>
                </p:cNvPr>
                <p:cNvSpPr/>
                <p:nvPr/>
              </p:nvSpPr>
              <p:spPr>
                <a:xfrm>
                  <a:off x="10820332" y="47868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1" name="Freeform: Shape 149">
                  <a:extLst>
                    <a:ext uri="{FF2B5EF4-FFF2-40B4-BE49-F238E27FC236}">
                      <a16:creationId xmlns:a16="http://schemas.microsoft.com/office/drawing/2014/main" xmlns="" id="{2291B97D-2E09-4BFA-91E7-8D2745AB3D6B}"/>
                    </a:ext>
                  </a:extLst>
                </p:cNvPr>
                <p:cNvSpPr/>
                <p:nvPr/>
              </p:nvSpPr>
              <p:spPr>
                <a:xfrm>
                  <a:off x="10972732" y="48630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2" name="Freeform: Shape 150">
                  <a:extLst>
                    <a:ext uri="{FF2B5EF4-FFF2-40B4-BE49-F238E27FC236}">
                      <a16:creationId xmlns:a16="http://schemas.microsoft.com/office/drawing/2014/main" xmlns="" id="{C1A48ACE-6D65-4DFA-9D79-11B340F37B90}"/>
                    </a:ext>
                  </a:extLst>
                </p:cNvPr>
                <p:cNvSpPr/>
                <p:nvPr/>
              </p:nvSpPr>
              <p:spPr>
                <a:xfrm>
                  <a:off x="11372782" y="49392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3" name="Freeform: Shape 151">
                  <a:extLst>
                    <a:ext uri="{FF2B5EF4-FFF2-40B4-BE49-F238E27FC236}">
                      <a16:creationId xmlns:a16="http://schemas.microsoft.com/office/drawing/2014/main" xmlns="" id="{FA32F88C-7F1D-4D22-9BCE-2579AC209BA5}"/>
                    </a:ext>
                  </a:extLst>
                </p:cNvPr>
                <p:cNvSpPr/>
                <p:nvPr/>
              </p:nvSpPr>
              <p:spPr>
                <a:xfrm>
                  <a:off x="11506132" y="49583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4" name="Freeform: Shape 152">
                  <a:extLst>
                    <a:ext uri="{FF2B5EF4-FFF2-40B4-BE49-F238E27FC236}">
                      <a16:creationId xmlns:a16="http://schemas.microsoft.com/office/drawing/2014/main" xmlns="" id="{70BEDE99-D8F4-4A0A-A361-DF283F6AE6F4}"/>
                    </a:ext>
                  </a:extLst>
                </p:cNvPr>
                <p:cNvSpPr/>
                <p:nvPr/>
              </p:nvSpPr>
              <p:spPr>
                <a:xfrm>
                  <a:off x="1200143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5" name="Freeform: Shape 153">
                  <a:extLst>
                    <a:ext uri="{FF2B5EF4-FFF2-40B4-BE49-F238E27FC236}">
                      <a16:creationId xmlns:a16="http://schemas.microsoft.com/office/drawing/2014/main" xmlns="" id="{1F712817-E1BE-4A82-82A0-FA8F4A862298}"/>
                    </a:ext>
                  </a:extLst>
                </p:cNvPr>
                <p:cNvSpPr/>
                <p:nvPr/>
              </p:nvSpPr>
              <p:spPr>
                <a:xfrm>
                  <a:off x="1202048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6" name="Freeform: Shape 154">
                  <a:extLst>
                    <a:ext uri="{FF2B5EF4-FFF2-40B4-BE49-F238E27FC236}">
                      <a16:creationId xmlns:a16="http://schemas.microsoft.com/office/drawing/2014/main" xmlns="" id="{AB1B6BE4-88CF-4330-9B48-15794635E91C}"/>
                    </a:ext>
                  </a:extLst>
                </p:cNvPr>
                <p:cNvSpPr/>
                <p:nvPr/>
              </p:nvSpPr>
              <p:spPr>
                <a:xfrm>
                  <a:off x="1203953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7" name="Freeform: Shape 155">
                  <a:extLst>
                    <a:ext uri="{FF2B5EF4-FFF2-40B4-BE49-F238E27FC236}">
                      <a16:creationId xmlns:a16="http://schemas.microsoft.com/office/drawing/2014/main" xmlns="" id="{EB75DF0B-023F-4C8E-B444-A0BFA1E1BDC8}"/>
                    </a:ext>
                  </a:extLst>
                </p:cNvPr>
                <p:cNvSpPr/>
                <p:nvPr/>
              </p:nvSpPr>
              <p:spPr>
                <a:xfrm>
                  <a:off x="1205858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8" name="Freeform: Shape 156">
                  <a:extLst>
                    <a:ext uri="{FF2B5EF4-FFF2-40B4-BE49-F238E27FC236}">
                      <a16:creationId xmlns:a16="http://schemas.microsoft.com/office/drawing/2014/main" xmlns="" id="{C67A20C6-2AC2-4E5F-8353-5D278DCB3E06}"/>
                    </a:ext>
                  </a:extLst>
                </p:cNvPr>
                <p:cNvSpPr/>
                <p:nvPr/>
              </p:nvSpPr>
              <p:spPr>
                <a:xfrm>
                  <a:off x="1207763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9" name="Freeform: Shape 157">
                  <a:extLst>
                    <a:ext uri="{FF2B5EF4-FFF2-40B4-BE49-F238E27FC236}">
                      <a16:creationId xmlns:a16="http://schemas.microsoft.com/office/drawing/2014/main" xmlns="" id="{C2C5F7C4-5779-4FC6-B58E-EEBE40CA7F82}"/>
                    </a:ext>
                  </a:extLst>
                </p:cNvPr>
                <p:cNvSpPr/>
                <p:nvPr/>
              </p:nvSpPr>
              <p:spPr>
                <a:xfrm>
                  <a:off x="1259199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0" name="Freeform: Shape 158">
                  <a:extLst>
                    <a:ext uri="{FF2B5EF4-FFF2-40B4-BE49-F238E27FC236}">
                      <a16:creationId xmlns:a16="http://schemas.microsoft.com/office/drawing/2014/main" xmlns="" id="{677F02E7-1C84-4B7A-AF41-106B38D6372F}"/>
                    </a:ext>
                  </a:extLst>
                </p:cNvPr>
                <p:cNvSpPr/>
                <p:nvPr/>
              </p:nvSpPr>
              <p:spPr>
                <a:xfrm>
                  <a:off x="1261104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1" name="Freeform: Shape 159">
                  <a:extLst>
                    <a:ext uri="{FF2B5EF4-FFF2-40B4-BE49-F238E27FC236}">
                      <a16:creationId xmlns:a16="http://schemas.microsoft.com/office/drawing/2014/main" xmlns="" id="{651284C5-112D-412E-97C8-346DD8B3F85B}"/>
                    </a:ext>
                  </a:extLst>
                </p:cNvPr>
                <p:cNvSpPr/>
                <p:nvPr/>
              </p:nvSpPr>
              <p:spPr>
                <a:xfrm>
                  <a:off x="1263009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2" name="Freeform: Shape 160">
                  <a:extLst>
                    <a:ext uri="{FF2B5EF4-FFF2-40B4-BE49-F238E27FC236}">
                      <a16:creationId xmlns:a16="http://schemas.microsoft.com/office/drawing/2014/main" xmlns="" id="{B611720A-8D72-4DC2-9BC9-41FA4B757454}"/>
                    </a:ext>
                  </a:extLst>
                </p:cNvPr>
                <p:cNvSpPr/>
                <p:nvPr/>
              </p:nvSpPr>
              <p:spPr>
                <a:xfrm>
                  <a:off x="1264914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3" name="Freeform: Shape 161">
                  <a:extLst>
                    <a:ext uri="{FF2B5EF4-FFF2-40B4-BE49-F238E27FC236}">
                      <a16:creationId xmlns:a16="http://schemas.microsoft.com/office/drawing/2014/main" xmlns="" id="{A41673E5-5D39-44AC-A200-53B3F701E6CC}"/>
                    </a:ext>
                  </a:extLst>
                </p:cNvPr>
                <p:cNvSpPr/>
                <p:nvPr/>
              </p:nvSpPr>
              <p:spPr>
                <a:xfrm>
                  <a:off x="12744391" y="50726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4" name="Freeform: Shape 162">
                  <a:extLst>
                    <a:ext uri="{FF2B5EF4-FFF2-40B4-BE49-F238E27FC236}">
                      <a16:creationId xmlns:a16="http://schemas.microsoft.com/office/drawing/2014/main" xmlns="" id="{9BE591ED-5B6F-4135-B847-A1AC4F661B56}"/>
                    </a:ext>
                  </a:extLst>
                </p:cNvPr>
                <p:cNvSpPr/>
                <p:nvPr/>
              </p:nvSpPr>
              <p:spPr>
                <a:xfrm>
                  <a:off x="12744391" y="50726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5" name="Freeform: Shape 163">
                  <a:extLst>
                    <a:ext uri="{FF2B5EF4-FFF2-40B4-BE49-F238E27FC236}">
                      <a16:creationId xmlns:a16="http://schemas.microsoft.com/office/drawing/2014/main" xmlns="" id="{6199A43C-26F5-455C-A010-85DD16BEDE3A}"/>
                    </a:ext>
                  </a:extLst>
                </p:cNvPr>
                <p:cNvSpPr/>
                <p:nvPr/>
              </p:nvSpPr>
              <p:spPr>
                <a:xfrm>
                  <a:off x="131063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6" name="Freeform: Shape 164">
                  <a:extLst>
                    <a:ext uri="{FF2B5EF4-FFF2-40B4-BE49-F238E27FC236}">
                      <a16:creationId xmlns:a16="http://schemas.microsoft.com/office/drawing/2014/main" xmlns="" id="{921D5963-13DE-4A61-B74D-4540A3BCD650}"/>
                    </a:ext>
                  </a:extLst>
                </p:cNvPr>
                <p:cNvSpPr/>
                <p:nvPr/>
              </p:nvSpPr>
              <p:spPr>
                <a:xfrm>
                  <a:off x="131444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7" name="Freeform: Shape 165">
                  <a:extLst>
                    <a:ext uri="{FF2B5EF4-FFF2-40B4-BE49-F238E27FC236}">
                      <a16:creationId xmlns:a16="http://schemas.microsoft.com/office/drawing/2014/main" xmlns="" id="{AD627CA6-A9F5-4567-AB5F-06BCF1241B8C}"/>
                    </a:ext>
                  </a:extLst>
                </p:cNvPr>
                <p:cNvSpPr/>
                <p:nvPr/>
              </p:nvSpPr>
              <p:spPr>
                <a:xfrm>
                  <a:off x="131825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8" name="Freeform: Shape 166">
                  <a:extLst>
                    <a:ext uri="{FF2B5EF4-FFF2-40B4-BE49-F238E27FC236}">
                      <a16:creationId xmlns:a16="http://schemas.microsoft.com/office/drawing/2014/main" xmlns="" id="{8663C65A-30E2-4921-8573-B1ED7C030D7C}"/>
                    </a:ext>
                  </a:extLst>
                </p:cNvPr>
                <p:cNvSpPr/>
                <p:nvPr/>
              </p:nvSpPr>
              <p:spPr>
                <a:xfrm>
                  <a:off x="132206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9" name="Freeform: Shape 167">
                  <a:extLst>
                    <a:ext uri="{FF2B5EF4-FFF2-40B4-BE49-F238E27FC236}">
                      <a16:creationId xmlns:a16="http://schemas.microsoft.com/office/drawing/2014/main" xmlns="" id="{AF43D9ED-1E42-4126-863A-55A7D1A7ABA0}"/>
                    </a:ext>
                  </a:extLst>
                </p:cNvPr>
                <p:cNvSpPr/>
                <p:nvPr/>
              </p:nvSpPr>
              <p:spPr>
                <a:xfrm>
                  <a:off x="132587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0" name="Freeform: Shape 168">
                  <a:extLst>
                    <a:ext uri="{FF2B5EF4-FFF2-40B4-BE49-F238E27FC236}">
                      <a16:creationId xmlns:a16="http://schemas.microsoft.com/office/drawing/2014/main" xmlns="" id="{345F67B5-48AF-46E1-882D-8C3957BD07BA}"/>
                    </a:ext>
                  </a:extLst>
                </p:cNvPr>
                <p:cNvSpPr/>
                <p:nvPr/>
              </p:nvSpPr>
              <p:spPr>
                <a:xfrm>
                  <a:off x="13601641" y="51488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1" name="Freeform: Shape 169">
                  <a:extLst>
                    <a:ext uri="{FF2B5EF4-FFF2-40B4-BE49-F238E27FC236}">
                      <a16:creationId xmlns:a16="http://schemas.microsoft.com/office/drawing/2014/main" xmlns="" id="{C606E424-604F-4E42-A8BB-24CD15B48867}"/>
                    </a:ext>
                  </a:extLst>
                </p:cNvPr>
                <p:cNvSpPr/>
                <p:nvPr/>
              </p:nvSpPr>
              <p:spPr>
                <a:xfrm>
                  <a:off x="13658791" y="51488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2" name="Freeform: Shape 170">
                  <a:extLst>
                    <a:ext uri="{FF2B5EF4-FFF2-40B4-BE49-F238E27FC236}">
                      <a16:creationId xmlns:a16="http://schemas.microsoft.com/office/drawing/2014/main" xmlns="" id="{9DB62993-2A20-4733-B6F4-0E72A7CE19A5}"/>
                    </a:ext>
                  </a:extLst>
                </p:cNvPr>
                <p:cNvSpPr/>
                <p:nvPr/>
              </p:nvSpPr>
              <p:spPr>
                <a:xfrm>
                  <a:off x="141541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3" name="Freeform: Shape 171">
                  <a:extLst>
                    <a:ext uri="{FF2B5EF4-FFF2-40B4-BE49-F238E27FC236}">
                      <a16:creationId xmlns:a16="http://schemas.microsoft.com/office/drawing/2014/main" xmlns="" id="{0DEC0C11-0B9B-4807-B1AF-57E07A17A282}"/>
                    </a:ext>
                  </a:extLst>
                </p:cNvPr>
                <p:cNvSpPr/>
                <p:nvPr/>
              </p:nvSpPr>
              <p:spPr>
                <a:xfrm>
                  <a:off x="142684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4" name="Freeform: Shape 172">
                  <a:extLst>
                    <a:ext uri="{FF2B5EF4-FFF2-40B4-BE49-F238E27FC236}">
                      <a16:creationId xmlns:a16="http://schemas.microsoft.com/office/drawing/2014/main" xmlns="" id="{60225DAA-7B33-47EB-B849-28F3BD6DE291}"/>
                    </a:ext>
                  </a:extLst>
                </p:cNvPr>
                <p:cNvSpPr/>
                <p:nvPr/>
              </p:nvSpPr>
              <p:spPr>
                <a:xfrm>
                  <a:off x="142874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5" name="Freeform: Shape 173">
                  <a:extLst>
                    <a:ext uri="{FF2B5EF4-FFF2-40B4-BE49-F238E27FC236}">
                      <a16:creationId xmlns:a16="http://schemas.microsoft.com/office/drawing/2014/main" xmlns="" id="{897BDD32-17A6-45B9-94D4-F2CDA4D1EBD6}"/>
                    </a:ext>
                  </a:extLst>
                </p:cNvPr>
                <p:cNvSpPr/>
                <p:nvPr/>
              </p:nvSpPr>
              <p:spPr>
                <a:xfrm>
                  <a:off x="143065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6" name="Freeform: Shape 174">
                  <a:extLst>
                    <a:ext uri="{FF2B5EF4-FFF2-40B4-BE49-F238E27FC236}">
                      <a16:creationId xmlns:a16="http://schemas.microsoft.com/office/drawing/2014/main" xmlns="" id="{83B4C7F7-2B93-4F13-9797-E7060E65E8DF}"/>
                    </a:ext>
                  </a:extLst>
                </p:cNvPr>
                <p:cNvSpPr/>
                <p:nvPr/>
              </p:nvSpPr>
              <p:spPr>
                <a:xfrm>
                  <a:off x="143255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7" name="Freeform: Shape 175">
                  <a:extLst>
                    <a:ext uri="{FF2B5EF4-FFF2-40B4-BE49-F238E27FC236}">
                      <a16:creationId xmlns:a16="http://schemas.microsoft.com/office/drawing/2014/main" xmlns="" id="{0039C0E1-6F62-4A86-8C63-DB3FD07A2CEB}"/>
                    </a:ext>
                  </a:extLst>
                </p:cNvPr>
                <p:cNvSpPr/>
                <p:nvPr/>
              </p:nvSpPr>
              <p:spPr>
                <a:xfrm>
                  <a:off x="143446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8" name="Freeform: Shape 176">
                  <a:extLst>
                    <a:ext uri="{FF2B5EF4-FFF2-40B4-BE49-F238E27FC236}">
                      <a16:creationId xmlns:a16="http://schemas.microsoft.com/office/drawing/2014/main" xmlns="" id="{ED14236E-D50D-47B0-8B21-B0C03926B7A5}"/>
                    </a:ext>
                  </a:extLst>
                </p:cNvPr>
                <p:cNvSpPr/>
                <p:nvPr/>
              </p:nvSpPr>
              <p:spPr>
                <a:xfrm>
                  <a:off x="143636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9" name="Freeform: Shape 177">
                  <a:extLst>
                    <a:ext uri="{FF2B5EF4-FFF2-40B4-BE49-F238E27FC236}">
                      <a16:creationId xmlns:a16="http://schemas.microsoft.com/office/drawing/2014/main" xmlns="" id="{0F533AC0-B61F-4013-91B8-9DED734B8D32}"/>
                    </a:ext>
                  </a:extLst>
                </p:cNvPr>
                <p:cNvSpPr/>
                <p:nvPr/>
              </p:nvSpPr>
              <p:spPr>
                <a:xfrm>
                  <a:off x="143827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0" name="Freeform: Shape 178">
                  <a:extLst>
                    <a:ext uri="{FF2B5EF4-FFF2-40B4-BE49-F238E27FC236}">
                      <a16:creationId xmlns:a16="http://schemas.microsoft.com/office/drawing/2014/main" xmlns="" id="{115142BB-D4DB-4344-B708-27616ACFFE92}"/>
                    </a:ext>
                  </a:extLst>
                </p:cNvPr>
                <p:cNvSpPr/>
                <p:nvPr/>
              </p:nvSpPr>
              <p:spPr>
                <a:xfrm>
                  <a:off x="143827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1" name="Freeform: Shape 179">
                  <a:extLst>
                    <a:ext uri="{FF2B5EF4-FFF2-40B4-BE49-F238E27FC236}">
                      <a16:creationId xmlns:a16="http://schemas.microsoft.com/office/drawing/2014/main" xmlns="" id="{1C588772-EF15-4740-8C47-2CAB3D383567}"/>
                    </a:ext>
                  </a:extLst>
                </p:cNvPr>
                <p:cNvSpPr/>
                <p:nvPr/>
              </p:nvSpPr>
              <p:spPr>
                <a:xfrm>
                  <a:off x="144017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2" name="Freeform: Shape 180">
                  <a:extLst>
                    <a:ext uri="{FF2B5EF4-FFF2-40B4-BE49-F238E27FC236}">
                      <a16:creationId xmlns:a16="http://schemas.microsoft.com/office/drawing/2014/main" xmlns="" id="{7A6251C1-E7DE-4352-AB1B-316D4BB83667}"/>
                    </a:ext>
                  </a:extLst>
                </p:cNvPr>
                <p:cNvSpPr/>
                <p:nvPr/>
              </p:nvSpPr>
              <p:spPr>
                <a:xfrm>
                  <a:off x="148780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3" name="Freeform: Shape 181">
                  <a:extLst>
                    <a:ext uri="{FF2B5EF4-FFF2-40B4-BE49-F238E27FC236}">
                      <a16:creationId xmlns:a16="http://schemas.microsoft.com/office/drawing/2014/main" xmlns="" id="{73B84F87-E074-44B2-BA7A-2A90E1B1CFFC}"/>
                    </a:ext>
                  </a:extLst>
                </p:cNvPr>
                <p:cNvSpPr/>
                <p:nvPr/>
              </p:nvSpPr>
              <p:spPr>
                <a:xfrm>
                  <a:off x="148970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4" name="Freeform: Shape 182">
                  <a:extLst>
                    <a:ext uri="{FF2B5EF4-FFF2-40B4-BE49-F238E27FC236}">
                      <a16:creationId xmlns:a16="http://schemas.microsoft.com/office/drawing/2014/main" xmlns="" id="{AE846170-2170-4139-A40B-1E1B48A2ADE5}"/>
                    </a:ext>
                  </a:extLst>
                </p:cNvPr>
                <p:cNvSpPr/>
                <p:nvPr/>
              </p:nvSpPr>
              <p:spPr>
                <a:xfrm>
                  <a:off x="149161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5" name="Freeform: Shape 183">
                  <a:extLst>
                    <a:ext uri="{FF2B5EF4-FFF2-40B4-BE49-F238E27FC236}">
                      <a16:creationId xmlns:a16="http://schemas.microsoft.com/office/drawing/2014/main" xmlns="" id="{18961C07-8015-4C38-A16D-25B147E10D63}"/>
                    </a:ext>
                  </a:extLst>
                </p:cNvPr>
                <p:cNvSpPr/>
                <p:nvPr/>
              </p:nvSpPr>
              <p:spPr>
                <a:xfrm>
                  <a:off x="149351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6" name="Freeform: Shape 184">
                  <a:extLst>
                    <a:ext uri="{FF2B5EF4-FFF2-40B4-BE49-F238E27FC236}">
                      <a16:creationId xmlns:a16="http://schemas.microsoft.com/office/drawing/2014/main" xmlns="" id="{4FD65074-36FF-4B2D-9008-F6753C74E004}"/>
                    </a:ext>
                  </a:extLst>
                </p:cNvPr>
                <p:cNvSpPr/>
                <p:nvPr/>
              </p:nvSpPr>
              <p:spPr>
                <a:xfrm>
                  <a:off x="149351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7" name="Freeform: Shape 185">
                  <a:extLst>
                    <a:ext uri="{FF2B5EF4-FFF2-40B4-BE49-F238E27FC236}">
                      <a16:creationId xmlns:a16="http://schemas.microsoft.com/office/drawing/2014/main" xmlns="" id="{1FE90584-E308-4044-B9DE-8C17C1D16A3F}"/>
                    </a:ext>
                  </a:extLst>
                </p:cNvPr>
                <p:cNvSpPr/>
                <p:nvPr/>
              </p:nvSpPr>
              <p:spPr>
                <a:xfrm>
                  <a:off x="1495420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8" name="Freeform: Shape 186">
                  <a:extLst>
                    <a:ext uri="{FF2B5EF4-FFF2-40B4-BE49-F238E27FC236}">
                      <a16:creationId xmlns:a16="http://schemas.microsoft.com/office/drawing/2014/main" xmlns="" id="{090D63AA-D7DD-4D62-BEF3-B4F9DB480757}"/>
                    </a:ext>
                  </a:extLst>
                </p:cNvPr>
                <p:cNvSpPr/>
                <p:nvPr/>
              </p:nvSpPr>
              <p:spPr>
                <a:xfrm>
                  <a:off x="15201851"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9" name="Freeform: Shape 187">
                  <a:extLst>
                    <a:ext uri="{FF2B5EF4-FFF2-40B4-BE49-F238E27FC236}">
                      <a16:creationId xmlns:a16="http://schemas.microsoft.com/office/drawing/2014/main" xmlns="" id="{34B63419-908B-48C2-8AD1-77250B5A8633}"/>
                    </a:ext>
                  </a:extLst>
                </p:cNvPr>
                <p:cNvSpPr/>
                <p:nvPr/>
              </p:nvSpPr>
              <p:spPr>
                <a:xfrm>
                  <a:off x="154304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0" name="Freeform: Shape 188">
                  <a:extLst>
                    <a:ext uri="{FF2B5EF4-FFF2-40B4-BE49-F238E27FC236}">
                      <a16:creationId xmlns:a16="http://schemas.microsoft.com/office/drawing/2014/main" xmlns="" id="{9B3868E9-28C3-408A-BEB9-6A9E08157BA1}"/>
                    </a:ext>
                  </a:extLst>
                </p:cNvPr>
                <p:cNvSpPr/>
                <p:nvPr/>
              </p:nvSpPr>
              <p:spPr>
                <a:xfrm>
                  <a:off x="154685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1" name="Freeform: Shape 189">
                  <a:extLst>
                    <a:ext uri="{FF2B5EF4-FFF2-40B4-BE49-F238E27FC236}">
                      <a16:creationId xmlns:a16="http://schemas.microsoft.com/office/drawing/2014/main" xmlns="" id="{A875FD1F-DA94-4D0D-AB31-082A72CDE584}"/>
                    </a:ext>
                  </a:extLst>
                </p:cNvPr>
                <p:cNvSpPr/>
                <p:nvPr/>
              </p:nvSpPr>
              <p:spPr>
                <a:xfrm>
                  <a:off x="1552571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2" name="Freeform: Shape 190">
                  <a:extLst>
                    <a:ext uri="{FF2B5EF4-FFF2-40B4-BE49-F238E27FC236}">
                      <a16:creationId xmlns:a16="http://schemas.microsoft.com/office/drawing/2014/main" xmlns="" id="{D0BC8D44-04B2-4D6A-9402-2CA1ED68695E}"/>
                    </a:ext>
                  </a:extLst>
                </p:cNvPr>
                <p:cNvSpPr/>
                <p:nvPr/>
              </p:nvSpPr>
              <p:spPr>
                <a:xfrm>
                  <a:off x="155828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3" name="Freeform: Shape 191">
                  <a:extLst>
                    <a:ext uri="{FF2B5EF4-FFF2-40B4-BE49-F238E27FC236}">
                      <a16:creationId xmlns:a16="http://schemas.microsoft.com/office/drawing/2014/main" xmlns="" id="{0105528C-9E4B-41D5-A0BF-81CAE112BE92}"/>
                    </a:ext>
                  </a:extLst>
                </p:cNvPr>
                <p:cNvSpPr/>
                <p:nvPr/>
              </p:nvSpPr>
              <p:spPr>
                <a:xfrm>
                  <a:off x="157352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cxnSp>
          <p:nvCxnSpPr>
            <p:cNvPr id="48" name="Straight Connector 47">
              <a:extLst>
                <a:ext uri="{FF2B5EF4-FFF2-40B4-BE49-F238E27FC236}">
                  <a16:creationId xmlns:a16="http://schemas.microsoft.com/office/drawing/2014/main" xmlns="" id="{CF58A901-08BB-4F91-B064-60CE2EA136E1}"/>
                </a:ext>
              </a:extLst>
            </p:cNvPr>
            <p:cNvCxnSpPr>
              <a:cxnSpLocks/>
            </p:cNvCxnSpPr>
            <p:nvPr/>
          </p:nvCxnSpPr>
          <p:spPr>
            <a:xfrm flipH="1" flipV="1">
              <a:off x="5887628" y="3333675"/>
              <a:ext cx="0" cy="151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9F2D1BE1-DAFA-4E39-9B97-AD1CBD04DF9B}"/>
                </a:ext>
              </a:extLst>
            </p:cNvPr>
            <p:cNvCxnSpPr>
              <a:cxnSpLocks/>
            </p:cNvCxnSpPr>
            <p:nvPr/>
          </p:nvCxnSpPr>
          <p:spPr>
            <a:xfrm flipH="1" flipV="1">
              <a:off x="4397794" y="3192473"/>
              <a:ext cx="0" cy="169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grpSp>
      <p:sp>
        <p:nvSpPr>
          <p:cNvPr id="183" name="TextBox 182">
            <a:extLst>
              <a:ext uri="{FF2B5EF4-FFF2-40B4-BE49-F238E27FC236}">
                <a16:creationId xmlns:a16="http://schemas.microsoft.com/office/drawing/2014/main" xmlns="" id="{3CC83854-E013-43FB-BF56-2A055039970B}"/>
              </a:ext>
            </a:extLst>
          </p:cNvPr>
          <p:cNvSpPr txBox="1"/>
          <p:nvPr/>
        </p:nvSpPr>
        <p:spPr>
          <a:xfrm>
            <a:off x="7118874" y="3252398"/>
            <a:ext cx="564577" cy="307777"/>
          </a:xfrm>
          <a:prstGeom prst="rect">
            <a:avLst/>
          </a:prstGeom>
          <a:noFill/>
        </p:spPr>
        <p:txBody>
          <a:bodyPr wrap="none" rtlCol="0">
            <a:spAutoFit/>
          </a:bodyPr>
          <a:lstStyle>
            <a:defPPr>
              <a:defRPr lang="en-US"/>
            </a:defPPr>
            <a:lvl1pPr algn="r">
              <a:defRPr sz="1400">
                <a:solidFill>
                  <a:srgbClr val="E75C00"/>
                </a:solidFill>
              </a:defRPr>
            </a:lvl1pPr>
          </a:lstStyle>
          <a:p>
            <a:r>
              <a:rPr lang="fr-FR" dirty="0">
                <a:solidFill>
                  <a:schemeClr val="accent3"/>
                </a:solidFill>
              </a:rPr>
              <a:t>CSC</a:t>
            </a:r>
          </a:p>
        </p:txBody>
      </p:sp>
      <p:sp>
        <p:nvSpPr>
          <p:cNvPr id="184" name="TextBox 183">
            <a:extLst>
              <a:ext uri="{FF2B5EF4-FFF2-40B4-BE49-F238E27FC236}">
                <a16:creationId xmlns:a16="http://schemas.microsoft.com/office/drawing/2014/main" xmlns="" id="{6B67273D-942D-4F60-B6D7-02C8F991EBD9}"/>
              </a:ext>
            </a:extLst>
          </p:cNvPr>
          <p:cNvSpPr txBox="1"/>
          <p:nvPr/>
        </p:nvSpPr>
        <p:spPr>
          <a:xfrm>
            <a:off x="7118874" y="3576198"/>
            <a:ext cx="434734" cy="307777"/>
          </a:xfrm>
          <a:prstGeom prst="rect">
            <a:avLst/>
          </a:prstGeom>
          <a:noFill/>
        </p:spPr>
        <p:txBody>
          <a:bodyPr wrap="none" rtlCol="0">
            <a:spAutoFit/>
          </a:bodyPr>
          <a:lstStyle/>
          <a:p>
            <a:pPr algn="r"/>
            <a:r>
              <a:rPr lang="fr-FR" sz="1400" dirty="0">
                <a:solidFill>
                  <a:schemeClr val="accent2"/>
                </a:solidFill>
              </a:rPr>
              <a:t>SC</a:t>
            </a:r>
          </a:p>
        </p:txBody>
      </p:sp>
      <p:sp>
        <p:nvSpPr>
          <p:cNvPr id="6" name="TextBox 5"/>
          <p:cNvSpPr txBox="1"/>
          <p:nvPr/>
        </p:nvSpPr>
        <p:spPr>
          <a:xfrm>
            <a:off x="4372288" y="2903794"/>
            <a:ext cx="692818" cy="307777"/>
          </a:xfrm>
          <a:prstGeom prst="rect">
            <a:avLst/>
          </a:prstGeom>
          <a:noFill/>
        </p:spPr>
        <p:txBody>
          <a:bodyPr wrap="none" rtlCol="0">
            <a:spAutoFit/>
          </a:bodyPr>
          <a:lstStyle/>
          <a:p>
            <a:pPr algn="ctr"/>
            <a:r>
              <a:rPr lang="fr-FR" sz="1400" dirty="0">
                <a:solidFill>
                  <a:schemeClr val="accent3"/>
                </a:solidFill>
              </a:rPr>
              <a:t>66,3%</a:t>
            </a:r>
          </a:p>
        </p:txBody>
      </p:sp>
      <p:sp>
        <p:nvSpPr>
          <p:cNvPr id="185" name="TextBox 184"/>
          <p:cNvSpPr txBox="1"/>
          <p:nvPr/>
        </p:nvSpPr>
        <p:spPr>
          <a:xfrm>
            <a:off x="5851602" y="3071604"/>
            <a:ext cx="692818" cy="307777"/>
          </a:xfrm>
          <a:prstGeom prst="rect">
            <a:avLst/>
          </a:prstGeom>
          <a:noFill/>
        </p:spPr>
        <p:txBody>
          <a:bodyPr wrap="none" rtlCol="0">
            <a:spAutoFit/>
          </a:bodyPr>
          <a:lstStyle/>
          <a:p>
            <a:pPr algn="ctr"/>
            <a:r>
              <a:rPr lang="fr-FR" sz="1400" dirty="0">
                <a:solidFill>
                  <a:schemeClr val="accent3"/>
                </a:solidFill>
              </a:rPr>
              <a:t>60,4%</a:t>
            </a:r>
          </a:p>
        </p:txBody>
      </p:sp>
      <p:sp>
        <p:nvSpPr>
          <p:cNvPr id="186" name="TextBox 185"/>
          <p:cNvSpPr txBox="1"/>
          <p:nvPr/>
        </p:nvSpPr>
        <p:spPr>
          <a:xfrm>
            <a:off x="4378294" y="3529154"/>
            <a:ext cx="692818" cy="307777"/>
          </a:xfrm>
          <a:prstGeom prst="rect">
            <a:avLst/>
          </a:prstGeom>
          <a:noFill/>
        </p:spPr>
        <p:txBody>
          <a:bodyPr wrap="none" rtlCol="0">
            <a:spAutoFit/>
          </a:bodyPr>
          <a:lstStyle/>
          <a:p>
            <a:pPr algn="ctr"/>
            <a:r>
              <a:rPr lang="fr-FR" sz="1400" dirty="0">
                <a:solidFill>
                  <a:schemeClr val="accent2"/>
                </a:solidFill>
              </a:rPr>
              <a:t>60,2%</a:t>
            </a:r>
          </a:p>
        </p:txBody>
      </p:sp>
      <p:sp>
        <p:nvSpPr>
          <p:cNvPr id="187" name="TextBox 186"/>
          <p:cNvSpPr txBox="1"/>
          <p:nvPr/>
        </p:nvSpPr>
        <p:spPr>
          <a:xfrm>
            <a:off x="5849735" y="3709744"/>
            <a:ext cx="692818" cy="307777"/>
          </a:xfrm>
          <a:prstGeom prst="rect">
            <a:avLst/>
          </a:prstGeom>
          <a:noFill/>
        </p:spPr>
        <p:txBody>
          <a:bodyPr wrap="none" rtlCol="0">
            <a:spAutoFit/>
          </a:bodyPr>
          <a:lstStyle/>
          <a:p>
            <a:pPr algn="ctr"/>
            <a:r>
              <a:rPr lang="fr-FR" sz="1400" dirty="0">
                <a:solidFill>
                  <a:schemeClr val="accent2"/>
                </a:solidFill>
              </a:rPr>
              <a:t>55,6%</a:t>
            </a:r>
          </a:p>
        </p:txBody>
      </p:sp>
      <p:sp>
        <p:nvSpPr>
          <p:cNvPr id="188" name="TextBox 187">
            <a:extLst>
              <a:ext uri="{FF2B5EF4-FFF2-40B4-BE49-F238E27FC236}">
                <a16:creationId xmlns:a16="http://schemas.microsoft.com/office/drawing/2014/main" xmlns="" id="{C45EEBE5-0122-4647-9730-0A6C085B0613}"/>
              </a:ext>
            </a:extLst>
          </p:cNvPr>
          <p:cNvSpPr txBox="1"/>
          <p:nvPr/>
        </p:nvSpPr>
        <p:spPr>
          <a:xfrm>
            <a:off x="1513714" y="5140499"/>
            <a:ext cx="314510" cy="307777"/>
          </a:xfrm>
          <a:prstGeom prst="rect">
            <a:avLst/>
          </a:prstGeom>
          <a:noFill/>
        </p:spPr>
        <p:txBody>
          <a:bodyPr wrap="none" rtlCol="0">
            <a:spAutoFit/>
          </a:bodyPr>
          <a:lstStyle/>
          <a:p>
            <a:r>
              <a:rPr lang="fr-FR" sz="1400" dirty="0">
                <a:solidFill>
                  <a:srgbClr val="363636"/>
                </a:solidFill>
              </a:rPr>
              <a:t>N</a:t>
            </a:r>
          </a:p>
        </p:txBody>
      </p:sp>
    </p:spTree>
    <p:extLst>
      <p:ext uri="{BB962C8B-B14F-4D97-AF65-F5344CB8AC3E}">
        <p14:creationId xmlns:p14="http://schemas.microsoft.com/office/powerpoint/2010/main" xmlns="" val="120088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LBA41: Etude randomisée de phase III de chimiothérapie néoadjuvante par docétaxel(D), oxaliplatine(O) et S-1(S) (DOS) suivie de chirurgie et S-1 adjuvant vs. chirurgie et S-1 adjuvant dans le cancer de l’estomac avancé résécable (PRODIGY) – Kang Y-K, et al</a:t>
            </a:r>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a:t>Kang Y-K, et al, Ann </a:t>
            </a:r>
            <a:r>
              <a:rPr lang="fr-FR" dirty="0" err="1"/>
              <a:t>Oncol</a:t>
            </a:r>
            <a:r>
              <a:rPr lang="fr-FR" dirty="0"/>
              <a:t> 2019;30(</a:t>
            </a:r>
            <a:r>
              <a:rPr lang="fr-FR" dirty="0" err="1"/>
              <a:t>suppl</a:t>
            </a:r>
            <a:r>
              <a:rPr lang="fr-FR" dirty="0"/>
              <a:t>):</a:t>
            </a:r>
            <a:r>
              <a:rPr lang="fr-FR" dirty="0" err="1"/>
              <a:t>abstr</a:t>
            </a:r>
            <a:r>
              <a:rPr lang="fr-FR" dirty="0"/>
              <a:t> LBA41</a:t>
            </a:r>
          </a:p>
        </p:txBody>
      </p:sp>
      <p:sp>
        <p:nvSpPr>
          <p:cNvPr id="7" name="TextBox 6">
            <a:extLst>
              <a:ext uri="{FF2B5EF4-FFF2-40B4-BE49-F238E27FC236}">
                <a16:creationId xmlns:a16="http://schemas.microsoft.com/office/drawing/2014/main" xmlns="" id="{F85DDCA4-B08E-4B35-B34E-932FABBD13D1}"/>
              </a:ext>
            </a:extLst>
          </p:cNvPr>
          <p:cNvSpPr txBox="1"/>
          <p:nvPr/>
        </p:nvSpPr>
        <p:spPr>
          <a:xfrm>
            <a:off x="4488652" y="5120599"/>
            <a:ext cx="523715"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363636"/>
                </a:solidFill>
                <a:effectLst/>
                <a:uLnTx/>
                <a:uFillTx/>
                <a:latin typeface="Arial" charset="0"/>
                <a:cs typeface="Arial" panose="020B0604020202020204" pitchFamily="34" charset="0"/>
              </a:rPr>
              <a:t>Mois</a:t>
            </a:r>
            <a:endPar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8" name="Freeform 21">
            <a:extLst>
              <a:ext uri="{FF2B5EF4-FFF2-40B4-BE49-F238E27FC236}">
                <a16:creationId xmlns:a16="http://schemas.microsoft.com/office/drawing/2014/main" xmlns="" id="{CF75A102-B31B-4D02-B86E-1AEB46E8019D}"/>
              </a:ext>
            </a:extLst>
          </p:cNvPr>
          <p:cNvSpPr>
            <a:spLocks/>
          </p:cNvSpPr>
          <p:nvPr/>
        </p:nvSpPr>
        <p:spPr bwMode="auto">
          <a:xfrm>
            <a:off x="2135681" y="2324851"/>
            <a:ext cx="5393449" cy="25387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0" name="Line 6">
            <a:extLst>
              <a:ext uri="{FF2B5EF4-FFF2-40B4-BE49-F238E27FC236}">
                <a16:creationId xmlns:a16="http://schemas.microsoft.com/office/drawing/2014/main" xmlns="" id="{17E1A21C-62F6-4AFA-9E48-CB7F26FA63C9}"/>
              </a:ext>
            </a:extLst>
          </p:cNvPr>
          <p:cNvSpPr>
            <a:spLocks noChangeShapeType="1"/>
          </p:cNvSpPr>
          <p:nvPr/>
        </p:nvSpPr>
        <p:spPr bwMode="auto">
          <a:xfrm>
            <a:off x="2052867" y="2324850"/>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1" name="Line 7">
            <a:extLst>
              <a:ext uri="{FF2B5EF4-FFF2-40B4-BE49-F238E27FC236}">
                <a16:creationId xmlns:a16="http://schemas.microsoft.com/office/drawing/2014/main" xmlns="" id="{9956A781-5E76-4554-BFAA-D0B6FE04F052}"/>
              </a:ext>
            </a:extLst>
          </p:cNvPr>
          <p:cNvSpPr>
            <a:spLocks noChangeShapeType="1"/>
          </p:cNvSpPr>
          <p:nvPr/>
        </p:nvSpPr>
        <p:spPr bwMode="auto">
          <a:xfrm>
            <a:off x="2052867" y="2806055"/>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2" name="Line 8">
            <a:extLst>
              <a:ext uri="{FF2B5EF4-FFF2-40B4-BE49-F238E27FC236}">
                <a16:creationId xmlns:a16="http://schemas.microsoft.com/office/drawing/2014/main" xmlns="" id="{7E9EA08C-891A-4F8D-BEAD-1791BE2CE21C}"/>
              </a:ext>
            </a:extLst>
          </p:cNvPr>
          <p:cNvSpPr>
            <a:spLocks noChangeShapeType="1"/>
          </p:cNvSpPr>
          <p:nvPr/>
        </p:nvSpPr>
        <p:spPr bwMode="auto">
          <a:xfrm>
            <a:off x="2052867" y="3306926"/>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3" name="Line 9">
            <a:extLst>
              <a:ext uri="{FF2B5EF4-FFF2-40B4-BE49-F238E27FC236}">
                <a16:creationId xmlns:a16="http://schemas.microsoft.com/office/drawing/2014/main" xmlns="" id="{AFE4A3C3-6D50-4399-A042-A938187ACAAC}"/>
              </a:ext>
            </a:extLst>
          </p:cNvPr>
          <p:cNvSpPr>
            <a:spLocks noChangeShapeType="1"/>
          </p:cNvSpPr>
          <p:nvPr/>
        </p:nvSpPr>
        <p:spPr bwMode="auto">
          <a:xfrm>
            <a:off x="2052867" y="3822990"/>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 name="Line 10">
            <a:extLst>
              <a:ext uri="{FF2B5EF4-FFF2-40B4-BE49-F238E27FC236}">
                <a16:creationId xmlns:a16="http://schemas.microsoft.com/office/drawing/2014/main" xmlns="" id="{F324F555-E6D1-42B6-A296-F8A282AAF438}"/>
              </a:ext>
            </a:extLst>
          </p:cNvPr>
          <p:cNvSpPr>
            <a:spLocks noChangeShapeType="1"/>
          </p:cNvSpPr>
          <p:nvPr/>
        </p:nvSpPr>
        <p:spPr bwMode="auto">
          <a:xfrm>
            <a:off x="2052867" y="4339302"/>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 name="Line 11">
            <a:extLst>
              <a:ext uri="{FF2B5EF4-FFF2-40B4-BE49-F238E27FC236}">
                <a16:creationId xmlns:a16="http://schemas.microsoft.com/office/drawing/2014/main" xmlns="" id="{376FEB2F-6030-4075-974A-186DB4CAEBAE}"/>
              </a:ext>
            </a:extLst>
          </p:cNvPr>
          <p:cNvSpPr>
            <a:spLocks noChangeShapeType="1"/>
          </p:cNvSpPr>
          <p:nvPr/>
        </p:nvSpPr>
        <p:spPr bwMode="auto">
          <a:xfrm>
            <a:off x="2052867" y="4851577"/>
            <a:ext cx="7878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xmlns="" id="{4123258C-82DD-4237-B5A2-A34B4449A3BA}"/>
              </a:ext>
            </a:extLst>
          </p:cNvPr>
          <p:cNvSpPr txBox="1"/>
          <p:nvPr/>
        </p:nvSpPr>
        <p:spPr>
          <a:xfrm rot="16200000">
            <a:off x="796828" y="3433859"/>
            <a:ext cx="1425638"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363636"/>
                </a:solidFill>
                <a:latin typeface="Arial" charset="0"/>
                <a:cs typeface="Arial" panose="020B0604020202020204" pitchFamily="34" charset="0"/>
              </a:rPr>
              <a:t>Proportion en vie</a:t>
            </a:r>
            <a:endPar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17" name="TextBox 16">
            <a:extLst>
              <a:ext uri="{FF2B5EF4-FFF2-40B4-BE49-F238E27FC236}">
                <a16:creationId xmlns:a16="http://schemas.microsoft.com/office/drawing/2014/main" xmlns="" id="{3CA05487-871C-4BFE-9A70-9D54BBC04DD2}"/>
              </a:ext>
            </a:extLst>
          </p:cNvPr>
          <p:cNvSpPr txBox="1"/>
          <p:nvPr/>
        </p:nvSpPr>
        <p:spPr>
          <a:xfrm>
            <a:off x="1710059" y="2177931"/>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1,0</a:t>
            </a:r>
          </a:p>
        </p:txBody>
      </p:sp>
      <p:sp>
        <p:nvSpPr>
          <p:cNvPr id="18" name="TextBox 17">
            <a:extLst>
              <a:ext uri="{FF2B5EF4-FFF2-40B4-BE49-F238E27FC236}">
                <a16:creationId xmlns:a16="http://schemas.microsoft.com/office/drawing/2014/main" xmlns="" id="{6393212C-7E75-4375-B658-7B36650657F4}"/>
              </a:ext>
            </a:extLst>
          </p:cNvPr>
          <p:cNvSpPr txBox="1"/>
          <p:nvPr/>
        </p:nvSpPr>
        <p:spPr>
          <a:xfrm>
            <a:off x="1710058" y="2661122"/>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0,8</a:t>
            </a:r>
          </a:p>
        </p:txBody>
      </p:sp>
      <p:sp>
        <p:nvSpPr>
          <p:cNvPr id="19" name="TextBox 18">
            <a:extLst>
              <a:ext uri="{FF2B5EF4-FFF2-40B4-BE49-F238E27FC236}">
                <a16:creationId xmlns:a16="http://schemas.microsoft.com/office/drawing/2014/main" xmlns="" id="{1AC16631-C1B8-42BE-B446-708314DBCA3C}"/>
              </a:ext>
            </a:extLst>
          </p:cNvPr>
          <p:cNvSpPr txBox="1"/>
          <p:nvPr/>
        </p:nvSpPr>
        <p:spPr>
          <a:xfrm>
            <a:off x="1710058" y="3161758"/>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0,6</a:t>
            </a:r>
          </a:p>
        </p:txBody>
      </p:sp>
      <p:sp>
        <p:nvSpPr>
          <p:cNvPr id="20" name="TextBox 19">
            <a:extLst>
              <a:ext uri="{FF2B5EF4-FFF2-40B4-BE49-F238E27FC236}">
                <a16:creationId xmlns:a16="http://schemas.microsoft.com/office/drawing/2014/main" xmlns="" id="{52141DE9-F80E-44A9-9109-D23C00EAE85D}"/>
              </a:ext>
            </a:extLst>
          </p:cNvPr>
          <p:cNvSpPr txBox="1"/>
          <p:nvPr/>
        </p:nvSpPr>
        <p:spPr>
          <a:xfrm>
            <a:off x="1710058" y="3678920"/>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0,4</a:t>
            </a:r>
          </a:p>
        </p:txBody>
      </p:sp>
      <p:sp>
        <p:nvSpPr>
          <p:cNvPr id="21" name="TextBox 20">
            <a:extLst>
              <a:ext uri="{FF2B5EF4-FFF2-40B4-BE49-F238E27FC236}">
                <a16:creationId xmlns:a16="http://schemas.microsoft.com/office/drawing/2014/main" xmlns="" id="{0A8B0254-4C07-4012-AC0B-CB1DCBC32975}"/>
              </a:ext>
            </a:extLst>
          </p:cNvPr>
          <p:cNvSpPr txBox="1"/>
          <p:nvPr/>
        </p:nvSpPr>
        <p:spPr>
          <a:xfrm>
            <a:off x="1710058" y="4193663"/>
            <a:ext cx="321169" cy="28814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0,2</a:t>
            </a:r>
          </a:p>
        </p:txBody>
      </p:sp>
      <p:sp>
        <p:nvSpPr>
          <p:cNvPr id="22" name="TextBox 21">
            <a:extLst>
              <a:ext uri="{FF2B5EF4-FFF2-40B4-BE49-F238E27FC236}">
                <a16:creationId xmlns:a16="http://schemas.microsoft.com/office/drawing/2014/main" xmlns="" id="{8EFECB30-DAB6-43CF-949F-1292CC2317C9}"/>
              </a:ext>
            </a:extLst>
          </p:cNvPr>
          <p:cNvSpPr txBox="1"/>
          <p:nvPr/>
        </p:nvSpPr>
        <p:spPr>
          <a:xfrm>
            <a:off x="1859138" y="4705699"/>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3" name="TextBox 22">
            <a:extLst>
              <a:ext uri="{FF2B5EF4-FFF2-40B4-BE49-F238E27FC236}">
                <a16:creationId xmlns:a16="http://schemas.microsoft.com/office/drawing/2014/main" xmlns="" id="{96AFE9A6-1E28-45C7-838B-3778E5054B47}"/>
              </a:ext>
            </a:extLst>
          </p:cNvPr>
          <p:cNvSpPr txBox="1"/>
          <p:nvPr/>
        </p:nvSpPr>
        <p:spPr>
          <a:xfrm>
            <a:off x="2422487" y="492279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a:t>
            </a:r>
          </a:p>
        </p:txBody>
      </p:sp>
      <p:sp>
        <p:nvSpPr>
          <p:cNvPr id="24" name="TextBox 23">
            <a:extLst>
              <a:ext uri="{FF2B5EF4-FFF2-40B4-BE49-F238E27FC236}">
                <a16:creationId xmlns:a16="http://schemas.microsoft.com/office/drawing/2014/main" xmlns="" id="{4EA09AE2-78A9-4A96-9B50-E58A0AD8B493}"/>
              </a:ext>
            </a:extLst>
          </p:cNvPr>
          <p:cNvSpPr txBox="1"/>
          <p:nvPr/>
        </p:nvSpPr>
        <p:spPr>
          <a:xfrm>
            <a:off x="2048079" y="492279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5" name="TextBox 24">
            <a:extLst>
              <a:ext uri="{FF2B5EF4-FFF2-40B4-BE49-F238E27FC236}">
                <a16:creationId xmlns:a16="http://schemas.microsoft.com/office/drawing/2014/main" xmlns="" id="{B7C57D39-1DCD-46D9-8D6A-5D5E7A32BDDB}"/>
              </a:ext>
            </a:extLst>
          </p:cNvPr>
          <p:cNvSpPr txBox="1"/>
          <p:nvPr/>
        </p:nvSpPr>
        <p:spPr>
          <a:xfrm>
            <a:off x="272600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12</a:t>
            </a:r>
          </a:p>
        </p:txBody>
      </p:sp>
      <p:sp>
        <p:nvSpPr>
          <p:cNvPr id="26" name="TextBox 25">
            <a:extLst>
              <a:ext uri="{FF2B5EF4-FFF2-40B4-BE49-F238E27FC236}">
                <a16:creationId xmlns:a16="http://schemas.microsoft.com/office/drawing/2014/main" xmlns="" id="{2C76DA6D-162B-4671-8130-598CB880B331}"/>
              </a:ext>
            </a:extLst>
          </p:cNvPr>
          <p:cNvSpPr txBox="1"/>
          <p:nvPr/>
        </p:nvSpPr>
        <p:spPr>
          <a:xfrm>
            <a:off x="312333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18</a:t>
            </a:r>
          </a:p>
        </p:txBody>
      </p:sp>
      <p:sp>
        <p:nvSpPr>
          <p:cNvPr id="27" name="TextBox 26">
            <a:extLst>
              <a:ext uri="{FF2B5EF4-FFF2-40B4-BE49-F238E27FC236}">
                <a16:creationId xmlns:a16="http://schemas.microsoft.com/office/drawing/2014/main" xmlns="" id="{B01D6398-B671-43A8-BB59-08DA2E000C3A}"/>
              </a:ext>
            </a:extLst>
          </p:cNvPr>
          <p:cNvSpPr txBox="1"/>
          <p:nvPr/>
        </p:nvSpPr>
        <p:spPr>
          <a:xfrm>
            <a:off x="348255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24</a:t>
            </a:r>
          </a:p>
        </p:txBody>
      </p:sp>
      <p:sp>
        <p:nvSpPr>
          <p:cNvPr id="28" name="TextBox 27">
            <a:extLst>
              <a:ext uri="{FF2B5EF4-FFF2-40B4-BE49-F238E27FC236}">
                <a16:creationId xmlns:a16="http://schemas.microsoft.com/office/drawing/2014/main" xmlns="" id="{EBF231FE-E10A-4FE2-A747-2A039964B5D2}"/>
              </a:ext>
            </a:extLst>
          </p:cNvPr>
          <p:cNvSpPr txBox="1"/>
          <p:nvPr/>
        </p:nvSpPr>
        <p:spPr>
          <a:xfrm>
            <a:off x="3863540"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30</a:t>
            </a:r>
          </a:p>
        </p:txBody>
      </p:sp>
      <p:sp>
        <p:nvSpPr>
          <p:cNvPr id="29" name="TextBox 28">
            <a:extLst>
              <a:ext uri="{FF2B5EF4-FFF2-40B4-BE49-F238E27FC236}">
                <a16:creationId xmlns:a16="http://schemas.microsoft.com/office/drawing/2014/main" xmlns="" id="{B8D09461-A4B6-4F4B-A85E-D7B672BF5E0B}"/>
              </a:ext>
            </a:extLst>
          </p:cNvPr>
          <p:cNvSpPr txBox="1"/>
          <p:nvPr/>
        </p:nvSpPr>
        <p:spPr>
          <a:xfrm>
            <a:off x="462005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42</a:t>
            </a:r>
          </a:p>
        </p:txBody>
      </p:sp>
      <p:sp>
        <p:nvSpPr>
          <p:cNvPr id="30" name="TextBox 29">
            <a:extLst>
              <a:ext uri="{FF2B5EF4-FFF2-40B4-BE49-F238E27FC236}">
                <a16:creationId xmlns:a16="http://schemas.microsoft.com/office/drawing/2014/main" xmlns="" id="{263243D6-6D7B-4F4C-9D7F-7192EBC45574}"/>
              </a:ext>
            </a:extLst>
          </p:cNvPr>
          <p:cNvSpPr txBox="1"/>
          <p:nvPr/>
        </p:nvSpPr>
        <p:spPr>
          <a:xfrm>
            <a:off x="537656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54</a:t>
            </a:r>
          </a:p>
        </p:txBody>
      </p:sp>
      <p:sp>
        <p:nvSpPr>
          <p:cNvPr id="31" name="TextBox 30">
            <a:extLst>
              <a:ext uri="{FF2B5EF4-FFF2-40B4-BE49-F238E27FC236}">
                <a16:creationId xmlns:a16="http://schemas.microsoft.com/office/drawing/2014/main" xmlns="" id="{DD82B617-0A1C-40E4-9319-43F1DA35DECC}"/>
              </a:ext>
            </a:extLst>
          </p:cNvPr>
          <p:cNvSpPr txBox="1"/>
          <p:nvPr/>
        </p:nvSpPr>
        <p:spPr>
          <a:xfrm>
            <a:off x="613308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66</a:t>
            </a:r>
          </a:p>
        </p:txBody>
      </p:sp>
      <p:sp>
        <p:nvSpPr>
          <p:cNvPr id="32" name="TextBox 31">
            <a:extLst>
              <a:ext uri="{FF2B5EF4-FFF2-40B4-BE49-F238E27FC236}">
                <a16:creationId xmlns:a16="http://schemas.microsoft.com/office/drawing/2014/main" xmlns="" id="{A5B770BF-E133-4B08-989B-45D7A8B322A3}"/>
              </a:ext>
            </a:extLst>
          </p:cNvPr>
          <p:cNvSpPr txBox="1"/>
          <p:nvPr/>
        </p:nvSpPr>
        <p:spPr>
          <a:xfrm>
            <a:off x="6889596"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78</a:t>
            </a:r>
          </a:p>
        </p:txBody>
      </p:sp>
      <p:sp>
        <p:nvSpPr>
          <p:cNvPr id="33" name="TextBox 32">
            <a:extLst>
              <a:ext uri="{FF2B5EF4-FFF2-40B4-BE49-F238E27FC236}">
                <a16:creationId xmlns:a16="http://schemas.microsoft.com/office/drawing/2014/main" xmlns="" id="{0DA1501E-310B-41E9-BB97-CF6B7F4004A9}"/>
              </a:ext>
            </a:extLst>
          </p:cNvPr>
          <p:cNvSpPr txBox="1"/>
          <p:nvPr/>
        </p:nvSpPr>
        <p:spPr>
          <a:xfrm>
            <a:off x="729391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84</a:t>
            </a:r>
          </a:p>
        </p:txBody>
      </p:sp>
      <p:sp>
        <p:nvSpPr>
          <p:cNvPr id="34" name="TextBox 33">
            <a:extLst>
              <a:ext uri="{FF2B5EF4-FFF2-40B4-BE49-F238E27FC236}">
                <a16:creationId xmlns:a16="http://schemas.microsoft.com/office/drawing/2014/main" xmlns="" id="{BA6E3ECF-9C8C-40EE-8CE9-AD11A15D75D0}"/>
              </a:ext>
            </a:extLst>
          </p:cNvPr>
          <p:cNvSpPr txBox="1"/>
          <p:nvPr/>
        </p:nvSpPr>
        <p:spPr>
          <a:xfrm>
            <a:off x="4265789"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36</a:t>
            </a:r>
          </a:p>
        </p:txBody>
      </p:sp>
      <p:sp>
        <p:nvSpPr>
          <p:cNvPr id="35" name="TextBox 34">
            <a:extLst>
              <a:ext uri="{FF2B5EF4-FFF2-40B4-BE49-F238E27FC236}">
                <a16:creationId xmlns:a16="http://schemas.microsoft.com/office/drawing/2014/main" xmlns="" id="{3D1E6D46-DE29-4566-AC57-9BDE8A62EFEF}"/>
              </a:ext>
            </a:extLst>
          </p:cNvPr>
          <p:cNvSpPr txBox="1"/>
          <p:nvPr/>
        </p:nvSpPr>
        <p:spPr>
          <a:xfrm>
            <a:off x="50245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48</a:t>
            </a:r>
          </a:p>
        </p:txBody>
      </p:sp>
      <p:sp>
        <p:nvSpPr>
          <p:cNvPr id="36" name="TextBox 35">
            <a:extLst>
              <a:ext uri="{FF2B5EF4-FFF2-40B4-BE49-F238E27FC236}">
                <a16:creationId xmlns:a16="http://schemas.microsoft.com/office/drawing/2014/main" xmlns="" id="{005CA85E-08C0-4AD9-AB52-8590C6EAEABD}"/>
              </a:ext>
            </a:extLst>
          </p:cNvPr>
          <p:cNvSpPr txBox="1"/>
          <p:nvPr/>
        </p:nvSpPr>
        <p:spPr>
          <a:xfrm>
            <a:off x="576687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60</a:t>
            </a:r>
          </a:p>
        </p:txBody>
      </p:sp>
      <p:grpSp>
        <p:nvGrpSpPr>
          <p:cNvPr id="37" name="Group 36">
            <a:extLst>
              <a:ext uri="{FF2B5EF4-FFF2-40B4-BE49-F238E27FC236}">
                <a16:creationId xmlns:a16="http://schemas.microsoft.com/office/drawing/2014/main" xmlns="" id="{FA491860-EBEC-45DE-BAC5-CAFF34A06AB9}"/>
              </a:ext>
            </a:extLst>
          </p:cNvPr>
          <p:cNvGrpSpPr/>
          <p:nvPr/>
        </p:nvGrpSpPr>
        <p:grpSpPr>
          <a:xfrm>
            <a:off x="2138877" y="4863590"/>
            <a:ext cx="5287782" cy="73982"/>
            <a:chOff x="2138877" y="4863590"/>
            <a:chExt cx="5287782" cy="73982"/>
          </a:xfrm>
        </p:grpSpPr>
        <p:sp>
          <p:nvSpPr>
            <p:cNvPr id="38" name="Line 21">
              <a:extLst>
                <a:ext uri="{FF2B5EF4-FFF2-40B4-BE49-F238E27FC236}">
                  <a16:creationId xmlns:a16="http://schemas.microsoft.com/office/drawing/2014/main" xmlns="" id="{925208ED-05DC-41B8-A601-26FFC96CC697}"/>
                </a:ext>
              </a:extLst>
            </p:cNvPr>
            <p:cNvSpPr>
              <a:spLocks noChangeShapeType="1"/>
            </p:cNvSpPr>
            <p:nvPr/>
          </p:nvSpPr>
          <p:spPr bwMode="auto">
            <a:xfrm>
              <a:off x="2138877"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39" name="Line 19">
              <a:extLst>
                <a:ext uri="{FF2B5EF4-FFF2-40B4-BE49-F238E27FC236}">
                  <a16:creationId xmlns:a16="http://schemas.microsoft.com/office/drawing/2014/main" xmlns="" id="{A7FC0386-E46E-4E7D-93DA-4DBD10E44177}"/>
                </a:ext>
              </a:extLst>
            </p:cNvPr>
            <p:cNvSpPr>
              <a:spLocks noChangeShapeType="1"/>
            </p:cNvSpPr>
            <p:nvPr/>
          </p:nvSpPr>
          <p:spPr bwMode="auto">
            <a:xfrm>
              <a:off x="2505535"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0" name="Line 19">
              <a:extLst>
                <a:ext uri="{FF2B5EF4-FFF2-40B4-BE49-F238E27FC236}">
                  <a16:creationId xmlns:a16="http://schemas.microsoft.com/office/drawing/2014/main" xmlns="" id="{707CF4AB-9C30-44A0-9303-285CD4912E59}"/>
                </a:ext>
              </a:extLst>
            </p:cNvPr>
            <p:cNvSpPr>
              <a:spLocks noChangeShapeType="1"/>
            </p:cNvSpPr>
            <p:nvPr/>
          </p:nvSpPr>
          <p:spPr bwMode="auto">
            <a:xfrm>
              <a:off x="2858748"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1" name="Line 19">
              <a:extLst>
                <a:ext uri="{FF2B5EF4-FFF2-40B4-BE49-F238E27FC236}">
                  <a16:creationId xmlns:a16="http://schemas.microsoft.com/office/drawing/2014/main" xmlns="" id="{86B0E44F-BED1-415B-ABEA-45CE60D07A83}"/>
                </a:ext>
              </a:extLst>
            </p:cNvPr>
            <p:cNvSpPr>
              <a:spLocks noChangeShapeType="1"/>
            </p:cNvSpPr>
            <p:nvPr/>
          </p:nvSpPr>
          <p:spPr bwMode="auto">
            <a:xfrm>
              <a:off x="325607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2" name="Line 19">
              <a:extLst>
                <a:ext uri="{FF2B5EF4-FFF2-40B4-BE49-F238E27FC236}">
                  <a16:creationId xmlns:a16="http://schemas.microsoft.com/office/drawing/2014/main" xmlns="" id="{21B13836-F867-4E93-96FF-093914084B2D}"/>
                </a:ext>
              </a:extLst>
            </p:cNvPr>
            <p:cNvSpPr>
              <a:spLocks noChangeShapeType="1"/>
            </p:cNvSpPr>
            <p:nvPr/>
          </p:nvSpPr>
          <p:spPr bwMode="auto">
            <a:xfrm>
              <a:off x="361528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3" name="Line 19">
              <a:extLst>
                <a:ext uri="{FF2B5EF4-FFF2-40B4-BE49-F238E27FC236}">
                  <a16:creationId xmlns:a16="http://schemas.microsoft.com/office/drawing/2014/main" xmlns="" id="{42DA73A9-59F5-44D1-988A-412861FF1FB3}"/>
                </a:ext>
              </a:extLst>
            </p:cNvPr>
            <p:cNvSpPr>
              <a:spLocks noChangeShapeType="1"/>
            </p:cNvSpPr>
            <p:nvPr/>
          </p:nvSpPr>
          <p:spPr bwMode="auto">
            <a:xfrm>
              <a:off x="399627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4" name="Line 19">
              <a:extLst>
                <a:ext uri="{FF2B5EF4-FFF2-40B4-BE49-F238E27FC236}">
                  <a16:creationId xmlns:a16="http://schemas.microsoft.com/office/drawing/2014/main" xmlns="" id="{5DAF870F-CB58-4F5C-B804-B47EEE6E840A}"/>
                </a:ext>
              </a:extLst>
            </p:cNvPr>
            <p:cNvSpPr>
              <a:spLocks noChangeShapeType="1"/>
            </p:cNvSpPr>
            <p:nvPr/>
          </p:nvSpPr>
          <p:spPr bwMode="auto">
            <a:xfrm>
              <a:off x="4752792"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5" name="Line 19">
              <a:extLst>
                <a:ext uri="{FF2B5EF4-FFF2-40B4-BE49-F238E27FC236}">
                  <a16:creationId xmlns:a16="http://schemas.microsoft.com/office/drawing/2014/main" xmlns="" id="{824BEFB5-C3E1-45AE-859B-C73C8FEC89BA}"/>
                </a:ext>
              </a:extLst>
            </p:cNvPr>
            <p:cNvSpPr>
              <a:spLocks noChangeShapeType="1"/>
            </p:cNvSpPr>
            <p:nvPr/>
          </p:nvSpPr>
          <p:spPr bwMode="auto">
            <a:xfrm>
              <a:off x="5509306"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6" name="Line 19">
              <a:extLst>
                <a:ext uri="{FF2B5EF4-FFF2-40B4-BE49-F238E27FC236}">
                  <a16:creationId xmlns:a16="http://schemas.microsoft.com/office/drawing/2014/main" xmlns="" id="{D5424E44-3EA0-4E9B-9A93-006DBDC1BB67}"/>
                </a:ext>
              </a:extLst>
            </p:cNvPr>
            <p:cNvSpPr>
              <a:spLocks noChangeShapeType="1"/>
            </p:cNvSpPr>
            <p:nvPr/>
          </p:nvSpPr>
          <p:spPr bwMode="auto">
            <a:xfrm>
              <a:off x="626582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7" name="Line 19">
              <a:extLst>
                <a:ext uri="{FF2B5EF4-FFF2-40B4-BE49-F238E27FC236}">
                  <a16:creationId xmlns:a16="http://schemas.microsoft.com/office/drawing/2014/main" xmlns="" id="{A100A7CF-6AFB-4339-B845-D219BB35885E}"/>
                </a:ext>
              </a:extLst>
            </p:cNvPr>
            <p:cNvSpPr>
              <a:spLocks noChangeShapeType="1"/>
            </p:cNvSpPr>
            <p:nvPr/>
          </p:nvSpPr>
          <p:spPr bwMode="auto">
            <a:xfrm>
              <a:off x="7022333"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8" name="Line 19">
              <a:extLst>
                <a:ext uri="{FF2B5EF4-FFF2-40B4-BE49-F238E27FC236}">
                  <a16:creationId xmlns:a16="http://schemas.microsoft.com/office/drawing/2014/main" xmlns="" id="{0A05ACF1-A883-4405-9798-10B9F19C7D87}"/>
                </a:ext>
              </a:extLst>
            </p:cNvPr>
            <p:cNvSpPr>
              <a:spLocks noChangeShapeType="1"/>
            </p:cNvSpPr>
            <p:nvPr/>
          </p:nvSpPr>
          <p:spPr bwMode="auto">
            <a:xfrm>
              <a:off x="742665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9" name="Line 19">
              <a:extLst>
                <a:ext uri="{FF2B5EF4-FFF2-40B4-BE49-F238E27FC236}">
                  <a16:creationId xmlns:a16="http://schemas.microsoft.com/office/drawing/2014/main" xmlns="" id="{22B61F9B-8E52-4C9E-A5F6-958DB0E3F9A1}"/>
                </a:ext>
              </a:extLst>
            </p:cNvPr>
            <p:cNvSpPr>
              <a:spLocks noChangeShapeType="1"/>
            </p:cNvSpPr>
            <p:nvPr/>
          </p:nvSpPr>
          <p:spPr bwMode="auto">
            <a:xfrm>
              <a:off x="4398532"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0" name="Line 19">
              <a:extLst>
                <a:ext uri="{FF2B5EF4-FFF2-40B4-BE49-F238E27FC236}">
                  <a16:creationId xmlns:a16="http://schemas.microsoft.com/office/drawing/2014/main" xmlns="" id="{E8E6333A-4F75-4581-82AC-650DD63C6A8F}"/>
                </a:ext>
              </a:extLst>
            </p:cNvPr>
            <p:cNvSpPr>
              <a:spLocks noChangeShapeType="1"/>
            </p:cNvSpPr>
            <p:nvPr/>
          </p:nvSpPr>
          <p:spPr bwMode="auto">
            <a:xfrm>
              <a:off x="515730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1" name="Line 19">
              <a:extLst>
                <a:ext uri="{FF2B5EF4-FFF2-40B4-BE49-F238E27FC236}">
                  <a16:creationId xmlns:a16="http://schemas.microsoft.com/office/drawing/2014/main" xmlns="" id="{3397A6AE-2FC2-45BB-8AF7-EC5AF643D4DE}"/>
                </a:ext>
              </a:extLst>
            </p:cNvPr>
            <p:cNvSpPr>
              <a:spLocks noChangeShapeType="1"/>
            </p:cNvSpPr>
            <p:nvPr/>
          </p:nvSpPr>
          <p:spPr bwMode="auto">
            <a:xfrm>
              <a:off x="5899621"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2" name="Line 19">
              <a:extLst>
                <a:ext uri="{FF2B5EF4-FFF2-40B4-BE49-F238E27FC236}">
                  <a16:creationId xmlns:a16="http://schemas.microsoft.com/office/drawing/2014/main" xmlns="" id="{CD6A2623-B9FA-4B09-B7A1-C407F5ABC9DE}"/>
                </a:ext>
              </a:extLst>
            </p:cNvPr>
            <p:cNvSpPr>
              <a:spLocks noChangeShapeType="1"/>
            </p:cNvSpPr>
            <p:nvPr/>
          </p:nvSpPr>
          <p:spPr bwMode="auto">
            <a:xfrm>
              <a:off x="6662501"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sp>
        <p:nvSpPr>
          <p:cNvPr id="53" name="TextBox 52">
            <a:extLst>
              <a:ext uri="{FF2B5EF4-FFF2-40B4-BE49-F238E27FC236}">
                <a16:creationId xmlns:a16="http://schemas.microsoft.com/office/drawing/2014/main" xmlns="" id="{7A9FC011-4183-4E4B-895A-0C3D3C7A32A8}"/>
              </a:ext>
            </a:extLst>
          </p:cNvPr>
          <p:cNvSpPr txBox="1"/>
          <p:nvPr/>
        </p:nvSpPr>
        <p:spPr>
          <a:xfrm>
            <a:off x="65297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72</a:t>
            </a:r>
          </a:p>
        </p:txBody>
      </p:sp>
      <p:grpSp>
        <p:nvGrpSpPr>
          <p:cNvPr id="54" name="Group 53">
            <a:extLst>
              <a:ext uri="{FF2B5EF4-FFF2-40B4-BE49-F238E27FC236}">
                <a16:creationId xmlns:a16="http://schemas.microsoft.com/office/drawing/2014/main" xmlns="" id="{AE792CA4-FE82-44D8-A8B6-3AF8A991884B}"/>
              </a:ext>
            </a:extLst>
          </p:cNvPr>
          <p:cNvGrpSpPr/>
          <p:nvPr/>
        </p:nvGrpSpPr>
        <p:grpSpPr>
          <a:xfrm>
            <a:off x="1277408" y="5366160"/>
            <a:ext cx="6290665" cy="331798"/>
            <a:chOff x="1277408" y="5263519"/>
            <a:chExt cx="6290665" cy="331798"/>
          </a:xfrm>
        </p:grpSpPr>
        <p:sp>
          <p:nvSpPr>
            <p:cNvPr id="55" name="TextBox 54">
              <a:extLst>
                <a:ext uri="{FF2B5EF4-FFF2-40B4-BE49-F238E27FC236}">
                  <a16:creationId xmlns:a16="http://schemas.microsoft.com/office/drawing/2014/main" xmlns="" id="{9BB34540-81B2-4B42-8D0E-CDE99FEFC28B}"/>
                </a:ext>
              </a:extLst>
            </p:cNvPr>
            <p:cNvSpPr txBox="1"/>
            <p:nvPr/>
          </p:nvSpPr>
          <p:spPr>
            <a:xfrm>
              <a:off x="1277408" y="5287540"/>
              <a:ext cx="564579" cy="307776"/>
            </a:xfrm>
            <a:prstGeom prst="rect">
              <a:avLst/>
            </a:prstGeom>
            <a:noFill/>
          </p:spPr>
          <p:txBody>
            <a:bodyPr wrap="none" rtlCol="0">
              <a:spAutoFit/>
            </a:bodyPr>
            <a:lstStyle/>
            <a:p>
              <a:pPr algn="r"/>
              <a:r>
                <a:rPr lang="fr-FR" sz="1400" dirty="0">
                  <a:solidFill>
                    <a:schemeClr val="accent3"/>
                  </a:solidFill>
                </a:rPr>
                <a:t>CSC</a:t>
              </a:r>
            </a:p>
          </p:txBody>
        </p:sp>
        <p:sp>
          <p:nvSpPr>
            <p:cNvPr id="56" name="TextBox 55">
              <a:extLst>
                <a:ext uri="{FF2B5EF4-FFF2-40B4-BE49-F238E27FC236}">
                  <a16:creationId xmlns:a16="http://schemas.microsoft.com/office/drawing/2014/main" xmlns="" id="{BC0EBACE-1251-4A89-895C-EC25F0303016}"/>
                </a:ext>
              </a:extLst>
            </p:cNvPr>
            <p:cNvSpPr txBox="1"/>
            <p:nvPr/>
          </p:nvSpPr>
          <p:spPr>
            <a:xfrm>
              <a:off x="1886586" y="5287540"/>
              <a:ext cx="482824" cy="307776"/>
            </a:xfrm>
            <a:prstGeom prst="rect">
              <a:avLst/>
            </a:prstGeom>
            <a:noFill/>
          </p:spPr>
          <p:txBody>
            <a:bodyPr wrap="none" rtlCol="0">
              <a:spAutoFit/>
            </a:bodyPr>
            <a:lstStyle/>
            <a:p>
              <a:pPr algn="ctr"/>
              <a:r>
                <a:rPr lang="fr-FR" sz="1400" dirty="0">
                  <a:solidFill>
                    <a:schemeClr val="accent3"/>
                  </a:solidFill>
                </a:rPr>
                <a:t>238</a:t>
              </a:r>
            </a:p>
          </p:txBody>
        </p:sp>
        <p:sp>
          <p:nvSpPr>
            <p:cNvPr id="57" name="TextBox 56">
              <a:extLst>
                <a:ext uri="{FF2B5EF4-FFF2-40B4-BE49-F238E27FC236}">
                  <a16:creationId xmlns:a16="http://schemas.microsoft.com/office/drawing/2014/main" xmlns="" id="{B59EEBA8-54D3-49D6-9EF5-4B555326BE1D}"/>
                </a:ext>
              </a:extLst>
            </p:cNvPr>
            <p:cNvSpPr txBox="1"/>
            <p:nvPr/>
          </p:nvSpPr>
          <p:spPr>
            <a:xfrm>
              <a:off x="2272611" y="5287540"/>
              <a:ext cx="482824" cy="307777"/>
            </a:xfrm>
            <a:prstGeom prst="rect">
              <a:avLst/>
            </a:prstGeom>
            <a:noFill/>
          </p:spPr>
          <p:txBody>
            <a:bodyPr wrap="none" rtlCol="0">
              <a:spAutoFit/>
            </a:bodyPr>
            <a:lstStyle/>
            <a:p>
              <a:pPr algn="ctr"/>
              <a:r>
                <a:rPr lang="fr-FR" sz="1400" dirty="0">
                  <a:solidFill>
                    <a:schemeClr val="accent3"/>
                  </a:solidFill>
                </a:rPr>
                <a:t>220</a:t>
              </a:r>
            </a:p>
          </p:txBody>
        </p:sp>
        <p:sp>
          <p:nvSpPr>
            <p:cNvPr id="58" name="TextBox 57">
              <a:extLst>
                <a:ext uri="{FF2B5EF4-FFF2-40B4-BE49-F238E27FC236}">
                  <a16:creationId xmlns:a16="http://schemas.microsoft.com/office/drawing/2014/main" xmlns="" id="{E83E5FCD-0801-4D96-8116-5CEE5185FF35}"/>
                </a:ext>
              </a:extLst>
            </p:cNvPr>
            <p:cNvSpPr txBox="1"/>
            <p:nvPr/>
          </p:nvSpPr>
          <p:spPr>
            <a:xfrm>
              <a:off x="2616653" y="5287540"/>
              <a:ext cx="482824" cy="307777"/>
            </a:xfrm>
            <a:prstGeom prst="rect">
              <a:avLst/>
            </a:prstGeom>
            <a:noFill/>
          </p:spPr>
          <p:txBody>
            <a:bodyPr wrap="none" rtlCol="0">
              <a:spAutoFit/>
            </a:bodyPr>
            <a:lstStyle/>
            <a:p>
              <a:pPr algn="ctr"/>
              <a:r>
                <a:rPr lang="fr-FR" sz="1400" dirty="0">
                  <a:solidFill>
                    <a:schemeClr val="accent3"/>
                  </a:solidFill>
                </a:rPr>
                <a:t>212</a:t>
              </a:r>
            </a:p>
          </p:txBody>
        </p:sp>
        <p:sp>
          <p:nvSpPr>
            <p:cNvPr id="59" name="TextBox 58">
              <a:extLst>
                <a:ext uri="{FF2B5EF4-FFF2-40B4-BE49-F238E27FC236}">
                  <a16:creationId xmlns:a16="http://schemas.microsoft.com/office/drawing/2014/main" xmlns="" id="{20B83D33-383B-42F1-815B-A3901022B781}"/>
                </a:ext>
              </a:extLst>
            </p:cNvPr>
            <p:cNvSpPr txBox="1"/>
            <p:nvPr/>
          </p:nvSpPr>
          <p:spPr>
            <a:xfrm>
              <a:off x="4156382" y="5287540"/>
              <a:ext cx="482824" cy="307777"/>
            </a:xfrm>
            <a:prstGeom prst="rect">
              <a:avLst/>
            </a:prstGeom>
            <a:noFill/>
          </p:spPr>
          <p:txBody>
            <a:bodyPr wrap="none" rtlCol="0">
              <a:spAutoFit/>
            </a:bodyPr>
            <a:lstStyle/>
            <a:p>
              <a:pPr algn="ctr"/>
              <a:r>
                <a:rPr lang="fr-FR" sz="1400" dirty="0">
                  <a:solidFill>
                    <a:schemeClr val="accent3"/>
                  </a:solidFill>
                </a:rPr>
                <a:t>123</a:t>
              </a:r>
            </a:p>
          </p:txBody>
        </p:sp>
        <p:sp>
          <p:nvSpPr>
            <p:cNvPr id="60" name="TextBox 59">
              <a:extLst>
                <a:ext uri="{FF2B5EF4-FFF2-40B4-BE49-F238E27FC236}">
                  <a16:creationId xmlns:a16="http://schemas.microsoft.com/office/drawing/2014/main" xmlns="" id="{F39EF5D4-7116-459F-9FB6-C249085CFE33}"/>
                </a:ext>
              </a:extLst>
            </p:cNvPr>
            <p:cNvSpPr txBox="1"/>
            <p:nvPr/>
          </p:nvSpPr>
          <p:spPr>
            <a:xfrm>
              <a:off x="4965719" y="5287540"/>
              <a:ext cx="383438" cy="307777"/>
            </a:xfrm>
            <a:prstGeom prst="rect">
              <a:avLst/>
            </a:prstGeom>
            <a:noFill/>
          </p:spPr>
          <p:txBody>
            <a:bodyPr wrap="none" rtlCol="0">
              <a:spAutoFit/>
            </a:bodyPr>
            <a:lstStyle/>
            <a:p>
              <a:pPr algn="ctr"/>
              <a:r>
                <a:rPr lang="fr-FR" sz="1400" dirty="0">
                  <a:solidFill>
                    <a:schemeClr val="accent3"/>
                  </a:solidFill>
                </a:rPr>
                <a:t>86</a:t>
              </a:r>
            </a:p>
          </p:txBody>
        </p:sp>
        <p:sp>
          <p:nvSpPr>
            <p:cNvPr id="61" name="TextBox 60">
              <a:extLst>
                <a:ext uri="{FF2B5EF4-FFF2-40B4-BE49-F238E27FC236}">
                  <a16:creationId xmlns:a16="http://schemas.microsoft.com/office/drawing/2014/main" xmlns="" id="{95BA3917-DBF0-4E6D-AEE9-2C5AA66B01A5}"/>
                </a:ext>
              </a:extLst>
            </p:cNvPr>
            <p:cNvSpPr txBox="1"/>
            <p:nvPr/>
          </p:nvSpPr>
          <p:spPr>
            <a:xfrm>
              <a:off x="5707088" y="5287540"/>
              <a:ext cx="383438" cy="307777"/>
            </a:xfrm>
            <a:prstGeom prst="rect">
              <a:avLst/>
            </a:prstGeom>
            <a:noFill/>
          </p:spPr>
          <p:txBody>
            <a:bodyPr wrap="none" rtlCol="0">
              <a:spAutoFit/>
            </a:bodyPr>
            <a:lstStyle/>
            <a:p>
              <a:pPr algn="ctr"/>
              <a:r>
                <a:rPr lang="fr-FR" sz="1400" dirty="0">
                  <a:solidFill>
                    <a:schemeClr val="accent3"/>
                  </a:solidFill>
                </a:rPr>
                <a:t>64</a:t>
              </a:r>
            </a:p>
          </p:txBody>
        </p:sp>
        <p:sp>
          <p:nvSpPr>
            <p:cNvPr id="62" name="TextBox 61">
              <a:extLst>
                <a:ext uri="{FF2B5EF4-FFF2-40B4-BE49-F238E27FC236}">
                  <a16:creationId xmlns:a16="http://schemas.microsoft.com/office/drawing/2014/main" xmlns="" id="{F72EE677-7DAC-48BF-82D5-CCA95065935D}"/>
                </a:ext>
              </a:extLst>
            </p:cNvPr>
            <p:cNvSpPr txBox="1"/>
            <p:nvPr/>
          </p:nvSpPr>
          <p:spPr>
            <a:xfrm>
              <a:off x="6466728" y="5287540"/>
              <a:ext cx="383438" cy="307777"/>
            </a:xfrm>
            <a:prstGeom prst="rect">
              <a:avLst/>
            </a:prstGeom>
            <a:noFill/>
          </p:spPr>
          <p:txBody>
            <a:bodyPr wrap="none" rtlCol="0">
              <a:spAutoFit/>
            </a:bodyPr>
            <a:lstStyle/>
            <a:p>
              <a:pPr algn="ctr"/>
              <a:r>
                <a:rPr lang="fr-FR" sz="1400" dirty="0">
                  <a:solidFill>
                    <a:schemeClr val="accent3"/>
                  </a:solidFill>
                </a:rPr>
                <a:t>33</a:t>
              </a:r>
            </a:p>
          </p:txBody>
        </p:sp>
        <p:sp>
          <p:nvSpPr>
            <p:cNvPr id="63" name="TextBox 62">
              <a:extLst>
                <a:ext uri="{FF2B5EF4-FFF2-40B4-BE49-F238E27FC236}">
                  <a16:creationId xmlns:a16="http://schemas.microsoft.com/office/drawing/2014/main" xmlns="" id="{8B7225AD-926B-4377-AD44-CF15D613AAD9}"/>
                </a:ext>
              </a:extLst>
            </p:cNvPr>
            <p:cNvSpPr txBox="1"/>
            <p:nvPr/>
          </p:nvSpPr>
          <p:spPr>
            <a:xfrm>
              <a:off x="7325720" y="5263519"/>
              <a:ext cx="184730" cy="307777"/>
            </a:xfrm>
            <a:prstGeom prst="rect">
              <a:avLst/>
            </a:prstGeom>
            <a:noFill/>
          </p:spPr>
          <p:txBody>
            <a:bodyPr wrap="none" rtlCol="0">
              <a:spAutoFit/>
            </a:bodyPr>
            <a:lstStyle/>
            <a:p>
              <a:pPr algn="ctr"/>
              <a:endParaRPr lang="fr-FR" sz="1400" dirty="0">
                <a:solidFill>
                  <a:schemeClr val="accent3"/>
                </a:solidFill>
              </a:endParaRPr>
            </a:p>
          </p:txBody>
        </p:sp>
        <p:sp>
          <p:nvSpPr>
            <p:cNvPr id="64" name="TextBox 63">
              <a:extLst>
                <a:ext uri="{FF2B5EF4-FFF2-40B4-BE49-F238E27FC236}">
                  <a16:creationId xmlns:a16="http://schemas.microsoft.com/office/drawing/2014/main" xmlns="" id="{59DBDC2A-0F38-42F6-A29D-B84D309C1499}"/>
                </a:ext>
              </a:extLst>
            </p:cNvPr>
            <p:cNvSpPr txBox="1"/>
            <p:nvPr/>
          </p:nvSpPr>
          <p:spPr>
            <a:xfrm>
              <a:off x="3013984" y="5287540"/>
              <a:ext cx="482824" cy="307777"/>
            </a:xfrm>
            <a:prstGeom prst="rect">
              <a:avLst/>
            </a:prstGeom>
            <a:noFill/>
          </p:spPr>
          <p:txBody>
            <a:bodyPr wrap="none" rtlCol="0">
              <a:spAutoFit/>
            </a:bodyPr>
            <a:lstStyle/>
            <a:p>
              <a:pPr algn="ctr"/>
              <a:r>
                <a:rPr lang="fr-FR" sz="1400" dirty="0">
                  <a:solidFill>
                    <a:schemeClr val="accent3"/>
                  </a:solidFill>
                </a:rPr>
                <a:t>196</a:t>
              </a:r>
            </a:p>
          </p:txBody>
        </p:sp>
        <p:sp>
          <p:nvSpPr>
            <p:cNvPr id="65" name="TextBox 64">
              <a:extLst>
                <a:ext uri="{FF2B5EF4-FFF2-40B4-BE49-F238E27FC236}">
                  <a16:creationId xmlns:a16="http://schemas.microsoft.com/office/drawing/2014/main" xmlns="" id="{8FDA6B98-0C2E-44C5-9042-0E0AFC140AF6}"/>
                </a:ext>
              </a:extLst>
            </p:cNvPr>
            <p:cNvSpPr txBox="1"/>
            <p:nvPr/>
          </p:nvSpPr>
          <p:spPr>
            <a:xfrm>
              <a:off x="3373207" y="5287540"/>
              <a:ext cx="482824" cy="307777"/>
            </a:xfrm>
            <a:prstGeom prst="rect">
              <a:avLst/>
            </a:prstGeom>
            <a:noFill/>
          </p:spPr>
          <p:txBody>
            <a:bodyPr wrap="none" rtlCol="0">
              <a:spAutoFit/>
            </a:bodyPr>
            <a:lstStyle/>
            <a:p>
              <a:pPr algn="ctr"/>
              <a:r>
                <a:rPr lang="fr-FR" sz="1400" dirty="0">
                  <a:solidFill>
                    <a:schemeClr val="accent3"/>
                  </a:solidFill>
                </a:rPr>
                <a:t>182</a:t>
              </a:r>
            </a:p>
          </p:txBody>
        </p:sp>
        <p:sp>
          <p:nvSpPr>
            <p:cNvPr id="66" name="TextBox 65">
              <a:extLst>
                <a:ext uri="{FF2B5EF4-FFF2-40B4-BE49-F238E27FC236}">
                  <a16:creationId xmlns:a16="http://schemas.microsoft.com/office/drawing/2014/main" xmlns="" id="{19E756EA-576D-44C9-9209-D77755E81708}"/>
                </a:ext>
              </a:extLst>
            </p:cNvPr>
            <p:cNvSpPr txBox="1"/>
            <p:nvPr/>
          </p:nvSpPr>
          <p:spPr>
            <a:xfrm>
              <a:off x="3754197" y="5287540"/>
              <a:ext cx="482824" cy="307777"/>
            </a:xfrm>
            <a:prstGeom prst="rect">
              <a:avLst/>
            </a:prstGeom>
            <a:noFill/>
          </p:spPr>
          <p:txBody>
            <a:bodyPr wrap="none" rtlCol="0">
              <a:spAutoFit/>
            </a:bodyPr>
            <a:lstStyle/>
            <a:p>
              <a:pPr algn="ctr"/>
              <a:r>
                <a:rPr lang="fr-FR" sz="1400" dirty="0">
                  <a:solidFill>
                    <a:schemeClr val="accent3"/>
                  </a:solidFill>
                </a:rPr>
                <a:t>153</a:t>
              </a:r>
            </a:p>
          </p:txBody>
        </p:sp>
        <p:sp>
          <p:nvSpPr>
            <p:cNvPr id="67" name="TextBox 66">
              <a:extLst>
                <a:ext uri="{FF2B5EF4-FFF2-40B4-BE49-F238E27FC236}">
                  <a16:creationId xmlns:a16="http://schemas.microsoft.com/office/drawing/2014/main" xmlns="" id="{EF038426-1A69-488A-BD32-13DE8C76B384}"/>
                </a:ext>
              </a:extLst>
            </p:cNvPr>
            <p:cNvSpPr txBox="1"/>
            <p:nvPr/>
          </p:nvSpPr>
          <p:spPr>
            <a:xfrm>
              <a:off x="4510757" y="5287540"/>
              <a:ext cx="482824" cy="307777"/>
            </a:xfrm>
            <a:prstGeom prst="rect">
              <a:avLst/>
            </a:prstGeom>
            <a:noFill/>
          </p:spPr>
          <p:txBody>
            <a:bodyPr wrap="none" rtlCol="0">
              <a:spAutoFit/>
            </a:bodyPr>
            <a:lstStyle/>
            <a:p>
              <a:pPr algn="ctr"/>
              <a:r>
                <a:rPr lang="fr-FR" sz="1400" dirty="0">
                  <a:solidFill>
                    <a:schemeClr val="accent3"/>
                  </a:solidFill>
                </a:rPr>
                <a:t>103</a:t>
              </a:r>
            </a:p>
          </p:txBody>
        </p:sp>
        <p:sp>
          <p:nvSpPr>
            <p:cNvPr id="68" name="TextBox 67">
              <a:extLst>
                <a:ext uri="{FF2B5EF4-FFF2-40B4-BE49-F238E27FC236}">
                  <a16:creationId xmlns:a16="http://schemas.microsoft.com/office/drawing/2014/main" xmlns="" id="{07711896-236B-422E-AF09-87F67FFAEAC0}"/>
                </a:ext>
              </a:extLst>
            </p:cNvPr>
            <p:cNvSpPr txBox="1"/>
            <p:nvPr/>
          </p:nvSpPr>
          <p:spPr>
            <a:xfrm>
              <a:off x="5316963" y="5287540"/>
              <a:ext cx="383439" cy="307776"/>
            </a:xfrm>
            <a:prstGeom prst="rect">
              <a:avLst/>
            </a:prstGeom>
            <a:noFill/>
          </p:spPr>
          <p:txBody>
            <a:bodyPr wrap="none" rtlCol="0">
              <a:spAutoFit/>
            </a:bodyPr>
            <a:lstStyle/>
            <a:p>
              <a:pPr algn="ctr"/>
              <a:r>
                <a:rPr lang="fr-FR" sz="1400" dirty="0">
                  <a:solidFill>
                    <a:schemeClr val="accent3"/>
                  </a:solidFill>
                </a:rPr>
                <a:t>69</a:t>
              </a:r>
            </a:p>
          </p:txBody>
        </p:sp>
        <p:sp>
          <p:nvSpPr>
            <p:cNvPr id="69" name="TextBox 68">
              <a:extLst>
                <a:ext uri="{FF2B5EF4-FFF2-40B4-BE49-F238E27FC236}">
                  <a16:creationId xmlns:a16="http://schemas.microsoft.com/office/drawing/2014/main" xmlns="" id="{F98F6DAB-E36D-4C59-AA7E-D94F7B72B7CA}"/>
                </a:ext>
              </a:extLst>
            </p:cNvPr>
            <p:cNvSpPr txBox="1"/>
            <p:nvPr/>
          </p:nvSpPr>
          <p:spPr>
            <a:xfrm>
              <a:off x="6073477" y="5287540"/>
              <a:ext cx="383439" cy="307776"/>
            </a:xfrm>
            <a:prstGeom prst="rect">
              <a:avLst/>
            </a:prstGeom>
            <a:noFill/>
          </p:spPr>
          <p:txBody>
            <a:bodyPr wrap="none" rtlCol="0">
              <a:spAutoFit/>
            </a:bodyPr>
            <a:lstStyle/>
            <a:p>
              <a:pPr algn="ctr"/>
              <a:r>
                <a:rPr lang="fr-FR" sz="1400" dirty="0">
                  <a:solidFill>
                    <a:schemeClr val="accent3"/>
                  </a:solidFill>
                </a:rPr>
                <a:t>47</a:t>
              </a:r>
            </a:p>
          </p:txBody>
        </p:sp>
        <p:sp>
          <p:nvSpPr>
            <p:cNvPr id="70" name="TextBox 69">
              <a:extLst>
                <a:ext uri="{FF2B5EF4-FFF2-40B4-BE49-F238E27FC236}">
                  <a16:creationId xmlns:a16="http://schemas.microsoft.com/office/drawing/2014/main" xmlns="" id="{4686F9B0-8128-4DB0-A22A-7DD93BBB96C0}"/>
                </a:ext>
              </a:extLst>
            </p:cNvPr>
            <p:cNvSpPr txBox="1"/>
            <p:nvPr/>
          </p:nvSpPr>
          <p:spPr>
            <a:xfrm>
              <a:off x="6829993" y="5287540"/>
              <a:ext cx="383438" cy="307777"/>
            </a:xfrm>
            <a:prstGeom prst="rect">
              <a:avLst/>
            </a:prstGeom>
            <a:noFill/>
          </p:spPr>
          <p:txBody>
            <a:bodyPr wrap="none" rtlCol="0">
              <a:spAutoFit/>
            </a:bodyPr>
            <a:lstStyle/>
            <a:p>
              <a:pPr algn="ctr"/>
              <a:r>
                <a:rPr lang="fr-FR" sz="1400" dirty="0">
                  <a:solidFill>
                    <a:schemeClr val="accent3"/>
                  </a:solidFill>
                </a:rPr>
                <a:t>17</a:t>
              </a:r>
            </a:p>
          </p:txBody>
        </p:sp>
        <p:sp>
          <p:nvSpPr>
            <p:cNvPr id="71" name="TextBox 70">
              <a:extLst>
                <a:ext uri="{FF2B5EF4-FFF2-40B4-BE49-F238E27FC236}">
                  <a16:creationId xmlns:a16="http://schemas.microsoft.com/office/drawing/2014/main" xmlns="" id="{03DBFAD7-A3B8-445A-A113-D685CDD163DE}"/>
                </a:ext>
              </a:extLst>
            </p:cNvPr>
            <p:cNvSpPr txBox="1"/>
            <p:nvPr/>
          </p:nvSpPr>
          <p:spPr>
            <a:xfrm>
              <a:off x="7284020" y="5287540"/>
              <a:ext cx="284053" cy="307776"/>
            </a:xfrm>
            <a:prstGeom prst="rect">
              <a:avLst/>
            </a:prstGeom>
            <a:noFill/>
          </p:spPr>
          <p:txBody>
            <a:bodyPr wrap="none" rtlCol="0">
              <a:spAutoFit/>
            </a:bodyPr>
            <a:lstStyle/>
            <a:p>
              <a:pPr algn="ctr"/>
              <a:r>
                <a:rPr lang="fr-FR" sz="1400" dirty="0">
                  <a:solidFill>
                    <a:schemeClr val="accent3"/>
                  </a:solidFill>
                </a:rPr>
                <a:t>0</a:t>
              </a:r>
            </a:p>
          </p:txBody>
        </p:sp>
      </p:grpSp>
      <p:grpSp>
        <p:nvGrpSpPr>
          <p:cNvPr id="72" name="Group 71">
            <a:extLst>
              <a:ext uri="{FF2B5EF4-FFF2-40B4-BE49-F238E27FC236}">
                <a16:creationId xmlns:a16="http://schemas.microsoft.com/office/drawing/2014/main" xmlns="" id="{58EE4F3C-940F-4E70-AC0C-2816830FE69D}"/>
              </a:ext>
            </a:extLst>
          </p:cNvPr>
          <p:cNvGrpSpPr/>
          <p:nvPr/>
        </p:nvGrpSpPr>
        <p:grpSpPr>
          <a:xfrm>
            <a:off x="1407253" y="5638217"/>
            <a:ext cx="6170144" cy="331799"/>
            <a:chOff x="1407253" y="5535576"/>
            <a:chExt cx="6170144" cy="331799"/>
          </a:xfrm>
        </p:grpSpPr>
        <p:sp>
          <p:nvSpPr>
            <p:cNvPr id="73" name="TextBox 72">
              <a:extLst>
                <a:ext uri="{FF2B5EF4-FFF2-40B4-BE49-F238E27FC236}">
                  <a16:creationId xmlns:a16="http://schemas.microsoft.com/office/drawing/2014/main" xmlns="" id="{9413C94A-5459-46E7-A44F-EDA3F9BAEA1E}"/>
                </a:ext>
              </a:extLst>
            </p:cNvPr>
            <p:cNvSpPr txBox="1"/>
            <p:nvPr/>
          </p:nvSpPr>
          <p:spPr>
            <a:xfrm>
              <a:off x="1407253" y="5559598"/>
              <a:ext cx="434734" cy="307777"/>
            </a:xfrm>
            <a:prstGeom prst="rect">
              <a:avLst/>
            </a:prstGeom>
            <a:noFill/>
          </p:spPr>
          <p:txBody>
            <a:bodyPr wrap="none" rtlCol="0">
              <a:spAutoFit/>
            </a:bodyPr>
            <a:lstStyle/>
            <a:p>
              <a:pPr algn="r"/>
              <a:r>
                <a:rPr lang="fr-FR" sz="1400" dirty="0">
                  <a:solidFill>
                    <a:schemeClr val="accent2"/>
                  </a:solidFill>
                </a:rPr>
                <a:t>SC</a:t>
              </a:r>
            </a:p>
          </p:txBody>
        </p:sp>
        <p:sp>
          <p:nvSpPr>
            <p:cNvPr id="74" name="TextBox 73">
              <a:extLst>
                <a:ext uri="{FF2B5EF4-FFF2-40B4-BE49-F238E27FC236}">
                  <a16:creationId xmlns:a16="http://schemas.microsoft.com/office/drawing/2014/main" xmlns="" id="{99B816B2-BA45-4FCC-B651-35DF86DCF48C}"/>
                </a:ext>
              </a:extLst>
            </p:cNvPr>
            <p:cNvSpPr txBox="1"/>
            <p:nvPr/>
          </p:nvSpPr>
          <p:spPr>
            <a:xfrm>
              <a:off x="1886586" y="5559598"/>
              <a:ext cx="482824" cy="307777"/>
            </a:xfrm>
            <a:prstGeom prst="rect">
              <a:avLst/>
            </a:prstGeom>
            <a:noFill/>
          </p:spPr>
          <p:txBody>
            <a:bodyPr wrap="none" rtlCol="0">
              <a:spAutoFit/>
            </a:bodyPr>
            <a:lstStyle/>
            <a:p>
              <a:pPr algn="ctr"/>
              <a:r>
                <a:rPr lang="fr-FR" sz="1400" dirty="0">
                  <a:solidFill>
                    <a:schemeClr val="accent2"/>
                  </a:solidFill>
                </a:rPr>
                <a:t>246</a:t>
              </a:r>
            </a:p>
          </p:txBody>
        </p:sp>
        <p:sp>
          <p:nvSpPr>
            <p:cNvPr id="75" name="TextBox 74">
              <a:extLst>
                <a:ext uri="{FF2B5EF4-FFF2-40B4-BE49-F238E27FC236}">
                  <a16:creationId xmlns:a16="http://schemas.microsoft.com/office/drawing/2014/main" xmlns="" id="{B1C6CDC5-CB14-4F23-B752-976E0A9BBE28}"/>
                </a:ext>
              </a:extLst>
            </p:cNvPr>
            <p:cNvSpPr txBox="1"/>
            <p:nvPr/>
          </p:nvSpPr>
          <p:spPr>
            <a:xfrm>
              <a:off x="2272611" y="5559598"/>
              <a:ext cx="482824" cy="307777"/>
            </a:xfrm>
            <a:prstGeom prst="rect">
              <a:avLst/>
            </a:prstGeom>
            <a:noFill/>
          </p:spPr>
          <p:txBody>
            <a:bodyPr wrap="none" rtlCol="0">
              <a:spAutoFit/>
            </a:bodyPr>
            <a:lstStyle/>
            <a:p>
              <a:pPr algn="ctr"/>
              <a:r>
                <a:rPr lang="fr-FR" sz="1400" dirty="0">
                  <a:solidFill>
                    <a:schemeClr val="accent2"/>
                  </a:solidFill>
                </a:rPr>
                <a:t>224</a:t>
              </a:r>
            </a:p>
          </p:txBody>
        </p:sp>
        <p:sp>
          <p:nvSpPr>
            <p:cNvPr id="76" name="TextBox 75">
              <a:extLst>
                <a:ext uri="{FF2B5EF4-FFF2-40B4-BE49-F238E27FC236}">
                  <a16:creationId xmlns:a16="http://schemas.microsoft.com/office/drawing/2014/main" xmlns="" id="{DC2EAE0F-2C76-4BEF-B508-B97AC429E443}"/>
                </a:ext>
              </a:extLst>
            </p:cNvPr>
            <p:cNvSpPr txBox="1"/>
            <p:nvPr/>
          </p:nvSpPr>
          <p:spPr>
            <a:xfrm>
              <a:off x="2616650" y="5559598"/>
              <a:ext cx="482824" cy="307777"/>
            </a:xfrm>
            <a:prstGeom prst="rect">
              <a:avLst/>
            </a:prstGeom>
            <a:noFill/>
          </p:spPr>
          <p:txBody>
            <a:bodyPr wrap="none" rtlCol="0">
              <a:spAutoFit/>
            </a:bodyPr>
            <a:lstStyle/>
            <a:p>
              <a:pPr algn="ctr"/>
              <a:r>
                <a:rPr lang="fr-FR" sz="1400" dirty="0">
                  <a:solidFill>
                    <a:schemeClr val="accent2"/>
                  </a:solidFill>
                </a:rPr>
                <a:t>208</a:t>
              </a:r>
            </a:p>
          </p:txBody>
        </p:sp>
        <p:sp>
          <p:nvSpPr>
            <p:cNvPr id="77" name="TextBox 76">
              <a:extLst>
                <a:ext uri="{FF2B5EF4-FFF2-40B4-BE49-F238E27FC236}">
                  <a16:creationId xmlns:a16="http://schemas.microsoft.com/office/drawing/2014/main" xmlns="" id="{DA82B460-644F-4172-8B79-0B9D7B55AFFB}"/>
                </a:ext>
              </a:extLst>
            </p:cNvPr>
            <p:cNvSpPr txBox="1"/>
            <p:nvPr/>
          </p:nvSpPr>
          <p:spPr>
            <a:xfrm>
              <a:off x="4156382" y="5559598"/>
              <a:ext cx="482824" cy="307777"/>
            </a:xfrm>
            <a:prstGeom prst="rect">
              <a:avLst/>
            </a:prstGeom>
            <a:noFill/>
          </p:spPr>
          <p:txBody>
            <a:bodyPr wrap="none" rtlCol="0">
              <a:spAutoFit/>
            </a:bodyPr>
            <a:lstStyle/>
            <a:p>
              <a:pPr algn="ctr"/>
              <a:r>
                <a:rPr lang="fr-FR" sz="1400" dirty="0">
                  <a:solidFill>
                    <a:schemeClr val="accent2"/>
                  </a:solidFill>
                </a:rPr>
                <a:t>139</a:t>
              </a:r>
            </a:p>
          </p:txBody>
        </p:sp>
        <p:sp>
          <p:nvSpPr>
            <p:cNvPr id="78" name="TextBox 77">
              <a:extLst>
                <a:ext uri="{FF2B5EF4-FFF2-40B4-BE49-F238E27FC236}">
                  <a16:creationId xmlns:a16="http://schemas.microsoft.com/office/drawing/2014/main" xmlns="" id="{D31F3881-7C58-4C56-9486-E7719555709A}"/>
                </a:ext>
              </a:extLst>
            </p:cNvPr>
            <p:cNvSpPr txBox="1"/>
            <p:nvPr/>
          </p:nvSpPr>
          <p:spPr>
            <a:xfrm>
              <a:off x="4965719" y="5559598"/>
              <a:ext cx="383438" cy="307777"/>
            </a:xfrm>
            <a:prstGeom prst="rect">
              <a:avLst/>
            </a:prstGeom>
            <a:noFill/>
          </p:spPr>
          <p:txBody>
            <a:bodyPr wrap="none" rtlCol="0">
              <a:spAutoFit/>
            </a:bodyPr>
            <a:lstStyle/>
            <a:p>
              <a:pPr algn="ctr"/>
              <a:r>
                <a:rPr lang="fr-FR" sz="1400" dirty="0">
                  <a:solidFill>
                    <a:schemeClr val="accent2"/>
                  </a:solidFill>
                </a:rPr>
                <a:t>95</a:t>
              </a:r>
            </a:p>
          </p:txBody>
        </p:sp>
        <p:sp>
          <p:nvSpPr>
            <p:cNvPr id="79" name="TextBox 78">
              <a:extLst>
                <a:ext uri="{FF2B5EF4-FFF2-40B4-BE49-F238E27FC236}">
                  <a16:creationId xmlns:a16="http://schemas.microsoft.com/office/drawing/2014/main" xmlns="" id="{F8F56B18-D58F-496C-847B-81BF0B0D1028}"/>
                </a:ext>
              </a:extLst>
            </p:cNvPr>
            <p:cNvSpPr txBox="1"/>
            <p:nvPr/>
          </p:nvSpPr>
          <p:spPr>
            <a:xfrm>
              <a:off x="5707089" y="5559598"/>
              <a:ext cx="383438" cy="307777"/>
            </a:xfrm>
            <a:prstGeom prst="rect">
              <a:avLst/>
            </a:prstGeom>
            <a:noFill/>
          </p:spPr>
          <p:txBody>
            <a:bodyPr wrap="none" rtlCol="0">
              <a:spAutoFit/>
            </a:bodyPr>
            <a:lstStyle/>
            <a:p>
              <a:pPr algn="ctr"/>
              <a:r>
                <a:rPr lang="fr-FR" sz="1400" dirty="0">
                  <a:solidFill>
                    <a:schemeClr val="accent2"/>
                  </a:solidFill>
                </a:rPr>
                <a:t>68</a:t>
              </a:r>
            </a:p>
          </p:txBody>
        </p:sp>
        <p:sp>
          <p:nvSpPr>
            <p:cNvPr id="80" name="TextBox 79">
              <a:extLst>
                <a:ext uri="{FF2B5EF4-FFF2-40B4-BE49-F238E27FC236}">
                  <a16:creationId xmlns:a16="http://schemas.microsoft.com/office/drawing/2014/main" xmlns="" id="{2CB39576-034A-4BF1-8765-B14141624F5D}"/>
                </a:ext>
              </a:extLst>
            </p:cNvPr>
            <p:cNvSpPr txBox="1"/>
            <p:nvPr/>
          </p:nvSpPr>
          <p:spPr>
            <a:xfrm>
              <a:off x="6466727" y="5559598"/>
              <a:ext cx="383438" cy="307777"/>
            </a:xfrm>
            <a:prstGeom prst="rect">
              <a:avLst/>
            </a:prstGeom>
            <a:noFill/>
          </p:spPr>
          <p:txBody>
            <a:bodyPr wrap="none" rtlCol="0">
              <a:spAutoFit/>
            </a:bodyPr>
            <a:lstStyle/>
            <a:p>
              <a:pPr algn="ctr"/>
              <a:r>
                <a:rPr lang="fr-FR" sz="1400" dirty="0">
                  <a:solidFill>
                    <a:schemeClr val="accent2"/>
                  </a:solidFill>
                </a:rPr>
                <a:t>41</a:t>
              </a:r>
            </a:p>
          </p:txBody>
        </p:sp>
        <p:sp>
          <p:nvSpPr>
            <p:cNvPr id="81" name="TextBox 80">
              <a:extLst>
                <a:ext uri="{FF2B5EF4-FFF2-40B4-BE49-F238E27FC236}">
                  <a16:creationId xmlns:a16="http://schemas.microsoft.com/office/drawing/2014/main" xmlns="" id="{6533FAC6-81C3-4F3A-A0A4-04839E04E4ED}"/>
                </a:ext>
              </a:extLst>
            </p:cNvPr>
            <p:cNvSpPr txBox="1"/>
            <p:nvPr/>
          </p:nvSpPr>
          <p:spPr>
            <a:xfrm>
              <a:off x="7325720" y="5535576"/>
              <a:ext cx="184730" cy="307777"/>
            </a:xfrm>
            <a:prstGeom prst="rect">
              <a:avLst/>
            </a:prstGeom>
            <a:noFill/>
          </p:spPr>
          <p:txBody>
            <a:bodyPr wrap="none" rtlCol="0">
              <a:spAutoFit/>
            </a:bodyPr>
            <a:lstStyle/>
            <a:p>
              <a:pPr algn="ctr"/>
              <a:endParaRPr lang="fr-FR" sz="1400" dirty="0">
                <a:solidFill>
                  <a:schemeClr val="accent2"/>
                </a:solidFill>
              </a:endParaRPr>
            </a:p>
          </p:txBody>
        </p:sp>
        <p:sp>
          <p:nvSpPr>
            <p:cNvPr id="82" name="TextBox 81">
              <a:extLst>
                <a:ext uri="{FF2B5EF4-FFF2-40B4-BE49-F238E27FC236}">
                  <a16:creationId xmlns:a16="http://schemas.microsoft.com/office/drawing/2014/main" xmlns="" id="{F7586A5D-65DE-4C07-8C54-F9A3CE20B187}"/>
                </a:ext>
              </a:extLst>
            </p:cNvPr>
            <p:cNvSpPr txBox="1"/>
            <p:nvPr/>
          </p:nvSpPr>
          <p:spPr>
            <a:xfrm>
              <a:off x="3013983" y="5559598"/>
              <a:ext cx="482824" cy="307777"/>
            </a:xfrm>
            <a:prstGeom prst="rect">
              <a:avLst/>
            </a:prstGeom>
            <a:noFill/>
          </p:spPr>
          <p:txBody>
            <a:bodyPr wrap="none" rtlCol="0">
              <a:spAutoFit/>
            </a:bodyPr>
            <a:lstStyle/>
            <a:p>
              <a:pPr algn="ctr"/>
              <a:r>
                <a:rPr lang="fr-FR" sz="1400" dirty="0">
                  <a:solidFill>
                    <a:schemeClr val="accent2"/>
                  </a:solidFill>
                </a:rPr>
                <a:t>194</a:t>
              </a:r>
            </a:p>
          </p:txBody>
        </p:sp>
        <p:sp>
          <p:nvSpPr>
            <p:cNvPr id="83" name="TextBox 82">
              <a:extLst>
                <a:ext uri="{FF2B5EF4-FFF2-40B4-BE49-F238E27FC236}">
                  <a16:creationId xmlns:a16="http://schemas.microsoft.com/office/drawing/2014/main" xmlns="" id="{FBDDBB12-72F7-4ED7-A10F-CD24971C4526}"/>
                </a:ext>
              </a:extLst>
            </p:cNvPr>
            <p:cNvSpPr txBox="1"/>
            <p:nvPr/>
          </p:nvSpPr>
          <p:spPr>
            <a:xfrm>
              <a:off x="3373205" y="5559598"/>
              <a:ext cx="482824" cy="307777"/>
            </a:xfrm>
            <a:prstGeom prst="rect">
              <a:avLst/>
            </a:prstGeom>
            <a:noFill/>
          </p:spPr>
          <p:txBody>
            <a:bodyPr wrap="none" rtlCol="0">
              <a:spAutoFit/>
            </a:bodyPr>
            <a:lstStyle/>
            <a:p>
              <a:pPr algn="ctr"/>
              <a:r>
                <a:rPr lang="fr-FR" sz="1400" dirty="0">
                  <a:solidFill>
                    <a:schemeClr val="accent2"/>
                  </a:solidFill>
                </a:rPr>
                <a:t>179</a:t>
              </a:r>
            </a:p>
          </p:txBody>
        </p:sp>
        <p:sp>
          <p:nvSpPr>
            <p:cNvPr id="84" name="TextBox 83">
              <a:extLst>
                <a:ext uri="{FF2B5EF4-FFF2-40B4-BE49-F238E27FC236}">
                  <a16:creationId xmlns:a16="http://schemas.microsoft.com/office/drawing/2014/main" xmlns="" id="{41C36554-31A8-4D45-824A-C2EFA6AA8006}"/>
                </a:ext>
              </a:extLst>
            </p:cNvPr>
            <p:cNvSpPr txBox="1"/>
            <p:nvPr/>
          </p:nvSpPr>
          <p:spPr>
            <a:xfrm>
              <a:off x="3754196" y="5559598"/>
              <a:ext cx="482824" cy="307777"/>
            </a:xfrm>
            <a:prstGeom prst="rect">
              <a:avLst/>
            </a:prstGeom>
            <a:noFill/>
          </p:spPr>
          <p:txBody>
            <a:bodyPr wrap="none" rtlCol="0">
              <a:spAutoFit/>
            </a:bodyPr>
            <a:lstStyle/>
            <a:p>
              <a:pPr algn="ctr"/>
              <a:r>
                <a:rPr lang="fr-FR" sz="1400" dirty="0">
                  <a:solidFill>
                    <a:schemeClr val="accent2"/>
                  </a:solidFill>
                </a:rPr>
                <a:t>167</a:t>
              </a:r>
            </a:p>
          </p:txBody>
        </p:sp>
        <p:sp>
          <p:nvSpPr>
            <p:cNvPr id="85" name="TextBox 84">
              <a:extLst>
                <a:ext uri="{FF2B5EF4-FFF2-40B4-BE49-F238E27FC236}">
                  <a16:creationId xmlns:a16="http://schemas.microsoft.com/office/drawing/2014/main" xmlns="" id="{3266D9DE-E362-43FF-99F6-3549DA92CEA2}"/>
                </a:ext>
              </a:extLst>
            </p:cNvPr>
            <p:cNvSpPr txBox="1"/>
            <p:nvPr/>
          </p:nvSpPr>
          <p:spPr>
            <a:xfrm>
              <a:off x="4517423" y="5559598"/>
              <a:ext cx="469487" cy="307777"/>
            </a:xfrm>
            <a:prstGeom prst="rect">
              <a:avLst/>
            </a:prstGeom>
            <a:noFill/>
          </p:spPr>
          <p:txBody>
            <a:bodyPr wrap="none" rtlCol="0">
              <a:spAutoFit/>
            </a:bodyPr>
            <a:lstStyle/>
            <a:p>
              <a:pPr algn="ctr"/>
              <a:r>
                <a:rPr lang="fr-FR" sz="1400" dirty="0">
                  <a:solidFill>
                    <a:schemeClr val="accent2"/>
                  </a:solidFill>
                </a:rPr>
                <a:t>115</a:t>
              </a:r>
            </a:p>
          </p:txBody>
        </p:sp>
        <p:sp>
          <p:nvSpPr>
            <p:cNvPr id="86" name="TextBox 85">
              <a:extLst>
                <a:ext uri="{FF2B5EF4-FFF2-40B4-BE49-F238E27FC236}">
                  <a16:creationId xmlns:a16="http://schemas.microsoft.com/office/drawing/2014/main" xmlns="" id="{3C17B236-B1CE-465D-8E76-9F5E56134E16}"/>
                </a:ext>
              </a:extLst>
            </p:cNvPr>
            <p:cNvSpPr txBox="1"/>
            <p:nvPr/>
          </p:nvSpPr>
          <p:spPr>
            <a:xfrm>
              <a:off x="5316963" y="5559598"/>
              <a:ext cx="383438" cy="307777"/>
            </a:xfrm>
            <a:prstGeom prst="rect">
              <a:avLst/>
            </a:prstGeom>
            <a:noFill/>
          </p:spPr>
          <p:txBody>
            <a:bodyPr wrap="none" rtlCol="0">
              <a:spAutoFit/>
            </a:bodyPr>
            <a:lstStyle/>
            <a:p>
              <a:pPr algn="ctr"/>
              <a:r>
                <a:rPr lang="fr-FR" sz="1400" dirty="0">
                  <a:solidFill>
                    <a:schemeClr val="accent2"/>
                  </a:solidFill>
                </a:rPr>
                <a:t>81</a:t>
              </a:r>
            </a:p>
          </p:txBody>
        </p:sp>
        <p:sp>
          <p:nvSpPr>
            <p:cNvPr id="87" name="TextBox 86">
              <a:extLst>
                <a:ext uri="{FF2B5EF4-FFF2-40B4-BE49-F238E27FC236}">
                  <a16:creationId xmlns:a16="http://schemas.microsoft.com/office/drawing/2014/main" xmlns="" id="{C78E11ED-CE90-46A6-BB1A-6832F3DF7652}"/>
                </a:ext>
              </a:extLst>
            </p:cNvPr>
            <p:cNvSpPr txBox="1"/>
            <p:nvPr/>
          </p:nvSpPr>
          <p:spPr>
            <a:xfrm>
              <a:off x="6073476" y="5559598"/>
              <a:ext cx="383438" cy="307777"/>
            </a:xfrm>
            <a:prstGeom prst="rect">
              <a:avLst/>
            </a:prstGeom>
            <a:noFill/>
          </p:spPr>
          <p:txBody>
            <a:bodyPr wrap="none" rtlCol="0">
              <a:spAutoFit/>
            </a:bodyPr>
            <a:lstStyle/>
            <a:p>
              <a:pPr algn="ctr"/>
              <a:r>
                <a:rPr lang="fr-FR" sz="1400" dirty="0">
                  <a:solidFill>
                    <a:schemeClr val="accent2"/>
                  </a:solidFill>
                </a:rPr>
                <a:t>54</a:t>
              </a:r>
            </a:p>
          </p:txBody>
        </p:sp>
        <p:sp>
          <p:nvSpPr>
            <p:cNvPr id="88" name="TextBox 87">
              <a:extLst>
                <a:ext uri="{FF2B5EF4-FFF2-40B4-BE49-F238E27FC236}">
                  <a16:creationId xmlns:a16="http://schemas.microsoft.com/office/drawing/2014/main" xmlns="" id="{929BC128-4ADC-4E8C-94F7-98957ADFD44F}"/>
                </a:ext>
              </a:extLst>
            </p:cNvPr>
            <p:cNvSpPr txBox="1"/>
            <p:nvPr/>
          </p:nvSpPr>
          <p:spPr>
            <a:xfrm>
              <a:off x="6829990" y="5559598"/>
              <a:ext cx="383438" cy="307777"/>
            </a:xfrm>
            <a:prstGeom prst="rect">
              <a:avLst/>
            </a:prstGeom>
            <a:noFill/>
          </p:spPr>
          <p:txBody>
            <a:bodyPr wrap="none" rtlCol="0">
              <a:spAutoFit/>
            </a:bodyPr>
            <a:lstStyle/>
            <a:p>
              <a:pPr algn="ctr"/>
              <a:r>
                <a:rPr lang="fr-FR" sz="1400" dirty="0">
                  <a:solidFill>
                    <a:schemeClr val="accent2"/>
                  </a:solidFill>
                </a:rPr>
                <a:t>17</a:t>
              </a:r>
            </a:p>
          </p:txBody>
        </p:sp>
        <p:sp>
          <p:nvSpPr>
            <p:cNvPr id="89" name="TextBox 88">
              <a:extLst>
                <a:ext uri="{FF2B5EF4-FFF2-40B4-BE49-F238E27FC236}">
                  <a16:creationId xmlns:a16="http://schemas.microsoft.com/office/drawing/2014/main" xmlns="" id="{53B89B5E-5247-409C-B179-A1B3A94DB13C}"/>
                </a:ext>
              </a:extLst>
            </p:cNvPr>
            <p:cNvSpPr txBox="1"/>
            <p:nvPr/>
          </p:nvSpPr>
          <p:spPr>
            <a:xfrm>
              <a:off x="7293345" y="5559598"/>
              <a:ext cx="284052" cy="307777"/>
            </a:xfrm>
            <a:prstGeom prst="rect">
              <a:avLst/>
            </a:prstGeom>
            <a:noFill/>
          </p:spPr>
          <p:txBody>
            <a:bodyPr wrap="none" rtlCol="0">
              <a:spAutoFit/>
            </a:bodyPr>
            <a:lstStyle/>
            <a:p>
              <a:pPr algn="ctr"/>
              <a:r>
                <a:rPr lang="fr-FR" sz="1400" dirty="0">
                  <a:solidFill>
                    <a:schemeClr val="accent2"/>
                  </a:solidFill>
                </a:rPr>
                <a:t>0</a:t>
              </a:r>
            </a:p>
          </p:txBody>
        </p:sp>
      </p:grpSp>
      <p:sp>
        <p:nvSpPr>
          <p:cNvPr id="90" name="TextBox 89">
            <a:extLst>
              <a:ext uri="{FF2B5EF4-FFF2-40B4-BE49-F238E27FC236}">
                <a16:creationId xmlns:a16="http://schemas.microsoft.com/office/drawing/2014/main" xmlns="" id="{81F8E0A0-768E-4855-9BE0-3C3470E4C53C}"/>
              </a:ext>
            </a:extLst>
          </p:cNvPr>
          <p:cNvSpPr txBox="1"/>
          <p:nvPr/>
        </p:nvSpPr>
        <p:spPr>
          <a:xfrm>
            <a:off x="5924713" y="2265693"/>
            <a:ext cx="2492990" cy="523220"/>
          </a:xfrm>
          <a:prstGeom prst="rect">
            <a:avLst/>
          </a:prstGeom>
          <a:noFill/>
        </p:spPr>
        <p:txBody>
          <a:bodyPr wrap="none" rtlCol="0">
            <a:spAutoFit/>
          </a:bodyPr>
          <a:lstStyle/>
          <a:p>
            <a:r>
              <a:rPr lang="fr-FR" sz="1400" dirty="0"/>
              <a:t>HR 0,84 (IC95% 0,60 - 1,19)</a:t>
            </a:r>
          </a:p>
          <a:p>
            <a:r>
              <a:rPr lang="fr-FR" sz="1400" dirty="0"/>
              <a:t>p=0,3383, log-</a:t>
            </a:r>
            <a:r>
              <a:rPr lang="fr-FR" sz="1400" dirty="0" err="1"/>
              <a:t>rank</a:t>
            </a:r>
            <a:r>
              <a:rPr lang="fr-FR" sz="1400" dirty="0"/>
              <a:t> stratifié</a:t>
            </a:r>
          </a:p>
        </p:txBody>
      </p:sp>
      <p:sp>
        <p:nvSpPr>
          <p:cNvPr id="91" name="TextBox 90">
            <a:extLst>
              <a:ext uri="{FF2B5EF4-FFF2-40B4-BE49-F238E27FC236}">
                <a16:creationId xmlns:a16="http://schemas.microsoft.com/office/drawing/2014/main" xmlns="" id="{3ACD3CFC-1180-4720-8A47-AFE4C11D2478}"/>
              </a:ext>
            </a:extLst>
          </p:cNvPr>
          <p:cNvSpPr txBox="1"/>
          <p:nvPr/>
        </p:nvSpPr>
        <p:spPr>
          <a:xfrm>
            <a:off x="7395582" y="3078248"/>
            <a:ext cx="564577" cy="307777"/>
          </a:xfrm>
          <a:prstGeom prst="rect">
            <a:avLst/>
          </a:prstGeom>
          <a:noFill/>
        </p:spPr>
        <p:txBody>
          <a:bodyPr wrap="none" rtlCol="0">
            <a:spAutoFit/>
          </a:bodyPr>
          <a:lstStyle>
            <a:defPPr>
              <a:defRPr lang="en-US"/>
            </a:defPPr>
            <a:lvl1pPr algn="r">
              <a:defRPr sz="1400">
                <a:solidFill>
                  <a:srgbClr val="E75C00"/>
                </a:solidFill>
              </a:defRPr>
            </a:lvl1pPr>
          </a:lstStyle>
          <a:p>
            <a:r>
              <a:rPr lang="fr-FR" dirty="0">
                <a:solidFill>
                  <a:schemeClr val="accent3"/>
                </a:solidFill>
              </a:rPr>
              <a:t>CSC</a:t>
            </a:r>
          </a:p>
        </p:txBody>
      </p:sp>
      <p:sp>
        <p:nvSpPr>
          <p:cNvPr id="92" name="TextBox 91">
            <a:extLst>
              <a:ext uri="{FF2B5EF4-FFF2-40B4-BE49-F238E27FC236}">
                <a16:creationId xmlns:a16="http://schemas.microsoft.com/office/drawing/2014/main" xmlns="" id="{DB43D547-115A-48E4-BF63-680E85A0CFC6}"/>
              </a:ext>
            </a:extLst>
          </p:cNvPr>
          <p:cNvSpPr txBox="1"/>
          <p:nvPr/>
        </p:nvSpPr>
        <p:spPr>
          <a:xfrm>
            <a:off x="7389469" y="3254741"/>
            <a:ext cx="434734" cy="307777"/>
          </a:xfrm>
          <a:prstGeom prst="rect">
            <a:avLst/>
          </a:prstGeom>
          <a:noFill/>
        </p:spPr>
        <p:txBody>
          <a:bodyPr wrap="none" rtlCol="0">
            <a:spAutoFit/>
          </a:bodyPr>
          <a:lstStyle/>
          <a:p>
            <a:pPr algn="r"/>
            <a:r>
              <a:rPr lang="fr-FR" sz="1400" dirty="0">
                <a:solidFill>
                  <a:schemeClr val="accent2"/>
                </a:solidFill>
              </a:rPr>
              <a:t>SC</a:t>
            </a:r>
          </a:p>
        </p:txBody>
      </p:sp>
      <p:grpSp>
        <p:nvGrpSpPr>
          <p:cNvPr id="93" name="Group 92">
            <a:extLst>
              <a:ext uri="{FF2B5EF4-FFF2-40B4-BE49-F238E27FC236}">
                <a16:creationId xmlns:a16="http://schemas.microsoft.com/office/drawing/2014/main" xmlns="" id="{D10CB3E7-E886-4131-B331-CE4B9E16C927}"/>
              </a:ext>
            </a:extLst>
          </p:cNvPr>
          <p:cNvGrpSpPr/>
          <p:nvPr/>
        </p:nvGrpSpPr>
        <p:grpSpPr>
          <a:xfrm>
            <a:off x="2141945" y="2322117"/>
            <a:ext cx="5184000" cy="1062000"/>
            <a:chOff x="7940754" y="3983632"/>
            <a:chExt cx="7820025" cy="1713547"/>
          </a:xfrm>
        </p:grpSpPr>
        <p:sp>
          <p:nvSpPr>
            <p:cNvPr id="94" name="Freeform: Shape 184">
              <a:extLst>
                <a:ext uri="{FF2B5EF4-FFF2-40B4-BE49-F238E27FC236}">
                  <a16:creationId xmlns:a16="http://schemas.microsoft.com/office/drawing/2014/main" xmlns="" id="{6C98FD51-0A5D-4ED0-898B-7925D4F0EAEA}"/>
                </a:ext>
              </a:extLst>
            </p:cNvPr>
            <p:cNvSpPr/>
            <p:nvPr/>
          </p:nvSpPr>
          <p:spPr>
            <a:xfrm>
              <a:off x="7940754" y="3983632"/>
              <a:ext cx="7820025" cy="1666875"/>
            </a:xfrm>
            <a:custGeom>
              <a:avLst/>
              <a:gdLst>
                <a:gd name="connsiteX0" fmla="*/ 7826569 w 7820025"/>
                <a:gd name="connsiteY0" fmla="*/ 1671657 h 1666875"/>
                <a:gd name="connsiteX1" fmla="*/ 6415031 w 7820025"/>
                <a:gd name="connsiteY1" fmla="*/ 1671657 h 1666875"/>
                <a:gd name="connsiteX2" fmla="*/ 6415031 w 7820025"/>
                <a:gd name="connsiteY2" fmla="*/ 1602800 h 1666875"/>
                <a:gd name="connsiteX3" fmla="*/ 5875658 w 7820025"/>
                <a:gd name="connsiteY3" fmla="*/ 1602800 h 1666875"/>
                <a:gd name="connsiteX4" fmla="*/ 5875658 w 7820025"/>
                <a:gd name="connsiteY4" fmla="*/ 1553070 h 1666875"/>
                <a:gd name="connsiteX5" fmla="*/ 5822109 w 7820025"/>
                <a:gd name="connsiteY5" fmla="*/ 1553070 h 1666875"/>
                <a:gd name="connsiteX6" fmla="*/ 5822109 w 7820025"/>
                <a:gd name="connsiteY6" fmla="*/ 1499521 h 1666875"/>
                <a:gd name="connsiteX7" fmla="*/ 5424278 w 7820025"/>
                <a:gd name="connsiteY7" fmla="*/ 1499521 h 1666875"/>
                <a:gd name="connsiteX8" fmla="*/ 5424278 w 7820025"/>
                <a:gd name="connsiteY8" fmla="*/ 1453610 h 1666875"/>
                <a:gd name="connsiteX9" fmla="*/ 5328647 w 7820025"/>
                <a:gd name="connsiteY9" fmla="*/ 1453610 h 1666875"/>
                <a:gd name="connsiteX10" fmla="*/ 5328647 w 7820025"/>
                <a:gd name="connsiteY10" fmla="*/ 1407709 h 1666875"/>
                <a:gd name="connsiteX11" fmla="*/ 5095304 w 7820025"/>
                <a:gd name="connsiteY11" fmla="*/ 1407709 h 1666875"/>
                <a:gd name="connsiteX12" fmla="*/ 5095304 w 7820025"/>
                <a:gd name="connsiteY12" fmla="*/ 1365637 h 1666875"/>
                <a:gd name="connsiteX13" fmla="*/ 4938465 w 7820025"/>
                <a:gd name="connsiteY13" fmla="*/ 1365637 h 1666875"/>
                <a:gd name="connsiteX14" fmla="*/ 4938465 w 7820025"/>
                <a:gd name="connsiteY14" fmla="*/ 1323556 h 1666875"/>
                <a:gd name="connsiteX15" fmla="*/ 4609491 w 7820025"/>
                <a:gd name="connsiteY15" fmla="*/ 1323556 h 1666875"/>
                <a:gd name="connsiteX16" fmla="*/ 4609491 w 7820025"/>
                <a:gd name="connsiteY16" fmla="*/ 1281474 h 1666875"/>
                <a:gd name="connsiteX17" fmla="*/ 4100722 w 7820025"/>
                <a:gd name="connsiteY17" fmla="*/ 1281474 h 1666875"/>
                <a:gd name="connsiteX18" fmla="*/ 4100722 w 7820025"/>
                <a:gd name="connsiteY18" fmla="*/ 1250871 h 1666875"/>
                <a:gd name="connsiteX19" fmla="*/ 3813829 w 7820025"/>
                <a:gd name="connsiteY19" fmla="*/ 1250871 h 1666875"/>
                <a:gd name="connsiteX20" fmla="*/ 3813829 w 7820025"/>
                <a:gd name="connsiteY20" fmla="*/ 1189673 h 1666875"/>
                <a:gd name="connsiteX21" fmla="*/ 3481026 w 7820025"/>
                <a:gd name="connsiteY21" fmla="*/ 1189673 h 1666875"/>
                <a:gd name="connsiteX22" fmla="*/ 3481026 w 7820025"/>
                <a:gd name="connsiteY22" fmla="*/ 1139943 h 1666875"/>
                <a:gd name="connsiteX23" fmla="*/ 3266808 w 7820025"/>
                <a:gd name="connsiteY23" fmla="*/ 1139943 h 1666875"/>
                <a:gd name="connsiteX24" fmla="*/ 3266808 w 7820025"/>
                <a:gd name="connsiteY24" fmla="*/ 1086383 h 1666875"/>
                <a:gd name="connsiteX25" fmla="*/ 3159700 w 7820025"/>
                <a:gd name="connsiteY25" fmla="*/ 1086383 h 1666875"/>
                <a:gd name="connsiteX26" fmla="*/ 3159700 w 7820025"/>
                <a:gd name="connsiteY26" fmla="*/ 1009879 h 1666875"/>
                <a:gd name="connsiteX27" fmla="*/ 3067888 w 7820025"/>
                <a:gd name="connsiteY27" fmla="*/ 1009879 h 1666875"/>
                <a:gd name="connsiteX28" fmla="*/ 3067888 w 7820025"/>
                <a:gd name="connsiteY28" fmla="*/ 971626 h 1666875"/>
                <a:gd name="connsiteX29" fmla="*/ 2815419 w 7820025"/>
                <a:gd name="connsiteY29" fmla="*/ 971626 h 1666875"/>
                <a:gd name="connsiteX30" fmla="*/ 2815419 w 7820025"/>
                <a:gd name="connsiteY30" fmla="*/ 941024 h 1666875"/>
                <a:gd name="connsiteX31" fmla="*/ 2452021 w 7820025"/>
                <a:gd name="connsiteY31" fmla="*/ 941024 h 1666875"/>
                <a:gd name="connsiteX32" fmla="*/ 2452021 w 7820025"/>
                <a:gd name="connsiteY32" fmla="*/ 864518 h 1666875"/>
                <a:gd name="connsiteX33" fmla="*/ 2272227 w 7820025"/>
                <a:gd name="connsiteY33" fmla="*/ 864518 h 1666875"/>
                <a:gd name="connsiteX34" fmla="*/ 2272227 w 7820025"/>
                <a:gd name="connsiteY34" fmla="*/ 803314 h 1666875"/>
                <a:gd name="connsiteX35" fmla="*/ 2119217 w 7820025"/>
                <a:gd name="connsiteY35" fmla="*/ 803314 h 1666875"/>
                <a:gd name="connsiteX36" fmla="*/ 2119217 w 7820025"/>
                <a:gd name="connsiteY36" fmla="*/ 761235 h 1666875"/>
                <a:gd name="connsiteX37" fmla="*/ 1927955 w 7820025"/>
                <a:gd name="connsiteY37" fmla="*/ 761235 h 1666875"/>
                <a:gd name="connsiteX38" fmla="*/ 1927955 w 7820025"/>
                <a:gd name="connsiteY38" fmla="*/ 692380 h 1666875"/>
                <a:gd name="connsiteX39" fmla="*/ 1751991 w 7820025"/>
                <a:gd name="connsiteY39" fmla="*/ 692380 h 1666875"/>
                <a:gd name="connsiteX40" fmla="*/ 1751991 w 7820025"/>
                <a:gd name="connsiteY40" fmla="*/ 638826 h 1666875"/>
                <a:gd name="connsiteX41" fmla="*/ 1648701 w 7820025"/>
                <a:gd name="connsiteY41" fmla="*/ 638826 h 1666875"/>
                <a:gd name="connsiteX42" fmla="*/ 1648701 w 7820025"/>
                <a:gd name="connsiteY42" fmla="*/ 585271 h 1666875"/>
                <a:gd name="connsiteX43" fmla="*/ 1465088 w 7820025"/>
                <a:gd name="connsiteY43" fmla="*/ 585271 h 1666875"/>
                <a:gd name="connsiteX44" fmla="*/ 1465088 w 7820025"/>
                <a:gd name="connsiteY44" fmla="*/ 516416 h 1666875"/>
                <a:gd name="connsiteX45" fmla="*/ 1335034 w 7820025"/>
                <a:gd name="connsiteY45" fmla="*/ 516416 h 1666875"/>
                <a:gd name="connsiteX46" fmla="*/ 1335034 w 7820025"/>
                <a:gd name="connsiteY46" fmla="*/ 420783 h 1666875"/>
                <a:gd name="connsiteX47" fmla="*/ 1216447 w 7820025"/>
                <a:gd name="connsiteY47" fmla="*/ 420783 h 1666875"/>
                <a:gd name="connsiteX48" fmla="*/ 1216447 w 7820025"/>
                <a:gd name="connsiteY48" fmla="*/ 382531 h 1666875"/>
                <a:gd name="connsiteX49" fmla="*/ 1067257 w 7820025"/>
                <a:gd name="connsiteY49" fmla="*/ 382531 h 1666875"/>
                <a:gd name="connsiteX50" fmla="*/ 1067257 w 7820025"/>
                <a:gd name="connsiteY50" fmla="*/ 355753 h 1666875"/>
                <a:gd name="connsiteX51" fmla="*/ 1002230 w 7820025"/>
                <a:gd name="connsiteY51" fmla="*/ 355753 h 1666875"/>
                <a:gd name="connsiteX52" fmla="*/ 1002230 w 7820025"/>
                <a:gd name="connsiteY52" fmla="*/ 332802 h 1666875"/>
                <a:gd name="connsiteX53" fmla="*/ 860693 w 7820025"/>
                <a:gd name="connsiteY53" fmla="*/ 332802 h 1666875"/>
                <a:gd name="connsiteX54" fmla="*/ 860693 w 7820025"/>
                <a:gd name="connsiteY54" fmla="*/ 214217 h 1666875"/>
                <a:gd name="connsiteX55" fmla="*/ 757410 w 7820025"/>
                <a:gd name="connsiteY55" fmla="*/ 214217 h 1666875"/>
                <a:gd name="connsiteX56" fmla="*/ 757410 w 7820025"/>
                <a:gd name="connsiteY56" fmla="*/ 175964 h 1666875"/>
                <a:gd name="connsiteX57" fmla="*/ 612048 w 7820025"/>
                <a:gd name="connsiteY57" fmla="*/ 175964 h 1666875"/>
                <a:gd name="connsiteX58" fmla="*/ 612048 w 7820025"/>
                <a:gd name="connsiteY58" fmla="*/ 133885 h 1666875"/>
                <a:gd name="connsiteX59" fmla="*/ 566145 w 7820025"/>
                <a:gd name="connsiteY59" fmla="*/ 133885 h 1666875"/>
                <a:gd name="connsiteX60" fmla="*/ 566145 w 7820025"/>
                <a:gd name="connsiteY60" fmla="*/ 99458 h 1666875"/>
                <a:gd name="connsiteX61" fmla="*/ 378704 w 7820025"/>
                <a:gd name="connsiteY61" fmla="*/ 99458 h 1666875"/>
                <a:gd name="connsiteX62" fmla="*/ 378704 w 7820025"/>
                <a:gd name="connsiteY62" fmla="*/ 72681 h 1666875"/>
                <a:gd name="connsiteX63" fmla="*/ 348103 w 7820025"/>
                <a:gd name="connsiteY63" fmla="*/ 72681 h 1666875"/>
                <a:gd name="connsiteX64" fmla="*/ 348103 w 7820025"/>
                <a:gd name="connsiteY64" fmla="*/ 26777 h 1666875"/>
                <a:gd name="connsiteX65" fmla="*/ 149187 w 7820025"/>
                <a:gd name="connsiteY65" fmla="*/ 26777 h 1666875"/>
                <a:gd name="connsiteX66" fmla="*/ 149187 w 7820025"/>
                <a:gd name="connsiteY66" fmla="*/ 0 h 1666875"/>
                <a:gd name="connsiteX67" fmla="*/ 0 w 7820025"/>
                <a:gd name="connsiteY67"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820025" h="1666875">
                  <a:moveTo>
                    <a:pt x="7826569" y="1671657"/>
                  </a:moveTo>
                  <a:lnTo>
                    <a:pt x="6415031" y="1671657"/>
                  </a:lnTo>
                  <a:lnTo>
                    <a:pt x="6415031" y="1602800"/>
                  </a:lnTo>
                  <a:lnTo>
                    <a:pt x="5875658" y="1602800"/>
                  </a:lnTo>
                  <a:lnTo>
                    <a:pt x="5875658" y="1553070"/>
                  </a:lnTo>
                  <a:lnTo>
                    <a:pt x="5822109" y="1553070"/>
                  </a:lnTo>
                  <a:lnTo>
                    <a:pt x="5822109" y="1499521"/>
                  </a:lnTo>
                  <a:lnTo>
                    <a:pt x="5424278" y="1499521"/>
                  </a:lnTo>
                  <a:lnTo>
                    <a:pt x="5424278" y="1453610"/>
                  </a:lnTo>
                  <a:lnTo>
                    <a:pt x="5328647" y="1453610"/>
                  </a:lnTo>
                  <a:lnTo>
                    <a:pt x="5328647" y="1407709"/>
                  </a:lnTo>
                  <a:lnTo>
                    <a:pt x="5095304" y="1407709"/>
                  </a:lnTo>
                  <a:lnTo>
                    <a:pt x="5095304" y="1365637"/>
                  </a:lnTo>
                  <a:lnTo>
                    <a:pt x="4938465" y="1365637"/>
                  </a:lnTo>
                  <a:lnTo>
                    <a:pt x="4938465" y="1323556"/>
                  </a:lnTo>
                  <a:lnTo>
                    <a:pt x="4609491" y="1323556"/>
                  </a:lnTo>
                  <a:lnTo>
                    <a:pt x="4609491" y="1281474"/>
                  </a:lnTo>
                  <a:lnTo>
                    <a:pt x="4100722" y="1281474"/>
                  </a:lnTo>
                  <a:lnTo>
                    <a:pt x="4100722" y="1250871"/>
                  </a:lnTo>
                  <a:lnTo>
                    <a:pt x="3813829" y="1250871"/>
                  </a:lnTo>
                  <a:lnTo>
                    <a:pt x="3813829" y="1189673"/>
                  </a:lnTo>
                  <a:lnTo>
                    <a:pt x="3481026" y="1189673"/>
                  </a:lnTo>
                  <a:lnTo>
                    <a:pt x="3481026" y="1139943"/>
                  </a:lnTo>
                  <a:lnTo>
                    <a:pt x="3266808" y="1139943"/>
                  </a:lnTo>
                  <a:lnTo>
                    <a:pt x="3266808" y="1086383"/>
                  </a:lnTo>
                  <a:lnTo>
                    <a:pt x="3159700" y="1086383"/>
                  </a:lnTo>
                  <a:lnTo>
                    <a:pt x="3159700" y="1009879"/>
                  </a:lnTo>
                  <a:lnTo>
                    <a:pt x="3067888" y="1009879"/>
                  </a:lnTo>
                  <a:lnTo>
                    <a:pt x="3067888" y="971626"/>
                  </a:lnTo>
                  <a:lnTo>
                    <a:pt x="2815419" y="971626"/>
                  </a:lnTo>
                  <a:lnTo>
                    <a:pt x="2815419" y="941024"/>
                  </a:lnTo>
                  <a:lnTo>
                    <a:pt x="2452021" y="941024"/>
                  </a:lnTo>
                  <a:lnTo>
                    <a:pt x="2452021" y="864518"/>
                  </a:lnTo>
                  <a:lnTo>
                    <a:pt x="2272227" y="864518"/>
                  </a:lnTo>
                  <a:lnTo>
                    <a:pt x="2272227" y="803314"/>
                  </a:lnTo>
                  <a:lnTo>
                    <a:pt x="2119217" y="803314"/>
                  </a:lnTo>
                  <a:lnTo>
                    <a:pt x="2119217" y="761235"/>
                  </a:lnTo>
                  <a:lnTo>
                    <a:pt x="1927955" y="761235"/>
                  </a:lnTo>
                  <a:lnTo>
                    <a:pt x="1927955" y="692380"/>
                  </a:lnTo>
                  <a:lnTo>
                    <a:pt x="1751991" y="692380"/>
                  </a:lnTo>
                  <a:lnTo>
                    <a:pt x="1751991" y="638826"/>
                  </a:lnTo>
                  <a:lnTo>
                    <a:pt x="1648701" y="638826"/>
                  </a:lnTo>
                  <a:lnTo>
                    <a:pt x="1648701" y="585271"/>
                  </a:lnTo>
                  <a:lnTo>
                    <a:pt x="1465088" y="585271"/>
                  </a:lnTo>
                  <a:lnTo>
                    <a:pt x="1465088" y="516416"/>
                  </a:lnTo>
                  <a:lnTo>
                    <a:pt x="1335034" y="516416"/>
                  </a:lnTo>
                  <a:lnTo>
                    <a:pt x="1335034" y="420783"/>
                  </a:lnTo>
                  <a:lnTo>
                    <a:pt x="1216447" y="420783"/>
                  </a:lnTo>
                  <a:lnTo>
                    <a:pt x="1216447" y="382531"/>
                  </a:lnTo>
                  <a:lnTo>
                    <a:pt x="1067257" y="382531"/>
                  </a:lnTo>
                  <a:lnTo>
                    <a:pt x="1067257" y="355753"/>
                  </a:lnTo>
                  <a:lnTo>
                    <a:pt x="1002230" y="355753"/>
                  </a:lnTo>
                  <a:lnTo>
                    <a:pt x="1002230" y="332802"/>
                  </a:lnTo>
                  <a:lnTo>
                    <a:pt x="860693" y="332802"/>
                  </a:lnTo>
                  <a:lnTo>
                    <a:pt x="860693" y="214217"/>
                  </a:lnTo>
                  <a:lnTo>
                    <a:pt x="757410" y="214217"/>
                  </a:lnTo>
                  <a:lnTo>
                    <a:pt x="757410" y="175964"/>
                  </a:lnTo>
                  <a:lnTo>
                    <a:pt x="612048" y="175964"/>
                  </a:lnTo>
                  <a:lnTo>
                    <a:pt x="612048" y="133885"/>
                  </a:lnTo>
                  <a:lnTo>
                    <a:pt x="566145" y="133885"/>
                  </a:lnTo>
                  <a:lnTo>
                    <a:pt x="566145" y="99458"/>
                  </a:lnTo>
                  <a:lnTo>
                    <a:pt x="378704" y="99458"/>
                  </a:lnTo>
                  <a:lnTo>
                    <a:pt x="378704" y="72681"/>
                  </a:lnTo>
                  <a:lnTo>
                    <a:pt x="348103" y="72681"/>
                  </a:lnTo>
                  <a:lnTo>
                    <a:pt x="348103" y="26777"/>
                  </a:lnTo>
                  <a:lnTo>
                    <a:pt x="149187" y="26777"/>
                  </a:lnTo>
                  <a:lnTo>
                    <a:pt x="149187"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95" name="Group 94">
              <a:extLst>
                <a:ext uri="{FF2B5EF4-FFF2-40B4-BE49-F238E27FC236}">
                  <a16:creationId xmlns:a16="http://schemas.microsoft.com/office/drawing/2014/main" xmlns="" id="{B907257A-2646-4232-BE8E-7AE0527B984E}"/>
                </a:ext>
              </a:extLst>
            </p:cNvPr>
            <p:cNvGrpSpPr/>
            <p:nvPr/>
          </p:nvGrpSpPr>
          <p:grpSpPr>
            <a:xfrm>
              <a:off x="11830783" y="5192354"/>
              <a:ext cx="3743344" cy="504825"/>
              <a:chOff x="11830783" y="5192354"/>
              <a:chExt cx="3743344" cy="504825"/>
            </a:xfrm>
          </p:grpSpPr>
          <p:sp>
            <p:nvSpPr>
              <p:cNvPr id="96" name="Freeform: Shape 185">
                <a:extLst>
                  <a:ext uri="{FF2B5EF4-FFF2-40B4-BE49-F238E27FC236}">
                    <a16:creationId xmlns:a16="http://schemas.microsoft.com/office/drawing/2014/main" xmlns="" id="{9C03288E-33CE-43BE-BAE9-A5304071C51A}"/>
                  </a:ext>
                </a:extLst>
              </p:cNvPr>
              <p:cNvSpPr/>
              <p:nvPr/>
            </p:nvSpPr>
            <p:spPr>
              <a:xfrm>
                <a:off x="1183078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7" name="Freeform: Shape 186">
                <a:extLst>
                  <a:ext uri="{FF2B5EF4-FFF2-40B4-BE49-F238E27FC236}">
                    <a16:creationId xmlns:a16="http://schemas.microsoft.com/office/drawing/2014/main" xmlns="" id="{9CDC2349-8C1D-49CD-9238-EE92E2F32F3D}"/>
                  </a:ext>
                </a:extLst>
              </p:cNvPr>
              <p:cNvSpPr/>
              <p:nvPr/>
            </p:nvSpPr>
            <p:spPr>
              <a:xfrm>
                <a:off x="1188793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8" name="Freeform: Shape 187">
                <a:extLst>
                  <a:ext uri="{FF2B5EF4-FFF2-40B4-BE49-F238E27FC236}">
                    <a16:creationId xmlns:a16="http://schemas.microsoft.com/office/drawing/2014/main" xmlns="" id="{12C26DAE-ED18-47F7-9BE9-AF65BF6E9AF3}"/>
                  </a:ext>
                </a:extLst>
              </p:cNvPr>
              <p:cNvSpPr/>
              <p:nvPr/>
            </p:nvSpPr>
            <p:spPr>
              <a:xfrm>
                <a:off x="1192603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9" name="Freeform: Shape 188">
                <a:extLst>
                  <a:ext uri="{FF2B5EF4-FFF2-40B4-BE49-F238E27FC236}">
                    <a16:creationId xmlns:a16="http://schemas.microsoft.com/office/drawing/2014/main" xmlns="" id="{2F642865-7A81-419B-A39E-B829AF607289}"/>
                  </a:ext>
                </a:extLst>
              </p:cNvPr>
              <p:cNvSpPr/>
              <p:nvPr/>
            </p:nvSpPr>
            <p:spPr>
              <a:xfrm>
                <a:off x="1196413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0" name="Freeform: Shape 189">
                <a:extLst>
                  <a:ext uri="{FF2B5EF4-FFF2-40B4-BE49-F238E27FC236}">
                    <a16:creationId xmlns:a16="http://schemas.microsoft.com/office/drawing/2014/main" xmlns="" id="{4B13B57C-615C-4BF6-88BD-FE010E6B974A}"/>
                  </a:ext>
                </a:extLst>
              </p:cNvPr>
              <p:cNvSpPr/>
              <p:nvPr/>
            </p:nvSpPr>
            <p:spPr>
              <a:xfrm>
                <a:off x="12211783" y="521140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1" name="Freeform: Shape 190">
                <a:extLst>
                  <a:ext uri="{FF2B5EF4-FFF2-40B4-BE49-F238E27FC236}">
                    <a16:creationId xmlns:a16="http://schemas.microsoft.com/office/drawing/2014/main" xmlns="" id="{D126D4D7-7CDE-4E63-8047-6C2D1717CFA7}"/>
                  </a:ext>
                </a:extLst>
              </p:cNvPr>
              <p:cNvSpPr/>
              <p:nvPr/>
            </p:nvSpPr>
            <p:spPr>
              <a:xfrm>
                <a:off x="12402283" y="52304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2" name="Freeform: Shape 191">
                <a:extLst>
                  <a:ext uri="{FF2B5EF4-FFF2-40B4-BE49-F238E27FC236}">
                    <a16:creationId xmlns:a16="http://schemas.microsoft.com/office/drawing/2014/main" xmlns="" id="{C01D61E4-71FC-4E8A-891F-B1774F67B0AD}"/>
                  </a:ext>
                </a:extLst>
              </p:cNvPr>
              <p:cNvSpPr/>
              <p:nvPr/>
            </p:nvSpPr>
            <p:spPr>
              <a:xfrm>
                <a:off x="12440383" y="52304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3" name="Freeform: Shape 192">
                <a:extLst>
                  <a:ext uri="{FF2B5EF4-FFF2-40B4-BE49-F238E27FC236}">
                    <a16:creationId xmlns:a16="http://schemas.microsoft.com/office/drawing/2014/main" xmlns="" id="{02BF6AAA-ADD1-4110-A897-58B9B84DA2C9}"/>
                  </a:ext>
                </a:extLst>
              </p:cNvPr>
              <p:cNvSpPr/>
              <p:nvPr/>
            </p:nvSpPr>
            <p:spPr>
              <a:xfrm>
                <a:off x="12478483" y="52304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4" name="Freeform: Shape 193">
                <a:extLst>
                  <a:ext uri="{FF2B5EF4-FFF2-40B4-BE49-F238E27FC236}">
                    <a16:creationId xmlns:a16="http://schemas.microsoft.com/office/drawing/2014/main" xmlns="" id="{C1266C60-D351-4332-8244-7CA87BCB91FB}"/>
                  </a:ext>
                </a:extLst>
              </p:cNvPr>
              <p:cNvSpPr/>
              <p:nvPr/>
            </p:nvSpPr>
            <p:spPr>
              <a:xfrm>
                <a:off x="12592783" y="52685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5" name="Freeform: Shape 194">
                <a:extLst>
                  <a:ext uri="{FF2B5EF4-FFF2-40B4-BE49-F238E27FC236}">
                    <a16:creationId xmlns:a16="http://schemas.microsoft.com/office/drawing/2014/main" xmlns="" id="{0404962A-C97D-4487-9817-0B8E1A8656CF}"/>
                  </a:ext>
                </a:extLst>
              </p:cNvPr>
              <p:cNvSpPr/>
              <p:nvPr/>
            </p:nvSpPr>
            <p:spPr>
              <a:xfrm>
                <a:off x="12973783" y="53066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6" name="Freeform: Shape 195">
                <a:extLst>
                  <a:ext uri="{FF2B5EF4-FFF2-40B4-BE49-F238E27FC236}">
                    <a16:creationId xmlns:a16="http://schemas.microsoft.com/office/drawing/2014/main" xmlns="" id="{C97BEBF1-6B20-44B2-AD93-7BEF126B5091}"/>
                  </a:ext>
                </a:extLst>
              </p:cNvPr>
              <p:cNvSpPr/>
              <p:nvPr/>
            </p:nvSpPr>
            <p:spPr>
              <a:xfrm>
                <a:off x="1345003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7" name="Freeform: Shape 196">
                <a:extLst>
                  <a:ext uri="{FF2B5EF4-FFF2-40B4-BE49-F238E27FC236}">
                    <a16:creationId xmlns:a16="http://schemas.microsoft.com/office/drawing/2014/main" xmlns="" id="{D0A7EE19-3DFB-4CFF-A2E8-0826858C7F88}"/>
                  </a:ext>
                </a:extLst>
              </p:cNvPr>
              <p:cNvSpPr/>
              <p:nvPr/>
            </p:nvSpPr>
            <p:spPr>
              <a:xfrm>
                <a:off x="1352624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8" name="Freeform: Shape 197">
                <a:extLst>
                  <a:ext uri="{FF2B5EF4-FFF2-40B4-BE49-F238E27FC236}">
                    <a16:creationId xmlns:a16="http://schemas.microsoft.com/office/drawing/2014/main" xmlns="" id="{3BA05611-1642-42E5-B5A2-E5AC74BF95BE}"/>
                  </a:ext>
                </a:extLst>
              </p:cNvPr>
              <p:cNvSpPr/>
              <p:nvPr/>
            </p:nvSpPr>
            <p:spPr>
              <a:xfrm>
                <a:off x="1358339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9" name="Freeform: Shape 198">
                <a:extLst>
                  <a:ext uri="{FF2B5EF4-FFF2-40B4-BE49-F238E27FC236}">
                    <a16:creationId xmlns:a16="http://schemas.microsoft.com/office/drawing/2014/main" xmlns="" id="{D9DC56F0-599B-481F-B083-AEF7E137A5D5}"/>
                  </a:ext>
                </a:extLst>
              </p:cNvPr>
              <p:cNvSpPr/>
              <p:nvPr/>
            </p:nvSpPr>
            <p:spPr>
              <a:xfrm>
                <a:off x="1364054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0" name="Freeform: Shape 199">
                <a:extLst>
                  <a:ext uri="{FF2B5EF4-FFF2-40B4-BE49-F238E27FC236}">
                    <a16:creationId xmlns:a16="http://schemas.microsoft.com/office/drawing/2014/main" xmlns="" id="{BF147948-E5AD-4AB4-99B6-0FFA41AB8223}"/>
                  </a:ext>
                </a:extLst>
              </p:cNvPr>
              <p:cNvSpPr/>
              <p:nvPr/>
            </p:nvSpPr>
            <p:spPr>
              <a:xfrm>
                <a:off x="1367864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1" name="Freeform: Shape 200">
                <a:extLst>
                  <a:ext uri="{FF2B5EF4-FFF2-40B4-BE49-F238E27FC236}">
                    <a16:creationId xmlns:a16="http://schemas.microsoft.com/office/drawing/2014/main" xmlns="" id="{D4C5234B-EEAF-4ECC-A183-7B39E3FE0F27}"/>
                  </a:ext>
                </a:extLst>
              </p:cNvPr>
              <p:cNvSpPr/>
              <p:nvPr/>
            </p:nvSpPr>
            <p:spPr>
              <a:xfrm>
                <a:off x="1373579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2" name="Freeform: Shape 201">
                <a:extLst>
                  <a:ext uri="{FF2B5EF4-FFF2-40B4-BE49-F238E27FC236}">
                    <a16:creationId xmlns:a16="http://schemas.microsoft.com/office/drawing/2014/main" xmlns="" id="{F4AF0D62-5A44-46B8-94E7-08E849F1F85C}"/>
                  </a:ext>
                </a:extLst>
              </p:cNvPr>
              <p:cNvSpPr/>
              <p:nvPr/>
            </p:nvSpPr>
            <p:spPr>
              <a:xfrm>
                <a:off x="1388819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3" name="Freeform: Shape 202">
                <a:extLst>
                  <a:ext uri="{FF2B5EF4-FFF2-40B4-BE49-F238E27FC236}">
                    <a16:creationId xmlns:a16="http://schemas.microsoft.com/office/drawing/2014/main" xmlns="" id="{5FECD58D-152A-4830-B32A-7D15E204C5E0}"/>
                  </a:ext>
                </a:extLst>
              </p:cNvPr>
              <p:cNvSpPr/>
              <p:nvPr/>
            </p:nvSpPr>
            <p:spPr>
              <a:xfrm>
                <a:off x="1402154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4" name="Freeform: Shape 203">
                <a:extLst>
                  <a:ext uri="{FF2B5EF4-FFF2-40B4-BE49-F238E27FC236}">
                    <a16:creationId xmlns:a16="http://schemas.microsoft.com/office/drawing/2014/main" xmlns="" id="{DDC9401F-4530-451C-992A-880DF50E71E3}"/>
                  </a:ext>
                </a:extLst>
              </p:cNvPr>
              <p:cNvSpPr/>
              <p:nvPr/>
            </p:nvSpPr>
            <p:spPr>
              <a:xfrm>
                <a:off x="1409774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5" name="Freeform: Shape 204">
                <a:extLst>
                  <a:ext uri="{FF2B5EF4-FFF2-40B4-BE49-F238E27FC236}">
                    <a16:creationId xmlns:a16="http://schemas.microsoft.com/office/drawing/2014/main" xmlns="" id="{095B9225-38FC-4EB2-B69F-A7E88D3C5BB4}"/>
                  </a:ext>
                </a:extLst>
              </p:cNvPr>
              <p:cNvSpPr/>
              <p:nvPr/>
            </p:nvSpPr>
            <p:spPr>
              <a:xfrm>
                <a:off x="1409774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6" name="Freeform: Shape 205">
                <a:extLst>
                  <a:ext uri="{FF2B5EF4-FFF2-40B4-BE49-F238E27FC236}">
                    <a16:creationId xmlns:a16="http://schemas.microsoft.com/office/drawing/2014/main" xmlns="" id="{C618F29A-3AB4-4FEB-9DFF-AF1DBD134EEB}"/>
                  </a:ext>
                </a:extLst>
              </p:cNvPr>
              <p:cNvSpPr/>
              <p:nvPr/>
            </p:nvSpPr>
            <p:spPr>
              <a:xfrm>
                <a:off x="1426919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7" name="Freeform: Shape 206">
                <a:extLst>
                  <a:ext uri="{FF2B5EF4-FFF2-40B4-BE49-F238E27FC236}">
                    <a16:creationId xmlns:a16="http://schemas.microsoft.com/office/drawing/2014/main" xmlns="" id="{CCC4F6B4-C6C7-4492-8245-58C5412FED1E}"/>
                  </a:ext>
                </a:extLst>
              </p:cNvPr>
              <p:cNvSpPr/>
              <p:nvPr/>
            </p:nvSpPr>
            <p:spPr>
              <a:xfrm>
                <a:off x="143834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8" name="Freeform: Shape 207">
                <a:extLst>
                  <a:ext uri="{FF2B5EF4-FFF2-40B4-BE49-F238E27FC236}">
                    <a16:creationId xmlns:a16="http://schemas.microsoft.com/office/drawing/2014/main" xmlns="" id="{E8584F18-DFE9-4E17-A020-D7937E70A856}"/>
                  </a:ext>
                </a:extLst>
              </p:cNvPr>
              <p:cNvSpPr/>
              <p:nvPr/>
            </p:nvSpPr>
            <p:spPr>
              <a:xfrm>
                <a:off x="1444064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9" name="Freeform: Shape 208">
                <a:extLst>
                  <a:ext uri="{FF2B5EF4-FFF2-40B4-BE49-F238E27FC236}">
                    <a16:creationId xmlns:a16="http://schemas.microsoft.com/office/drawing/2014/main" xmlns="" id="{B35B5049-BE1A-477E-AE7C-DD0360C0613E}"/>
                  </a:ext>
                </a:extLst>
              </p:cNvPr>
              <p:cNvSpPr/>
              <p:nvPr/>
            </p:nvSpPr>
            <p:spPr>
              <a:xfrm>
                <a:off x="145358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0" name="Freeform: Shape 209">
                <a:extLst>
                  <a:ext uri="{FF2B5EF4-FFF2-40B4-BE49-F238E27FC236}">
                    <a16:creationId xmlns:a16="http://schemas.microsoft.com/office/drawing/2014/main" xmlns="" id="{26E0657B-DE6C-45BB-9F80-2D1F51DB3698}"/>
                  </a:ext>
                </a:extLst>
              </p:cNvPr>
              <p:cNvSpPr/>
              <p:nvPr/>
            </p:nvSpPr>
            <p:spPr>
              <a:xfrm>
                <a:off x="1459304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1" name="Freeform: Shape 210">
                <a:extLst>
                  <a:ext uri="{FF2B5EF4-FFF2-40B4-BE49-F238E27FC236}">
                    <a16:creationId xmlns:a16="http://schemas.microsoft.com/office/drawing/2014/main" xmlns="" id="{CAAF31C5-12FA-4165-A4BC-437F4EFC356D}"/>
                  </a:ext>
                </a:extLst>
              </p:cNvPr>
              <p:cNvSpPr/>
              <p:nvPr/>
            </p:nvSpPr>
            <p:spPr>
              <a:xfrm>
                <a:off x="146501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2" name="Freeform: Shape 211">
                <a:extLst>
                  <a:ext uri="{FF2B5EF4-FFF2-40B4-BE49-F238E27FC236}">
                    <a16:creationId xmlns:a16="http://schemas.microsoft.com/office/drawing/2014/main" xmlns="" id="{FE47E7AB-5B8F-48ED-B7BD-F57D8ECEF148}"/>
                  </a:ext>
                </a:extLst>
              </p:cNvPr>
              <p:cNvSpPr/>
              <p:nvPr/>
            </p:nvSpPr>
            <p:spPr>
              <a:xfrm>
                <a:off x="146882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3" name="Freeform: Shape 212">
                <a:extLst>
                  <a:ext uri="{FF2B5EF4-FFF2-40B4-BE49-F238E27FC236}">
                    <a16:creationId xmlns:a16="http://schemas.microsoft.com/office/drawing/2014/main" xmlns="" id="{33EBFD4D-5C9E-4F5A-90E7-E71B749D9DC0}"/>
                  </a:ext>
                </a:extLst>
              </p:cNvPr>
              <p:cNvSpPr/>
              <p:nvPr/>
            </p:nvSpPr>
            <p:spPr>
              <a:xfrm>
                <a:off x="147263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4" name="Freeform: Shape 213">
                <a:extLst>
                  <a:ext uri="{FF2B5EF4-FFF2-40B4-BE49-F238E27FC236}">
                    <a16:creationId xmlns:a16="http://schemas.microsoft.com/office/drawing/2014/main" xmlns="" id="{BC220EC2-76C1-402C-AAAD-146DAD11A947}"/>
                  </a:ext>
                </a:extLst>
              </p:cNvPr>
              <p:cNvSpPr/>
              <p:nvPr/>
            </p:nvSpPr>
            <p:spPr>
              <a:xfrm>
                <a:off x="147644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5" name="Freeform: Shape 214">
                <a:extLst>
                  <a:ext uri="{FF2B5EF4-FFF2-40B4-BE49-F238E27FC236}">
                    <a16:creationId xmlns:a16="http://schemas.microsoft.com/office/drawing/2014/main" xmlns="" id="{7FAC69AC-3928-41E7-BD06-DAAD3F279D98}"/>
                  </a:ext>
                </a:extLst>
              </p:cNvPr>
              <p:cNvSpPr/>
              <p:nvPr/>
            </p:nvSpPr>
            <p:spPr>
              <a:xfrm>
                <a:off x="1482164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6" name="Freeform: Shape 215">
                <a:extLst>
                  <a:ext uri="{FF2B5EF4-FFF2-40B4-BE49-F238E27FC236}">
                    <a16:creationId xmlns:a16="http://schemas.microsoft.com/office/drawing/2014/main" xmlns="" id="{15D2A61C-B8D6-40CB-A895-F9EEC4318850}"/>
                  </a:ext>
                </a:extLst>
              </p:cNvPr>
              <p:cNvSpPr/>
              <p:nvPr/>
            </p:nvSpPr>
            <p:spPr>
              <a:xfrm>
                <a:off x="148406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7" name="Freeform: Shape 216">
                <a:extLst>
                  <a:ext uri="{FF2B5EF4-FFF2-40B4-BE49-F238E27FC236}">
                    <a16:creationId xmlns:a16="http://schemas.microsoft.com/office/drawing/2014/main" xmlns="" id="{E7FA44DD-D7D7-44BF-B77E-672741D484A6}"/>
                  </a:ext>
                </a:extLst>
              </p:cNvPr>
              <p:cNvSpPr/>
              <p:nvPr/>
            </p:nvSpPr>
            <p:spPr>
              <a:xfrm>
                <a:off x="148787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8" name="Freeform: Shape 217">
                <a:extLst>
                  <a:ext uri="{FF2B5EF4-FFF2-40B4-BE49-F238E27FC236}">
                    <a16:creationId xmlns:a16="http://schemas.microsoft.com/office/drawing/2014/main" xmlns="" id="{98B2CE8B-3FEF-4CA8-A3FC-5E9FC4FF1108}"/>
                  </a:ext>
                </a:extLst>
              </p:cNvPr>
              <p:cNvSpPr/>
              <p:nvPr/>
            </p:nvSpPr>
            <p:spPr>
              <a:xfrm>
                <a:off x="149550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9" name="Freeform: Shape 218">
                <a:extLst>
                  <a:ext uri="{FF2B5EF4-FFF2-40B4-BE49-F238E27FC236}">
                    <a16:creationId xmlns:a16="http://schemas.microsoft.com/office/drawing/2014/main" xmlns="" id="{0A880680-C06F-4E6E-8990-A8D85026D776}"/>
                  </a:ext>
                </a:extLst>
              </p:cNvPr>
              <p:cNvSpPr/>
              <p:nvPr/>
            </p:nvSpPr>
            <p:spPr>
              <a:xfrm>
                <a:off x="149931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0" name="Freeform: Shape 219">
                <a:extLst>
                  <a:ext uri="{FF2B5EF4-FFF2-40B4-BE49-F238E27FC236}">
                    <a16:creationId xmlns:a16="http://schemas.microsoft.com/office/drawing/2014/main" xmlns="" id="{D1CFB036-C1C0-49AF-BCCB-8E12561CCD32}"/>
                  </a:ext>
                </a:extLst>
              </p:cNvPr>
              <p:cNvSpPr/>
              <p:nvPr/>
            </p:nvSpPr>
            <p:spPr>
              <a:xfrm>
                <a:off x="1508835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1" name="Freeform: Shape 220">
                <a:extLst>
                  <a:ext uri="{FF2B5EF4-FFF2-40B4-BE49-F238E27FC236}">
                    <a16:creationId xmlns:a16="http://schemas.microsoft.com/office/drawing/2014/main" xmlns="" id="{C8AA89F7-F0F2-413A-B12B-26C29144CFCB}"/>
                  </a:ext>
                </a:extLst>
              </p:cNvPr>
              <p:cNvSpPr/>
              <p:nvPr/>
            </p:nvSpPr>
            <p:spPr>
              <a:xfrm>
                <a:off x="1512645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2" name="Freeform: Shape 221">
                <a:extLst>
                  <a:ext uri="{FF2B5EF4-FFF2-40B4-BE49-F238E27FC236}">
                    <a16:creationId xmlns:a16="http://schemas.microsoft.com/office/drawing/2014/main" xmlns="" id="{9D3EC04D-90C1-45AE-8E05-F793C89DDA35}"/>
                  </a:ext>
                </a:extLst>
              </p:cNvPr>
              <p:cNvSpPr/>
              <p:nvPr/>
            </p:nvSpPr>
            <p:spPr>
              <a:xfrm>
                <a:off x="1516455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3" name="Freeform: Shape 222">
                <a:extLst>
                  <a:ext uri="{FF2B5EF4-FFF2-40B4-BE49-F238E27FC236}">
                    <a16:creationId xmlns:a16="http://schemas.microsoft.com/office/drawing/2014/main" xmlns="" id="{64195653-421C-4AA9-8168-9BF154467307}"/>
                  </a:ext>
                </a:extLst>
              </p:cNvPr>
              <p:cNvSpPr/>
              <p:nvPr/>
            </p:nvSpPr>
            <p:spPr>
              <a:xfrm>
                <a:off x="152217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4" name="Freeform: Shape 223">
                <a:extLst>
                  <a:ext uri="{FF2B5EF4-FFF2-40B4-BE49-F238E27FC236}">
                    <a16:creationId xmlns:a16="http://schemas.microsoft.com/office/drawing/2014/main" xmlns="" id="{C2EE52B3-52F7-4DA1-8488-B545B9C2AB37}"/>
                  </a:ext>
                </a:extLst>
              </p:cNvPr>
              <p:cNvSpPr/>
              <p:nvPr/>
            </p:nvSpPr>
            <p:spPr>
              <a:xfrm>
                <a:off x="152598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5" name="Freeform: Shape 224">
                <a:extLst>
                  <a:ext uri="{FF2B5EF4-FFF2-40B4-BE49-F238E27FC236}">
                    <a16:creationId xmlns:a16="http://schemas.microsoft.com/office/drawing/2014/main" xmlns="" id="{AE52D0EF-C75E-4403-B0D7-46743FE86ED1}"/>
                  </a:ext>
                </a:extLst>
              </p:cNvPr>
              <p:cNvSpPr/>
              <p:nvPr/>
            </p:nvSpPr>
            <p:spPr>
              <a:xfrm>
                <a:off x="152979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6" name="Freeform: Shape 225">
                <a:extLst>
                  <a:ext uri="{FF2B5EF4-FFF2-40B4-BE49-F238E27FC236}">
                    <a16:creationId xmlns:a16="http://schemas.microsoft.com/office/drawing/2014/main" xmlns="" id="{C272CADF-783C-4A4C-A510-1F498D4B36B8}"/>
                  </a:ext>
                </a:extLst>
              </p:cNvPr>
              <p:cNvSpPr/>
              <p:nvPr/>
            </p:nvSpPr>
            <p:spPr>
              <a:xfrm>
                <a:off x="153360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7" name="Freeform: Shape 226">
                <a:extLst>
                  <a:ext uri="{FF2B5EF4-FFF2-40B4-BE49-F238E27FC236}">
                    <a16:creationId xmlns:a16="http://schemas.microsoft.com/office/drawing/2014/main" xmlns="" id="{FC9CD9E9-D182-4DFF-AF98-C7F72E94B23E}"/>
                  </a:ext>
                </a:extLst>
              </p:cNvPr>
              <p:cNvSpPr/>
              <p:nvPr/>
            </p:nvSpPr>
            <p:spPr>
              <a:xfrm>
                <a:off x="153741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8" name="Freeform: Shape 227">
                <a:extLst>
                  <a:ext uri="{FF2B5EF4-FFF2-40B4-BE49-F238E27FC236}">
                    <a16:creationId xmlns:a16="http://schemas.microsoft.com/office/drawing/2014/main" xmlns="" id="{AFC2FF74-6AE1-4359-B502-B347A91956A4}"/>
                  </a:ext>
                </a:extLst>
              </p:cNvPr>
              <p:cNvSpPr/>
              <p:nvPr/>
            </p:nvSpPr>
            <p:spPr>
              <a:xfrm>
                <a:off x="154122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9" name="Freeform: Shape 228">
                <a:extLst>
                  <a:ext uri="{FF2B5EF4-FFF2-40B4-BE49-F238E27FC236}">
                    <a16:creationId xmlns:a16="http://schemas.microsoft.com/office/drawing/2014/main" xmlns="" id="{4E72FC08-DD72-4759-9E2C-3ABD2B892EF7}"/>
                  </a:ext>
                </a:extLst>
              </p:cNvPr>
              <p:cNvSpPr/>
              <p:nvPr/>
            </p:nvSpPr>
            <p:spPr>
              <a:xfrm>
                <a:off x="154503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0" name="Freeform: Shape 229">
                <a:extLst>
                  <a:ext uri="{FF2B5EF4-FFF2-40B4-BE49-F238E27FC236}">
                    <a16:creationId xmlns:a16="http://schemas.microsoft.com/office/drawing/2014/main" xmlns="" id="{9B63BFF5-50F1-4433-81A3-5545FF24870D}"/>
                  </a:ext>
                </a:extLst>
              </p:cNvPr>
              <p:cNvSpPr/>
              <p:nvPr/>
            </p:nvSpPr>
            <p:spPr>
              <a:xfrm>
                <a:off x="154884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1" name="Freeform: Shape 230">
                <a:extLst>
                  <a:ext uri="{FF2B5EF4-FFF2-40B4-BE49-F238E27FC236}">
                    <a16:creationId xmlns:a16="http://schemas.microsoft.com/office/drawing/2014/main" xmlns="" id="{EF11C483-2AAF-4C38-AF2E-1FE99231A930}"/>
                  </a:ext>
                </a:extLst>
              </p:cNvPr>
              <p:cNvSpPr/>
              <p:nvPr/>
            </p:nvSpPr>
            <p:spPr>
              <a:xfrm>
                <a:off x="155265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2" name="Freeform: Shape 231">
                <a:extLst>
                  <a:ext uri="{FF2B5EF4-FFF2-40B4-BE49-F238E27FC236}">
                    <a16:creationId xmlns:a16="http://schemas.microsoft.com/office/drawing/2014/main" xmlns="" id="{9035804C-08F4-4B7F-B633-5ECAEE4738BA}"/>
                  </a:ext>
                </a:extLst>
              </p:cNvPr>
              <p:cNvSpPr/>
              <p:nvPr/>
            </p:nvSpPr>
            <p:spPr>
              <a:xfrm>
                <a:off x="155646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grpSp>
        <p:nvGrpSpPr>
          <p:cNvPr id="143" name="Group 142">
            <a:extLst>
              <a:ext uri="{FF2B5EF4-FFF2-40B4-BE49-F238E27FC236}">
                <a16:creationId xmlns:a16="http://schemas.microsoft.com/office/drawing/2014/main" xmlns="" id="{10236176-AEB4-4812-B92F-433A62D63156}"/>
              </a:ext>
            </a:extLst>
          </p:cNvPr>
          <p:cNvGrpSpPr/>
          <p:nvPr/>
        </p:nvGrpSpPr>
        <p:grpSpPr>
          <a:xfrm>
            <a:off x="2141944" y="2322118"/>
            <a:ext cx="5148000" cy="972000"/>
            <a:chOff x="7688985" y="3949371"/>
            <a:chExt cx="7820025" cy="1540497"/>
          </a:xfrm>
        </p:grpSpPr>
        <p:sp>
          <p:nvSpPr>
            <p:cNvPr id="144" name="Freeform: Shape 236">
              <a:extLst>
                <a:ext uri="{FF2B5EF4-FFF2-40B4-BE49-F238E27FC236}">
                  <a16:creationId xmlns:a16="http://schemas.microsoft.com/office/drawing/2014/main" xmlns="" id="{CFA1E327-758F-4AF7-B411-05739916C007}"/>
                </a:ext>
              </a:extLst>
            </p:cNvPr>
            <p:cNvSpPr/>
            <p:nvPr/>
          </p:nvSpPr>
          <p:spPr>
            <a:xfrm>
              <a:off x="7688985" y="3949371"/>
              <a:ext cx="7820025" cy="1485900"/>
            </a:xfrm>
            <a:custGeom>
              <a:avLst/>
              <a:gdLst>
                <a:gd name="connsiteX0" fmla="*/ 7825445 w 7820025"/>
                <a:gd name="connsiteY0" fmla="*/ 1494120 h 1485900"/>
                <a:gd name="connsiteX1" fmla="*/ 5559361 w 7820025"/>
                <a:gd name="connsiteY1" fmla="*/ 1494120 h 1485900"/>
                <a:gd name="connsiteX2" fmla="*/ 5559361 w 7820025"/>
                <a:gd name="connsiteY2" fmla="*/ 1434979 h 1485900"/>
                <a:gd name="connsiteX3" fmla="*/ 5472208 w 7820025"/>
                <a:gd name="connsiteY3" fmla="*/ 1434979 h 1485900"/>
                <a:gd name="connsiteX4" fmla="*/ 5472208 w 7820025"/>
                <a:gd name="connsiteY4" fmla="*/ 1397622 h 1485900"/>
                <a:gd name="connsiteX5" fmla="*/ 5051984 w 7820025"/>
                <a:gd name="connsiteY5" fmla="*/ 1397622 h 1485900"/>
                <a:gd name="connsiteX6" fmla="*/ 5051984 w 7820025"/>
                <a:gd name="connsiteY6" fmla="*/ 1372724 h 1485900"/>
                <a:gd name="connsiteX7" fmla="*/ 4964830 w 7820025"/>
                <a:gd name="connsiteY7" fmla="*/ 1372724 h 1485900"/>
                <a:gd name="connsiteX8" fmla="*/ 4964830 w 7820025"/>
                <a:gd name="connsiteY8" fmla="*/ 1326032 h 1485900"/>
                <a:gd name="connsiteX9" fmla="*/ 4818526 w 7820025"/>
                <a:gd name="connsiteY9" fmla="*/ 1326032 h 1485900"/>
                <a:gd name="connsiteX10" fmla="*/ 4818526 w 7820025"/>
                <a:gd name="connsiteY10" fmla="*/ 1282456 h 1485900"/>
                <a:gd name="connsiteX11" fmla="*/ 4217765 w 7820025"/>
                <a:gd name="connsiteY11" fmla="*/ 1282456 h 1485900"/>
                <a:gd name="connsiteX12" fmla="*/ 4217765 w 7820025"/>
                <a:gd name="connsiteY12" fmla="*/ 1238869 h 1485900"/>
                <a:gd name="connsiteX13" fmla="*/ 3588992 w 7820025"/>
                <a:gd name="connsiteY13" fmla="*/ 1238869 h 1485900"/>
                <a:gd name="connsiteX14" fmla="*/ 3588992 w 7820025"/>
                <a:gd name="connsiteY14" fmla="*/ 1167279 h 1485900"/>
                <a:gd name="connsiteX15" fmla="*/ 3464481 w 7820025"/>
                <a:gd name="connsiteY15" fmla="*/ 1167279 h 1485900"/>
                <a:gd name="connsiteX16" fmla="*/ 3464481 w 7820025"/>
                <a:gd name="connsiteY16" fmla="*/ 1101909 h 1485900"/>
                <a:gd name="connsiteX17" fmla="*/ 3252816 w 7820025"/>
                <a:gd name="connsiteY17" fmla="*/ 1101909 h 1485900"/>
                <a:gd name="connsiteX18" fmla="*/ 3252816 w 7820025"/>
                <a:gd name="connsiteY18" fmla="*/ 1073896 h 1485900"/>
                <a:gd name="connsiteX19" fmla="*/ 3206125 w 7820025"/>
                <a:gd name="connsiteY19" fmla="*/ 1073896 h 1485900"/>
                <a:gd name="connsiteX20" fmla="*/ 3206125 w 7820025"/>
                <a:gd name="connsiteY20" fmla="*/ 1024090 h 1485900"/>
                <a:gd name="connsiteX21" fmla="*/ 3125200 w 7820025"/>
                <a:gd name="connsiteY21" fmla="*/ 1024090 h 1485900"/>
                <a:gd name="connsiteX22" fmla="*/ 3125200 w 7820025"/>
                <a:gd name="connsiteY22" fmla="*/ 964949 h 1485900"/>
                <a:gd name="connsiteX23" fmla="*/ 2860615 w 7820025"/>
                <a:gd name="connsiteY23" fmla="*/ 964949 h 1485900"/>
                <a:gd name="connsiteX24" fmla="*/ 2860615 w 7820025"/>
                <a:gd name="connsiteY24" fmla="*/ 918260 h 1485900"/>
                <a:gd name="connsiteX25" fmla="*/ 2596029 w 7820025"/>
                <a:gd name="connsiteY25" fmla="*/ 918260 h 1485900"/>
                <a:gd name="connsiteX26" fmla="*/ 2596029 w 7820025"/>
                <a:gd name="connsiteY26" fmla="*/ 859118 h 1485900"/>
                <a:gd name="connsiteX27" fmla="*/ 2518210 w 7820025"/>
                <a:gd name="connsiteY27" fmla="*/ 859118 h 1485900"/>
                <a:gd name="connsiteX28" fmla="*/ 2518210 w 7820025"/>
                <a:gd name="connsiteY28" fmla="*/ 768849 h 1485900"/>
                <a:gd name="connsiteX29" fmla="*/ 2347008 w 7820025"/>
                <a:gd name="connsiteY29" fmla="*/ 768849 h 1485900"/>
                <a:gd name="connsiteX30" fmla="*/ 2347008 w 7820025"/>
                <a:gd name="connsiteY30" fmla="*/ 722157 h 1485900"/>
                <a:gd name="connsiteX31" fmla="*/ 2234956 w 7820025"/>
                <a:gd name="connsiteY31" fmla="*/ 722157 h 1485900"/>
                <a:gd name="connsiteX32" fmla="*/ 2234956 w 7820025"/>
                <a:gd name="connsiteY32" fmla="*/ 687916 h 1485900"/>
                <a:gd name="connsiteX33" fmla="*/ 2178920 w 7820025"/>
                <a:gd name="connsiteY33" fmla="*/ 687916 h 1485900"/>
                <a:gd name="connsiteX34" fmla="*/ 2178920 w 7820025"/>
                <a:gd name="connsiteY34" fmla="*/ 641226 h 1485900"/>
                <a:gd name="connsiteX35" fmla="*/ 2091766 w 7820025"/>
                <a:gd name="connsiteY35" fmla="*/ 641226 h 1485900"/>
                <a:gd name="connsiteX36" fmla="*/ 2091766 w 7820025"/>
                <a:gd name="connsiteY36" fmla="*/ 585196 h 1485900"/>
                <a:gd name="connsiteX37" fmla="*/ 2029511 w 7820025"/>
                <a:gd name="connsiteY37" fmla="*/ 585196 h 1485900"/>
                <a:gd name="connsiteX38" fmla="*/ 2029511 w 7820025"/>
                <a:gd name="connsiteY38" fmla="*/ 541617 h 1485900"/>
                <a:gd name="connsiteX39" fmla="*/ 1933013 w 7820025"/>
                <a:gd name="connsiteY39" fmla="*/ 541617 h 1485900"/>
                <a:gd name="connsiteX40" fmla="*/ 1933013 w 7820025"/>
                <a:gd name="connsiteY40" fmla="*/ 510490 h 1485900"/>
                <a:gd name="connsiteX41" fmla="*/ 1830295 w 7820025"/>
                <a:gd name="connsiteY41" fmla="*/ 510490 h 1485900"/>
                <a:gd name="connsiteX42" fmla="*/ 1830295 w 7820025"/>
                <a:gd name="connsiteY42" fmla="*/ 488701 h 1485900"/>
                <a:gd name="connsiteX43" fmla="*/ 1736912 w 7820025"/>
                <a:gd name="connsiteY43" fmla="*/ 488701 h 1485900"/>
                <a:gd name="connsiteX44" fmla="*/ 1736912 w 7820025"/>
                <a:gd name="connsiteY44" fmla="*/ 445122 h 1485900"/>
                <a:gd name="connsiteX45" fmla="*/ 1621736 w 7820025"/>
                <a:gd name="connsiteY45" fmla="*/ 445122 h 1485900"/>
                <a:gd name="connsiteX46" fmla="*/ 1621736 w 7820025"/>
                <a:gd name="connsiteY46" fmla="*/ 401544 h 1485900"/>
                <a:gd name="connsiteX47" fmla="*/ 1434979 w 7820025"/>
                <a:gd name="connsiteY47" fmla="*/ 401544 h 1485900"/>
                <a:gd name="connsiteX48" fmla="*/ 1434979 w 7820025"/>
                <a:gd name="connsiteY48" fmla="*/ 326838 h 1485900"/>
                <a:gd name="connsiteX49" fmla="*/ 1394508 w 7820025"/>
                <a:gd name="connsiteY49" fmla="*/ 326838 h 1485900"/>
                <a:gd name="connsiteX50" fmla="*/ 1394508 w 7820025"/>
                <a:gd name="connsiteY50" fmla="*/ 280147 h 1485900"/>
                <a:gd name="connsiteX51" fmla="*/ 1332252 w 7820025"/>
                <a:gd name="connsiteY51" fmla="*/ 280147 h 1485900"/>
                <a:gd name="connsiteX52" fmla="*/ 1332252 w 7820025"/>
                <a:gd name="connsiteY52" fmla="*/ 236569 h 1485900"/>
                <a:gd name="connsiteX53" fmla="*/ 1123702 w 7820025"/>
                <a:gd name="connsiteY53" fmla="*/ 236569 h 1485900"/>
                <a:gd name="connsiteX54" fmla="*/ 1123702 w 7820025"/>
                <a:gd name="connsiteY54" fmla="*/ 202328 h 1485900"/>
                <a:gd name="connsiteX55" fmla="*/ 964949 w 7820025"/>
                <a:gd name="connsiteY55" fmla="*/ 202328 h 1485900"/>
                <a:gd name="connsiteX56" fmla="*/ 964949 w 7820025"/>
                <a:gd name="connsiteY56" fmla="*/ 164976 h 1485900"/>
                <a:gd name="connsiteX57" fmla="*/ 659902 w 7820025"/>
                <a:gd name="connsiteY57" fmla="*/ 164976 h 1485900"/>
                <a:gd name="connsiteX58" fmla="*/ 659902 w 7820025"/>
                <a:gd name="connsiteY58" fmla="*/ 136961 h 1485900"/>
                <a:gd name="connsiteX59" fmla="*/ 470024 w 7820025"/>
                <a:gd name="connsiteY59" fmla="*/ 136961 h 1485900"/>
                <a:gd name="connsiteX60" fmla="*/ 470024 w 7820025"/>
                <a:gd name="connsiteY60" fmla="*/ 108946 h 1485900"/>
                <a:gd name="connsiteX61" fmla="*/ 317500 w 7820025"/>
                <a:gd name="connsiteY61" fmla="*/ 108946 h 1485900"/>
                <a:gd name="connsiteX62" fmla="*/ 317500 w 7820025"/>
                <a:gd name="connsiteY62" fmla="*/ 68480 h 1485900"/>
                <a:gd name="connsiteX63" fmla="*/ 239681 w 7820025"/>
                <a:gd name="connsiteY63" fmla="*/ 68480 h 1485900"/>
                <a:gd name="connsiteX64" fmla="*/ 239681 w 7820025"/>
                <a:gd name="connsiteY64" fmla="*/ 43578 h 1485900"/>
                <a:gd name="connsiteX65" fmla="*/ 180539 w 7820025"/>
                <a:gd name="connsiteY65" fmla="*/ 43578 h 1485900"/>
                <a:gd name="connsiteX66" fmla="*/ 180539 w 7820025"/>
                <a:gd name="connsiteY66" fmla="*/ 0 h 1485900"/>
                <a:gd name="connsiteX67" fmla="*/ 0 w 7820025"/>
                <a:gd name="connsiteY67"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820025" h="1485900">
                  <a:moveTo>
                    <a:pt x="7825445" y="1494120"/>
                  </a:moveTo>
                  <a:lnTo>
                    <a:pt x="5559361" y="1494120"/>
                  </a:lnTo>
                  <a:lnTo>
                    <a:pt x="5559361" y="1434979"/>
                  </a:lnTo>
                  <a:lnTo>
                    <a:pt x="5472208" y="1434979"/>
                  </a:lnTo>
                  <a:lnTo>
                    <a:pt x="5472208" y="1397622"/>
                  </a:lnTo>
                  <a:lnTo>
                    <a:pt x="5051984" y="1397622"/>
                  </a:lnTo>
                  <a:lnTo>
                    <a:pt x="5051984" y="1372724"/>
                  </a:lnTo>
                  <a:lnTo>
                    <a:pt x="4964830" y="1372724"/>
                  </a:lnTo>
                  <a:lnTo>
                    <a:pt x="4964830" y="1326032"/>
                  </a:lnTo>
                  <a:lnTo>
                    <a:pt x="4818526" y="1326032"/>
                  </a:lnTo>
                  <a:lnTo>
                    <a:pt x="4818526" y="1282456"/>
                  </a:lnTo>
                  <a:lnTo>
                    <a:pt x="4217765" y="1282456"/>
                  </a:lnTo>
                  <a:lnTo>
                    <a:pt x="4217765" y="1238869"/>
                  </a:lnTo>
                  <a:lnTo>
                    <a:pt x="3588992" y="1238869"/>
                  </a:lnTo>
                  <a:lnTo>
                    <a:pt x="3588992" y="1167279"/>
                  </a:lnTo>
                  <a:lnTo>
                    <a:pt x="3464481" y="1167279"/>
                  </a:lnTo>
                  <a:lnTo>
                    <a:pt x="3464481" y="1101909"/>
                  </a:lnTo>
                  <a:lnTo>
                    <a:pt x="3252816" y="1101909"/>
                  </a:lnTo>
                  <a:lnTo>
                    <a:pt x="3252816" y="1073896"/>
                  </a:lnTo>
                  <a:lnTo>
                    <a:pt x="3206125" y="1073896"/>
                  </a:lnTo>
                  <a:lnTo>
                    <a:pt x="3206125" y="1024090"/>
                  </a:lnTo>
                  <a:lnTo>
                    <a:pt x="3125200" y="1024090"/>
                  </a:lnTo>
                  <a:lnTo>
                    <a:pt x="3125200" y="964949"/>
                  </a:lnTo>
                  <a:lnTo>
                    <a:pt x="2860615" y="964949"/>
                  </a:lnTo>
                  <a:lnTo>
                    <a:pt x="2860615" y="918260"/>
                  </a:lnTo>
                  <a:lnTo>
                    <a:pt x="2596029" y="918260"/>
                  </a:lnTo>
                  <a:lnTo>
                    <a:pt x="2596029" y="859118"/>
                  </a:lnTo>
                  <a:lnTo>
                    <a:pt x="2518210" y="859118"/>
                  </a:lnTo>
                  <a:lnTo>
                    <a:pt x="2518210" y="768849"/>
                  </a:lnTo>
                  <a:lnTo>
                    <a:pt x="2347008" y="768849"/>
                  </a:lnTo>
                  <a:lnTo>
                    <a:pt x="2347008" y="722157"/>
                  </a:lnTo>
                  <a:lnTo>
                    <a:pt x="2234956" y="722157"/>
                  </a:lnTo>
                  <a:lnTo>
                    <a:pt x="2234956" y="687916"/>
                  </a:lnTo>
                  <a:lnTo>
                    <a:pt x="2178920" y="687916"/>
                  </a:lnTo>
                  <a:lnTo>
                    <a:pt x="2178920" y="641226"/>
                  </a:lnTo>
                  <a:lnTo>
                    <a:pt x="2091766" y="641226"/>
                  </a:lnTo>
                  <a:lnTo>
                    <a:pt x="2091766" y="585196"/>
                  </a:lnTo>
                  <a:lnTo>
                    <a:pt x="2029511" y="585196"/>
                  </a:lnTo>
                  <a:lnTo>
                    <a:pt x="2029511" y="541617"/>
                  </a:lnTo>
                  <a:lnTo>
                    <a:pt x="1933013" y="541617"/>
                  </a:lnTo>
                  <a:lnTo>
                    <a:pt x="1933013" y="510490"/>
                  </a:lnTo>
                  <a:lnTo>
                    <a:pt x="1830295" y="510490"/>
                  </a:lnTo>
                  <a:lnTo>
                    <a:pt x="1830295" y="488701"/>
                  </a:lnTo>
                  <a:lnTo>
                    <a:pt x="1736912" y="488701"/>
                  </a:lnTo>
                  <a:lnTo>
                    <a:pt x="1736912" y="445122"/>
                  </a:lnTo>
                  <a:lnTo>
                    <a:pt x="1621736" y="445122"/>
                  </a:lnTo>
                  <a:lnTo>
                    <a:pt x="1621736" y="401544"/>
                  </a:lnTo>
                  <a:lnTo>
                    <a:pt x="1434979" y="401544"/>
                  </a:lnTo>
                  <a:lnTo>
                    <a:pt x="1434979" y="326838"/>
                  </a:lnTo>
                  <a:lnTo>
                    <a:pt x="1394508" y="326838"/>
                  </a:lnTo>
                  <a:lnTo>
                    <a:pt x="1394508" y="280147"/>
                  </a:lnTo>
                  <a:lnTo>
                    <a:pt x="1332252" y="280147"/>
                  </a:lnTo>
                  <a:lnTo>
                    <a:pt x="1332252" y="236569"/>
                  </a:lnTo>
                  <a:lnTo>
                    <a:pt x="1123702" y="236569"/>
                  </a:lnTo>
                  <a:lnTo>
                    <a:pt x="1123702" y="202328"/>
                  </a:lnTo>
                  <a:lnTo>
                    <a:pt x="964949" y="202328"/>
                  </a:lnTo>
                  <a:lnTo>
                    <a:pt x="964949" y="164976"/>
                  </a:lnTo>
                  <a:lnTo>
                    <a:pt x="659902" y="164976"/>
                  </a:lnTo>
                  <a:lnTo>
                    <a:pt x="659902" y="136961"/>
                  </a:lnTo>
                  <a:lnTo>
                    <a:pt x="470024" y="136961"/>
                  </a:lnTo>
                  <a:lnTo>
                    <a:pt x="470024" y="108946"/>
                  </a:lnTo>
                  <a:lnTo>
                    <a:pt x="317500" y="108946"/>
                  </a:lnTo>
                  <a:lnTo>
                    <a:pt x="317500" y="68480"/>
                  </a:lnTo>
                  <a:lnTo>
                    <a:pt x="239681" y="68480"/>
                  </a:lnTo>
                  <a:lnTo>
                    <a:pt x="239681" y="43578"/>
                  </a:lnTo>
                  <a:lnTo>
                    <a:pt x="180539" y="43578"/>
                  </a:lnTo>
                  <a:lnTo>
                    <a:pt x="180539"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145" name="Group 144">
              <a:extLst>
                <a:ext uri="{FF2B5EF4-FFF2-40B4-BE49-F238E27FC236}">
                  <a16:creationId xmlns:a16="http://schemas.microsoft.com/office/drawing/2014/main" xmlns="" id="{2E10FB6F-90E7-4F5B-B799-B91E59A9DF9B}"/>
                </a:ext>
              </a:extLst>
            </p:cNvPr>
            <p:cNvGrpSpPr/>
            <p:nvPr/>
          </p:nvGrpSpPr>
          <p:grpSpPr>
            <a:xfrm>
              <a:off x="13199293" y="5346993"/>
              <a:ext cx="2276484" cy="142875"/>
              <a:chOff x="13199293" y="5346993"/>
              <a:chExt cx="2276484" cy="142875"/>
            </a:xfrm>
          </p:grpSpPr>
          <p:sp>
            <p:nvSpPr>
              <p:cNvPr id="146" name="Freeform: Shape 237">
                <a:extLst>
                  <a:ext uri="{FF2B5EF4-FFF2-40B4-BE49-F238E27FC236}">
                    <a16:creationId xmlns:a16="http://schemas.microsoft.com/office/drawing/2014/main" xmlns="" id="{25C04E90-3353-4D80-9C84-9F42E4057920}"/>
                  </a:ext>
                </a:extLst>
              </p:cNvPr>
              <p:cNvSpPr/>
              <p:nvPr/>
            </p:nvSpPr>
            <p:spPr>
              <a:xfrm>
                <a:off x="13199293" y="534699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7" name="Freeform: Shape 238">
                <a:extLst>
                  <a:ext uri="{FF2B5EF4-FFF2-40B4-BE49-F238E27FC236}">
                    <a16:creationId xmlns:a16="http://schemas.microsoft.com/office/drawing/2014/main" xmlns="" id="{5E36A327-70F4-4539-9B13-7ECA0CE5E97F}"/>
                  </a:ext>
                </a:extLst>
              </p:cNvPr>
              <p:cNvSpPr/>
              <p:nvPr/>
            </p:nvSpPr>
            <p:spPr>
              <a:xfrm>
                <a:off x="1329454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8" name="Freeform: Shape 239">
                <a:extLst>
                  <a:ext uri="{FF2B5EF4-FFF2-40B4-BE49-F238E27FC236}">
                    <a16:creationId xmlns:a16="http://schemas.microsoft.com/office/drawing/2014/main" xmlns="" id="{D2C2C6D2-D4C4-474C-9E04-2D4AD06B772C}"/>
                  </a:ext>
                </a:extLst>
              </p:cNvPr>
              <p:cNvSpPr/>
              <p:nvPr/>
            </p:nvSpPr>
            <p:spPr>
              <a:xfrm>
                <a:off x="1337074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9" name="Freeform: Shape 240">
                <a:extLst>
                  <a:ext uri="{FF2B5EF4-FFF2-40B4-BE49-F238E27FC236}">
                    <a16:creationId xmlns:a16="http://schemas.microsoft.com/office/drawing/2014/main" xmlns="" id="{1374D7D1-A371-49B0-836B-782ACE33A766}"/>
                  </a:ext>
                </a:extLst>
              </p:cNvPr>
              <p:cNvSpPr/>
              <p:nvPr/>
            </p:nvSpPr>
            <p:spPr>
              <a:xfrm>
                <a:off x="1340884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0" name="Freeform: Shape 241">
                <a:extLst>
                  <a:ext uri="{FF2B5EF4-FFF2-40B4-BE49-F238E27FC236}">
                    <a16:creationId xmlns:a16="http://schemas.microsoft.com/office/drawing/2014/main" xmlns="" id="{68A4F6AC-2AC0-467F-8710-71E352C0B82D}"/>
                  </a:ext>
                </a:extLst>
              </p:cNvPr>
              <p:cNvSpPr/>
              <p:nvPr/>
            </p:nvSpPr>
            <p:spPr>
              <a:xfrm>
                <a:off x="135040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1" name="Freeform: Shape 242">
                <a:extLst>
                  <a:ext uri="{FF2B5EF4-FFF2-40B4-BE49-F238E27FC236}">
                    <a16:creationId xmlns:a16="http://schemas.microsoft.com/office/drawing/2014/main" xmlns="" id="{BC4D85EE-9C45-4A08-BFF8-3CDFA7C7B8B1}"/>
                  </a:ext>
                </a:extLst>
              </p:cNvPr>
              <p:cNvSpPr/>
              <p:nvPr/>
            </p:nvSpPr>
            <p:spPr>
              <a:xfrm>
                <a:off x="1359934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2" name="Freeform: Shape 243">
                <a:extLst>
                  <a:ext uri="{FF2B5EF4-FFF2-40B4-BE49-F238E27FC236}">
                    <a16:creationId xmlns:a16="http://schemas.microsoft.com/office/drawing/2014/main" xmlns="" id="{7ACD4773-670E-47E8-9D16-5FA24EE90032}"/>
                  </a:ext>
                </a:extLst>
              </p:cNvPr>
              <p:cNvSpPr/>
              <p:nvPr/>
            </p:nvSpPr>
            <p:spPr>
              <a:xfrm>
                <a:off x="136564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3" name="Freeform: Shape 244">
                <a:extLst>
                  <a:ext uri="{FF2B5EF4-FFF2-40B4-BE49-F238E27FC236}">
                    <a16:creationId xmlns:a16="http://schemas.microsoft.com/office/drawing/2014/main" xmlns="" id="{09F02AFC-7038-4DA1-9FF4-26EB2CFC38D0}"/>
                  </a:ext>
                </a:extLst>
              </p:cNvPr>
              <p:cNvSpPr/>
              <p:nvPr/>
            </p:nvSpPr>
            <p:spPr>
              <a:xfrm>
                <a:off x="136945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4" name="Freeform: Shape 245">
                <a:extLst>
                  <a:ext uri="{FF2B5EF4-FFF2-40B4-BE49-F238E27FC236}">
                    <a16:creationId xmlns:a16="http://schemas.microsoft.com/office/drawing/2014/main" xmlns="" id="{85447DB4-5E16-4ABB-B7C8-023F57BA13AC}"/>
                  </a:ext>
                </a:extLst>
              </p:cNvPr>
              <p:cNvSpPr/>
              <p:nvPr/>
            </p:nvSpPr>
            <p:spPr>
              <a:xfrm>
                <a:off x="137326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5" name="Freeform: Shape 246">
                <a:extLst>
                  <a:ext uri="{FF2B5EF4-FFF2-40B4-BE49-F238E27FC236}">
                    <a16:creationId xmlns:a16="http://schemas.microsoft.com/office/drawing/2014/main" xmlns="" id="{7683E49A-0066-489F-8E5A-C158E257A8A8}"/>
                  </a:ext>
                </a:extLst>
              </p:cNvPr>
              <p:cNvSpPr/>
              <p:nvPr/>
            </p:nvSpPr>
            <p:spPr>
              <a:xfrm>
                <a:off x="137707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6" name="Freeform: Shape 247">
                <a:extLst>
                  <a:ext uri="{FF2B5EF4-FFF2-40B4-BE49-F238E27FC236}">
                    <a16:creationId xmlns:a16="http://schemas.microsoft.com/office/drawing/2014/main" xmlns="" id="{E0D20930-9CF9-4B2D-BDB3-665F66837492}"/>
                  </a:ext>
                </a:extLst>
              </p:cNvPr>
              <p:cNvSpPr/>
              <p:nvPr/>
            </p:nvSpPr>
            <p:spPr>
              <a:xfrm>
                <a:off x="138088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7" name="Freeform: Shape 248">
                <a:extLst>
                  <a:ext uri="{FF2B5EF4-FFF2-40B4-BE49-F238E27FC236}">
                    <a16:creationId xmlns:a16="http://schemas.microsoft.com/office/drawing/2014/main" xmlns="" id="{34D31DFA-9F41-4174-BE86-03FAF104AA2B}"/>
                  </a:ext>
                </a:extLst>
              </p:cNvPr>
              <p:cNvSpPr/>
              <p:nvPr/>
            </p:nvSpPr>
            <p:spPr>
              <a:xfrm>
                <a:off x="138088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8" name="Freeform: Shape 249">
                <a:extLst>
                  <a:ext uri="{FF2B5EF4-FFF2-40B4-BE49-F238E27FC236}">
                    <a16:creationId xmlns:a16="http://schemas.microsoft.com/office/drawing/2014/main" xmlns="" id="{456F182A-DDA5-4EF4-B21B-4C7B33C1E60B}"/>
                  </a:ext>
                </a:extLst>
              </p:cNvPr>
              <p:cNvSpPr/>
              <p:nvPr/>
            </p:nvSpPr>
            <p:spPr>
              <a:xfrm>
                <a:off x="1386604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9" name="Freeform: Shape 250">
                <a:extLst>
                  <a:ext uri="{FF2B5EF4-FFF2-40B4-BE49-F238E27FC236}">
                    <a16:creationId xmlns:a16="http://schemas.microsoft.com/office/drawing/2014/main" xmlns="" id="{E13178B0-5484-4A63-B308-03E76C95C3B1}"/>
                  </a:ext>
                </a:extLst>
              </p:cNvPr>
              <p:cNvSpPr/>
              <p:nvPr/>
            </p:nvSpPr>
            <p:spPr>
              <a:xfrm>
                <a:off x="139993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0" name="Freeform: Shape 251">
                <a:extLst>
                  <a:ext uri="{FF2B5EF4-FFF2-40B4-BE49-F238E27FC236}">
                    <a16:creationId xmlns:a16="http://schemas.microsoft.com/office/drawing/2014/main" xmlns="" id="{C98E0F46-F248-437E-B856-F0F6871395F9}"/>
                  </a:ext>
                </a:extLst>
              </p:cNvPr>
              <p:cNvSpPr/>
              <p:nvPr/>
            </p:nvSpPr>
            <p:spPr>
              <a:xfrm>
                <a:off x="140374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1" name="Freeform: Shape 252">
                <a:extLst>
                  <a:ext uri="{FF2B5EF4-FFF2-40B4-BE49-F238E27FC236}">
                    <a16:creationId xmlns:a16="http://schemas.microsoft.com/office/drawing/2014/main" xmlns="" id="{15883733-E8CB-4921-9C73-27B487D7ED1D}"/>
                  </a:ext>
                </a:extLst>
              </p:cNvPr>
              <p:cNvSpPr/>
              <p:nvPr/>
            </p:nvSpPr>
            <p:spPr>
              <a:xfrm>
                <a:off x="141898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2" name="Freeform: Shape 253">
                <a:extLst>
                  <a:ext uri="{FF2B5EF4-FFF2-40B4-BE49-F238E27FC236}">
                    <a16:creationId xmlns:a16="http://schemas.microsoft.com/office/drawing/2014/main" xmlns="" id="{97CF1B0A-382D-4A8F-855E-CB0FDD0F3080}"/>
                  </a:ext>
                </a:extLst>
              </p:cNvPr>
              <p:cNvSpPr/>
              <p:nvPr/>
            </p:nvSpPr>
            <p:spPr>
              <a:xfrm>
                <a:off x="14227993"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3" name="Freeform: Shape 254">
                <a:extLst>
                  <a:ext uri="{FF2B5EF4-FFF2-40B4-BE49-F238E27FC236}">
                    <a16:creationId xmlns:a16="http://schemas.microsoft.com/office/drawing/2014/main" xmlns="" id="{4801BC53-8D22-48C1-8ABB-D44BD6A2A9C1}"/>
                  </a:ext>
                </a:extLst>
              </p:cNvPr>
              <p:cNvSpPr/>
              <p:nvPr/>
            </p:nvSpPr>
            <p:spPr>
              <a:xfrm>
                <a:off x="142851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4" name="Freeform: Shape 255">
                <a:extLst>
                  <a:ext uri="{FF2B5EF4-FFF2-40B4-BE49-F238E27FC236}">
                    <a16:creationId xmlns:a16="http://schemas.microsoft.com/office/drawing/2014/main" xmlns="" id="{18799A07-5E11-4A69-9D43-D8E7ED06F9C7}"/>
                  </a:ext>
                </a:extLst>
              </p:cNvPr>
              <p:cNvSpPr/>
              <p:nvPr/>
            </p:nvSpPr>
            <p:spPr>
              <a:xfrm>
                <a:off x="143042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5" name="Freeform: Shape 256">
                <a:extLst>
                  <a:ext uri="{FF2B5EF4-FFF2-40B4-BE49-F238E27FC236}">
                    <a16:creationId xmlns:a16="http://schemas.microsoft.com/office/drawing/2014/main" xmlns="" id="{53087554-B652-49DA-B302-9C909CDB4C3B}"/>
                  </a:ext>
                </a:extLst>
              </p:cNvPr>
              <p:cNvSpPr/>
              <p:nvPr/>
            </p:nvSpPr>
            <p:spPr>
              <a:xfrm>
                <a:off x="144185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6" name="Freeform: Shape 257">
                <a:extLst>
                  <a:ext uri="{FF2B5EF4-FFF2-40B4-BE49-F238E27FC236}">
                    <a16:creationId xmlns:a16="http://schemas.microsoft.com/office/drawing/2014/main" xmlns="" id="{755AC524-CAA5-4F68-9C16-A48D9A179CE7}"/>
                  </a:ext>
                </a:extLst>
              </p:cNvPr>
              <p:cNvSpPr/>
              <p:nvPr/>
            </p:nvSpPr>
            <p:spPr>
              <a:xfrm>
                <a:off x="144566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7" name="Freeform: Shape 258">
                <a:extLst>
                  <a:ext uri="{FF2B5EF4-FFF2-40B4-BE49-F238E27FC236}">
                    <a16:creationId xmlns:a16="http://schemas.microsoft.com/office/drawing/2014/main" xmlns="" id="{67FB0D6E-8E7B-4FE5-89BC-0BB179CAC0E7}"/>
                  </a:ext>
                </a:extLst>
              </p:cNvPr>
              <p:cNvSpPr/>
              <p:nvPr/>
            </p:nvSpPr>
            <p:spPr>
              <a:xfrm>
                <a:off x="145137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8" name="Freeform: Shape 259">
                <a:extLst>
                  <a:ext uri="{FF2B5EF4-FFF2-40B4-BE49-F238E27FC236}">
                    <a16:creationId xmlns:a16="http://schemas.microsoft.com/office/drawing/2014/main" xmlns="" id="{AE06E424-55E8-4B31-A1D9-C849F53431E1}"/>
                  </a:ext>
                </a:extLst>
              </p:cNvPr>
              <p:cNvSpPr/>
              <p:nvPr/>
            </p:nvSpPr>
            <p:spPr>
              <a:xfrm>
                <a:off x="145328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9" name="Freeform: Shape 260">
                <a:extLst>
                  <a:ext uri="{FF2B5EF4-FFF2-40B4-BE49-F238E27FC236}">
                    <a16:creationId xmlns:a16="http://schemas.microsoft.com/office/drawing/2014/main" xmlns="" id="{22FE563D-396E-4573-88E4-12BBD0D0EFE7}"/>
                  </a:ext>
                </a:extLst>
              </p:cNvPr>
              <p:cNvSpPr/>
              <p:nvPr/>
            </p:nvSpPr>
            <p:spPr>
              <a:xfrm>
                <a:off x="145709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0" name="Freeform: Shape 261">
                <a:extLst>
                  <a:ext uri="{FF2B5EF4-FFF2-40B4-BE49-F238E27FC236}">
                    <a16:creationId xmlns:a16="http://schemas.microsoft.com/office/drawing/2014/main" xmlns="" id="{9ED91F3B-B4DE-4281-AD58-1C0CF290B0BC}"/>
                  </a:ext>
                </a:extLst>
              </p:cNvPr>
              <p:cNvSpPr/>
              <p:nvPr/>
            </p:nvSpPr>
            <p:spPr>
              <a:xfrm>
                <a:off x="146090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1" name="Freeform: Shape 262">
                <a:extLst>
                  <a:ext uri="{FF2B5EF4-FFF2-40B4-BE49-F238E27FC236}">
                    <a16:creationId xmlns:a16="http://schemas.microsoft.com/office/drawing/2014/main" xmlns="" id="{20E449CA-68C9-4A82-BFED-C57A404B65E3}"/>
                  </a:ext>
                </a:extLst>
              </p:cNvPr>
              <p:cNvSpPr/>
              <p:nvPr/>
            </p:nvSpPr>
            <p:spPr>
              <a:xfrm>
                <a:off x="146280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2" name="Freeform: Shape 263">
                <a:extLst>
                  <a:ext uri="{FF2B5EF4-FFF2-40B4-BE49-F238E27FC236}">
                    <a16:creationId xmlns:a16="http://schemas.microsoft.com/office/drawing/2014/main" xmlns="" id="{D9FE3B3E-A5E8-4C28-BE56-16B63438AE22}"/>
                  </a:ext>
                </a:extLst>
              </p:cNvPr>
              <p:cNvSpPr/>
              <p:nvPr/>
            </p:nvSpPr>
            <p:spPr>
              <a:xfrm>
                <a:off x="147233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3" name="Freeform: Shape 264">
                <a:extLst>
                  <a:ext uri="{FF2B5EF4-FFF2-40B4-BE49-F238E27FC236}">
                    <a16:creationId xmlns:a16="http://schemas.microsoft.com/office/drawing/2014/main" xmlns="" id="{9ADCEA67-CA0E-4CE3-B90E-774F5AFF439C}"/>
                  </a:ext>
                </a:extLst>
              </p:cNvPr>
              <p:cNvSpPr/>
              <p:nvPr/>
            </p:nvSpPr>
            <p:spPr>
              <a:xfrm>
                <a:off x="149138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4" name="Freeform: Shape 265">
                <a:extLst>
                  <a:ext uri="{FF2B5EF4-FFF2-40B4-BE49-F238E27FC236}">
                    <a16:creationId xmlns:a16="http://schemas.microsoft.com/office/drawing/2014/main" xmlns="" id="{42E8E368-572A-43E7-83BC-0F5DCD3454A1}"/>
                  </a:ext>
                </a:extLst>
              </p:cNvPr>
              <p:cNvSpPr/>
              <p:nvPr/>
            </p:nvSpPr>
            <p:spPr>
              <a:xfrm>
                <a:off x="149900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5" name="Freeform: Shape 266">
                <a:extLst>
                  <a:ext uri="{FF2B5EF4-FFF2-40B4-BE49-F238E27FC236}">
                    <a16:creationId xmlns:a16="http://schemas.microsoft.com/office/drawing/2014/main" xmlns="" id="{74AEAA2A-73CC-4D68-8741-9A76B3017D92}"/>
                  </a:ext>
                </a:extLst>
              </p:cNvPr>
              <p:cNvSpPr/>
              <p:nvPr/>
            </p:nvSpPr>
            <p:spPr>
              <a:xfrm>
                <a:off x="150281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6" name="Freeform: Shape 267">
                <a:extLst>
                  <a:ext uri="{FF2B5EF4-FFF2-40B4-BE49-F238E27FC236}">
                    <a16:creationId xmlns:a16="http://schemas.microsoft.com/office/drawing/2014/main" xmlns="" id="{0D846C45-0E1C-4452-A9D2-7EE0E28E472E}"/>
                  </a:ext>
                </a:extLst>
              </p:cNvPr>
              <p:cNvSpPr/>
              <p:nvPr/>
            </p:nvSpPr>
            <p:spPr>
              <a:xfrm>
                <a:off x="150852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7" name="Freeform: Shape 268">
                <a:extLst>
                  <a:ext uri="{FF2B5EF4-FFF2-40B4-BE49-F238E27FC236}">
                    <a16:creationId xmlns:a16="http://schemas.microsoft.com/office/drawing/2014/main" xmlns="" id="{5BFB1E98-B84E-46FE-99A4-E65386C8A735}"/>
                  </a:ext>
                </a:extLst>
              </p:cNvPr>
              <p:cNvSpPr/>
              <p:nvPr/>
            </p:nvSpPr>
            <p:spPr>
              <a:xfrm>
                <a:off x="151424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8" name="Freeform: Shape 269">
                <a:extLst>
                  <a:ext uri="{FF2B5EF4-FFF2-40B4-BE49-F238E27FC236}">
                    <a16:creationId xmlns:a16="http://schemas.microsoft.com/office/drawing/2014/main" xmlns="" id="{AE96E639-DD8A-4981-9FD0-E3EB87E8B931}"/>
                  </a:ext>
                </a:extLst>
              </p:cNvPr>
              <p:cNvSpPr/>
              <p:nvPr/>
            </p:nvSpPr>
            <p:spPr>
              <a:xfrm>
                <a:off x="151805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9" name="Freeform: Shape 270">
                <a:extLst>
                  <a:ext uri="{FF2B5EF4-FFF2-40B4-BE49-F238E27FC236}">
                    <a16:creationId xmlns:a16="http://schemas.microsoft.com/office/drawing/2014/main" xmlns="" id="{1B3FE1E9-9DDB-4460-9C02-DAFD0E78AA64}"/>
                  </a:ext>
                </a:extLst>
              </p:cNvPr>
              <p:cNvSpPr/>
              <p:nvPr/>
            </p:nvSpPr>
            <p:spPr>
              <a:xfrm>
                <a:off x="152376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0" name="Freeform: Shape 271">
                <a:extLst>
                  <a:ext uri="{FF2B5EF4-FFF2-40B4-BE49-F238E27FC236}">
                    <a16:creationId xmlns:a16="http://schemas.microsoft.com/office/drawing/2014/main" xmlns="" id="{BAB37315-7026-4EFD-87D1-B53263FEC628}"/>
                  </a:ext>
                </a:extLst>
              </p:cNvPr>
              <p:cNvSpPr/>
              <p:nvPr/>
            </p:nvSpPr>
            <p:spPr>
              <a:xfrm>
                <a:off x="152757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1" name="Freeform: Shape 272">
                <a:extLst>
                  <a:ext uri="{FF2B5EF4-FFF2-40B4-BE49-F238E27FC236}">
                    <a16:creationId xmlns:a16="http://schemas.microsoft.com/office/drawing/2014/main" xmlns="" id="{C2A07F9D-6914-4061-B81B-291F8E01E3F3}"/>
                  </a:ext>
                </a:extLst>
              </p:cNvPr>
              <p:cNvSpPr/>
              <p:nvPr/>
            </p:nvSpPr>
            <p:spPr>
              <a:xfrm>
                <a:off x="1529480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2" name="Freeform: Shape 273">
                <a:extLst>
                  <a:ext uri="{FF2B5EF4-FFF2-40B4-BE49-F238E27FC236}">
                    <a16:creationId xmlns:a16="http://schemas.microsoft.com/office/drawing/2014/main" xmlns="" id="{1A4562BD-39B9-42CD-A8E3-CA4A6D88298C}"/>
                  </a:ext>
                </a:extLst>
              </p:cNvPr>
              <p:cNvSpPr/>
              <p:nvPr/>
            </p:nvSpPr>
            <p:spPr>
              <a:xfrm>
                <a:off x="15466252"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sp>
        <p:nvSpPr>
          <p:cNvPr id="183" name="TextBox 182">
            <a:extLst>
              <a:ext uri="{FF2B5EF4-FFF2-40B4-BE49-F238E27FC236}">
                <a16:creationId xmlns:a16="http://schemas.microsoft.com/office/drawing/2014/main" xmlns="" id="{C45EEBE5-0122-4647-9730-0A6C085B0613}"/>
              </a:ext>
            </a:extLst>
          </p:cNvPr>
          <p:cNvSpPr txBox="1"/>
          <p:nvPr/>
        </p:nvSpPr>
        <p:spPr>
          <a:xfrm>
            <a:off x="1512659" y="5140499"/>
            <a:ext cx="314510" cy="307777"/>
          </a:xfrm>
          <a:prstGeom prst="rect">
            <a:avLst/>
          </a:prstGeom>
          <a:noFill/>
        </p:spPr>
        <p:txBody>
          <a:bodyPr wrap="none" rtlCol="0">
            <a:spAutoFit/>
          </a:bodyPr>
          <a:lstStyle/>
          <a:p>
            <a:r>
              <a:rPr lang="fr-FR" sz="1400" dirty="0">
                <a:solidFill>
                  <a:srgbClr val="363636"/>
                </a:solidFill>
              </a:rPr>
              <a:t>N</a:t>
            </a:r>
          </a:p>
        </p:txBody>
      </p:sp>
      <p:sp>
        <p:nvSpPr>
          <p:cNvPr id="184" name="TextBox 183">
            <a:extLst>
              <a:ext uri="{FF2B5EF4-FFF2-40B4-BE49-F238E27FC236}">
                <a16:creationId xmlns:a16="http://schemas.microsoft.com/office/drawing/2014/main" xmlns="" id="{177D9FEC-2035-4933-9563-551BB81AFA95}"/>
              </a:ext>
            </a:extLst>
          </p:cNvPr>
          <p:cNvSpPr txBox="1"/>
          <p:nvPr/>
        </p:nvSpPr>
        <p:spPr>
          <a:xfrm>
            <a:off x="4314165" y="1720957"/>
            <a:ext cx="518092" cy="369332"/>
          </a:xfrm>
          <a:prstGeom prst="rect">
            <a:avLst/>
          </a:prstGeom>
          <a:noFill/>
        </p:spPr>
        <p:txBody>
          <a:bodyPr wrap="none" rtlCol="0">
            <a:spAutoFit/>
          </a:bodyPr>
          <a:lstStyle/>
          <a:p>
            <a:pPr algn="ctr"/>
            <a:r>
              <a:rPr lang="fr-FR" b="1" dirty="0"/>
              <a:t>SG</a:t>
            </a:r>
          </a:p>
        </p:txBody>
      </p:sp>
    </p:spTree>
    <p:extLst>
      <p:ext uri="{BB962C8B-B14F-4D97-AF65-F5344CB8AC3E}">
        <p14:creationId xmlns:p14="http://schemas.microsoft.com/office/powerpoint/2010/main" xmlns="" val="302066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LBA41: Etude randomisée de phase III de chimiothérapie néoadjuvante par docétaxel(D), oxaliplatine(O) et S-1(S) (DOS) suivie de chirurgie et S-1 adjuvant vs. chirurgie et S-1 adjuvant dans le cancer de l’estomac avancé résécable (PRODIGY) – Kang Y-K,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spcBef>
                <a:spcPts val="24000"/>
              </a:spcBef>
              <a:buNone/>
            </a:pPr>
            <a:r>
              <a:rPr lang="fr-FR" b="1" dirty="0" smtClean="0"/>
              <a:t>Conclusion</a:t>
            </a:r>
          </a:p>
          <a:p>
            <a:r>
              <a:rPr lang="fr-FR" b="1" dirty="0" smtClean="0"/>
              <a:t>Chez ces patients avec cancer avancé de l’estomac ou de la JGO, l’utilisation de chimiothérapie </a:t>
            </a:r>
            <a:r>
              <a:rPr lang="fr-FR" b="1" dirty="0" err="1" smtClean="0"/>
              <a:t>néoadjuvante</a:t>
            </a:r>
            <a:r>
              <a:rPr lang="fr-FR" b="1" dirty="0" smtClean="0"/>
              <a:t> suivie de chirurgie et S-1 adjuvant a démontré de meilleurs taux de résection R0 et de diminution du stade tumoral ainsi qu’une amélioration de la SSP comparativement à la chirurgie suivie de S-1 adjuvant et elle a été globalement bien tolérée</a:t>
            </a:r>
            <a:endParaRPr lang="fr-FR" b="1" dirty="0"/>
          </a:p>
        </p:txBody>
      </p:sp>
      <p:sp>
        <p:nvSpPr>
          <p:cNvPr id="9" name="Text Placeholder 8"/>
          <p:cNvSpPr>
            <a:spLocks noGrp="1"/>
          </p:cNvSpPr>
          <p:nvPr>
            <p:ph type="body" sz="quarter" idx="10"/>
          </p:nvPr>
        </p:nvSpPr>
        <p:spPr>
          <a:xfrm>
            <a:off x="365125" y="6096000"/>
            <a:ext cx="4435475" cy="487363"/>
          </a:xfrm>
        </p:spPr>
        <p:txBody>
          <a:bodyPr/>
          <a:lstStyle/>
          <a:p>
            <a:r>
              <a:rPr lang="fr-FR" dirty="0" smtClean="0"/>
              <a:t>*p&lt;0,0001; </a:t>
            </a:r>
            <a:r>
              <a:rPr lang="fr-FR" baseline="30000" dirty="0" smtClean="0"/>
              <a:t>†</a:t>
            </a:r>
            <a:r>
              <a:rPr lang="fr-FR" dirty="0" smtClean="0"/>
              <a:t>1 neutropénie fébrile associée et 1 cause inconnue</a:t>
            </a:r>
            <a:endParaRPr lang="fr-FR" dirty="0"/>
          </a:p>
        </p:txBody>
      </p:sp>
      <p:sp>
        <p:nvSpPr>
          <p:cNvPr id="5" name="Text Placeholder 4"/>
          <p:cNvSpPr>
            <a:spLocks noGrp="1"/>
          </p:cNvSpPr>
          <p:nvPr>
            <p:ph type="body" sz="quarter" idx="11"/>
          </p:nvPr>
        </p:nvSpPr>
        <p:spPr/>
        <p:txBody>
          <a:bodyPr/>
          <a:lstStyle/>
          <a:p>
            <a:r>
              <a:rPr lang="fr-FR" smtClean="0"/>
              <a:t>Kang Y-K, et al, Ann Oncol 2019;30(suppl):abstr LBA41</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xmlns="" val="3466208853"/>
              </p:ext>
            </p:extLst>
          </p:nvPr>
        </p:nvGraphicFramePr>
        <p:xfrm>
          <a:off x="5157788" y="1598452"/>
          <a:ext cx="3910010" cy="2210880"/>
        </p:xfrm>
        <a:graphic>
          <a:graphicData uri="http://schemas.openxmlformats.org/drawingml/2006/table">
            <a:tbl>
              <a:tblPr firstRow="1" bandRow="1">
                <a:tableStyleId>{69012ECD-51FC-41F1-AA8D-1B2483CD663E}</a:tableStyleId>
              </a:tblPr>
              <a:tblGrid>
                <a:gridCol w="2706990">
                  <a:extLst>
                    <a:ext uri="{9D8B030D-6E8A-4147-A177-3AD203B41FA5}">
                      <a16:colId xmlns:a16="http://schemas.microsoft.com/office/drawing/2014/main" xmlns="" val="20000"/>
                    </a:ext>
                  </a:extLst>
                </a:gridCol>
                <a:gridCol w="1203020">
                  <a:extLst>
                    <a:ext uri="{9D8B030D-6E8A-4147-A177-3AD203B41FA5}">
                      <a16:colId xmlns:a16="http://schemas.microsoft.com/office/drawing/2014/main" xmlns=""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5%,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CSC</a:t>
                      </a:r>
                      <a:br>
                        <a:rPr kumimoji="0" lang="fr-FR" sz="1400" u="none" strike="noStrike" cap="none" normalizeH="0" baseline="0" noProof="0">
                          <a:ln>
                            <a:noFill/>
                          </a:ln>
                          <a:solidFill>
                            <a:schemeClr val="tx2"/>
                          </a:solidFill>
                          <a:effectLst/>
                          <a:latin typeface="+mn-lt"/>
                        </a:rPr>
                      </a:br>
                      <a:r>
                        <a:rPr kumimoji="0" lang="fr-FR" sz="1400" u="none" strike="noStrike" cap="none" normalizeH="0" baseline="0" noProof="0">
                          <a:ln>
                            <a:noFill/>
                          </a:ln>
                          <a:solidFill>
                            <a:schemeClr val="tx2"/>
                          </a:solidFill>
                          <a:effectLst/>
                          <a:latin typeface="+mn-lt"/>
                        </a:rPr>
                        <a:t>(n=238)</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mn-cs"/>
                        </a:rPr>
                        <a:t>Hématologiques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u="none" strike="noStrike" cap="none" normalizeH="0" baseline="0" noProof="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30 (12,6)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Neutropénie fébrile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22 (9,2)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Arial" charset="0"/>
                        </a:rPr>
                        <a:t>Gastrointestinaux</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Diarrhée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12 (5,0)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Arial" charset="0"/>
                        </a:rPr>
                        <a:t>Mortalité liée au traitement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 (0,8)</a:t>
                      </a:r>
                      <a:r>
                        <a:rPr kumimoji="0" lang="fr-FR" sz="14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rPr>
                        <a:t>†</a:t>
                      </a:r>
                      <a:endParaRPr kumimoji="0" lang="fr-FR" sz="1400" b="0" i="0" u="none" strike="noStrike" cap="none" normalizeH="0" baseline="3000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4223168149"/>
              </p:ext>
            </p:extLst>
          </p:nvPr>
        </p:nvGraphicFramePr>
        <p:xfrm>
          <a:off x="85867" y="1590536"/>
          <a:ext cx="4983999" cy="2994960"/>
        </p:xfrm>
        <a:graphic>
          <a:graphicData uri="http://schemas.openxmlformats.org/drawingml/2006/table">
            <a:tbl>
              <a:tblPr firstRow="1" bandRow="1">
                <a:tableStyleId>{69012ECD-51FC-41F1-AA8D-1B2483CD663E}</a:tableStyleId>
              </a:tblPr>
              <a:tblGrid>
                <a:gridCol w="2630649">
                  <a:extLst>
                    <a:ext uri="{9D8B030D-6E8A-4147-A177-3AD203B41FA5}">
                      <a16:colId xmlns:a16="http://schemas.microsoft.com/office/drawing/2014/main" xmlns="" val="20000"/>
                    </a:ext>
                  </a:extLst>
                </a:gridCol>
                <a:gridCol w="1278241">
                  <a:extLst>
                    <a:ext uri="{9D8B030D-6E8A-4147-A177-3AD203B41FA5}">
                      <a16:colId xmlns:a16="http://schemas.microsoft.com/office/drawing/2014/main" xmlns="" val="3397994981"/>
                    </a:ext>
                  </a:extLst>
                </a:gridCol>
                <a:gridCol w="1075109">
                  <a:extLst>
                    <a:ext uri="{9D8B030D-6E8A-4147-A177-3AD203B41FA5}">
                      <a16:colId xmlns:a16="http://schemas.microsoft.com/office/drawing/2014/main" xmlns=""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2"/>
                          </a:solidFill>
                          <a:effectLst/>
                          <a:latin typeface="+mn-lt"/>
                        </a:rPr>
                        <a:t>CSC</a:t>
                      </a:r>
                      <a:br>
                        <a:rPr kumimoji="0" lang="fr-FR" sz="1400" u="none" strike="noStrike" cap="none" normalizeH="0" baseline="0" noProof="0">
                          <a:ln>
                            <a:noFill/>
                          </a:ln>
                          <a:solidFill>
                            <a:schemeClr val="tx2"/>
                          </a:solidFill>
                          <a:effectLst/>
                          <a:latin typeface="+mn-lt"/>
                        </a:rPr>
                      </a:br>
                      <a:r>
                        <a:rPr kumimoji="0" lang="fr-FR" sz="1400" u="none" strike="noStrike" cap="none" normalizeH="0" baseline="0" noProof="0">
                          <a:ln>
                            <a:noFill/>
                          </a:ln>
                          <a:solidFill>
                            <a:schemeClr val="tx2"/>
                          </a:solidFill>
                          <a:effectLst/>
                          <a:latin typeface="+mn-lt"/>
                        </a:rPr>
                        <a:t>(n=238)</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SC</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(n=246)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O&amp;F ou bypass seul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18 (7,3)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Résection R2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Résection R1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10 (4,1)</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Résection R0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214 (96,4)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211 (85,8)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Gastrectomie totale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120 (56,1)*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120 (56,9)</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Gastrectomie subtotale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94 (43,9)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91 (43,1)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Curage D2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210 (98,1)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207 (98,1)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279524310"/>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Nombre de GG prélevés, moyenne (ET)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44,2 (19,5)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50,8 (18,6)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273875200"/>
                  </a:ext>
                </a:extLst>
              </a:tr>
            </a:tbl>
          </a:graphicData>
        </a:graphic>
      </p:graphicFrame>
    </p:spTree>
    <p:extLst>
      <p:ext uri="{BB962C8B-B14F-4D97-AF65-F5344CB8AC3E}">
        <p14:creationId xmlns:p14="http://schemas.microsoft.com/office/powerpoint/2010/main" xmlns="" val="1981015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5910" cy="807720"/>
          </a:xfrm>
        </p:spPr>
        <p:txBody>
          <a:bodyPr/>
          <a:lstStyle/>
          <a:p>
            <a:r>
              <a:rPr lang="fr-FR" sz="1600" dirty="0" smtClean="0"/>
              <a:t>LBA42: Chimiothérapie </a:t>
            </a:r>
            <a:r>
              <a:rPr lang="fr-FR" sz="1600" dirty="0" err="1" smtClean="0"/>
              <a:t>périopératoire</a:t>
            </a:r>
            <a:r>
              <a:rPr lang="fr-FR" sz="1600" dirty="0" smtClean="0"/>
              <a:t> par </a:t>
            </a:r>
            <a:r>
              <a:rPr lang="fr-FR" sz="1600" dirty="0" err="1" smtClean="0"/>
              <a:t>oxaliplatine</a:t>
            </a:r>
            <a:r>
              <a:rPr lang="fr-FR" sz="1600" dirty="0" smtClean="0"/>
              <a:t> associé à S-1 (SOX) versus chimiothérapie postopératoire par SOX ou </a:t>
            </a:r>
            <a:r>
              <a:rPr lang="fr-FR" sz="1600" dirty="0" err="1" smtClean="0"/>
              <a:t>oxaliplatine</a:t>
            </a:r>
            <a:r>
              <a:rPr lang="fr-FR" sz="1600" dirty="0" smtClean="0"/>
              <a:t> et capécitabine (XELOX) dans l’adénocarcinome localement avancé de l’estomac avec gastrectomie D2: étude de phase III randomisée (RESOLVE) – Ji J, et al</a:t>
            </a:r>
            <a:endParaRPr lang="fr-FR" sz="1600" dirty="0"/>
          </a:p>
        </p:txBody>
      </p:sp>
      <p:sp>
        <p:nvSpPr>
          <p:cNvPr id="31" name="Content Placeholder 2"/>
          <p:cNvSpPr>
            <a:spLocks noGrp="1"/>
          </p:cNvSpPr>
          <p:nvPr>
            <p:ph idx="1"/>
          </p:nvPr>
        </p:nvSpPr>
        <p:spPr>
          <a:xfrm>
            <a:off x="365124" y="1254035"/>
            <a:ext cx="8413751" cy="4746172"/>
          </a:xfrm>
        </p:spPr>
        <p:txBody>
          <a:bodyPr/>
          <a:lstStyle/>
          <a:p>
            <a:pPr marL="0" indent="0">
              <a:buNone/>
            </a:pPr>
            <a:r>
              <a:rPr lang="fr-FR" b="1" dirty="0"/>
              <a:t>Objectif</a:t>
            </a:r>
          </a:p>
          <a:p>
            <a:r>
              <a:rPr lang="fr-FR" dirty="0"/>
              <a:t>Etudier l'efficacité et la tolérance de la chimiothérapie périopératoire par SOX comparativement à la chimiothérapie postopératoire par SOX ou XELOX chez des patients avec cancer de l’estomac localement avancé</a:t>
            </a:r>
          </a:p>
        </p:txBody>
      </p:sp>
      <p:sp>
        <p:nvSpPr>
          <p:cNvPr id="32" name="Text Placeholder 8"/>
          <p:cNvSpPr>
            <a:spLocks noGrp="1"/>
          </p:cNvSpPr>
          <p:nvPr>
            <p:ph type="body" sz="quarter" idx="10"/>
          </p:nvPr>
        </p:nvSpPr>
        <p:spPr>
          <a:xfrm>
            <a:off x="365125" y="6096000"/>
            <a:ext cx="4283075" cy="487363"/>
          </a:xfrm>
        </p:spPr>
        <p:txBody>
          <a:bodyPr/>
          <a:lstStyle/>
          <a:p>
            <a:r>
              <a:rPr lang="fr-FR" dirty="0"/>
              <a:t>*S-1 40–60 mg 2x/j J1–14 + oxaliplatine 130 mg/mg</a:t>
            </a:r>
            <a:r>
              <a:rPr lang="fr-FR" baseline="30000" dirty="0"/>
              <a:t>2</a:t>
            </a:r>
            <a:r>
              <a:rPr lang="fr-FR" dirty="0"/>
              <a:t> iv J1 /3S; </a:t>
            </a:r>
            <a:r>
              <a:rPr lang="fr-FR" baseline="30000" dirty="0">
                <a:latin typeface="Arial" panose="020B0604020202020204" pitchFamily="34" charset="0"/>
                <a:cs typeface="Arial" panose="020B0604020202020204" pitchFamily="34" charset="0"/>
              </a:rPr>
              <a:t>†</a:t>
            </a:r>
            <a:r>
              <a:rPr lang="fr-FR" dirty="0"/>
              <a:t>gastrectomie D2; </a:t>
            </a:r>
            <a:r>
              <a:rPr lang="fr-FR" baseline="30000"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capécitabine 1000 mg/m</a:t>
            </a:r>
            <a:r>
              <a:rPr lang="fr-FR" baseline="30000" dirty="0"/>
              <a:t>2</a:t>
            </a:r>
            <a:r>
              <a:rPr lang="fr-FR" dirty="0">
                <a:latin typeface="Arial" panose="020B0604020202020204" pitchFamily="34" charset="0"/>
                <a:cs typeface="Arial" panose="020B0604020202020204" pitchFamily="34" charset="0"/>
              </a:rPr>
              <a:t> 2x/j J1–14 + oxaliplatine 130 mg/m</a:t>
            </a:r>
            <a:r>
              <a:rPr lang="fr-FR" baseline="30000" dirty="0"/>
              <a:t>2</a:t>
            </a:r>
            <a:r>
              <a:rPr lang="fr-FR" dirty="0">
                <a:latin typeface="Arial" panose="020B0604020202020204" pitchFamily="34" charset="0"/>
                <a:cs typeface="Arial" panose="020B0604020202020204" pitchFamily="34" charset="0"/>
              </a:rPr>
              <a:t> iv J1 /3S</a:t>
            </a:r>
            <a:endParaRPr lang="fr-FR" dirty="0"/>
          </a:p>
        </p:txBody>
      </p:sp>
      <p:sp>
        <p:nvSpPr>
          <p:cNvPr id="33" name="Text Placeholder 4"/>
          <p:cNvSpPr>
            <a:spLocks noGrp="1"/>
          </p:cNvSpPr>
          <p:nvPr>
            <p:ph type="body" sz="quarter" idx="11"/>
          </p:nvPr>
        </p:nvSpPr>
        <p:spPr>
          <a:xfrm>
            <a:off x="4648200" y="6096000"/>
            <a:ext cx="4130675" cy="487363"/>
          </a:xfrm>
        </p:spPr>
        <p:txBody>
          <a:bodyPr/>
          <a:lstStyle/>
          <a:p>
            <a:r>
              <a:rPr lang="fr-FR" dirty="0"/>
              <a:t>Ji J, et al, Ann </a:t>
            </a:r>
            <a:r>
              <a:rPr lang="fr-FR" dirty="0" err="1"/>
              <a:t>Oncol</a:t>
            </a:r>
            <a:r>
              <a:rPr lang="fr-FR" dirty="0"/>
              <a:t> 2019;30(</a:t>
            </a:r>
            <a:r>
              <a:rPr lang="fr-FR" dirty="0" err="1"/>
              <a:t>suppl</a:t>
            </a:r>
            <a:r>
              <a:rPr lang="fr-FR" dirty="0"/>
              <a:t>):</a:t>
            </a:r>
            <a:r>
              <a:rPr lang="fr-FR" dirty="0" err="1"/>
              <a:t>abstr</a:t>
            </a:r>
            <a:r>
              <a:rPr lang="fr-FR" dirty="0"/>
              <a:t> LBA42</a:t>
            </a:r>
          </a:p>
        </p:txBody>
      </p:sp>
      <p:sp>
        <p:nvSpPr>
          <p:cNvPr id="34" name="Oval 14"/>
          <p:cNvSpPr>
            <a:spLocks noChangeArrowheads="1"/>
          </p:cNvSpPr>
          <p:nvPr/>
        </p:nvSpPr>
        <p:spPr bwMode="auto">
          <a:xfrm>
            <a:off x="3296961" y="359770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1:1:1</a:t>
            </a:r>
          </a:p>
        </p:txBody>
      </p:sp>
      <p:cxnSp>
        <p:nvCxnSpPr>
          <p:cNvPr id="35" name="AutoShape 15"/>
          <p:cNvCxnSpPr>
            <a:cxnSpLocks noChangeShapeType="1"/>
            <a:stCxn id="34" idx="0"/>
            <a:endCxn id="41" idx="1"/>
          </p:cNvCxnSpPr>
          <p:nvPr/>
        </p:nvCxnSpPr>
        <p:spPr bwMode="auto">
          <a:xfrm rot="5400000" flipH="1" flipV="1">
            <a:off x="3504345" y="2973376"/>
            <a:ext cx="708741" cy="539913"/>
          </a:xfrm>
          <a:prstGeom prst="bentConnector2">
            <a:avLst/>
          </a:prstGeom>
          <a:noFill/>
          <a:ln w="57150">
            <a:solidFill>
              <a:schemeClr val="bg2">
                <a:lumMod val="60000"/>
                <a:lumOff val="40000"/>
              </a:schemeClr>
            </a:solidFill>
            <a:round/>
            <a:headEnd/>
            <a:tailEnd type="triangle" w="med" len="med"/>
          </a:ln>
        </p:spPr>
      </p:cxnSp>
      <p:cxnSp>
        <p:nvCxnSpPr>
          <p:cNvPr id="36" name="AutoShape 16"/>
          <p:cNvCxnSpPr>
            <a:cxnSpLocks noChangeShapeType="1"/>
            <a:stCxn id="34" idx="4"/>
            <a:endCxn id="40" idx="1"/>
          </p:cNvCxnSpPr>
          <p:nvPr/>
        </p:nvCxnSpPr>
        <p:spPr bwMode="auto">
          <a:xfrm rot="16200000" flipH="1">
            <a:off x="3500469" y="4270191"/>
            <a:ext cx="716493" cy="539913"/>
          </a:xfrm>
          <a:prstGeom prst="bentConnector2">
            <a:avLst/>
          </a:prstGeom>
          <a:noFill/>
          <a:ln w="57150">
            <a:solidFill>
              <a:schemeClr val="bg2">
                <a:lumMod val="60000"/>
                <a:lumOff val="40000"/>
              </a:schemeClr>
            </a:solidFill>
            <a:round/>
            <a:headEnd/>
            <a:tailEnd type="triangle" w="med" len="med"/>
          </a:ln>
        </p:spPr>
      </p:cxnSp>
      <p:cxnSp>
        <p:nvCxnSpPr>
          <p:cNvPr id="37" name="AutoShape 19"/>
          <p:cNvCxnSpPr>
            <a:cxnSpLocks noChangeShapeType="1"/>
            <a:stCxn id="42" idx="3"/>
            <a:endCxn id="34" idx="2"/>
          </p:cNvCxnSpPr>
          <p:nvPr/>
        </p:nvCxnSpPr>
        <p:spPr bwMode="auto">
          <a:xfrm flipV="1">
            <a:off x="3172903" y="3889802"/>
            <a:ext cx="124058" cy="1"/>
          </a:xfrm>
          <a:prstGeom prst="straightConnector1">
            <a:avLst/>
          </a:prstGeom>
          <a:noFill/>
          <a:ln w="57150">
            <a:solidFill>
              <a:schemeClr val="bg2">
                <a:lumMod val="60000"/>
                <a:lumOff val="40000"/>
              </a:schemeClr>
            </a:solidFill>
            <a:round/>
            <a:headEnd type="none" w="med" len="med"/>
            <a:tailEnd type="none" w="med" len="med"/>
          </a:ln>
        </p:spPr>
      </p:cxnSp>
      <p:cxnSp>
        <p:nvCxnSpPr>
          <p:cNvPr id="38" name="AutoShape 20"/>
          <p:cNvCxnSpPr>
            <a:cxnSpLocks noChangeShapeType="1"/>
            <a:stCxn id="40" idx="3"/>
            <a:endCxn id="48" idx="1"/>
          </p:cNvCxnSpPr>
          <p:nvPr/>
        </p:nvCxnSpPr>
        <p:spPr bwMode="auto">
          <a:xfrm>
            <a:off x="7915767" y="4898395"/>
            <a:ext cx="260629" cy="1"/>
          </a:xfrm>
          <a:prstGeom prst="straightConnector1">
            <a:avLst/>
          </a:prstGeom>
          <a:noFill/>
          <a:ln w="57150">
            <a:solidFill>
              <a:schemeClr val="bg2">
                <a:lumMod val="60000"/>
                <a:lumOff val="40000"/>
              </a:schemeClr>
            </a:solidFill>
            <a:prstDash val="sysDot"/>
            <a:round/>
            <a:headEnd/>
            <a:tailEnd type="triangle" w="med" len="med"/>
          </a:ln>
        </p:spPr>
      </p:cxnSp>
      <p:cxnSp>
        <p:nvCxnSpPr>
          <p:cNvPr id="39" name="AutoShape 21"/>
          <p:cNvCxnSpPr>
            <a:cxnSpLocks noChangeShapeType="1"/>
            <a:stCxn id="41" idx="3"/>
            <a:endCxn id="46" idx="1"/>
          </p:cNvCxnSpPr>
          <p:nvPr/>
        </p:nvCxnSpPr>
        <p:spPr bwMode="auto">
          <a:xfrm>
            <a:off x="7914810" y="2888961"/>
            <a:ext cx="261586" cy="1"/>
          </a:xfrm>
          <a:prstGeom prst="straightConnector1">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4128672" y="4437169"/>
            <a:ext cx="3787095" cy="92245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800" b="0" i="0" u="sng" strike="noStrike" kern="1200" cap="none" spc="0" normalizeH="0" baseline="0" noProof="0" dirty="0">
                <a:ln>
                  <a:noFill/>
                </a:ln>
                <a:solidFill>
                  <a:srgbClr val="4D4D4D"/>
                </a:solidFill>
                <a:effectLst/>
                <a:uLnTx/>
                <a:uFillTx/>
                <a:ea typeface="SimSun" pitchFamily="2" charset="-122"/>
              </a:rPr>
              <a:t>Bras C</a:t>
            </a:r>
            <a:r>
              <a:rPr kumimoji="0" lang="fr-FR" altLang="zh-CN" sz="1800" b="0" i="0" u="none" strike="noStrike" kern="1200" cap="none" spc="0" normalizeH="0" baseline="0" noProof="0" dirty="0">
                <a:ln>
                  <a:noFill/>
                </a:ln>
                <a:solidFill>
                  <a:srgbClr val="4D4D4D"/>
                </a:solidFill>
                <a:effectLst/>
                <a:uLnTx/>
                <a:uFillTx/>
                <a:ea typeface="SimSun" pitchFamily="2" charset="-122"/>
              </a:rPr>
              <a:t>: Chirurgie</a:t>
            </a:r>
            <a:r>
              <a:rPr lang="fr-FR" altLang="zh-CN" baseline="30000" dirty="0">
                <a:solidFill>
                  <a:srgbClr val="4D4D4D"/>
                </a:solidFill>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noProof="0" dirty="0">
                <a:ln>
                  <a:noFill/>
                </a:ln>
                <a:solidFill>
                  <a:srgbClr val="4D4D4D"/>
                </a:solidFill>
                <a:effectLst/>
                <a:uLnTx/>
                <a:uFillTx/>
                <a:ea typeface="SimSun" pitchFamily="2" charset="-122"/>
              </a:rPr>
              <a:t> suivie de XELOX</a:t>
            </a:r>
            <a:r>
              <a:rPr kumimoji="0" lang="fr-FR" altLang="zh-CN" sz="1800" b="0" i="0" u="none" strike="noStrike" kern="1200" cap="none" spc="0" normalizeH="0" baseline="30000" noProof="0" dirty="0">
                <a:ln>
                  <a:noFill/>
                </a:ln>
                <a:solidFill>
                  <a:srgbClr val="4D4D4D"/>
                </a:solidFill>
                <a:effectLst/>
                <a:uLnTx/>
                <a:uFillTx/>
                <a:latin typeface="Arial" panose="020B0604020202020204" pitchFamily="34" charset="0"/>
                <a:ea typeface="SimSun" pitchFamily="2" charset="-122"/>
                <a:cs typeface="Arial" panose="020B0604020202020204" pitchFamily="34" charset="0"/>
              </a:rPr>
              <a:t>‡ </a:t>
            </a:r>
            <a:r>
              <a:rPr kumimoji="0" lang="fr-FR" altLang="zh-CN" sz="1800" b="0" i="0" u="none" strike="noStrike" kern="1200" cap="none" spc="0" normalizeH="0" baseline="0" noProof="0" dirty="0">
                <a:ln>
                  <a:noFill/>
                </a:ln>
                <a:solidFill>
                  <a:srgbClr val="4D4D4D"/>
                </a:solidFill>
                <a:effectLst/>
                <a:uLnTx/>
                <a:uFillTx/>
                <a:ea typeface="SimSun" pitchFamily="2" charset="-122"/>
              </a:rPr>
              <a:t>8 cycles (n=345)</a:t>
            </a:r>
          </a:p>
        </p:txBody>
      </p:sp>
      <p:sp>
        <p:nvSpPr>
          <p:cNvPr id="41" name="AutoShape 8"/>
          <p:cNvSpPr>
            <a:spLocks noChangeArrowheads="1"/>
          </p:cNvSpPr>
          <p:nvPr/>
        </p:nvSpPr>
        <p:spPr bwMode="auto">
          <a:xfrm>
            <a:off x="4128672" y="2428558"/>
            <a:ext cx="3786138"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u="sng" dirty="0">
                <a:solidFill>
                  <a:srgbClr val="FFFFFF"/>
                </a:solidFill>
                <a:ea typeface="SimSun" pitchFamily="2" charset="-122"/>
              </a:rPr>
              <a:t>Bras</a:t>
            </a:r>
            <a:r>
              <a:rPr kumimoji="0" lang="fr-FR" altLang="zh-CN" sz="1800" b="0" i="0" u="sng" strike="noStrike" kern="1200" cap="none" spc="0" normalizeH="0" noProof="0" dirty="0">
                <a:ln>
                  <a:noFill/>
                </a:ln>
                <a:solidFill>
                  <a:srgbClr val="FFFFFF"/>
                </a:solidFill>
                <a:effectLst/>
                <a:uLnTx/>
                <a:uFillTx/>
                <a:ea typeface="SimSun" pitchFamily="2" charset="-122"/>
              </a:rPr>
              <a:t> A</a:t>
            </a:r>
            <a:r>
              <a:rPr kumimoji="0" lang="fr-FR" altLang="zh-CN" sz="1800" b="0" i="0" u="none" strike="noStrike" kern="1200" cap="none" spc="0" normalizeH="0" noProof="0" dirty="0">
                <a:ln>
                  <a:noFill/>
                </a:ln>
                <a:solidFill>
                  <a:srgbClr val="FFFFFF"/>
                </a:solidFill>
                <a:effectLst/>
                <a:uLnTx/>
                <a:uFillTx/>
                <a:ea typeface="SimSun" pitchFamily="2" charset="-122"/>
              </a:rPr>
              <a:t>: </a:t>
            </a:r>
            <a:r>
              <a:rPr kumimoji="0" lang="fr-FR" altLang="zh-CN" sz="1800" b="0" i="0" u="none" strike="noStrike" kern="1200" cap="none" spc="0" normalizeH="0" baseline="0" noProof="0" dirty="0">
                <a:ln>
                  <a:noFill/>
                </a:ln>
                <a:solidFill>
                  <a:srgbClr val="FFFFFF"/>
                </a:solidFill>
                <a:effectLst/>
                <a:uLnTx/>
                <a:uFillTx/>
                <a:ea typeface="SimSun" pitchFamily="2" charset="-122"/>
              </a:rPr>
              <a:t>SOX* 3 cycles suivis de chirurgie</a:t>
            </a:r>
            <a:r>
              <a:rPr kumimoji="0" lang="fr-FR" altLang="zh-CN" sz="1800" b="0" i="0" u="none" strike="noStrike" kern="1200" cap="none" spc="0" normalizeH="0" baseline="3000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noProof="0" dirty="0">
                <a:ln>
                  <a:noFill/>
                </a:ln>
                <a:solidFill>
                  <a:srgbClr val="FFFFFF"/>
                </a:solidFill>
                <a:effectLst/>
                <a:uLnTx/>
                <a:uFillTx/>
                <a:ea typeface="SimSun" pitchFamily="2" charset="-122"/>
              </a:rPr>
              <a:t> suivie de SOX* 5 cycles puis</a:t>
            </a:r>
            <a:r>
              <a:rPr kumimoji="0" lang="fr-FR" altLang="zh-CN" sz="1800" b="0" i="0" u="none" strike="noStrike" kern="1200" cap="none" spc="0" normalizeH="0" noProof="0" dirty="0">
                <a:ln>
                  <a:noFill/>
                </a:ln>
                <a:solidFill>
                  <a:srgbClr val="FFFFFF"/>
                </a:solidFill>
                <a:effectLst/>
                <a:uLnTx/>
                <a:uFillTx/>
                <a:ea typeface="SimSun" pitchFamily="2" charset="-122"/>
              </a:rPr>
              <a:t> S-1 3 cycles </a:t>
            </a:r>
            <a:r>
              <a:rPr kumimoji="0" lang="fr-FR" altLang="zh-CN" sz="1800" b="0" i="0" u="none" strike="noStrike" kern="1200" cap="none" spc="0" normalizeH="0" baseline="0" noProof="0" dirty="0">
                <a:ln>
                  <a:noFill/>
                </a:ln>
                <a:solidFill>
                  <a:srgbClr val="FFFFFF"/>
                </a:solidFill>
                <a:effectLst/>
                <a:uLnTx/>
                <a:uFillTx/>
                <a:ea typeface="SimSun" pitchFamily="2" charset="-122"/>
              </a:rPr>
              <a:t>(n=337)</a:t>
            </a:r>
          </a:p>
        </p:txBody>
      </p:sp>
      <p:sp>
        <p:nvSpPr>
          <p:cNvPr id="42" name="AutoShape 9"/>
          <p:cNvSpPr>
            <a:spLocks noChangeArrowheads="1"/>
          </p:cNvSpPr>
          <p:nvPr/>
        </p:nvSpPr>
        <p:spPr bwMode="auto">
          <a:xfrm>
            <a:off x="110040" y="2889272"/>
            <a:ext cx="3062863"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dirty="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latin typeface="Arial"/>
                <a:ea typeface="SimSun" pitchFamily="2" charset="-122"/>
                <a:cs typeface="Arial"/>
              </a:rPr>
              <a:t>Adénocarcinome localement avancé estomac ou JGO</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cT4N+M0 ou cT4NxM0</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(n=1094)</a:t>
            </a:r>
          </a:p>
        </p:txBody>
      </p:sp>
      <p:cxnSp>
        <p:nvCxnSpPr>
          <p:cNvPr id="43" name="AutoShape 21"/>
          <p:cNvCxnSpPr>
            <a:cxnSpLocks noChangeShapeType="1"/>
            <a:stCxn id="44" idx="3"/>
            <a:endCxn id="47" idx="1"/>
          </p:cNvCxnSpPr>
          <p:nvPr/>
        </p:nvCxnSpPr>
        <p:spPr bwMode="auto">
          <a:xfrm>
            <a:off x="7914810" y="3889802"/>
            <a:ext cx="261586" cy="1"/>
          </a:xfrm>
          <a:prstGeom prst="straightConnector1">
            <a:avLst/>
          </a:prstGeom>
          <a:noFill/>
          <a:ln w="57150">
            <a:solidFill>
              <a:schemeClr val="bg2">
                <a:lumMod val="60000"/>
                <a:lumOff val="40000"/>
              </a:schemeClr>
            </a:solidFill>
            <a:round/>
            <a:headEnd/>
            <a:tailEnd type="triangle" w="med" len="med"/>
          </a:ln>
        </p:spPr>
      </p:cxnSp>
      <p:sp>
        <p:nvSpPr>
          <p:cNvPr id="44" name="AutoShape 8"/>
          <p:cNvSpPr>
            <a:spLocks noChangeArrowheads="1"/>
          </p:cNvSpPr>
          <p:nvPr/>
        </p:nvSpPr>
        <p:spPr bwMode="auto">
          <a:xfrm>
            <a:off x="4128672" y="3430086"/>
            <a:ext cx="3786138" cy="919432"/>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noProof="0" dirty="0">
                <a:ln>
                  <a:noFill/>
                </a:ln>
                <a:solidFill>
                  <a:srgbClr val="4D4D4D"/>
                </a:solidFill>
                <a:effectLst/>
                <a:uLnTx/>
                <a:uFillTx/>
                <a:ea typeface="SimSun" pitchFamily="2" charset="-122"/>
              </a:rPr>
              <a:t>Bras B</a:t>
            </a:r>
            <a:r>
              <a:rPr kumimoji="0" lang="fr-FR" altLang="zh-CN" sz="1800" b="0" i="0" u="none" strike="noStrike" kern="1200" cap="none" spc="0" normalizeH="0" baseline="0" noProof="0" dirty="0">
                <a:ln>
                  <a:noFill/>
                </a:ln>
                <a:solidFill>
                  <a:srgbClr val="4D4D4D"/>
                </a:solidFill>
                <a:effectLst/>
                <a:uLnTx/>
                <a:uFillTx/>
                <a:ea typeface="SimSun" pitchFamily="2" charset="-122"/>
              </a:rPr>
              <a:t>: chirurgie</a:t>
            </a:r>
            <a:r>
              <a:rPr kumimoji="0" lang="fr-FR" altLang="zh-CN" sz="1800" b="0" i="0" u="none" strike="noStrike" kern="1200" cap="none" spc="0" normalizeH="0" baseline="30000" noProof="0" dirty="0">
                <a:ln>
                  <a:noFill/>
                </a:ln>
                <a:solidFill>
                  <a:srgbClr val="4D4D4D"/>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noProof="0" dirty="0">
                <a:ln>
                  <a:noFill/>
                </a:ln>
                <a:solidFill>
                  <a:srgbClr val="4D4D4D"/>
                </a:solidFill>
                <a:effectLst/>
                <a:uLnTx/>
                <a:uFillTx/>
                <a:ea typeface="SimSun" pitchFamily="2" charset="-122"/>
              </a:rPr>
              <a:t> suivie </a:t>
            </a:r>
            <a:r>
              <a:rPr kumimoji="0" lang="fr-FR" altLang="zh-CN" sz="1800" b="0" i="0" u="none" strike="noStrike" kern="1200" cap="none" spc="0" normalizeH="0" baseline="0" noProof="0" dirty="0" smtClean="0">
                <a:ln>
                  <a:noFill/>
                </a:ln>
                <a:solidFill>
                  <a:srgbClr val="4D4D4D"/>
                </a:solidFill>
                <a:effectLst/>
                <a:uLnTx/>
                <a:uFillTx/>
                <a:ea typeface="SimSun" pitchFamily="2" charset="-122"/>
              </a:rPr>
              <a:t>de</a:t>
            </a:r>
            <a:r>
              <a:rPr kumimoji="0" lang="fr-FR" altLang="zh-CN" sz="1800" b="0" i="0" u="none" strike="noStrike" kern="1200" cap="none" spc="0" normalizeH="0" baseline="0" noProof="0" dirty="0">
                <a:ln>
                  <a:noFill/>
                </a:ln>
                <a:solidFill>
                  <a:srgbClr val="4D4D4D"/>
                </a:solidFill>
                <a:effectLst/>
                <a:uLnTx/>
                <a:uFillTx/>
                <a:ea typeface="SimSun" pitchFamily="2" charset="-122"/>
              </a:rPr>
              <a:t/>
            </a:r>
            <a:br>
              <a:rPr kumimoji="0" lang="fr-FR" altLang="zh-CN" sz="1800" b="0" i="0" u="none" strike="noStrike" kern="1200" cap="none" spc="0" normalizeH="0" baseline="0" noProof="0" dirty="0">
                <a:ln>
                  <a:noFill/>
                </a:ln>
                <a:solidFill>
                  <a:srgbClr val="4D4D4D"/>
                </a:solidFill>
                <a:effectLst/>
                <a:uLnTx/>
                <a:uFillTx/>
                <a:ea typeface="SimSun" pitchFamily="2" charset="-122"/>
              </a:rPr>
            </a:br>
            <a:r>
              <a:rPr kumimoji="0" lang="fr-FR" altLang="zh-CN" sz="1800" b="0" i="0" u="none" strike="noStrike" kern="1200" cap="none" spc="0" normalizeH="0" baseline="0" noProof="0" dirty="0">
                <a:ln>
                  <a:noFill/>
                </a:ln>
                <a:solidFill>
                  <a:srgbClr val="4D4D4D"/>
                </a:solidFill>
                <a:effectLst/>
                <a:uLnTx/>
                <a:uFillTx/>
                <a:ea typeface="SimSun" pitchFamily="2" charset="-122"/>
              </a:rPr>
              <a:t>SOX* 8 cycles (n=340)</a:t>
            </a:r>
          </a:p>
        </p:txBody>
      </p:sp>
      <p:cxnSp>
        <p:nvCxnSpPr>
          <p:cNvPr id="45" name="AutoShape 19"/>
          <p:cNvCxnSpPr>
            <a:cxnSpLocks noChangeShapeType="1"/>
            <a:stCxn id="34" idx="6"/>
            <a:endCxn id="44" idx="1"/>
          </p:cNvCxnSpPr>
          <p:nvPr/>
        </p:nvCxnSpPr>
        <p:spPr bwMode="auto">
          <a:xfrm>
            <a:off x="3880556" y="3889802"/>
            <a:ext cx="248116" cy="0"/>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8176396" y="2579542"/>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47" name="AutoShape 12"/>
          <p:cNvSpPr>
            <a:spLocks noChangeArrowheads="1"/>
          </p:cNvSpPr>
          <p:nvPr/>
        </p:nvSpPr>
        <p:spPr bwMode="auto">
          <a:xfrm>
            <a:off x="8176396" y="3580383"/>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48" name="AutoShape 12"/>
          <p:cNvSpPr>
            <a:spLocks noChangeArrowheads="1"/>
          </p:cNvSpPr>
          <p:nvPr/>
        </p:nvSpPr>
        <p:spPr bwMode="auto">
          <a:xfrm>
            <a:off x="8176396" y="4588976"/>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49" name="Content Placeholder 26"/>
          <p:cNvSpPr txBox="1">
            <a:spLocks/>
          </p:cNvSpPr>
          <p:nvPr/>
        </p:nvSpPr>
        <p:spPr bwMode="auto">
          <a:xfrm>
            <a:off x="1383307" y="4879946"/>
            <a:ext cx="2766238" cy="655738"/>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a:ea typeface="+mn-ea"/>
                <a:cs typeface="Arial" charset="0"/>
              </a:rPr>
              <a:t>Classification de Lauren, site</a:t>
            </a:r>
          </a:p>
        </p:txBody>
      </p:sp>
      <p:sp>
        <p:nvSpPr>
          <p:cNvPr id="50" name="Content Placeholder 26"/>
          <p:cNvSpPr txBox="1">
            <a:spLocks/>
          </p:cNvSpPr>
          <p:nvPr/>
        </p:nvSpPr>
        <p:spPr>
          <a:xfrm>
            <a:off x="365124" y="5393859"/>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endParaRPr kumimoji="0" lang="fr-FR" sz="1600" b="1" i="0" u="none" strike="noStrike" kern="1200" cap="none" spc="0" normalizeH="0" noProof="0" dirty="0" smtClean="0">
              <a:ln>
                <a:noFill/>
              </a:ln>
              <a:solidFill>
                <a:srgbClr val="A0A0A0"/>
              </a:solidFill>
              <a:effectLst/>
              <a:uLnTx/>
              <a:uFillTx/>
              <a:latin typeface="Arial"/>
              <a:cs typeface="Arial"/>
            </a:endParaRPr>
          </a:p>
          <a:p>
            <a:pPr>
              <a:buClr>
                <a:srgbClr val="043882"/>
              </a:buClr>
              <a:defRPr/>
            </a:pPr>
            <a:r>
              <a:rPr lang="fr-FR" dirty="0" smtClean="0">
                <a:latin typeface="Arial"/>
                <a:cs typeface="Arial"/>
              </a:rPr>
              <a:t>SSM </a:t>
            </a:r>
            <a:r>
              <a:rPr lang="fr-FR" dirty="0">
                <a:latin typeface="Arial"/>
                <a:cs typeface="Arial"/>
              </a:rPr>
              <a:t>à 3 ans</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51" name="Content Placeholder 26"/>
          <p:cNvSpPr txBox="1">
            <a:spLocks/>
          </p:cNvSpPr>
          <p:nvPr/>
        </p:nvSpPr>
        <p:spPr>
          <a:xfrm>
            <a:off x="4648200" y="5393859"/>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SG </a:t>
            </a:r>
            <a:r>
              <a:rPr kumimoji="0" lang="fr-FR" sz="1600" b="0" i="0" u="none" strike="noStrike" kern="1200" cap="none" spc="0" normalizeH="0" baseline="0" noProof="0" dirty="0">
                <a:ln>
                  <a:noFill/>
                </a:ln>
                <a:solidFill>
                  <a:srgbClr val="4D4D4D"/>
                </a:solidFill>
                <a:effectLst/>
                <a:uLnTx/>
                <a:uFillTx/>
                <a:latin typeface="Arial"/>
                <a:ea typeface="+mn-ea"/>
                <a:cs typeface="Arial"/>
              </a:rPr>
              <a:t>à 5 ans, tolérance</a:t>
            </a:r>
          </a:p>
        </p:txBody>
      </p:sp>
    </p:spTree>
    <p:extLst>
      <p:ext uri="{BB962C8B-B14F-4D97-AF65-F5344CB8AC3E}">
        <p14:creationId xmlns:p14="http://schemas.microsoft.com/office/powerpoint/2010/main" xmlns="" val="49198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smtClean="0"/>
              <a:t>LBA42: Chimiothérapie </a:t>
            </a:r>
            <a:r>
              <a:rPr lang="fr-FR" sz="1600" dirty="0" err="1" smtClean="0"/>
              <a:t>périopératoire</a:t>
            </a:r>
            <a:r>
              <a:rPr lang="fr-FR" sz="1600" dirty="0" smtClean="0"/>
              <a:t> par </a:t>
            </a:r>
            <a:r>
              <a:rPr lang="fr-FR" sz="1600" dirty="0" err="1" smtClean="0"/>
              <a:t>oxaliplatine</a:t>
            </a:r>
            <a:r>
              <a:rPr lang="fr-FR" sz="1600" dirty="0" smtClean="0"/>
              <a:t> associé à S-1 (SOX) versus chimiothérapie postopératoire par SOX ou </a:t>
            </a:r>
            <a:r>
              <a:rPr lang="fr-FR" sz="1600" dirty="0" err="1" smtClean="0"/>
              <a:t>oxaliplatine</a:t>
            </a:r>
            <a:r>
              <a:rPr lang="fr-FR" sz="1600" dirty="0" smtClean="0"/>
              <a:t> et capécitabine (XELOX) dans l’adénocarcinome localement avancé de l’estomac avec gastrectomie D2: étude de phase III randomisée (RESOLVE) – Ji J, et al</a:t>
            </a:r>
            <a:endParaRPr lang="fr-FR" sz="1600" dirty="0"/>
          </a:p>
        </p:txBody>
      </p:sp>
      <p:sp>
        <p:nvSpPr>
          <p:cNvPr id="197" name="Content Placeholder 2"/>
          <p:cNvSpPr>
            <a:spLocks noGrp="1"/>
          </p:cNvSpPr>
          <p:nvPr>
            <p:ph idx="1"/>
          </p:nvPr>
        </p:nvSpPr>
        <p:spPr>
          <a:xfrm>
            <a:off x="365124" y="1254035"/>
            <a:ext cx="8413751" cy="4746172"/>
          </a:xfrm>
        </p:spPr>
        <p:txBody>
          <a:bodyPr/>
          <a:lstStyle/>
          <a:p>
            <a:pPr marL="0" indent="0">
              <a:buNone/>
            </a:pPr>
            <a:r>
              <a:rPr lang="fr-FR" b="1" dirty="0"/>
              <a:t>Résultats</a:t>
            </a:r>
          </a:p>
        </p:txBody>
      </p:sp>
      <p:sp>
        <p:nvSpPr>
          <p:cNvPr id="198" name="Text Placeholder 4"/>
          <p:cNvSpPr>
            <a:spLocks noGrp="1"/>
          </p:cNvSpPr>
          <p:nvPr>
            <p:ph type="body" sz="quarter" idx="11"/>
          </p:nvPr>
        </p:nvSpPr>
        <p:spPr>
          <a:xfrm>
            <a:off x="4648200" y="6096000"/>
            <a:ext cx="4130675" cy="487363"/>
          </a:xfrm>
        </p:spPr>
        <p:txBody>
          <a:bodyPr/>
          <a:lstStyle/>
          <a:p>
            <a:r>
              <a:rPr lang="fr-FR" dirty="0"/>
              <a:t>Ji J, et al, Ann </a:t>
            </a:r>
            <a:r>
              <a:rPr lang="fr-FR" dirty="0" err="1"/>
              <a:t>Oncol</a:t>
            </a:r>
            <a:r>
              <a:rPr lang="fr-FR" dirty="0"/>
              <a:t> 2019;30(</a:t>
            </a:r>
            <a:r>
              <a:rPr lang="fr-FR" dirty="0" err="1"/>
              <a:t>suppl</a:t>
            </a:r>
            <a:r>
              <a:rPr lang="fr-FR" dirty="0"/>
              <a:t>):</a:t>
            </a:r>
            <a:r>
              <a:rPr lang="fr-FR" dirty="0" err="1"/>
              <a:t>abstr</a:t>
            </a:r>
            <a:r>
              <a:rPr lang="fr-FR" dirty="0"/>
              <a:t> LBA42</a:t>
            </a:r>
          </a:p>
        </p:txBody>
      </p:sp>
      <p:sp>
        <p:nvSpPr>
          <p:cNvPr id="199" name="TextBox 198"/>
          <p:cNvSpPr txBox="1"/>
          <p:nvPr/>
        </p:nvSpPr>
        <p:spPr>
          <a:xfrm>
            <a:off x="2173122" y="3370646"/>
            <a:ext cx="5374933" cy="584775"/>
          </a:xfrm>
          <a:prstGeom prst="rect">
            <a:avLst/>
          </a:prstGeom>
          <a:noFill/>
        </p:spPr>
        <p:txBody>
          <a:bodyPr wrap="none" rtlCol="0">
            <a:spAutoFit/>
          </a:bodyPr>
          <a:lstStyle/>
          <a:p>
            <a:r>
              <a:rPr lang="fr-FR" sz="1600" dirty="0"/>
              <a:t>Bras A vs. </a:t>
            </a:r>
            <a:r>
              <a:rPr lang="fr-FR" sz="1600" dirty="0" smtClean="0"/>
              <a:t>Bras </a:t>
            </a:r>
            <a:r>
              <a:rPr lang="fr-FR" sz="1600" dirty="0"/>
              <a:t>C: HR 0,79 (IC95% 0,62 - 0,99); p=0,045</a:t>
            </a:r>
          </a:p>
          <a:p>
            <a:r>
              <a:rPr lang="fr-FR" sz="1600" dirty="0"/>
              <a:t>Bras A vs. </a:t>
            </a:r>
            <a:r>
              <a:rPr lang="fr-FR" sz="1600" dirty="0" smtClean="0"/>
              <a:t>Bras </a:t>
            </a:r>
            <a:r>
              <a:rPr lang="fr-FR" sz="1600" dirty="0"/>
              <a:t>B: HR 0,85 (IC95% 0,67 - 1,07); p=0,133</a:t>
            </a:r>
          </a:p>
        </p:txBody>
      </p:sp>
      <p:sp>
        <p:nvSpPr>
          <p:cNvPr id="200" name="TextBox 199">
            <a:extLst>
              <a:ext uri="{FF2B5EF4-FFF2-40B4-BE49-F238E27FC236}">
                <a16:creationId xmlns:a16="http://schemas.microsoft.com/office/drawing/2014/main" xmlns="" id="{A45335BE-749C-4C5B-9510-2AA44CF4BB6C}"/>
              </a:ext>
            </a:extLst>
          </p:cNvPr>
          <p:cNvSpPr txBox="1"/>
          <p:nvPr/>
        </p:nvSpPr>
        <p:spPr>
          <a:xfrm>
            <a:off x="4555069" y="4329980"/>
            <a:ext cx="523715"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363636"/>
                </a:solidFill>
                <a:effectLst/>
                <a:uLnTx/>
                <a:uFillTx/>
                <a:latin typeface="Arial" charset="0"/>
                <a:cs typeface="Arial" panose="020B0604020202020204" pitchFamily="34" charset="0"/>
              </a:rPr>
              <a:t>Mois</a:t>
            </a:r>
            <a:endPar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201" name="Freeform 21">
            <a:extLst>
              <a:ext uri="{FF2B5EF4-FFF2-40B4-BE49-F238E27FC236}">
                <a16:creationId xmlns:a16="http://schemas.microsoft.com/office/drawing/2014/main" xmlns="" id="{C98B150C-E1ED-4018-8BFA-A63A34B7476E}"/>
              </a:ext>
            </a:extLst>
          </p:cNvPr>
          <p:cNvSpPr>
            <a:spLocks/>
          </p:cNvSpPr>
          <p:nvPr/>
        </p:nvSpPr>
        <p:spPr bwMode="auto">
          <a:xfrm>
            <a:off x="1399023" y="1826258"/>
            <a:ext cx="6920951" cy="228967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2" name="Line 6">
            <a:extLst>
              <a:ext uri="{FF2B5EF4-FFF2-40B4-BE49-F238E27FC236}">
                <a16:creationId xmlns:a16="http://schemas.microsoft.com/office/drawing/2014/main" xmlns="" id="{22E87CF3-B2C8-4A88-8D2C-6BCBEB0E232E}"/>
              </a:ext>
            </a:extLst>
          </p:cNvPr>
          <p:cNvSpPr>
            <a:spLocks noChangeShapeType="1"/>
          </p:cNvSpPr>
          <p:nvPr/>
        </p:nvSpPr>
        <p:spPr bwMode="auto">
          <a:xfrm>
            <a:off x="1292755" y="1826257"/>
            <a:ext cx="10109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3" name="Line 7">
            <a:extLst>
              <a:ext uri="{FF2B5EF4-FFF2-40B4-BE49-F238E27FC236}">
                <a16:creationId xmlns:a16="http://schemas.microsoft.com/office/drawing/2014/main" xmlns="" id="{CC0658BA-4B15-4499-8AF8-086E6291894F}"/>
              </a:ext>
            </a:extLst>
          </p:cNvPr>
          <p:cNvSpPr>
            <a:spLocks noChangeShapeType="1"/>
          </p:cNvSpPr>
          <p:nvPr/>
        </p:nvSpPr>
        <p:spPr bwMode="auto">
          <a:xfrm>
            <a:off x="1292755" y="2238666"/>
            <a:ext cx="10109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4" name="Line 8">
            <a:extLst>
              <a:ext uri="{FF2B5EF4-FFF2-40B4-BE49-F238E27FC236}">
                <a16:creationId xmlns:a16="http://schemas.microsoft.com/office/drawing/2014/main" xmlns="" id="{650C626C-9595-4493-832D-681D601069E3}"/>
              </a:ext>
            </a:extLst>
          </p:cNvPr>
          <p:cNvSpPr>
            <a:spLocks noChangeShapeType="1"/>
          </p:cNvSpPr>
          <p:nvPr/>
        </p:nvSpPr>
        <p:spPr bwMode="auto">
          <a:xfrm>
            <a:off x="1292755" y="2699928"/>
            <a:ext cx="10109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5" name="Line 9">
            <a:extLst>
              <a:ext uri="{FF2B5EF4-FFF2-40B4-BE49-F238E27FC236}">
                <a16:creationId xmlns:a16="http://schemas.microsoft.com/office/drawing/2014/main" xmlns="" id="{86A60E0D-1188-44CD-9AF1-8D80180C4943}"/>
              </a:ext>
            </a:extLst>
          </p:cNvPr>
          <p:cNvSpPr>
            <a:spLocks noChangeShapeType="1"/>
          </p:cNvSpPr>
          <p:nvPr/>
        </p:nvSpPr>
        <p:spPr bwMode="auto">
          <a:xfrm>
            <a:off x="1292755" y="3150024"/>
            <a:ext cx="10109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6" name="Line 10">
            <a:extLst>
              <a:ext uri="{FF2B5EF4-FFF2-40B4-BE49-F238E27FC236}">
                <a16:creationId xmlns:a16="http://schemas.microsoft.com/office/drawing/2014/main" xmlns="" id="{A37FE875-78FF-43CC-9119-F56E2B55E60A}"/>
              </a:ext>
            </a:extLst>
          </p:cNvPr>
          <p:cNvSpPr>
            <a:spLocks noChangeShapeType="1"/>
          </p:cNvSpPr>
          <p:nvPr/>
        </p:nvSpPr>
        <p:spPr bwMode="auto">
          <a:xfrm>
            <a:off x="1292755" y="3605331"/>
            <a:ext cx="10109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7" name="Line 11">
            <a:extLst>
              <a:ext uri="{FF2B5EF4-FFF2-40B4-BE49-F238E27FC236}">
                <a16:creationId xmlns:a16="http://schemas.microsoft.com/office/drawing/2014/main" xmlns="" id="{D0A0F543-3B3C-4546-8714-3B6135E66E20}"/>
              </a:ext>
            </a:extLst>
          </p:cNvPr>
          <p:cNvSpPr>
            <a:spLocks noChangeShapeType="1"/>
          </p:cNvSpPr>
          <p:nvPr/>
        </p:nvSpPr>
        <p:spPr bwMode="auto">
          <a:xfrm>
            <a:off x="1292755" y="4105058"/>
            <a:ext cx="101092"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8" name="TextBox 207">
            <a:extLst>
              <a:ext uri="{FF2B5EF4-FFF2-40B4-BE49-F238E27FC236}">
                <a16:creationId xmlns:a16="http://schemas.microsoft.com/office/drawing/2014/main" xmlns="" id="{C160E8E0-FC87-4825-9C70-D8B7FF5D5C85}"/>
              </a:ext>
            </a:extLst>
          </p:cNvPr>
          <p:cNvSpPr txBox="1"/>
          <p:nvPr/>
        </p:nvSpPr>
        <p:spPr>
          <a:xfrm rot="16200000">
            <a:off x="-176760" y="2793614"/>
            <a:ext cx="1725400"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rPr>
              <a:t>Survie sans maladie</a:t>
            </a:r>
          </a:p>
        </p:txBody>
      </p:sp>
      <p:sp>
        <p:nvSpPr>
          <p:cNvPr id="209" name="TextBox 208">
            <a:extLst>
              <a:ext uri="{FF2B5EF4-FFF2-40B4-BE49-F238E27FC236}">
                <a16:creationId xmlns:a16="http://schemas.microsoft.com/office/drawing/2014/main" xmlns="" id="{57B933AF-BC7A-4FAA-86F7-85C193397125}"/>
              </a:ext>
            </a:extLst>
          </p:cNvPr>
          <p:cNvSpPr txBox="1"/>
          <p:nvPr/>
        </p:nvSpPr>
        <p:spPr>
          <a:xfrm>
            <a:off x="943820" y="1679617"/>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1,0</a:t>
            </a:r>
          </a:p>
        </p:txBody>
      </p:sp>
      <p:sp>
        <p:nvSpPr>
          <p:cNvPr id="210" name="TextBox 209">
            <a:extLst>
              <a:ext uri="{FF2B5EF4-FFF2-40B4-BE49-F238E27FC236}">
                <a16:creationId xmlns:a16="http://schemas.microsoft.com/office/drawing/2014/main" xmlns="" id="{64051A27-6D3C-4BDB-BEE8-88C68288835C}"/>
              </a:ext>
            </a:extLst>
          </p:cNvPr>
          <p:cNvSpPr txBox="1"/>
          <p:nvPr/>
        </p:nvSpPr>
        <p:spPr>
          <a:xfrm>
            <a:off x="943819" y="2093817"/>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0,8</a:t>
            </a:r>
          </a:p>
        </p:txBody>
      </p:sp>
      <p:sp>
        <p:nvSpPr>
          <p:cNvPr id="211" name="TextBox 210">
            <a:extLst>
              <a:ext uri="{FF2B5EF4-FFF2-40B4-BE49-F238E27FC236}">
                <a16:creationId xmlns:a16="http://schemas.microsoft.com/office/drawing/2014/main" xmlns="" id="{37F1F37C-C57D-42A0-8B83-B0B0BF3F3E02}"/>
              </a:ext>
            </a:extLst>
          </p:cNvPr>
          <p:cNvSpPr txBox="1"/>
          <p:nvPr/>
        </p:nvSpPr>
        <p:spPr>
          <a:xfrm>
            <a:off x="943819" y="2554868"/>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0,6</a:t>
            </a:r>
          </a:p>
        </p:txBody>
      </p:sp>
      <p:sp>
        <p:nvSpPr>
          <p:cNvPr id="212" name="TextBox 211">
            <a:extLst>
              <a:ext uri="{FF2B5EF4-FFF2-40B4-BE49-F238E27FC236}">
                <a16:creationId xmlns:a16="http://schemas.microsoft.com/office/drawing/2014/main" xmlns="" id="{422160BB-F090-474A-B9CD-2604770ED893}"/>
              </a:ext>
            </a:extLst>
          </p:cNvPr>
          <p:cNvSpPr txBox="1"/>
          <p:nvPr/>
        </p:nvSpPr>
        <p:spPr>
          <a:xfrm>
            <a:off x="943819" y="3005954"/>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0,4</a:t>
            </a:r>
          </a:p>
        </p:txBody>
      </p:sp>
      <p:sp>
        <p:nvSpPr>
          <p:cNvPr id="213" name="TextBox 212">
            <a:extLst>
              <a:ext uri="{FF2B5EF4-FFF2-40B4-BE49-F238E27FC236}">
                <a16:creationId xmlns:a16="http://schemas.microsoft.com/office/drawing/2014/main" xmlns="" id="{E2845B31-32B6-4264-B7BC-A3295AB4C08A}"/>
              </a:ext>
            </a:extLst>
          </p:cNvPr>
          <p:cNvSpPr txBox="1"/>
          <p:nvPr/>
        </p:nvSpPr>
        <p:spPr>
          <a:xfrm>
            <a:off x="943819" y="3459846"/>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0,2</a:t>
            </a:r>
          </a:p>
        </p:txBody>
      </p:sp>
      <p:sp>
        <p:nvSpPr>
          <p:cNvPr id="214" name="TextBox 213">
            <a:extLst>
              <a:ext uri="{FF2B5EF4-FFF2-40B4-BE49-F238E27FC236}">
                <a16:creationId xmlns:a16="http://schemas.microsoft.com/office/drawing/2014/main" xmlns="" id="{B3319B97-3678-4FAD-9981-5B5E88816214}"/>
              </a:ext>
            </a:extLst>
          </p:cNvPr>
          <p:cNvSpPr txBox="1"/>
          <p:nvPr/>
        </p:nvSpPr>
        <p:spPr>
          <a:xfrm>
            <a:off x="1092898" y="3959357"/>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15" name="TextBox 214">
            <a:extLst>
              <a:ext uri="{FF2B5EF4-FFF2-40B4-BE49-F238E27FC236}">
                <a16:creationId xmlns:a16="http://schemas.microsoft.com/office/drawing/2014/main" xmlns="" id="{6BE28304-5F78-4F01-8C16-A9D893DFB91D}"/>
              </a:ext>
            </a:extLst>
          </p:cNvPr>
          <p:cNvSpPr txBox="1"/>
          <p:nvPr/>
        </p:nvSpPr>
        <p:spPr>
          <a:xfrm>
            <a:off x="1661256" y="416928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16" name="TextBox 215">
            <a:extLst>
              <a:ext uri="{FF2B5EF4-FFF2-40B4-BE49-F238E27FC236}">
                <a16:creationId xmlns:a16="http://schemas.microsoft.com/office/drawing/2014/main" xmlns="" id="{E16BEADA-8727-4E83-BE09-43C2DC8B98BE}"/>
              </a:ext>
            </a:extLst>
          </p:cNvPr>
          <p:cNvSpPr txBox="1"/>
          <p:nvPr/>
        </p:nvSpPr>
        <p:spPr>
          <a:xfrm>
            <a:off x="2557686" y="416928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5</a:t>
            </a:r>
          </a:p>
        </p:txBody>
      </p:sp>
      <p:sp>
        <p:nvSpPr>
          <p:cNvPr id="217" name="TextBox 216">
            <a:extLst>
              <a:ext uri="{FF2B5EF4-FFF2-40B4-BE49-F238E27FC236}">
                <a16:creationId xmlns:a16="http://schemas.microsoft.com/office/drawing/2014/main" xmlns="" id="{E3BB2589-2E9C-4946-A47F-01E640FD2D13}"/>
              </a:ext>
            </a:extLst>
          </p:cNvPr>
          <p:cNvSpPr txBox="1"/>
          <p:nvPr/>
        </p:nvSpPr>
        <p:spPr>
          <a:xfrm>
            <a:off x="3413395"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10</a:t>
            </a:r>
          </a:p>
        </p:txBody>
      </p:sp>
      <p:sp>
        <p:nvSpPr>
          <p:cNvPr id="218" name="TextBox 217">
            <a:extLst>
              <a:ext uri="{FF2B5EF4-FFF2-40B4-BE49-F238E27FC236}">
                <a16:creationId xmlns:a16="http://schemas.microsoft.com/office/drawing/2014/main" xmlns="" id="{7B8C976D-D6C2-4983-A588-4D1DBFB22ADA}"/>
              </a:ext>
            </a:extLst>
          </p:cNvPr>
          <p:cNvSpPr txBox="1"/>
          <p:nvPr/>
        </p:nvSpPr>
        <p:spPr>
          <a:xfrm>
            <a:off x="8101035"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35</a:t>
            </a:r>
          </a:p>
        </p:txBody>
      </p:sp>
      <p:sp>
        <p:nvSpPr>
          <p:cNvPr id="219" name="TextBox 218">
            <a:extLst>
              <a:ext uri="{FF2B5EF4-FFF2-40B4-BE49-F238E27FC236}">
                <a16:creationId xmlns:a16="http://schemas.microsoft.com/office/drawing/2014/main" xmlns="" id="{E2EA1B3E-9291-44EE-B0AE-5047505F1ADE}"/>
              </a:ext>
            </a:extLst>
          </p:cNvPr>
          <p:cNvSpPr txBox="1"/>
          <p:nvPr/>
        </p:nvSpPr>
        <p:spPr>
          <a:xfrm>
            <a:off x="4313720"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15</a:t>
            </a:r>
          </a:p>
        </p:txBody>
      </p:sp>
      <p:sp>
        <p:nvSpPr>
          <p:cNvPr id="220" name="TextBox 219">
            <a:extLst>
              <a:ext uri="{FF2B5EF4-FFF2-40B4-BE49-F238E27FC236}">
                <a16:creationId xmlns:a16="http://schemas.microsoft.com/office/drawing/2014/main" xmlns="" id="{20180A1A-E339-4FCC-B575-CB627DA78BD8}"/>
              </a:ext>
            </a:extLst>
          </p:cNvPr>
          <p:cNvSpPr txBox="1"/>
          <p:nvPr/>
        </p:nvSpPr>
        <p:spPr>
          <a:xfrm>
            <a:off x="5204836"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20</a:t>
            </a:r>
          </a:p>
        </p:txBody>
      </p:sp>
      <p:sp>
        <p:nvSpPr>
          <p:cNvPr id="221" name="TextBox 220">
            <a:extLst>
              <a:ext uri="{FF2B5EF4-FFF2-40B4-BE49-F238E27FC236}">
                <a16:creationId xmlns:a16="http://schemas.microsoft.com/office/drawing/2014/main" xmlns="" id="{04BFD738-E51C-452C-93CC-F3849FF95295}"/>
              </a:ext>
            </a:extLst>
          </p:cNvPr>
          <p:cNvSpPr txBox="1"/>
          <p:nvPr/>
        </p:nvSpPr>
        <p:spPr>
          <a:xfrm>
            <a:off x="6097069"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25</a:t>
            </a:r>
          </a:p>
        </p:txBody>
      </p:sp>
      <p:grpSp>
        <p:nvGrpSpPr>
          <p:cNvPr id="222" name="Group 221">
            <a:extLst>
              <a:ext uri="{FF2B5EF4-FFF2-40B4-BE49-F238E27FC236}">
                <a16:creationId xmlns:a16="http://schemas.microsoft.com/office/drawing/2014/main" xmlns="" id="{F6275AC9-C50C-49A5-BDE9-18F17DD47AFD}"/>
              </a:ext>
            </a:extLst>
          </p:cNvPr>
          <p:cNvGrpSpPr/>
          <p:nvPr/>
        </p:nvGrpSpPr>
        <p:grpSpPr>
          <a:xfrm>
            <a:off x="1743457" y="4115892"/>
            <a:ext cx="6489470" cy="66723"/>
            <a:chOff x="2404096" y="4863590"/>
            <a:chExt cx="5057199" cy="73982"/>
          </a:xfrm>
        </p:grpSpPr>
        <p:sp>
          <p:nvSpPr>
            <p:cNvPr id="223" name="Line 19">
              <a:extLst>
                <a:ext uri="{FF2B5EF4-FFF2-40B4-BE49-F238E27FC236}">
                  <a16:creationId xmlns:a16="http://schemas.microsoft.com/office/drawing/2014/main" xmlns="" id="{EF6B6D0E-BA2A-4714-A6D1-758C667A97EB}"/>
                </a:ext>
              </a:extLst>
            </p:cNvPr>
            <p:cNvSpPr>
              <a:spLocks noChangeShapeType="1"/>
            </p:cNvSpPr>
            <p:nvPr/>
          </p:nvSpPr>
          <p:spPr bwMode="auto">
            <a:xfrm>
              <a:off x="2404096"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24" name="Line 19">
              <a:extLst>
                <a:ext uri="{FF2B5EF4-FFF2-40B4-BE49-F238E27FC236}">
                  <a16:creationId xmlns:a16="http://schemas.microsoft.com/office/drawing/2014/main" xmlns="" id="{5524DB22-4F51-4CDD-9AE1-35D386DE955B}"/>
                </a:ext>
              </a:extLst>
            </p:cNvPr>
            <p:cNvSpPr>
              <a:spLocks noChangeShapeType="1"/>
            </p:cNvSpPr>
            <p:nvPr/>
          </p:nvSpPr>
          <p:spPr bwMode="auto">
            <a:xfrm>
              <a:off x="310267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25" name="Line 19">
              <a:extLst>
                <a:ext uri="{FF2B5EF4-FFF2-40B4-BE49-F238E27FC236}">
                  <a16:creationId xmlns:a16="http://schemas.microsoft.com/office/drawing/2014/main" xmlns="" id="{3FF53570-F415-4890-8A17-9CDCA3975F94}"/>
                </a:ext>
              </a:extLst>
            </p:cNvPr>
            <p:cNvSpPr>
              <a:spLocks noChangeShapeType="1"/>
            </p:cNvSpPr>
            <p:nvPr/>
          </p:nvSpPr>
          <p:spPr bwMode="auto">
            <a:xfrm>
              <a:off x="3808245"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26" name="Line 19">
              <a:extLst>
                <a:ext uri="{FF2B5EF4-FFF2-40B4-BE49-F238E27FC236}">
                  <a16:creationId xmlns:a16="http://schemas.microsoft.com/office/drawing/2014/main" xmlns="" id="{E633EA96-396A-4A64-97EF-5B4F2A205FDC}"/>
                </a:ext>
              </a:extLst>
            </p:cNvPr>
            <p:cNvSpPr>
              <a:spLocks noChangeShapeType="1"/>
            </p:cNvSpPr>
            <p:nvPr/>
          </p:nvSpPr>
          <p:spPr bwMode="auto">
            <a:xfrm>
              <a:off x="7461295"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27" name="Line 19">
              <a:extLst>
                <a:ext uri="{FF2B5EF4-FFF2-40B4-BE49-F238E27FC236}">
                  <a16:creationId xmlns:a16="http://schemas.microsoft.com/office/drawing/2014/main" xmlns="" id="{724DB576-4D5A-43A2-BE71-379568E2F523}"/>
                </a:ext>
              </a:extLst>
            </p:cNvPr>
            <p:cNvSpPr>
              <a:spLocks noChangeShapeType="1"/>
            </p:cNvSpPr>
            <p:nvPr/>
          </p:nvSpPr>
          <p:spPr bwMode="auto">
            <a:xfrm>
              <a:off x="450986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28" name="Line 19">
              <a:extLst>
                <a:ext uri="{FF2B5EF4-FFF2-40B4-BE49-F238E27FC236}">
                  <a16:creationId xmlns:a16="http://schemas.microsoft.com/office/drawing/2014/main" xmlns="" id="{3239DC9B-F6F7-4537-ACA5-56247BCEA46D}"/>
                </a:ext>
              </a:extLst>
            </p:cNvPr>
            <p:cNvSpPr>
              <a:spLocks noChangeShapeType="1"/>
            </p:cNvSpPr>
            <p:nvPr/>
          </p:nvSpPr>
          <p:spPr bwMode="auto">
            <a:xfrm>
              <a:off x="520431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29" name="Line 19">
              <a:extLst>
                <a:ext uri="{FF2B5EF4-FFF2-40B4-BE49-F238E27FC236}">
                  <a16:creationId xmlns:a16="http://schemas.microsoft.com/office/drawing/2014/main" xmlns="" id="{9E57B558-B496-4975-8C55-6148877A0539}"/>
                </a:ext>
              </a:extLst>
            </p:cNvPr>
            <p:cNvSpPr>
              <a:spLocks noChangeShapeType="1"/>
            </p:cNvSpPr>
            <p:nvPr/>
          </p:nvSpPr>
          <p:spPr bwMode="auto">
            <a:xfrm>
              <a:off x="5899621"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30" name="Line 19">
              <a:extLst>
                <a:ext uri="{FF2B5EF4-FFF2-40B4-BE49-F238E27FC236}">
                  <a16:creationId xmlns:a16="http://schemas.microsoft.com/office/drawing/2014/main" xmlns="" id="{0C9A76B5-1181-42ED-A121-B14C415B641A}"/>
                </a:ext>
              </a:extLst>
            </p:cNvPr>
            <p:cNvSpPr>
              <a:spLocks noChangeShapeType="1"/>
            </p:cNvSpPr>
            <p:nvPr/>
          </p:nvSpPr>
          <p:spPr bwMode="auto">
            <a:xfrm>
              <a:off x="6605596"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sp>
        <p:nvSpPr>
          <p:cNvPr id="231" name="TextBox 230">
            <a:extLst>
              <a:ext uri="{FF2B5EF4-FFF2-40B4-BE49-F238E27FC236}">
                <a16:creationId xmlns:a16="http://schemas.microsoft.com/office/drawing/2014/main" xmlns="" id="{5A1A15DA-FDA2-4442-A749-E76268067D84}"/>
              </a:ext>
            </a:extLst>
          </p:cNvPr>
          <p:cNvSpPr txBox="1"/>
          <p:nvPr/>
        </p:nvSpPr>
        <p:spPr>
          <a:xfrm>
            <a:off x="7002983"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30</a:t>
            </a:r>
          </a:p>
        </p:txBody>
      </p:sp>
      <p:grpSp>
        <p:nvGrpSpPr>
          <p:cNvPr id="232" name="Group 231">
            <a:extLst>
              <a:ext uri="{FF2B5EF4-FFF2-40B4-BE49-F238E27FC236}">
                <a16:creationId xmlns:a16="http://schemas.microsoft.com/office/drawing/2014/main" xmlns="" id="{FE012A92-6ACB-477D-B72D-4BAB36CED1A0}"/>
              </a:ext>
            </a:extLst>
          </p:cNvPr>
          <p:cNvGrpSpPr/>
          <p:nvPr/>
        </p:nvGrpSpPr>
        <p:grpSpPr>
          <a:xfrm>
            <a:off x="289257" y="5049525"/>
            <a:ext cx="8177625" cy="329441"/>
            <a:chOff x="1270849" y="5263519"/>
            <a:chExt cx="6372767" cy="365284"/>
          </a:xfrm>
        </p:grpSpPr>
        <p:sp>
          <p:nvSpPr>
            <p:cNvPr id="233" name="TextBox 232">
              <a:extLst>
                <a:ext uri="{FF2B5EF4-FFF2-40B4-BE49-F238E27FC236}">
                  <a16:creationId xmlns:a16="http://schemas.microsoft.com/office/drawing/2014/main" xmlns="" id="{14970565-07C6-4762-B255-823F3C440A71}"/>
                </a:ext>
              </a:extLst>
            </p:cNvPr>
            <p:cNvSpPr txBox="1"/>
            <p:nvPr/>
          </p:nvSpPr>
          <p:spPr>
            <a:xfrm>
              <a:off x="1270849" y="5287540"/>
              <a:ext cx="571138" cy="341263"/>
            </a:xfrm>
            <a:prstGeom prst="rect">
              <a:avLst/>
            </a:prstGeom>
            <a:noFill/>
          </p:spPr>
          <p:txBody>
            <a:bodyPr wrap="none" rtlCol="0">
              <a:spAutoFit/>
            </a:bodyPr>
            <a:lstStyle/>
            <a:p>
              <a:pPr algn="r"/>
              <a:r>
                <a:rPr lang="fr-FR" sz="1400" dirty="0">
                  <a:solidFill>
                    <a:schemeClr val="accent2"/>
                  </a:solidFill>
                </a:rPr>
                <a:t>Bras C</a:t>
              </a:r>
            </a:p>
          </p:txBody>
        </p:sp>
        <p:sp>
          <p:nvSpPr>
            <p:cNvPr id="234" name="TextBox 233">
              <a:extLst>
                <a:ext uri="{FF2B5EF4-FFF2-40B4-BE49-F238E27FC236}">
                  <a16:creationId xmlns:a16="http://schemas.microsoft.com/office/drawing/2014/main" xmlns="" id="{BB8B4FEA-25CE-49CC-B531-888E9C90F58E}"/>
                </a:ext>
              </a:extLst>
            </p:cNvPr>
            <p:cNvSpPr txBox="1"/>
            <p:nvPr/>
          </p:nvSpPr>
          <p:spPr>
            <a:xfrm>
              <a:off x="2224450" y="5287540"/>
              <a:ext cx="376261" cy="341263"/>
            </a:xfrm>
            <a:prstGeom prst="rect">
              <a:avLst/>
            </a:prstGeom>
            <a:noFill/>
          </p:spPr>
          <p:txBody>
            <a:bodyPr wrap="none" rtlCol="0">
              <a:spAutoFit/>
            </a:bodyPr>
            <a:lstStyle/>
            <a:p>
              <a:pPr algn="ctr"/>
              <a:r>
                <a:rPr lang="fr-FR" sz="1400" dirty="0">
                  <a:solidFill>
                    <a:schemeClr val="accent2"/>
                  </a:solidFill>
                </a:rPr>
                <a:t>345</a:t>
              </a:r>
            </a:p>
          </p:txBody>
        </p:sp>
        <p:sp>
          <p:nvSpPr>
            <p:cNvPr id="235" name="TextBox 234">
              <a:extLst>
                <a:ext uri="{FF2B5EF4-FFF2-40B4-BE49-F238E27FC236}">
                  <a16:creationId xmlns:a16="http://schemas.microsoft.com/office/drawing/2014/main" xmlns="" id="{C7753017-8227-4509-8AEC-E4B5193EFD6E}"/>
                </a:ext>
              </a:extLst>
            </p:cNvPr>
            <p:cNvSpPr txBox="1"/>
            <p:nvPr/>
          </p:nvSpPr>
          <p:spPr>
            <a:xfrm>
              <a:off x="4320998" y="5287540"/>
              <a:ext cx="376261" cy="341263"/>
            </a:xfrm>
            <a:prstGeom prst="rect">
              <a:avLst/>
            </a:prstGeom>
            <a:noFill/>
          </p:spPr>
          <p:txBody>
            <a:bodyPr wrap="none" rtlCol="0">
              <a:spAutoFit/>
            </a:bodyPr>
            <a:lstStyle/>
            <a:p>
              <a:pPr algn="ctr"/>
              <a:r>
                <a:rPr lang="fr-FR" sz="1400" dirty="0">
                  <a:solidFill>
                    <a:schemeClr val="accent2"/>
                  </a:solidFill>
                </a:rPr>
                <a:t>228</a:t>
              </a:r>
            </a:p>
          </p:txBody>
        </p:sp>
        <p:sp>
          <p:nvSpPr>
            <p:cNvPr id="236" name="TextBox 235">
              <a:extLst>
                <a:ext uri="{FF2B5EF4-FFF2-40B4-BE49-F238E27FC236}">
                  <a16:creationId xmlns:a16="http://schemas.microsoft.com/office/drawing/2014/main" xmlns="" id="{D74D3DB0-DA6B-4E20-82A0-CE1CE73BF273}"/>
                </a:ext>
              </a:extLst>
            </p:cNvPr>
            <p:cNvSpPr txBox="1"/>
            <p:nvPr/>
          </p:nvSpPr>
          <p:spPr>
            <a:xfrm>
              <a:off x="5016317" y="5287540"/>
              <a:ext cx="376261" cy="341263"/>
            </a:xfrm>
            <a:prstGeom prst="rect">
              <a:avLst/>
            </a:prstGeom>
            <a:noFill/>
          </p:spPr>
          <p:txBody>
            <a:bodyPr wrap="none" rtlCol="0">
              <a:spAutoFit/>
            </a:bodyPr>
            <a:lstStyle/>
            <a:p>
              <a:pPr algn="ctr"/>
              <a:r>
                <a:rPr lang="fr-FR" sz="1400" dirty="0">
                  <a:solidFill>
                    <a:schemeClr val="accent2"/>
                  </a:solidFill>
                </a:rPr>
                <a:t>206</a:t>
              </a:r>
            </a:p>
          </p:txBody>
        </p:sp>
        <p:sp>
          <p:nvSpPr>
            <p:cNvPr id="237" name="TextBox 236">
              <a:extLst>
                <a:ext uri="{FF2B5EF4-FFF2-40B4-BE49-F238E27FC236}">
                  <a16:creationId xmlns:a16="http://schemas.microsoft.com/office/drawing/2014/main" xmlns="" id="{3B3A87E2-3907-4A1E-86D5-2B0071225D41}"/>
                </a:ext>
              </a:extLst>
            </p:cNvPr>
            <p:cNvSpPr txBox="1"/>
            <p:nvPr/>
          </p:nvSpPr>
          <p:spPr>
            <a:xfrm>
              <a:off x="5710677" y="5287540"/>
              <a:ext cx="376261" cy="341263"/>
            </a:xfrm>
            <a:prstGeom prst="rect">
              <a:avLst/>
            </a:prstGeom>
            <a:noFill/>
          </p:spPr>
          <p:txBody>
            <a:bodyPr wrap="none" rtlCol="0">
              <a:spAutoFit/>
            </a:bodyPr>
            <a:lstStyle/>
            <a:p>
              <a:pPr algn="ctr"/>
              <a:r>
                <a:rPr lang="fr-FR" sz="1400" dirty="0">
                  <a:solidFill>
                    <a:schemeClr val="accent2"/>
                  </a:solidFill>
                </a:rPr>
                <a:t>171</a:t>
              </a:r>
            </a:p>
          </p:txBody>
        </p:sp>
        <p:sp>
          <p:nvSpPr>
            <p:cNvPr id="238" name="TextBox 237">
              <a:extLst>
                <a:ext uri="{FF2B5EF4-FFF2-40B4-BE49-F238E27FC236}">
                  <a16:creationId xmlns:a16="http://schemas.microsoft.com/office/drawing/2014/main" xmlns="" id="{08B67AFA-9E37-4D16-A957-63EB637DF2A7}"/>
                </a:ext>
              </a:extLst>
            </p:cNvPr>
            <p:cNvSpPr txBox="1"/>
            <p:nvPr/>
          </p:nvSpPr>
          <p:spPr>
            <a:xfrm>
              <a:off x="6413410" y="5287540"/>
              <a:ext cx="376261" cy="341263"/>
            </a:xfrm>
            <a:prstGeom prst="rect">
              <a:avLst/>
            </a:prstGeom>
            <a:noFill/>
          </p:spPr>
          <p:txBody>
            <a:bodyPr wrap="none" rtlCol="0">
              <a:spAutoFit/>
            </a:bodyPr>
            <a:lstStyle/>
            <a:p>
              <a:pPr algn="ctr"/>
              <a:r>
                <a:rPr lang="fr-FR" sz="1400" dirty="0">
                  <a:solidFill>
                    <a:schemeClr val="accent2"/>
                  </a:solidFill>
                </a:rPr>
                <a:t>149</a:t>
              </a:r>
            </a:p>
          </p:txBody>
        </p:sp>
        <p:sp>
          <p:nvSpPr>
            <p:cNvPr id="239" name="TextBox 238">
              <a:extLst>
                <a:ext uri="{FF2B5EF4-FFF2-40B4-BE49-F238E27FC236}">
                  <a16:creationId xmlns:a16="http://schemas.microsoft.com/office/drawing/2014/main" xmlns="" id="{CCB78017-5510-49A4-898B-527A76501937}"/>
                </a:ext>
              </a:extLst>
            </p:cNvPr>
            <p:cNvSpPr txBox="1"/>
            <p:nvPr/>
          </p:nvSpPr>
          <p:spPr>
            <a:xfrm>
              <a:off x="7346106" y="5263519"/>
              <a:ext cx="143959" cy="341263"/>
            </a:xfrm>
            <a:prstGeom prst="rect">
              <a:avLst/>
            </a:prstGeom>
            <a:noFill/>
          </p:spPr>
          <p:txBody>
            <a:bodyPr wrap="none" rtlCol="0">
              <a:spAutoFit/>
            </a:bodyPr>
            <a:lstStyle/>
            <a:p>
              <a:pPr algn="ctr"/>
              <a:endParaRPr lang="fr-FR" sz="1400" dirty="0">
                <a:solidFill>
                  <a:schemeClr val="accent2"/>
                </a:solidFill>
              </a:endParaRPr>
            </a:p>
          </p:txBody>
        </p:sp>
        <p:sp>
          <p:nvSpPr>
            <p:cNvPr id="240" name="TextBox 239">
              <a:extLst>
                <a:ext uri="{FF2B5EF4-FFF2-40B4-BE49-F238E27FC236}">
                  <a16:creationId xmlns:a16="http://schemas.microsoft.com/office/drawing/2014/main" xmlns="" id="{1457A455-4175-4A83-9DE5-CBB3823613D6}"/>
                </a:ext>
              </a:extLst>
            </p:cNvPr>
            <p:cNvSpPr txBox="1"/>
            <p:nvPr/>
          </p:nvSpPr>
          <p:spPr>
            <a:xfrm>
              <a:off x="2913862" y="5287540"/>
              <a:ext cx="376261" cy="341263"/>
            </a:xfrm>
            <a:prstGeom prst="rect">
              <a:avLst/>
            </a:prstGeom>
            <a:noFill/>
          </p:spPr>
          <p:txBody>
            <a:bodyPr wrap="none" rtlCol="0">
              <a:spAutoFit/>
            </a:bodyPr>
            <a:lstStyle/>
            <a:p>
              <a:pPr algn="ctr"/>
              <a:r>
                <a:rPr lang="fr-FR" sz="1400" dirty="0">
                  <a:solidFill>
                    <a:schemeClr val="accent2"/>
                  </a:solidFill>
                </a:rPr>
                <a:t>314</a:t>
              </a:r>
            </a:p>
          </p:txBody>
        </p:sp>
        <p:sp>
          <p:nvSpPr>
            <p:cNvPr id="241" name="TextBox 240">
              <a:extLst>
                <a:ext uri="{FF2B5EF4-FFF2-40B4-BE49-F238E27FC236}">
                  <a16:creationId xmlns:a16="http://schemas.microsoft.com/office/drawing/2014/main" xmlns="" id="{39B96D88-6BFE-4940-9AF5-2F02D6C9DAD8}"/>
                </a:ext>
              </a:extLst>
            </p:cNvPr>
            <p:cNvSpPr txBox="1"/>
            <p:nvPr/>
          </p:nvSpPr>
          <p:spPr>
            <a:xfrm>
              <a:off x="3619441" y="5287540"/>
              <a:ext cx="376261" cy="341263"/>
            </a:xfrm>
            <a:prstGeom prst="rect">
              <a:avLst/>
            </a:prstGeom>
            <a:noFill/>
          </p:spPr>
          <p:txBody>
            <a:bodyPr wrap="none" rtlCol="0">
              <a:spAutoFit/>
            </a:bodyPr>
            <a:lstStyle/>
            <a:p>
              <a:pPr algn="ctr"/>
              <a:r>
                <a:rPr lang="fr-FR" sz="1400" dirty="0">
                  <a:solidFill>
                    <a:schemeClr val="accent2"/>
                  </a:solidFill>
                </a:rPr>
                <a:t>267</a:t>
              </a:r>
            </a:p>
          </p:txBody>
        </p:sp>
        <p:sp>
          <p:nvSpPr>
            <p:cNvPr id="242" name="TextBox 241">
              <a:extLst>
                <a:ext uri="{FF2B5EF4-FFF2-40B4-BE49-F238E27FC236}">
                  <a16:creationId xmlns:a16="http://schemas.microsoft.com/office/drawing/2014/main" xmlns="" id="{329EB950-27BC-4913-A18A-AA51B8239A02}"/>
                </a:ext>
              </a:extLst>
            </p:cNvPr>
            <p:cNvSpPr txBox="1"/>
            <p:nvPr/>
          </p:nvSpPr>
          <p:spPr>
            <a:xfrm>
              <a:off x="7277748" y="5287540"/>
              <a:ext cx="365868" cy="341263"/>
            </a:xfrm>
            <a:prstGeom prst="rect">
              <a:avLst/>
            </a:prstGeom>
            <a:noFill/>
          </p:spPr>
          <p:txBody>
            <a:bodyPr wrap="none" rtlCol="0">
              <a:spAutoFit/>
            </a:bodyPr>
            <a:lstStyle/>
            <a:p>
              <a:pPr algn="ctr"/>
              <a:r>
                <a:rPr lang="fr-FR" sz="1400" dirty="0">
                  <a:solidFill>
                    <a:schemeClr val="accent2"/>
                  </a:solidFill>
                </a:rPr>
                <a:t>116</a:t>
              </a:r>
            </a:p>
          </p:txBody>
        </p:sp>
      </p:grpSp>
      <p:grpSp>
        <p:nvGrpSpPr>
          <p:cNvPr id="243" name="Group 242">
            <a:extLst>
              <a:ext uri="{FF2B5EF4-FFF2-40B4-BE49-F238E27FC236}">
                <a16:creationId xmlns:a16="http://schemas.microsoft.com/office/drawing/2014/main" xmlns="" id="{A4242820-757C-4BA5-9539-3CBF78B8261A}"/>
              </a:ext>
            </a:extLst>
          </p:cNvPr>
          <p:cNvGrpSpPr/>
          <p:nvPr/>
        </p:nvGrpSpPr>
        <p:grpSpPr>
          <a:xfrm>
            <a:off x="290457" y="4833558"/>
            <a:ext cx="8195058" cy="329442"/>
            <a:chOff x="1271785" y="5535576"/>
            <a:chExt cx="6386353" cy="365285"/>
          </a:xfrm>
        </p:grpSpPr>
        <p:sp>
          <p:nvSpPr>
            <p:cNvPr id="244" name="TextBox 243">
              <a:extLst>
                <a:ext uri="{FF2B5EF4-FFF2-40B4-BE49-F238E27FC236}">
                  <a16:creationId xmlns:a16="http://schemas.microsoft.com/office/drawing/2014/main" xmlns="" id="{DA21C5CE-B794-4C0E-B81D-A8A7F3FECB8B}"/>
                </a:ext>
              </a:extLst>
            </p:cNvPr>
            <p:cNvSpPr txBox="1"/>
            <p:nvPr/>
          </p:nvSpPr>
          <p:spPr>
            <a:xfrm>
              <a:off x="1271785" y="5559598"/>
              <a:ext cx="563644" cy="341263"/>
            </a:xfrm>
            <a:prstGeom prst="rect">
              <a:avLst/>
            </a:prstGeom>
            <a:noFill/>
          </p:spPr>
          <p:txBody>
            <a:bodyPr wrap="none" rtlCol="0">
              <a:spAutoFit/>
            </a:bodyPr>
            <a:lstStyle/>
            <a:p>
              <a:pPr algn="r"/>
              <a:r>
                <a:rPr lang="fr-FR" sz="1400" dirty="0">
                  <a:solidFill>
                    <a:schemeClr val="accent4"/>
                  </a:solidFill>
                </a:rPr>
                <a:t>Bras B</a:t>
              </a:r>
            </a:p>
          </p:txBody>
        </p:sp>
        <p:sp>
          <p:nvSpPr>
            <p:cNvPr id="245" name="TextBox 244">
              <a:extLst>
                <a:ext uri="{FF2B5EF4-FFF2-40B4-BE49-F238E27FC236}">
                  <a16:creationId xmlns:a16="http://schemas.microsoft.com/office/drawing/2014/main" xmlns="" id="{69DEAEED-C9BD-43DA-B3F5-27ADC20DA147}"/>
                </a:ext>
              </a:extLst>
            </p:cNvPr>
            <p:cNvSpPr txBox="1"/>
            <p:nvPr/>
          </p:nvSpPr>
          <p:spPr>
            <a:xfrm>
              <a:off x="2224452" y="5559598"/>
              <a:ext cx="376261" cy="341263"/>
            </a:xfrm>
            <a:prstGeom prst="rect">
              <a:avLst/>
            </a:prstGeom>
            <a:noFill/>
          </p:spPr>
          <p:txBody>
            <a:bodyPr wrap="none" rtlCol="0">
              <a:spAutoFit/>
            </a:bodyPr>
            <a:lstStyle/>
            <a:p>
              <a:pPr algn="ctr"/>
              <a:r>
                <a:rPr lang="fr-FR" sz="1400" dirty="0">
                  <a:solidFill>
                    <a:schemeClr val="accent4"/>
                  </a:solidFill>
                </a:rPr>
                <a:t>340</a:t>
              </a:r>
            </a:p>
          </p:txBody>
        </p:sp>
        <p:sp>
          <p:nvSpPr>
            <p:cNvPr id="246" name="TextBox 245">
              <a:extLst>
                <a:ext uri="{FF2B5EF4-FFF2-40B4-BE49-F238E27FC236}">
                  <a16:creationId xmlns:a16="http://schemas.microsoft.com/office/drawing/2014/main" xmlns="" id="{1D945668-6391-4565-BE78-11DB628D4101}"/>
                </a:ext>
              </a:extLst>
            </p:cNvPr>
            <p:cNvSpPr txBox="1"/>
            <p:nvPr/>
          </p:nvSpPr>
          <p:spPr>
            <a:xfrm>
              <a:off x="4321001" y="5559598"/>
              <a:ext cx="376261" cy="341263"/>
            </a:xfrm>
            <a:prstGeom prst="rect">
              <a:avLst/>
            </a:prstGeom>
            <a:noFill/>
          </p:spPr>
          <p:txBody>
            <a:bodyPr wrap="none" rtlCol="0">
              <a:spAutoFit/>
            </a:bodyPr>
            <a:lstStyle/>
            <a:p>
              <a:pPr algn="ctr"/>
              <a:r>
                <a:rPr lang="fr-FR" sz="1400" dirty="0">
                  <a:solidFill>
                    <a:schemeClr val="accent4"/>
                  </a:solidFill>
                </a:rPr>
                <a:t>237</a:t>
              </a:r>
            </a:p>
          </p:txBody>
        </p:sp>
        <p:sp>
          <p:nvSpPr>
            <p:cNvPr id="247" name="TextBox 246">
              <a:extLst>
                <a:ext uri="{FF2B5EF4-FFF2-40B4-BE49-F238E27FC236}">
                  <a16:creationId xmlns:a16="http://schemas.microsoft.com/office/drawing/2014/main" xmlns="" id="{22C72DE1-948E-4C33-A810-C90973B8CB44}"/>
                </a:ext>
              </a:extLst>
            </p:cNvPr>
            <p:cNvSpPr txBox="1"/>
            <p:nvPr/>
          </p:nvSpPr>
          <p:spPr>
            <a:xfrm>
              <a:off x="5016315" y="5559598"/>
              <a:ext cx="376261" cy="341263"/>
            </a:xfrm>
            <a:prstGeom prst="rect">
              <a:avLst/>
            </a:prstGeom>
            <a:noFill/>
          </p:spPr>
          <p:txBody>
            <a:bodyPr wrap="none" rtlCol="0">
              <a:spAutoFit/>
            </a:bodyPr>
            <a:lstStyle/>
            <a:p>
              <a:pPr algn="ctr"/>
              <a:r>
                <a:rPr lang="fr-FR" sz="1400" dirty="0">
                  <a:solidFill>
                    <a:schemeClr val="accent4"/>
                  </a:solidFill>
                </a:rPr>
                <a:t>215</a:t>
              </a:r>
            </a:p>
          </p:txBody>
        </p:sp>
        <p:sp>
          <p:nvSpPr>
            <p:cNvPr id="248" name="TextBox 247">
              <a:extLst>
                <a:ext uri="{FF2B5EF4-FFF2-40B4-BE49-F238E27FC236}">
                  <a16:creationId xmlns:a16="http://schemas.microsoft.com/office/drawing/2014/main" xmlns="" id="{3CD3D392-11C0-44DE-8823-40E33345665F}"/>
                </a:ext>
              </a:extLst>
            </p:cNvPr>
            <p:cNvSpPr txBox="1"/>
            <p:nvPr/>
          </p:nvSpPr>
          <p:spPr>
            <a:xfrm>
              <a:off x="5710678" y="5559598"/>
              <a:ext cx="376261" cy="341263"/>
            </a:xfrm>
            <a:prstGeom prst="rect">
              <a:avLst/>
            </a:prstGeom>
            <a:noFill/>
          </p:spPr>
          <p:txBody>
            <a:bodyPr wrap="none" rtlCol="0">
              <a:spAutoFit/>
            </a:bodyPr>
            <a:lstStyle/>
            <a:p>
              <a:pPr algn="ctr"/>
              <a:r>
                <a:rPr lang="fr-FR" sz="1400" dirty="0">
                  <a:solidFill>
                    <a:schemeClr val="accent4"/>
                  </a:solidFill>
                </a:rPr>
                <a:t>188</a:t>
              </a:r>
            </a:p>
          </p:txBody>
        </p:sp>
        <p:sp>
          <p:nvSpPr>
            <p:cNvPr id="249" name="TextBox 248">
              <a:extLst>
                <a:ext uri="{FF2B5EF4-FFF2-40B4-BE49-F238E27FC236}">
                  <a16:creationId xmlns:a16="http://schemas.microsoft.com/office/drawing/2014/main" xmlns="" id="{67B9765E-1CFE-438B-8A46-A779784F57E1}"/>
                </a:ext>
              </a:extLst>
            </p:cNvPr>
            <p:cNvSpPr txBox="1"/>
            <p:nvPr/>
          </p:nvSpPr>
          <p:spPr>
            <a:xfrm>
              <a:off x="6413408" y="5559598"/>
              <a:ext cx="376261" cy="341263"/>
            </a:xfrm>
            <a:prstGeom prst="rect">
              <a:avLst/>
            </a:prstGeom>
            <a:noFill/>
          </p:spPr>
          <p:txBody>
            <a:bodyPr wrap="none" rtlCol="0">
              <a:spAutoFit/>
            </a:bodyPr>
            <a:lstStyle/>
            <a:p>
              <a:pPr algn="ctr"/>
              <a:r>
                <a:rPr lang="fr-FR" sz="1400" dirty="0">
                  <a:solidFill>
                    <a:schemeClr val="accent4"/>
                  </a:solidFill>
                </a:rPr>
                <a:t>168</a:t>
              </a:r>
            </a:p>
          </p:txBody>
        </p:sp>
        <p:sp>
          <p:nvSpPr>
            <p:cNvPr id="250" name="TextBox 249">
              <a:extLst>
                <a:ext uri="{FF2B5EF4-FFF2-40B4-BE49-F238E27FC236}">
                  <a16:creationId xmlns:a16="http://schemas.microsoft.com/office/drawing/2014/main" xmlns="" id="{FCE11AD9-D064-499D-84D3-2E2277E13624}"/>
                </a:ext>
              </a:extLst>
            </p:cNvPr>
            <p:cNvSpPr txBox="1"/>
            <p:nvPr/>
          </p:nvSpPr>
          <p:spPr>
            <a:xfrm>
              <a:off x="7346105" y="5535576"/>
              <a:ext cx="143959" cy="341263"/>
            </a:xfrm>
            <a:prstGeom prst="rect">
              <a:avLst/>
            </a:prstGeom>
            <a:noFill/>
          </p:spPr>
          <p:txBody>
            <a:bodyPr wrap="none" rtlCol="0">
              <a:spAutoFit/>
            </a:bodyPr>
            <a:lstStyle/>
            <a:p>
              <a:pPr algn="ctr"/>
              <a:endParaRPr lang="fr-FR" sz="1400" dirty="0">
                <a:solidFill>
                  <a:schemeClr val="accent4"/>
                </a:solidFill>
              </a:endParaRPr>
            </a:p>
          </p:txBody>
        </p:sp>
        <p:sp>
          <p:nvSpPr>
            <p:cNvPr id="251" name="TextBox 250">
              <a:extLst>
                <a:ext uri="{FF2B5EF4-FFF2-40B4-BE49-F238E27FC236}">
                  <a16:creationId xmlns:a16="http://schemas.microsoft.com/office/drawing/2014/main" xmlns="" id="{CCAE8CFC-9BB1-4A30-AD1C-2F5CD33ACAA9}"/>
                </a:ext>
              </a:extLst>
            </p:cNvPr>
            <p:cNvSpPr txBox="1"/>
            <p:nvPr/>
          </p:nvSpPr>
          <p:spPr>
            <a:xfrm>
              <a:off x="2913870" y="5559598"/>
              <a:ext cx="376261" cy="341263"/>
            </a:xfrm>
            <a:prstGeom prst="rect">
              <a:avLst/>
            </a:prstGeom>
            <a:noFill/>
          </p:spPr>
          <p:txBody>
            <a:bodyPr wrap="none" rtlCol="0">
              <a:spAutoFit/>
            </a:bodyPr>
            <a:lstStyle/>
            <a:p>
              <a:pPr algn="ctr"/>
              <a:r>
                <a:rPr lang="fr-FR" sz="1400" dirty="0">
                  <a:solidFill>
                    <a:schemeClr val="accent4"/>
                  </a:solidFill>
                </a:rPr>
                <a:t>309</a:t>
              </a:r>
            </a:p>
          </p:txBody>
        </p:sp>
        <p:sp>
          <p:nvSpPr>
            <p:cNvPr id="252" name="TextBox 251">
              <a:extLst>
                <a:ext uri="{FF2B5EF4-FFF2-40B4-BE49-F238E27FC236}">
                  <a16:creationId xmlns:a16="http://schemas.microsoft.com/office/drawing/2014/main" xmlns="" id="{84463CD9-FFC1-485A-9F24-1A4C7E154D09}"/>
                </a:ext>
              </a:extLst>
            </p:cNvPr>
            <p:cNvSpPr txBox="1"/>
            <p:nvPr/>
          </p:nvSpPr>
          <p:spPr>
            <a:xfrm>
              <a:off x="3619444" y="5559598"/>
              <a:ext cx="376261" cy="341263"/>
            </a:xfrm>
            <a:prstGeom prst="rect">
              <a:avLst/>
            </a:prstGeom>
            <a:noFill/>
          </p:spPr>
          <p:txBody>
            <a:bodyPr wrap="none" rtlCol="0">
              <a:spAutoFit/>
            </a:bodyPr>
            <a:lstStyle/>
            <a:p>
              <a:pPr algn="ctr"/>
              <a:r>
                <a:rPr lang="fr-FR" sz="1400" dirty="0">
                  <a:solidFill>
                    <a:schemeClr val="accent4"/>
                  </a:solidFill>
                </a:rPr>
                <a:t>268</a:t>
              </a:r>
            </a:p>
          </p:txBody>
        </p:sp>
        <p:sp>
          <p:nvSpPr>
            <p:cNvPr id="253" name="TextBox 252">
              <a:extLst>
                <a:ext uri="{FF2B5EF4-FFF2-40B4-BE49-F238E27FC236}">
                  <a16:creationId xmlns:a16="http://schemas.microsoft.com/office/drawing/2014/main" xmlns="" id="{97637DE9-9BCD-42B9-9956-7DAAD65BA3CD}"/>
                </a:ext>
              </a:extLst>
            </p:cNvPr>
            <p:cNvSpPr txBox="1"/>
            <p:nvPr/>
          </p:nvSpPr>
          <p:spPr>
            <a:xfrm>
              <a:off x="7281877" y="5559598"/>
              <a:ext cx="376261" cy="341263"/>
            </a:xfrm>
            <a:prstGeom prst="rect">
              <a:avLst/>
            </a:prstGeom>
            <a:noFill/>
          </p:spPr>
          <p:txBody>
            <a:bodyPr wrap="none" rtlCol="0">
              <a:spAutoFit/>
            </a:bodyPr>
            <a:lstStyle/>
            <a:p>
              <a:pPr algn="ctr"/>
              <a:r>
                <a:rPr lang="fr-FR" sz="1400" dirty="0">
                  <a:solidFill>
                    <a:schemeClr val="accent4"/>
                  </a:solidFill>
                </a:rPr>
                <a:t>123</a:t>
              </a:r>
            </a:p>
          </p:txBody>
        </p:sp>
      </p:grpSp>
      <p:sp>
        <p:nvSpPr>
          <p:cNvPr id="254" name="TextBox 253">
            <a:extLst>
              <a:ext uri="{FF2B5EF4-FFF2-40B4-BE49-F238E27FC236}">
                <a16:creationId xmlns:a16="http://schemas.microsoft.com/office/drawing/2014/main" xmlns="" id="{D76EB1D5-EB5B-4705-8241-7A4DBD692FBD}"/>
              </a:ext>
            </a:extLst>
          </p:cNvPr>
          <p:cNvSpPr txBox="1"/>
          <p:nvPr/>
        </p:nvSpPr>
        <p:spPr>
          <a:xfrm>
            <a:off x="6590654" y="1570385"/>
            <a:ext cx="2359685" cy="738664"/>
          </a:xfrm>
          <a:prstGeom prst="rect">
            <a:avLst/>
          </a:prstGeom>
          <a:noFill/>
        </p:spPr>
        <p:txBody>
          <a:bodyPr wrap="none" rtlCol="0">
            <a:spAutoFit/>
          </a:bodyPr>
          <a:lstStyle/>
          <a:p>
            <a:r>
              <a:rPr lang="fr-FR" sz="1400" dirty="0">
                <a:solidFill>
                  <a:srgbClr val="4D4D4D"/>
                </a:solidFill>
              </a:rPr>
              <a:t>Bras A: SOX </a:t>
            </a:r>
            <a:r>
              <a:rPr lang="fr-FR" sz="1400" dirty="0">
                <a:solidFill>
                  <a:srgbClr val="4D4D4D"/>
                </a:solidFill>
                <a:latin typeface="Arial" panose="020B0604020202020204" pitchFamily="34" charset="0"/>
                <a:cs typeface="Arial" panose="020B0604020202020204" pitchFamily="34" charset="0"/>
              </a:rPr>
              <a:t>→ </a:t>
            </a:r>
            <a:r>
              <a:rPr lang="fr-FR" sz="1400" dirty="0">
                <a:solidFill>
                  <a:srgbClr val="4D4D4D"/>
                </a:solidFill>
              </a:rPr>
              <a:t>D2 </a:t>
            </a:r>
            <a:r>
              <a:rPr lang="fr-FR" sz="1400" dirty="0">
                <a:solidFill>
                  <a:srgbClr val="4D4D4D"/>
                </a:solidFill>
                <a:latin typeface="Arial" panose="020B0604020202020204" pitchFamily="34" charset="0"/>
                <a:cs typeface="Arial" panose="020B0604020202020204" pitchFamily="34" charset="0"/>
              </a:rPr>
              <a:t>→ </a:t>
            </a:r>
            <a:r>
              <a:rPr lang="fr-FR" sz="1400" dirty="0">
                <a:solidFill>
                  <a:srgbClr val="4D4D4D"/>
                </a:solidFill>
              </a:rPr>
              <a:t>SOX</a:t>
            </a:r>
          </a:p>
          <a:p>
            <a:r>
              <a:rPr lang="fr-FR" sz="1400" dirty="0">
                <a:solidFill>
                  <a:srgbClr val="4D4D4D"/>
                </a:solidFill>
              </a:rPr>
              <a:t>Bras B: D2 </a:t>
            </a:r>
            <a:r>
              <a:rPr lang="fr-FR" sz="1400" dirty="0">
                <a:solidFill>
                  <a:srgbClr val="4D4D4D"/>
                </a:solidFill>
                <a:latin typeface="Arial" panose="020B0604020202020204" pitchFamily="34" charset="0"/>
                <a:cs typeface="Arial" panose="020B0604020202020204" pitchFamily="34" charset="0"/>
              </a:rPr>
              <a:t>→ </a:t>
            </a:r>
            <a:r>
              <a:rPr lang="fr-FR" sz="1400" dirty="0">
                <a:solidFill>
                  <a:srgbClr val="4D4D4D"/>
                </a:solidFill>
              </a:rPr>
              <a:t>SOX</a:t>
            </a:r>
          </a:p>
          <a:p>
            <a:r>
              <a:rPr lang="fr-FR" sz="1400" dirty="0">
                <a:solidFill>
                  <a:srgbClr val="4D4D4D"/>
                </a:solidFill>
              </a:rPr>
              <a:t>Bras C: D2</a:t>
            </a:r>
            <a:r>
              <a:rPr lang="fr-FR" sz="1400" dirty="0">
                <a:solidFill>
                  <a:srgbClr val="4D4D4D"/>
                </a:solidFill>
                <a:latin typeface="Arial" panose="020B0604020202020204" pitchFamily="34" charset="0"/>
                <a:cs typeface="Arial" panose="020B0604020202020204" pitchFamily="34" charset="0"/>
              </a:rPr>
              <a:t> → </a:t>
            </a:r>
            <a:r>
              <a:rPr lang="fr-FR" sz="1400" dirty="0">
                <a:solidFill>
                  <a:srgbClr val="4D4D4D"/>
                </a:solidFill>
              </a:rPr>
              <a:t>XELOX</a:t>
            </a:r>
          </a:p>
        </p:txBody>
      </p:sp>
      <p:cxnSp>
        <p:nvCxnSpPr>
          <p:cNvPr id="255" name="Straight Connector 254">
            <a:extLst>
              <a:ext uri="{FF2B5EF4-FFF2-40B4-BE49-F238E27FC236}">
                <a16:creationId xmlns:a16="http://schemas.microsoft.com/office/drawing/2014/main" xmlns="" id="{F3A2F652-3B1F-4739-8181-C145301F2FA3}"/>
              </a:ext>
            </a:extLst>
          </p:cNvPr>
          <p:cNvCxnSpPr/>
          <p:nvPr/>
        </p:nvCxnSpPr>
        <p:spPr>
          <a:xfrm>
            <a:off x="6213782" y="1740755"/>
            <a:ext cx="36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5C07AFD0-2896-4587-B213-FC2FDF72336A}"/>
              </a:ext>
            </a:extLst>
          </p:cNvPr>
          <p:cNvCxnSpPr/>
          <p:nvPr/>
        </p:nvCxnSpPr>
        <p:spPr>
          <a:xfrm>
            <a:off x="6213782" y="1940780"/>
            <a:ext cx="36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82C2AB84-5317-4A09-A2E1-5E9FB03C9358}"/>
              </a:ext>
            </a:extLst>
          </p:cNvPr>
          <p:cNvCxnSpPr/>
          <p:nvPr/>
        </p:nvCxnSpPr>
        <p:spPr>
          <a:xfrm>
            <a:off x="6213782" y="2140805"/>
            <a:ext cx="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58" name="Group 257">
            <a:extLst>
              <a:ext uri="{FF2B5EF4-FFF2-40B4-BE49-F238E27FC236}">
                <a16:creationId xmlns:a16="http://schemas.microsoft.com/office/drawing/2014/main" xmlns="" id="{4D9F28C4-378C-4EFD-A263-630015444555}"/>
              </a:ext>
            </a:extLst>
          </p:cNvPr>
          <p:cNvGrpSpPr/>
          <p:nvPr/>
        </p:nvGrpSpPr>
        <p:grpSpPr>
          <a:xfrm>
            <a:off x="295395" y="4627736"/>
            <a:ext cx="8193595" cy="329442"/>
            <a:chOff x="1267728" y="5535576"/>
            <a:chExt cx="6385213" cy="365285"/>
          </a:xfrm>
        </p:grpSpPr>
        <p:sp>
          <p:nvSpPr>
            <p:cNvPr id="259" name="TextBox 258">
              <a:extLst>
                <a:ext uri="{FF2B5EF4-FFF2-40B4-BE49-F238E27FC236}">
                  <a16:creationId xmlns:a16="http://schemas.microsoft.com/office/drawing/2014/main" xmlns="" id="{B15139BD-D70C-40CE-A0A0-530107D22D00}"/>
                </a:ext>
              </a:extLst>
            </p:cNvPr>
            <p:cNvSpPr txBox="1"/>
            <p:nvPr/>
          </p:nvSpPr>
          <p:spPr>
            <a:xfrm>
              <a:off x="1267728" y="5559598"/>
              <a:ext cx="555949" cy="341263"/>
            </a:xfrm>
            <a:prstGeom prst="rect">
              <a:avLst/>
            </a:prstGeom>
            <a:noFill/>
          </p:spPr>
          <p:txBody>
            <a:bodyPr wrap="none" rtlCol="0">
              <a:spAutoFit/>
            </a:bodyPr>
            <a:lstStyle/>
            <a:p>
              <a:pPr algn="r"/>
              <a:r>
                <a:rPr lang="fr-FR" sz="1400" dirty="0">
                  <a:solidFill>
                    <a:schemeClr val="accent3"/>
                  </a:solidFill>
                </a:rPr>
                <a:t>Bras A</a:t>
              </a:r>
            </a:p>
          </p:txBody>
        </p:sp>
        <p:sp>
          <p:nvSpPr>
            <p:cNvPr id="260" name="TextBox 259">
              <a:extLst>
                <a:ext uri="{FF2B5EF4-FFF2-40B4-BE49-F238E27FC236}">
                  <a16:creationId xmlns:a16="http://schemas.microsoft.com/office/drawing/2014/main" xmlns="" id="{A2D696D5-D1AA-4EEA-917E-823FD06A482E}"/>
                </a:ext>
              </a:extLst>
            </p:cNvPr>
            <p:cNvSpPr txBox="1"/>
            <p:nvPr/>
          </p:nvSpPr>
          <p:spPr>
            <a:xfrm>
              <a:off x="2224451" y="5559598"/>
              <a:ext cx="376261" cy="341263"/>
            </a:xfrm>
            <a:prstGeom prst="rect">
              <a:avLst/>
            </a:prstGeom>
            <a:noFill/>
          </p:spPr>
          <p:txBody>
            <a:bodyPr wrap="none" rtlCol="0">
              <a:spAutoFit/>
            </a:bodyPr>
            <a:lstStyle/>
            <a:p>
              <a:pPr algn="ctr"/>
              <a:r>
                <a:rPr lang="fr-FR" sz="1400" dirty="0">
                  <a:solidFill>
                    <a:schemeClr val="accent3"/>
                  </a:solidFill>
                </a:rPr>
                <a:t>337</a:t>
              </a:r>
            </a:p>
          </p:txBody>
        </p:sp>
        <p:sp>
          <p:nvSpPr>
            <p:cNvPr id="261" name="TextBox 260">
              <a:extLst>
                <a:ext uri="{FF2B5EF4-FFF2-40B4-BE49-F238E27FC236}">
                  <a16:creationId xmlns:a16="http://schemas.microsoft.com/office/drawing/2014/main" xmlns="" id="{79051A30-46C4-417D-85E9-BD82C456346D}"/>
                </a:ext>
              </a:extLst>
            </p:cNvPr>
            <p:cNvSpPr txBox="1"/>
            <p:nvPr/>
          </p:nvSpPr>
          <p:spPr>
            <a:xfrm>
              <a:off x="4321001" y="5559598"/>
              <a:ext cx="376261" cy="341263"/>
            </a:xfrm>
            <a:prstGeom prst="rect">
              <a:avLst/>
            </a:prstGeom>
            <a:noFill/>
          </p:spPr>
          <p:txBody>
            <a:bodyPr wrap="none" rtlCol="0">
              <a:spAutoFit/>
            </a:bodyPr>
            <a:lstStyle/>
            <a:p>
              <a:pPr algn="ctr"/>
              <a:r>
                <a:rPr lang="fr-FR" sz="1400" dirty="0">
                  <a:solidFill>
                    <a:schemeClr val="accent3"/>
                  </a:solidFill>
                </a:rPr>
                <a:t>248</a:t>
              </a:r>
            </a:p>
          </p:txBody>
        </p:sp>
        <p:sp>
          <p:nvSpPr>
            <p:cNvPr id="262" name="TextBox 261">
              <a:extLst>
                <a:ext uri="{FF2B5EF4-FFF2-40B4-BE49-F238E27FC236}">
                  <a16:creationId xmlns:a16="http://schemas.microsoft.com/office/drawing/2014/main" xmlns="" id="{830488BE-6300-444E-93F2-C27094BE17AF}"/>
                </a:ext>
              </a:extLst>
            </p:cNvPr>
            <p:cNvSpPr txBox="1"/>
            <p:nvPr/>
          </p:nvSpPr>
          <p:spPr>
            <a:xfrm>
              <a:off x="5016315" y="5559598"/>
              <a:ext cx="376261" cy="341263"/>
            </a:xfrm>
            <a:prstGeom prst="rect">
              <a:avLst/>
            </a:prstGeom>
            <a:noFill/>
          </p:spPr>
          <p:txBody>
            <a:bodyPr wrap="none" rtlCol="0">
              <a:spAutoFit/>
            </a:bodyPr>
            <a:lstStyle/>
            <a:p>
              <a:pPr algn="ctr"/>
              <a:r>
                <a:rPr lang="fr-FR" sz="1400" dirty="0">
                  <a:solidFill>
                    <a:schemeClr val="accent3"/>
                  </a:solidFill>
                </a:rPr>
                <a:t>223</a:t>
              </a:r>
            </a:p>
          </p:txBody>
        </p:sp>
        <p:sp>
          <p:nvSpPr>
            <p:cNvPr id="263" name="TextBox 262">
              <a:extLst>
                <a:ext uri="{FF2B5EF4-FFF2-40B4-BE49-F238E27FC236}">
                  <a16:creationId xmlns:a16="http://schemas.microsoft.com/office/drawing/2014/main" xmlns="" id="{5623E10D-8F5C-4282-BCD0-FEE64E88B27C}"/>
                </a:ext>
              </a:extLst>
            </p:cNvPr>
            <p:cNvSpPr txBox="1"/>
            <p:nvPr/>
          </p:nvSpPr>
          <p:spPr>
            <a:xfrm>
              <a:off x="5710678" y="5559598"/>
              <a:ext cx="376261" cy="341263"/>
            </a:xfrm>
            <a:prstGeom prst="rect">
              <a:avLst/>
            </a:prstGeom>
            <a:noFill/>
          </p:spPr>
          <p:txBody>
            <a:bodyPr wrap="none" rtlCol="0">
              <a:spAutoFit/>
            </a:bodyPr>
            <a:lstStyle/>
            <a:p>
              <a:pPr algn="ctr"/>
              <a:r>
                <a:rPr lang="fr-FR" sz="1400" dirty="0">
                  <a:solidFill>
                    <a:schemeClr val="accent3"/>
                  </a:solidFill>
                </a:rPr>
                <a:t>181</a:t>
              </a:r>
            </a:p>
          </p:txBody>
        </p:sp>
        <p:sp>
          <p:nvSpPr>
            <p:cNvPr id="264" name="TextBox 263">
              <a:extLst>
                <a:ext uri="{FF2B5EF4-FFF2-40B4-BE49-F238E27FC236}">
                  <a16:creationId xmlns:a16="http://schemas.microsoft.com/office/drawing/2014/main" xmlns="" id="{1C7548B7-80F8-4E63-82C8-08CBDC6BB9FD}"/>
                </a:ext>
              </a:extLst>
            </p:cNvPr>
            <p:cNvSpPr txBox="1"/>
            <p:nvPr/>
          </p:nvSpPr>
          <p:spPr>
            <a:xfrm>
              <a:off x="6413408" y="5559598"/>
              <a:ext cx="376261" cy="341263"/>
            </a:xfrm>
            <a:prstGeom prst="rect">
              <a:avLst/>
            </a:prstGeom>
            <a:noFill/>
          </p:spPr>
          <p:txBody>
            <a:bodyPr wrap="none" rtlCol="0">
              <a:spAutoFit/>
            </a:bodyPr>
            <a:lstStyle/>
            <a:p>
              <a:pPr algn="ctr"/>
              <a:r>
                <a:rPr lang="fr-FR" sz="1400" dirty="0">
                  <a:solidFill>
                    <a:schemeClr val="accent3"/>
                  </a:solidFill>
                </a:rPr>
                <a:t>156</a:t>
              </a:r>
            </a:p>
          </p:txBody>
        </p:sp>
        <p:sp>
          <p:nvSpPr>
            <p:cNvPr id="265" name="TextBox 264">
              <a:extLst>
                <a:ext uri="{FF2B5EF4-FFF2-40B4-BE49-F238E27FC236}">
                  <a16:creationId xmlns:a16="http://schemas.microsoft.com/office/drawing/2014/main" xmlns="" id="{21BF1DD8-FEE4-4199-BE8B-6117F4B5D7BE}"/>
                </a:ext>
              </a:extLst>
            </p:cNvPr>
            <p:cNvSpPr txBox="1"/>
            <p:nvPr/>
          </p:nvSpPr>
          <p:spPr>
            <a:xfrm>
              <a:off x="7346105" y="5535576"/>
              <a:ext cx="143959" cy="341263"/>
            </a:xfrm>
            <a:prstGeom prst="rect">
              <a:avLst/>
            </a:prstGeom>
            <a:noFill/>
          </p:spPr>
          <p:txBody>
            <a:bodyPr wrap="none" rtlCol="0">
              <a:spAutoFit/>
            </a:bodyPr>
            <a:lstStyle/>
            <a:p>
              <a:pPr algn="ctr"/>
              <a:endParaRPr lang="fr-FR" sz="1400" dirty="0">
                <a:solidFill>
                  <a:schemeClr val="accent3"/>
                </a:solidFill>
              </a:endParaRPr>
            </a:p>
          </p:txBody>
        </p:sp>
        <p:sp>
          <p:nvSpPr>
            <p:cNvPr id="266" name="TextBox 265">
              <a:extLst>
                <a:ext uri="{FF2B5EF4-FFF2-40B4-BE49-F238E27FC236}">
                  <a16:creationId xmlns:a16="http://schemas.microsoft.com/office/drawing/2014/main" xmlns="" id="{F03299F6-BF33-40E7-A64E-2AB02C7023ED}"/>
                </a:ext>
              </a:extLst>
            </p:cNvPr>
            <p:cNvSpPr txBox="1"/>
            <p:nvPr/>
          </p:nvSpPr>
          <p:spPr>
            <a:xfrm>
              <a:off x="2913871" y="5559598"/>
              <a:ext cx="376261" cy="341263"/>
            </a:xfrm>
            <a:prstGeom prst="rect">
              <a:avLst/>
            </a:prstGeom>
            <a:noFill/>
          </p:spPr>
          <p:txBody>
            <a:bodyPr wrap="none" rtlCol="0">
              <a:spAutoFit/>
            </a:bodyPr>
            <a:lstStyle/>
            <a:p>
              <a:pPr algn="ctr"/>
              <a:r>
                <a:rPr lang="fr-FR" sz="1400" dirty="0">
                  <a:solidFill>
                    <a:schemeClr val="accent3"/>
                  </a:solidFill>
                </a:rPr>
                <a:t>307</a:t>
              </a:r>
            </a:p>
          </p:txBody>
        </p:sp>
        <p:sp>
          <p:nvSpPr>
            <p:cNvPr id="267" name="TextBox 266">
              <a:extLst>
                <a:ext uri="{FF2B5EF4-FFF2-40B4-BE49-F238E27FC236}">
                  <a16:creationId xmlns:a16="http://schemas.microsoft.com/office/drawing/2014/main" xmlns="" id="{A305B8B3-B40F-4A0E-9ACA-191684257681}"/>
                </a:ext>
              </a:extLst>
            </p:cNvPr>
            <p:cNvSpPr txBox="1"/>
            <p:nvPr/>
          </p:nvSpPr>
          <p:spPr>
            <a:xfrm>
              <a:off x="3619444" y="5559598"/>
              <a:ext cx="376261" cy="341263"/>
            </a:xfrm>
            <a:prstGeom prst="rect">
              <a:avLst/>
            </a:prstGeom>
            <a:noFill/>
          </p:spPr>
          <p:txBody>
            <a:bodyPr wrap="none" rtlCol="0">
              <a:spAutoFit/>
            </a:bodyPr>
            <a:lstStyle/>
            <a:p>
              <a:pPr algn="ctr"/>
              <a:r>
                <a:rPr lang="fr-FR" sz="1400" dirty="0">
                  <a:solidFill>
                    <a:schemeClr val="accent3"/>
                  </a:solidFill>
                </a:rPr>
                <a:t>277</a:t>
              </a:r>
            </a:p>
          </p:txBody>
        </p:sp>
        <p:sp>
          <p:nvSpPr>
            <p:cNvPr id="268" name="TextBox 267">
              <a:extLst>
                <a:ext uri="{FF2B5EF4-FFF2-40B4-BE49-F238E27FC236}">
                  <a16:creationId xmlns:a16="http://schemas.microsoft.com/office/drawing/2014/main" xmlns="" id="{8FCCDDFC-34F2-487C-9C08-F082E4315542}"/>
                </a:ext>
              </a:extLst>
            </p:cNvPr>
            <p:cNvSpPr txBox="1"/>
            <p:nvPr/>
          </p:nvSpPr>
          <p:spPr>
            <a:xfrm>
              <a:off x="7287073" y="5559598"/>
              <a:ext cx="365868" cy="341263"/>
            </a:xfrm>
            <a:prstGeom prst="rect">
              <a:avLst/>
            </a:prstGeom>
            <a:noFill/>
          </p:spPr>
          <p:txBody>
            <a:bodyPr wrap="none" rtlCol="0">
              <a:spAutoFit/>
            </a:bodyPr>
            <a:lstStyle/>
            <a:p>
              <a:pPr algn="ctr"/>
              <a:r>
                <a:rPr lang="fr-FR" sz="1400" dirty="0">
                  <a:solidFill>
                    <a:schemeClr val="accent3"/>
                  </a:solidFill>
                </a:rPr>
                <a:t>117</a:t>
              </a:r>
            </a:p>
          </p:txBody>
        </p:sp>
      </p:grpSp>
      <p:sp>
        <p:nvSpPr>
          <p:cNvPr id="269" name="TextBox 268">
            <a:extLst>
              <a:ext uri="{FF2B5EF4-FFF2-40B4-BE49-F238E27FC236}">
                <a16:creationId xmlns:a16="http://schemas.microsoft.com/office/drawing/2014/main" xmlns="" id="{FE90E924-43D4-4570-BC78-5D6072F03A60}"/>
              </a:ext>
            </a:extLst>
          </p:cNvPr>
          <p:cNvSpPr txBox="1"/>
          <p:nvPr/>
        </p:nvSpPr>
        <p:spPr>
          <a:xfrm>
            <a:off x="682200" y="4426287"/>
            <a:ext cx="314510" cy="307777"/>
          </a:xfrm>
          <a:prstGeom prst="rect">
            <a:avLst/>
          </a:prstGeom>
          <a:noFill/>
        </p:spPr>
        <p:txBody>
          <a:bodyPr wrap="none" rtlCol="0">
            <a:spAutoFit/>
          </a:bodyPr>
          <a:lstStyle/>
          <a:p>
            <a:r>
              <a:rPr lang="fr-FR" sz="1400" dirty="0">
                <a:solidFill>
                  <a:srgbClr val="363636"/>
                </a:solidFill>
              </a:rPr>
              <a:t>N</a:t>
            </a:r>
          </a:p>
        </p:txBody>
      </p:sp>
      <p:graphicFrame>
        <p:nvGraphicFramePr>
          <p:cNvPr id="270" name="Group 88">
            <a:extLst>
              <a:ext uri="{FF2B5EF4-FFF2-40B4-BE49-F238E27FC236}">
                <a16:creationId xmlns:a16="http://schemas.microsoft.com/office/drawing/2014/main" xmlns="" id="{CD3F6E92-A290-417A-939E-C7D4F40E3641}"/>
              </a:ext>
            </a:extLst>
          </p:cNvPr>
          <p:cNvGraphicFramePr>
            <a:graphicFrameLocks noGrp="1"/>
          </p:cNvGraphicFramePr>
          <p:nvPr>
            <p:extLst>
              <p:ext uri="{D42A27DB-BD31-4B8C-83A1-F6EECF244321}">
                <p14:modId xmlns:p14="http://schemas.microsoft.com/office/powerpoint/2010/main" xmlns="" val="2878164552"/>
              </p:ext>
            </p:extLst>
          </p:nvPr>
        </p:nvGraphicFramePr>
        <p:xfrm>
          <a:off x="398893" y="5449950"/>
          <a:ext cx="8408988" cy="587188"/>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xmlns="" val="20000"/>
                    </a:ext>
                  </a:extLst>
                </a:gridCol>
                <a:gridCol w="2262067">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2908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latin typeface="+mn-lt"/>
                        </a:rPr>
                        <a:t>Bras A: SOX</a:t>
                      </a:r>
                      <a:r>
                        <a:rPr lang="en-GB" sz="1400" dirty="0">
                          <a:solidFill>
                            <a:schemeClr val="tx2"/>
                          </a:solidFill>
                          <a:latin typeface="Arial" panose="020B0604020202020204" pitchFamily="34" charset="0"/>
                          <a:cs typeface="Arial" panose="020B0604020202020204" pitchFamily="34" charset="0"/>
                        </a:rPr>
                        <a:t>→</a:t>
                      </a:r>
                      <a:r>
                        <a:rPr lang="en-GB" sz="1400" dirty="0">
                          <a:solidFill>
                            <a:srgbClr val="4D4D4D"/>
                          </a:solidFill>
                          <a:latin typeface="Arial" panose="020B0604020202020204" pitchFamily="34" charset="0"/>
                          <a:cs typeface="Arial" panose="020B0604020202020204" pitchFamily="34" charset="0"/>
                        </a:rPr>
                        <a:t> </a:t>
                      </a:r>
                      <a:r>
                        <a:rPr lang="en-GB" sz="1400" dirty="0">
                          <a:solidFill>
                            <a:schemeClr val="tx2"/>
                          </a:solidFill>
                          <a:latin typeface="+mn-lt"/>
                        </a:rPr>
                        <a:t>D2 </a:t>
                      </a:r>
                      <a:r>
                        <a:rPr lang="en-GB" sz="1400" dirty="0">
                          <a:solidFill>
                            <a:schemeClr val="tx2"/>
                          </a:solidFill>
                          <a:latin typeface="Arial" panose="020B0604020202020204" pitchFamily="34" charset="0"/>
                          <a:cs typeface="Arial" panose="020B0604020202020204" pitchFamily="34" charset="0"/>
                        </a:rPr>
                        <a:t>→</a:t>
                      </a:r>
                      <a:r>
                        <a:rPr lang="en-GB" sz="1400" dirty="0">
                          <a:solidFill>
                            <a:schemeClr val="tx2"/>
                          </a:solidFill>
                          <a:latin typeface="+mn-lt"/>
                        </a:rPr>
                        <a:t> SOX</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a:solidFill>
                            <a:schemeClr val="tx2"/>
                          </a:solidFill>
                          <a:latin typeface="+mn-lt"/>
                        </a:rPr>
                        <a:t>Bras B: D2 </a:t>
                      </a:r>
                      <a:r>
                        <a:rPr lang="en-GB" sz="1400" dirty="0">
                          <a:solidFill>
                            <a:schemeClr val="tx2"/>
                          </a:solidFill>
                          <a:latin typeface="Arial" panose="020B0604020202020204" pitchFamily="34" charset="0"/>
                          <a:cs typeface="Arial" panose="020B0604020202020204" pitchFamily="34" charset="0"/>
                        </a:rPr>
                        <a:t>→</a:t>
                      </a:r>
                      <a:r>
                        <a:rPr lang="en-GB" sz="1400" dirty="0">
                          <a:solidFill>
                            <a:srgbClr val="4D4D4D"/>
                          </a:solidFill>
                          <a:latin typeface="Arial" panose="020B0604020202020204" pitchFamily="34" charset="0"/>
                          <a:cs typeface="Arial" panose="020B0604020202020204" pitchFamily="34" charset="0"/>
                        </a:rPr>
                        <a:t> </a:t>
                      </a:r>
                      <a:r>
                        <a:rPr lang="en-GB" sz="1400" dirty="0">
                          <a:solidFill>
                            <a:schemeClr val="tx2"/>
                          </a:solidFill>
                          <a:latin typeface="+mn-lt"/>
                        </a:rPr>
                        <a:t>SOX</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a:solidFill>
                            <a:schemeClr val="tx2"/>
                          </a:solidFill>
                          <a:latin typeface="+mn-lt"/>
                        </a:rPr>
                        <a:t>Bras C: D2 </a:t>
                      </a:r>
                      <a:r>
                        <a:rPr lang="en-GB" sz="1400" dirty="0">
                          <a:solidFill>
                            <a:schemeClr val="tx2"/>
                          </a:solidFill>
                          <a:latin typeface="Arial" panose="020B0604020202020204" pitchFamily="34" charset="0"/>
                          <a:cs typeface="Arial" panose="020B0604020202020204" pitchFamily="34" charset="0"/>
                        </a:rPr>
                        <a:t>→</a:t>
                      </a:r>
                      <a:r>
                        <a:rPr lang="en-GB" sz="1400" dirty="0">
                          <a:solidFill>
                            <a:srgbClr val="4D4D4D"/>
                          </a:solidFill>
                          <a:latin typeface="Arial" panose="020B0604020202020204" pitchFamily="34" charset="0"/>
                          <a:cs typeface="Arial" panose="020B0604020202020204" pitchFamily="34" charset="0"/>
                        </a:rPr>
                        <a:t> </a:t>
                      </a:r>
                      <a:r>
                        <a:rPr lang="en-GB" sz="1400" dirty="0">
                          <a:solidFill>
                            <a:schemeClr val="tx2"/>
                          </a:solidFill>
                          <a:latin typeface="+mn-lt"/>
                        </a:rPr>
                        <a:t>XELOX</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963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1"/>
                          </a:solidFill>
                          <a:effectLst/>
                          <a:latin typeface="+mn-lt"/>
                        </a:rPr>
                        <a:t>SSM </a:t>
                      </a:r>
                      <a:r>
                        <a:rPr kumimoji="0" lang="en-GB" sz="1400" u="none" strike="noStrike" cap="none" normalizeH="0" baseline="0" dirty="0" err="1">
                          <a:ln>
                            <a:noFill/>
                          </a:ln>
                          <a:solidFill>
                            <a:schemeClr val="tx1"/>
                          </a:solidFill>
                          <a:effectLst/>
                          <a:latin typeface="+mn-lt"/>
                        </a:rPr>
                        <a:t>à</a:t>
                      </a:r>
                      <a:r>
                        <a:rPr kumimoji="0" lang="en-GB" sz="1400" u="none" strike="noStrike" cap="none" normalizeH="0" baseline="0" dirty="0">
                          <a:ln>
                            <a:noFill/>
                          </a:ln>
                          <a:solidFill>
                            <a:schemeClr val="tx1"/>
                          </a:solidFill>
                          <a:effectLst/>
                          <a:latin typeface="+mn-lt"/>
                        </a:rPr>
                        <a:t> 3 </a:t>
                      </a:r>
                      <a:r>
                        <a:rPr kumimoji="0" lang="en-GB" sz="1400" u="none" strike="noStrike" cap="none" normalizeH="0" baseline="0" dirty="0" err="1">
                          <a:ln>
                            <a:noFill/>
                          </a:ln>
                          <a:solidFill>
                            <a:schemeClr val="tx1"/>
                          </a:solidFill>
                          <a:effectLst/>
                          <a:latin typeface="+mn-lt"/>
                        </a:rPr>
                        <a:t>ans</a:t>
                      </a:r>
                      <a:r>
                        <a:rPr kumimoji="0" lang="en-GB" sz="1400" u="none" strike="noStrike" cap="none" normalizeH="0" baseline="0" dirty="0">
                          <a:ln>
                            <a:noFill/>
                          </a:ln>
                          <a:solidFill>
                            <a:schemeClr val="tx1"/>
                          </a:solidFill>
                          <a:effectLst/>
                          <a:latin typeface="+mn-lt"/>
                        </a:rPr>
                        <a:t>, %</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1"/>
                          </a:solidFill>
                          <a:effectLst/>
                          <a:latin typeface="+mn-lt"/>
                        </a:rPr>
                        <a:t>62,02</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1"/>
                          </a:solidFill>
                          <a:effectLst/>
                          <a:latin typeface="+mn-lt"/>
                        </a:rPr>
                        <a:t>60,29</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1"/>
                          </a:solidFill>
                          <a:effectLst/>
                          <a:latin typeface="+mn-lt"/>
                        </a:rPr>
                        <a:t>54,78</a:t>
                      </a:r>
                      <a:endParaRPr kumimoji="0" lang="en-GB" sz="1400" b="0" i="0" u="none" strike="noStrike" cap="none" normalizeH="0" baseline="0" dirty="0">
                        <a:ln>
                          <a:noFill/>
                        </a:ln>
                        <a:solidFill>
                          <a:schemeClr val="tx1"/>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bl>
          </a:graphicData>
        </a:graphic>
      </p:graphicFrame>
      <p:grpSp>
        <p:nvGrpSpPr>
          <p:cNvPr id="271" name="Group 270">
            <a:extLst>
              <a:ext uri="{FF2B5EF4-FFF2-40B4-BE49-F238E27FC236}">
                <a16:creationId xmlns:a16="http://schemas.microsoft.com/office/drawing/2014/main" xmlns="" id="{DA02EC9D-E2C0-4929-8E27-D6C4B02BA35C}"/>
              </a:ext>
            </a:extLst>
          </p:cNvPr>
          <p:cNvGrpSpPr/>
          <p:nvPr/>
        </p:nvGrpSpPr>
        <p:grpSpPr>
          <a:xfrm>
            <a:off x="1733932" y="1835099"/>
            <a:ext cx="6444000" cy="1171425"/>
            <a:chOff x="9648430" y="4120344"/>
            <a:chExt cx="9144000" cy="1589809"/>
          </a:xfrm>
        </p:grpSpPr>
        <p:sp>
          <p:nvSpPr>
            <p:cNvPr id="272" name="Freeform: Shape 216">
              <a:extLst>
                <a:ext uri="{FF2B5EF4-FFF2-40B4-BE49-F238E27FC236}">
                  <a16:creationId xmlns:a16="http://schemas.microsoft.com/office/drawing/2014/main" xmlns="" id="{1B2D6761-E163-477F-9677-AFC9A3B967BB}"/>
                </a:ext>
              </a:extLst>
            </p:cNvPr>
            <p:cNvSpPr/>
            <p:nvPr/>
          </p:nvSpPr>
          <p:spPr>
            <a:xfrm>
              <a:off x="9648430" y="4120344"/>
              <a:ext cx="9144000" cy="1558130"/>
            </a:xfrm>
            <a:custGeom>
              <a:avLst/>
              <a:gdLst>
                <a:gd name="connsiteX0" fmla="*/ 9147027 w 9144000"/>
                <a:gd name="connsiteY0" fmla="*/ 1560632 h 1558130"/>
                <a:gd name="connsiteX1" fmla="*/ 8903603 w 9144000"/>
                <a:gd name="connsiteY1" fmla="*/ 1560632 h 1558130"/>
                <a:gd name="connsiteX2" fmla="*/ 8903603 w 9144000"/>
                <a:gd name="connsiteY2" fmla="*/ 1533957 h 1558130"/>
                <a:gd name="connsiteX3" fmla="*/ 8490101 w 9144000"/>
                <a:gd name="connsiteY3" fmla="*/ 1533957 h 1558130"/>
                <a:gd name="connsiteX4" fmla="*/ 8490101 w 9144000"/>
                <a:gd name="connsiteY4" fmla="*/ 1507273 h 1558130"/>
                <a:gd name="connsiteX5" fmla="*/ 8313365 w 9144000"/>
                <a:gd name="connsiteY5" fmla="*/ 1507273 h 1558130"/>
                <a:gd name="connsiteX6" fmla="*/ 8313365 w 9144000"/>
                <a:gd name="connsiteY6" fmla="*/ 1467260 h 1558130"/>
                <a:gd name="connsiteX7" fmla="*/ 8063263 w 9144000"/>
                <a:gd name="connsiteY7" fmla="*/ 1467260 h 1558130"/>
                <a:gd name="connsiteX8" fmla="*/ 8063263 w 9144000"/>
                <a:gd name="connsiteY8" fmla="*/ 1443915 h 1558130"/>
                <a:gd name="connsiteX9" fmla="*/ 7576396 w 9144000"/>
                <a:gd name="connsiteY9" fmla="*/ 1443915 h 1558130"/>
                <a:gd name="connsiteX10" fmla="*/ 7576396 w 9144000"/>
                <a:gd name="connsiteY10" fmla="*/ 1423908 h 1558130"/>
                <a:gd name="connsiteX11" fmla="*/ 7189580 w 9144000"/>
                <a:gd name="connsiteY11" fmla="*/ 1423908 h 1558130"/>
                <a:gd name="connsiteX12" fmla="*/ 7189580 w 9144000"/>
                <a:gd name="connsiteY12" fmla="*/ 1400563 h 1558130"/>
                <a:gd name="connsiteX13" fmla="*/ 6929469 w 9144000"/>
                <a:gd name="connsiteY13" fmla="*/ 1400563 h 1558130"/>
                <a:gd name="connsiteX14" fmla="*/ 6929469 w 9144000"/>
                <a:gd name="connsiteY14" fmla="*/ 1390564 h 1558130"/>
                <a:gd name="connsiteX15" fmla="*/ 6786077 w 9144000"/>
                <a:gd name="connsiteY15" fmla="*/ 1390564 h 1558130"/>
                <a:gd name="connsiteX16" fmla="*/ 6786077 w 9144000"/>
                <a:gd name="connsiteY16" fmla="*/ 1377227 h 1558130"/>
                <a:gd name="connsiteX17" fmla="*/ 6535974 w 9144000"/>
                <a:gd name="connsiteY17" fmla="*/ 1377227 h 1558130"/>
                <a:gd name="connsiteX18" fmla="*/ 6535974 w 9144000"/>
                <a:gd name="connsiteY18" fmla="*/ 1360550 h 1558130"/>
                <a:gd name="connsiteX19" fmla="*/ 6035779 w 9144000"/>
                <a:gd name="connsiteY19" fmla="*/ 1360550 h 1558130"/>
                <a:gd name="connsiteX20" fmla="*/ 6035779 w 9144000"/>
                <a:gd name="connsiteY20" fmla="*/ 1320538 h 1558130"/>
                <a:gd name="connsiteX21" fmla="*/ 5769001 w 9144000"/>
                <a:gd name="connsiteY21" fmla="*/ 1320538 h 1558130"/>
                <a:gd name="connsiteX22" fmla="*/ 5769001 w 9144000"/>
                <a:gd name="connsiteY22" fmla="*/ 1253841 h 1558130"/>
                <a:gd name="connsiteX23" fmla="*/ 5502231 w 9144000"/>
                <a:gd name="connsiteY23" fmla="*/ 1253841 h 1558130"/>
                <a:gd name="connsiteX24" fmla="*/ 5502231 w 9144000"/>
                <a:gd name="connsiteY24" fmla="*/ 1207159 h 1558130"/>
                <a:gd name="connsiteX25" fmla="*/ 5258798 w 9144000"/>
                <a:gd name="connsiteY25" fmla="*/ 1207159 h 1558130"/>
                <a:gd name="connsiteX26" fmla="*/ 5258798 w 9144000"/>
                <a:gd name="connsiteY26" fmla="*/ 1173806 h 1558130"/>
                <a:gd name="connsiteX27" fmla="*/ 4972012 w 9144000"/>
                <a:gd name="connsiteY27" fmla="*/ 1173806 h 1558130"/>
                <a:gd name="connsiteX28" fmla="*/ 4972012 w 9144000"/>
                <a:gd name="connsiteY28" fmla="*/ 1123786 h 1558130"/>
                <a:gd name="connsiteX29" fmla="*/ 4745255 w 9144000"/>
                <a:gd name="connsiteY29" fmla="*/ 1123786 h 1558130"/>
                <a:gd name="connsiteX30" fmla="*/ 4745255 w 9144000"/>
                <a:gd name="connsiteY30" fmla="*/ 1113787 h 1558130"/>
                <a:gd name="connsiteX31" fmla="*/ 4625208 w 9144000"/>
                <a:gd name="connsiteY31" fmla="*/ 1113787 h 1558130"/>
                <a:gd name="connsiteX32" fmla="*/ 4625208 w 9144000"/>
                <a:gd name="connsiteY32" fmla="*/ 1083773 h 1558130"/>
                <a:gd name="connsiteX33" fmla="*/ 4478477 w 9144000"/>
                <a:gd name="connsiteY33" fmla="*/ 1083773 h 1558130"/>
                <a:gd name="connsiteX34" fmla="*/ 4478477 w 9144000"/>
                <a:gd name="connsiteY34" fmla="*/ 1047090 h 1558130"/>
                <a:gd name="connsiteX35" fmla="*/ 4318417 w 9144000"/>
                <a:gd name="connsiteY35" fmla="*/ 1047090 h 1558130"/>
                <a:gd name="connsiteX36" fmla="*/ 4318417 w 9144000"/>
                <a:gd name="connsiteY36" fmla="*/ 1033753 h 1558130"/>
                <a:gd name="connsiteX37" fmla="*/ 4238382 w 9144000"/>
                <a:gd name="connsiteY37" fmla="*/ 1033753 h 1558130"/>
                <a:gd name="connsiteX38" fmla="*/ 4238382 w 9144000"/>
                <a:gd name="connsiteY38" fmla="*/ 1013746 h 1558130"/>
                <a:gd name="connsiteX39" fmla="*/ 4054977 w 9144000"/>
                <a:gd name="connsiteY39" fmla="*/ 1013746 h 1558130"/>
                <a:gd name="connsiteX40" fmla="*/ 4054977 w 9144000"/>
                <a:gd name="connsiteY40" fmla="*/ 987062 h 1558130"/>
                <a:gd name="connsiteX41" fmla="*/ 3981611 w 9144000"/>
                <a:gd name="connsiteY41" fmla="*/ 987062 h 1558130"/>
                <a:gd name="connsiteX42" fmla="*/ 3981611 w 9144000"/>
                <a:gd name="connsiteY42" fmla="*/ 963726 h 1558130"/>
                <a:gd name="connsiteX43" fmla="*/ 3714832 w 9144000"/>
                <a:gd name="connsiteY43" fmla="*/ 963726 h 1558130"/>
                <a:gd name="connsiteX44" fmla="*/ 3714832 w 9144000"/>
                <a:gd name="connsiteY44" fmla="*/ 947049 h 1558130"/>
                <a:gd name="connsiteX45" fmla="*/ 3548104 w 9144000"/>
                <a:gd name="connsiteY45" fmla="*/ 947049 h 1558130"/>
                <a:gd name="connsiteX46" fmla="*/ 3548104 w 9144000"/>
                <a:gd name="connsiteY46" fmla="*/ 920374 h 1558130"/>
                <a:gd name="connsiteX47" fmla="*/ 3231304 w 9144000"/>
                <a:gd name="connsiteY47" fmla="*/ 920374 h 1558130"/>
                <a:gd name="connsiteX48" fmla="*/ 3231304 w 9144000"/>
                <a:gd name="connsiteY48" fmla="*/ 847009 h 1558130"/>
                <a:gd name="connsiteX49" fmla="*/ 2994549 w 9144000"/>
                <a:gd name="connsiteY49" fmla="*/ 847009 h 1558130"/>
                <a:gd name="connsiteX50" fmla="*/ 2994549 w 9144000"/>
                <a:gd name="connsiteY50" fmla="*/ 806993 h 1558130"/>
                <a:gd name="connsiteX51" fmla="*/ 2717763 w 9144000"/>
                <a:gd name="connsiteY51" fmla="*/ 806993 h 1558130"/>
                <a:gd name="connsiteX52" fmla="*/ 2717763 w 9144000"/>
                <a:gd name="connsiteY52" fmla="*/ 730296 h 1558130"/>
                <a:gd name="connsiteX53" fmla="*/ 2611053 w 9144000"/>
                <a:gd name="connsiteY53" fmla="*/ 730296 h 1558130"/>
                <a:gd name="connsiteX54" fmla="*/ 2611053 w 9144000"/>
                <a:gd name="connsiteY54" fmla="*/ 703618 h 1558130"/>
                <a:gd name="connsiteX55" fmla="*/ 2494344 w 9144000"/>
                <a:gd name="connsiteY55" fmla="*/ 703618 h 1558130"/>
                <a:gd name="connsiteX56" fmla="*/ 2494344 w 9144000"/>
                <a:gd name="connsiteY56" fmla="*/ 630255 h 1558130"/>
                <a:gd name="connsiteX57" fmla="*/ 2347613 w 9144000"/>
                <a:gd name="connsiteY57" fmla="*/ 630255 h 1558130"/>
                <a:gd name="connsiteX58" fmla="*/ 2347613 w 9144000"/>
                <a:gd name="connsiteY58" fmla="*/ 593574 h 1558130"/>
                <a:gd name="connsiteX59" fmla="*/ 2257580 w 9144000"/>
                <a:gd name="connsiteY59" fmla="*/ 593574 h 1558130"/>
                <a:gd name="connsiteX60" fmla="*/ 2257580 w 9144000"/>
                <a:gd name="connsiteY60" fmla="*/ 540219 h 1558130"/>
                <a:gd name="connsiteX61" fmla="*/ 2134194 w 9144000"/>
                <a:gd name="connsiteY61" fmla="*/ 540219 h 1558130"/>
                <a:gd name="connsiteX62" fmla="*/ 2134194 w 9144000"/>
                <a:gd name="connsiteY62" fmla="*/ 500202 h 1558130"/>
                <a:gd name="connsiteX63" fmla="*/ 1990810 w 9144000"/>
                <a:gd name="connsiteY63" fmla="*/ 500202 h 1558130"/>
                <a:gd name="connsiteX64" fmla="*/ 1990810 w 9144000"/>
                <a:gd name="connsiteY64" fmla="*/ 446848 h 1558130"/>
                <a:gd name="connsiteX65" fmla="*/ 1744038 w 9144000"/>
                <a:gd name="connsiteY65" fmla="*/ 446848 h 1558130"/>
                <a:gd name="connsiteX66" fmla="*/ 1744038 w 9144000"/>
                <a:gd name="connsiteY66" fmla="*/ 400162 h 1558130"/>
                <a:gd name="connsiteX67" fmla="*/ 1520620 w 9144000"/>
                <a:gd name="connsiteY67" fmla="*/ 400162 h 1558130"/>
                <a:gd name="connsiteX68" fmla="*/ 1520620 w 9144000"/>
                <a:gd name="connsiteY68" fmla="*/ 303456 h 1558130"/>
                <a:gd name="connsiteX69" fmla="*/ 1240503 w 9144000"/>
                <a:gd name="connsiteY69" fmla="*/ 303456 h 1558130"/>
                <a:gd name="connsiteX70" fmla="*/ 1240503 w 9144000"/>
                <a:gd name="connsiteY70" fmla="*/ 226759 h 1558130"/>
                <a:gd name="connsiteX71" fmla="*/ 993731 w 9144000"/>
                <a:gd name="connsiteY71" fmla="*/ 226759 h 1558130"/>
                <a:gd name="connsiteX72" fmla="*/ 993731 w 9144000"/>
                <a:gd name="connsiteY72" fmla="*/ 170069 h 1558130"/>
                <a:gd name="connsiteX73" fmla="*/ 853678 w 9144000"/>
                <a:gd name="connsiteY73" fmla="*/ 170069 h 1558130"/>
                <a:gd name="connsiteX74" fmla="*/ 853678 w 9144000"/>
                <a:gd name="connsiteY74" fmla="*/ 133388 h 1558130"/>
                <a:gd name="connsiteX75" fmla="*/ 730296 w 9144000"/>
                <a:gd name="connsiteY75" fmla="*/ 133388 h 1558130"/>
                <a:gd name="connsiteX76" fmla="*/ 730296 w 9144000"/>
                <a:gd name="connsiteY76" fmla="*/ 110044 h 1558130"/>
                <a:gd name="connsiteX77" fmla="*/ 636925 w 9144000"/>
                <a:gd name="connsiteY77" fmla="*/ 110044 h 1558130"/>
                <a:gd name="connsiteX78" fmla="*/ 636925 w 9144000"/>
                <a:gd name="connsiteY78" fmla="*/ 46686 h 1558130"/>
                <a:gd name="connsiteX79" fmla="*/ 376819 w 9144000"/>
                <a:gd name="connsiteY79" fmla="*/ 46686 h 1558130"/>
                <a:gd name="connsiteX80" fmla="*/ 376819 w 9144000"/>
                <a:gd name="connsiteY80" fmla="*/ 16674 h 1558130"/>
                <a:gd name="connsiteX81" fmla="*/ 236763 w 9144000"/>
                <a:gd name="connsiteY81" fmla="*/ 16674 h 1558130"/>
                <a:gd name="connsiteX82" fmla="*/ 236763 w 9144000"/>
                <a:gd name="connsiteY82" fmla="*/ 0 h 1558130"/>
                <a:gd name="connsiteX83" fmla="*/ 0 w 9144000"/>
                <a:gd name="connsiteY83" fmla="*/ 0 h 155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9144000" h="1558130">
                  <a:moveTo>
                    <a:pt x="9147027" y="1560632"/>
                  </a:moveTo>
                  <a:lnTo>
                    <a:pt x="8903603" y="1560632"/>
                  </a:lnTo>
                  <a:lnTo>
                    <a:pt x="8903603" y="1533957"/>
                  </a:lnTo>
                  <a:lnTo>
                    <a:pt x="8490101" y="1533957"/>
                  </a:lnTo>
                  <a:lnTo>
                    <a:pt x="8490101" y="1507273"/>
                  </a:lnTo>
                  <a:lnTo>
                    <a:pt x="8313365" y="1507273"/>
                  </a:lnTo>
                  <a:lnTo>
                    <a:pt x="8313365" y="1467260"/>
                  </a:lnTo>
                  <a:lnTo>
                    <a:pt x="8063263" y="1467260"/>
                  </a:lnTo>
                  <a:lnTo>
                    <a:pt x="8063263" y="1443915"/>
                  </a:lnTo>
                  <a:lnTo>
                    <a:pt x="7576396" y="1443915"/>
                  </a:lnTo>
                  <a:lnTo>
                    <a:pt x="7576396" y="1423908"/>
                  </a:lnTo>
                  <a:lnTo>
                    <a:pt x="7189580" y="1423908"/>
                  </a:lnTo>
                  <a:lnTo>
                    <a:pt x="7189580" y="1400563"/>
                  </a:lnTo>
                  <a:lnTo>
                    <a:pt x="6929469" y="1400563"/>
                  </a:lnTo>
                  <a:lnTo>
                    <a:pt x="6929469" y="1390564"/>
                  </a:lnTo>
                  <a:lnTo>
                    <a:pt x="6786077" y="1390564"/>
                  </a:lnTo>
                  <a:lnTo>
                    <a:pt x="6786077" y="1377227"/>
                  </a:lnTo>
                  <a:lnTo>
                    <a:pt x="6535974" y="1377227"/>
                  </a:lnTo>
                  <a:lnTo>
                    <a:pt x="6535974" y="1360550"/>
                  </a:lnTo>
                  <a:lnTo>
                    <a:pt x="6035779" y="1360550"/>
                  </a:lnTo>
                  <a:lnTo>
                    <a:pt x="6035779" y="1320538"/>
                  </a:lnTo>
                  <a:lnTo>
                    <a:pt x="5769001" y="1320538"/>
                  </a:lnTo>
                  <a:lnTo>
                    <a:pt x="5769001" y="1253841"/>
                  </a:lnTo>
                  <a:lnTo>
                    <a:pt x="5502231" y="1253841"/>
                  </a:lnTo>
                  <a:lnTo>
                    <a:pt x="5502231" y="1207159"/>
                  </a:lnTo>
                  <a:lnTo>
                    <a:pt x="5258798" y="1207159"/>
                  </a:lnTo>
                  <a:lnTo>
                    <a:pt x="5258798" y="1173806"/>
                  </a:lnTo>
                  <a:lnTo>
                    <a:pt x="4972012" y="1173806"/>
                  </a:lnTo>
                  <a:lnTo>
                    <a:pt x="4972012" y="1123786"/>
                  </a:lnTo>
                  <a:lnTo>
                    <a:pt x="4745255" y="1123786"/>
                  </a:lnTo>
                  <a:lnTo>
                    <a:pt x="4745255" y="1113787"/>
                  </a:lnTo>
                  <a:lnTo>
                    <a:pt x="4625208" y="1113787"/>
                  </a:lnTo>
                  <a:lnTo>
                    <a:pt x="4625208" y="1083773"/>
                  </a:lnTo>
                  <a:lnTo>
                    <a:pt x="4478477" y="1083773"/>
                  </a:lnTo>
                  <a:lnTo>
                    <a:pt x="4478477" y="1047090"/>
                  </a:lnTo>
                  <a:lnTo>
                    <a:pt x="4318417" y="1047090"/>
                  </a:lnTo>
                  <a:lnTo>
                    <a:pt x="4318417" y="1033753"/>
                  </a:lnTo>
                  <a:lnTo>
                    <a:pt x="4238382" y="1033753"/>
                  </a:lnTo>
                  <a:lnTo>
                    <a:pt x="4238382" y="1013746"/>
                  </a:lnTo>
                  <a:lnTo>
                    <a:pt x="4054977" y="1013746"/>
                  </a:lnTo>
                  <a:lnTo>
                    <a:pt x="4054977" y="987062"/>
                  </a:lnTo>
                  <a:lnTo>
                    <a:pt x="3981611" y="987062"/>
                  </a:lnTo>
                  <a:lnTo>
                    <a:pt x="3981611" y="963726"/>
                  </a:lnTo>
                  <a:lnTo>
                    <a:pt x="3714832" y="963726"/>
                  </a:lnTo>
                  <a:lnTo>
                    <a:pt x="3714832" y="947049"/>
                  </a:lnTo>
                  <a:lnTo>
                    <a:pt x="3548104" y="947049"/>
                  </a:lnTo>
                  <a:lnTo>
                    <a:pt x="3548104" y="920374"/>
                  </a:lnTo>
                  <a:lnTo>
                    <a:pt x="3231304" y="920374"/>
                  </a:lnTo>
                  <a:lnTo>
                    <a:pt x="3231304" y="847009"/>
                  </a:lnTo>
                  <a:lnTo>
                    <a:pt x="2994549" y="847009"/>
                  </a:lnTo>
                  <a:lnTo>
                    <a:pt x="2994549" y="806993"/>
                  </a:lnTo>
                  <a:lnTo>
                    <a:pt x="2717763" y="806993"/>
                  </a:lnTo>
                  <a:lnTo>
                    <a:pt x="2717763" y="730296"/>
                  </a:lnTo>
                  <a:lnTo>
                    <a:pt x="2611053" y="730296"/>
                  </a:lnTo>
                  <a:lnTo>
                    <a:pt x="2611053" y="703618"/>
                  </a:lnTo>
                  <a:lnTo>
                    <a:pt x="2494344" y="703618"/>
                  </a:lnTo>
                  <a:lnTo>
                    <a:pt x="2494344" y="630255"/>
                  </a:lnTo>
                  <a:lnTo>
                    <a:pt x="2347613" y="630255"/>
                  </a:lnTo>
                  <a:lnTo>
                    <a:pt x="2347613" y="593574"/>
                  </a:lnTo>
                  <a:lnTo>
                    <a:pt x="2257580" y="593574"/>
                  </a:lnTo>
                  <a:lnTo>
                    <a:pt x="2257580" y="540219"/>
                  </a:lnTo>
                  <a:lnTo>
                    <a:pt x="2134194" y="540219"/>
                  </a:lnTo>
                  <a:lnTo>
                    <a:pt x="2134194" y="500202"/>
                  </a:lnTo>
                  <a:lnTo>
                    <a:pt x="1990810" y="500202"/>
                  </a:lnTo>
                  <a:lnTo>
                    <a:pt x="1990810" y="446848"/>
                  </a:lnTo>
                  <a:lnTo>
                    <a:pt x="1744038" y="446848"/>
                  </a:lnTo>
                  <a:lnTo>
                    <a:pt x="1744038" y="400162"/>
                  </a:lnTo>
                  <a:lnTo>
                    <a:pt x="1520620" y="400162"/>
                  </a:lnTo>
                  <a:lnTo>
                    <a:pt x="1520620" y="303456"/>
                  </a:lnTo>
                  <a:lnTo>
                    <a:pt x="1240503" y="303456"/>
                  </a:lnTo>
                  <a:lnTo>
                    <a:pt x="1240503" y="226759"/>
                  </a:lnTo>
                  <a:lnTo>
                    <a:pt x="993731" y="226759"/>
                  </a:lnTo>
                  <a:lnTo>
                    <a:pt x="993731" y="170069"/>
                  </a:lnTo>
                  <a:lnTo>
                    <a:pt x="853678" y="170069"/>
                  </a:lnTo>
                  <a:lnTo>
                    <a:pt x="853678" y="133388"/>
                  </a:lnTo>
                  <a:lnTo>
                    <a:pt x="730296" y="133388"/>
                  </a:lnTo>
                  <a:lnTo>
                    <a:pt x="730296" y="110044"/>
                  </a:lnTo>
                  <a:lnTo>
                    <a:pt x="636925" y="110044"/>
                  </a:lnTo>
                  <a:lnTo>
                    <a:pt x="636925" y="46686"/>
                  </a:lnTo>
                  <a:lnTo>
                    <a:pt x="376819" y="46686"/>
                  </a:lnTo>
                  <a:lnTo>
                    <a:pt x="376819" y="16674"/>
                  </a:lnTo>
                  <a:lnTo>
                    <a:pt x="236763" y="16674"/>
                  </a:lnTo>
                  <a:lnTo>
                    <a:pt x="23676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273" name="Group 272">
              <a:extLst>
                <a:ext uri="{FF2B5EF4-FFF2-40B4-BE49-F238E27FC236}">
                  <a16:creationId xmlns:a16="http://schemas.microsoft.com/office/drawing/2014/main" xmlns="" id="{0CA8A934-7E0E-493B-921A-871A36F1CA18}"/>
                </a:ext>
              </a:extLst>
            </p:cNvPr>
            <p:cNvGrpSpPr/>
            <p:nvPr/>
          </p:nvGrpSpPr>
          <p:grpSpPr>
            <a:xfrm>
              <a:off x="12966438" y="5006759"/>
              <a:ext cx="5814062" cy="703394"/>
              <a:chOff x="12966438" y="5006759"/>
              <a:chExt cx="5814062" cy="703394"/>
            </a:xfrm>
          </p:grpSpPr>
          <p:sp>
            <p:nvSpPr>
              <p:cNvPr id="274" name="Freeform: Shape 217">
                <a:extLst>
                  <a:ext uri="{FF2B5EF4-FFF2-40B4-BE49-F238E27FC236}">
                    <a16:creationId xmlns:a16="http://schemas.microsoft.com/office/drawing/2014/main" xmlns="" id="{3A0FC2E7-27F8-481C-B412-07983A8B93AC}"/>
                  </a:ext>
                </a:extLst>
              </p:cNvPr>
              <p:cNvSpPr/>
              <p:nvPr/>
            </p:nvSpPr>
            <p:spPr>
              <a:xfrm>
                <a:off x="12966438" y="5006759"/>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5" name="Freeform: Shape 218">
                <a:extLst>
                  <a:ext uri="{FF2B5EF4-FFF2-40B4-BE49-F238E27FC236}">
                    <a16:creationId xmlns:a16="http://schemas.microsoft.com/office/drawing/2014/main" xmlns="" id="{E8F30C92-0EF9-4D56-82C2-37E8DEC14252}"/>
                  </a:ext>
                </a:extLst>
              </p:cNvPr>
              <p:cNvSpPr/>
              <p:nvPr/>
            </p:nvSpPr>
            <p:spPr>
              <a:xfrm>
                <a:off x="14319785" y="5202639"/>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6" name="Freeform: Shape 219">
                <a:extLst>
                  <a:ext uri="{FF2B5EF4-FFF2-40B4-BE49-F238E27FC236}">
                    <a16:creationId xmlns:a16="http://schemas.microsoft.com/office/drawing/2014/main" xmlns="" id="{7AC60129-8CDC-4C21-A2CE-B12F5F979D48}"/>
                  </a:ext>
                </a:extLst>
              </p:cNvPr>
              <p:cNvSpPr/>
              <p:nvPr/>
            </p:nvSpPr>
            <p:spPr>
              <a:xfrm>
                <a:off x="15495070"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7" name="Freeform: Shape 220">
                <a:extLst>
                  <a:ext uri="{FF2B5EF4-FFF2-40B4-BE49-F238E27FC236}">
                    <a16:creationId xmlns:a16="http://schemas.microsoft.com/office/drawing/2014/main" xmlns="" id="{5290BE79-8270-41B3-97BF-64F65A1E16B4}"/>
                  </a:ext>
                </a:extLst>
              </p:cNvPr>
              <p:cNvSpPr/>
              <p:nvPr/>
            </p:nvSpPr>
            <p:spPr>
              <a:xfrm>
                <a:off x="15495070"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8" name="Freeform: Shape 221">
                <a:extLst>
                  <a:ext uri="{FF2B5EF4-FFF2-40B4-BE49-F238E27FC236}">
                    <a16:creationId xmlns:a16="http://schemas.microsoft.com/office/drawing/2014/main" xmlns="" id="{60B39A59-F33C-4A3E-B621-02F6C488793D}"/>
                  </a:ext>
                </a:extLst>
              </p:cNvPr>
              <p:cNvSpPr/>
              <p:nvPr/>
            </p:nvSpPr>
            <p:spPr>
              <a:xfrm>
                <a:off x="15566298"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79" name="Freeform: Shape 222">
                <a:extLst>
                  <a:ext uri="{FF2B5EF4-FFF2-40B4-BE49-F238E27FC236}">
                    <a16:creationId xmlns:a16="http://schemas.microsoft.com/office/drawing/2014/main" xmlns="" id="{2277D517-821C-458C-B392-BBADEDD8A827}"/>
                  </a:ext>
                </a:extLst>
              </p:cNvPr>
              <p:cNvSpPr/>
              <p:nvPr/>
            </p:nvSpPr>
            <p:spPr>
              <a:xfrm>
                <a:off x="15637527"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0" name="Freeform: Shape 223">
                <a:extLst>
                  <a:ext uri="{FF2B5EF4-FFF2-40B4-BE49-F238E27FC236}">
                    <a16:creationId xmlns:a16="http://schemas.microsoft.com/office/drawing/2014/main" xmlns="" id="{AD7C9867-E52F-4FAD-A8F3-87FBDB3E3197}"/>
                  </a:ext>
                </a:extLst>
              </p:cNvPr>
              <p:cNvSpPr/>
              <p:nvPr/>
            </p:nvSpPr>
            <p:spPr>
              <a:xfrm>
                <a:off x="15762178" y="5451940"/>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1" name="Freeform: Shape 224">
                <a:extLst>
                  <a:ext uri="{FF2B5EF4-FFF2-40B4-BE49-F238E27FC236}">
                    <a16:creationId xmlns:a16="http://schemas.microsoft.com/office/drawing/2014/main" xmlns="" id="{102F728B-FB60-46BE-BED5-831F6A564ADA}"/>
                  </a:ext>
                </a:extLst>
              </p:cNvPr>
              <p:cNvSpPr/>
              <p:nvPr/>
            </p:nvSpPr>
            <p:spPr>
              <a:xfrm>
                <a:off x="15851214" y="5451940"/>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2" name="Freeform: Shape 225">
                <a:extLst>
                  <a:ext uri="{FF2B5EF4-FFF2-40B4-BE49-F238E27FC236}">
                    <a16:creationId xmlns:a16="http://schemas.microsoft.com/office/drawing/2014/main" xmlns="" id="{10253D24-48EE-41CF-9981-AAF753E4E8C8}"/>
                  </a:ext>
                </a:extLst>
              </p:cNvPr>
              <p:cNvSpPr/>
              <p:nvPr/>
            </p:nvSpPr>
            <p:spPr>
              <a:xfrm>
                <a:off x="16082707" y="5451940"/>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3" name="Freeform: Shape 226">
                <a:extLst>
                  <a:ext uri="{FF2B5EF4-FFF2-40B4-BE49-F238E27FC236}">
                    <a16:creationId xmlns:a16="http://schemas.microsoft.com/office/drawing/2014/main" xmlns="" id="{5718AE08-E4DB-4D52-A2DD-B67BDBF0F872}"/>
                  </a:ext>
                </a:extLst>
              </p:cNvPr>
              <p:cNvSpPr/>
              <p:nvPr/>
            </p:nvSpPr>
            <p:spPr>
              <a:xfrm>
                <a:off x="16332017" y="5469747"/>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4" name="Freeform: Shape 227">
                <a:extLst>
                  <a:ext uri="{FF2B5EF4-FFF2-40B4-BE49-F238E27FC236}">
                    <a16:creationId xmlns:a16="http://schemas.microsoft.com/office/drawing/2014/main" xmlns="" id="{AA43CC78-0FB0-4721-897A-F150F4FE3BE4}"/>
                  </a:ext>
                </a:extLst>
              </p:cNvPr>
              <p:cNvSpPr/>
              <p:nvPr/>
            </p:nvSpPr>
            <p:spPr>
              <a:xfrm>
                <a:off x="16777198" y="5487554"/>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5" name="Freeform: Shape 228">
                <a:extLst>
                  <a:ext uri="{FF2B5EF4-FFF2-40B4-BE49-F238E27FC236}">
                    <a16:creationId xmlns:a16="http://schemas.microsoft.com/office/drawing/2014/main" xmlns="" id="{D854D1EA-B370-41A9-B397-DD13CBC5A66A}"/>
                  </a:ext>
                </a:extLst>
              </p:cNvPr>
              <p:cNvSpPr/>
              <p:nvPr/>
            </p:nvSpPr>
            <p:spPr>
              <a:xfrm>
                <a:off x="16955270" y="5505361"/>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6" name="Freeform: Shape 229">
                <a:extLst>
                  <a:ext uri="{FF2B5EF4-FFF2-40B4-BE49-F238E27FC236}">
                    <a16:creationId xmlns:a16="http://schemas.microsoft.com/office/drawing/2014/main" xmlns="" id="{2BBD890F-4519-42B3-8033-12FAF7AA4D14}"/>
                  </a:ext>
                </a:extLst>
              </p:cNvPr>
              <p:cNvSpPr/>
              <p:nvPr/>
            </p:nvSpPr>
            <p:spPr>
              <a:xfrm>
                <a:off x="17079920" y="5505361"/>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7" name="Freeform: Shape 230">
                <a:extLst>
                  <a:ext uri="{FF2B5EF4-FFF2-40B4-BE49-F238E27FC236}">
                    <a16:creationId xmlns:a16="http://schemas.microsoft.com/office/drawing/2014/main" xmlns="" id="{564B0468-EC80-4BAD-9049-2C13C2196841}"/>
                  </a:ext>
                </a:extLst>
              </p:cNvPr>
              <p:cNvSpPr/>
              <p:nvPr/>
            </p:nvSpPr>
            <p:spPr>
              <a:xfrm>
                <a:off x="17186763" y="5505361"/>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8" name="Freeform: Shape 231">
                <a:extLst>
                  <a:ext uri="{FF2B5EF4-FFF2-40B4-BE49-F238E27FC236}">
                    <a16:creationId xmlns:a16="http://schemas.microsoft.com/office/drawing/2014/main" xmlns="" id="{9B468CC8-7489-4C41-BEA2-FD7F6F9D456A}"/>
                  </a:ext>
                </a:extLst>
              </p:cNvPr>
              <p:cNvSpPr/>
              <p:nvPr/>
            </p:nvSpPr>
            <p:spPr>
              <a:xfrm>
                <a:off x="17453871"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89" name="Freeform: Shape 232">
                <a:extLst>
                  <a:ext uri="{FF2B5EF4-FFF2-40B4-BE49-F238E27FC236}">
                    <a16:creationId xmlns:a16="http://schemas.microsoft.com/office/drawing/2014/main" xmlns="" id="{E8C0430E-148B-4FB0-B5A1-E86F0373B80A}"/>
                  </a:ext>
                </a:extLst>
              </p:cNvPr>
              <p:cNvSpPr/>
              <p:nvPr/>
            </p:nvSpPr>
            <p:spPr>
              <a:xfrm>
                <a:off x="17631943"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0" name="Freeform: Shape 233">
                <a:extLst>
                  <a:ext uri="{FF2B5EF4-FFF2-40B4-BE49-F238E27FC236}">
                    <a16:creationId xmlns:a16="http://schemas.microsoft.com/office/drawing/2014/main" xmlns="" id="{E7FAC983-7063-453B-8B43-74DD2D0BD974}"/>
                  </a:ext>
                </a:extLst>
              </p:cNvPr>
              <p:cNvSpPr/>
              <p:nvPr/>
            </p:nvSpPr>
            <p:spPr>
              <a:xfrm>
                <a:off x="17631943"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1" name="Freeform: Shape 234">
                <a:extLst>
                  <a:ext uri="{FF2B5EF4-FFF2-40B4-BE49-F238E27FC236}">
                    <a16:creationId xmlns:a16="http://schemas.microsoft.com/office/drawing/2014/main" xmlns="" id="{E8AC9B34-305E-4915-8B34-97A1CC907911}"/>
                  </a:ext>
                </a:extLst>
              </p:cNvPr>
              <p:cNvSpPr/>
              <p:nvPr/>
            </p:nvSpPr>
            <p:spPr>
              <a:xfrm>
                <a:off x="17845639"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2" name="Freeform: Shape 235">
                <a:extLst>
                  <a:ext uri="{FF2B5EF4-FFF2-40B4-BE49-F238E27FC236}">
                    <a16:creationId xmlns:a16="http://schemas.microsoft.com/office/drawing/2014/main" xmlns="" id="{1EB71ECD-1A07-4FFE-9721-8E24912E246D}"/>
                  </a:ext>
                </a:extLst>
              </p:cNvPr>
              <p:cNvSpPr/>
              <p:nvPr/>
            </p:nvSpPr>
            <p:spPr>
              <a:xfrm>
                <a:off x="18077132" y="5576590"/>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3" name="Freeform: Shape 236">
                <a:extLst>
                  <a:ext uri="{FF2B5EF4-FFF2-40B4-BE49-F238E27FC236}">
                    <a16:creationId xmlns:a16="http://schemas.microsoft.com/office/drawing/2014/main" xmlns="" id="{6597B8A8-3D55-4508-8F2B-B7F88C176DA6}"/>
                  </a:ext>
                </a:extLst>
              </p:cNvPr>
              <p:cNvSpPr/>
              <p:nvPr/>
            </p:nvSpPr>
            <p:spPr>
              <a:xfrm>
                <a:off x="18201783" y="5612204"/>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4" name="Freeform: Shape 237">
                <a:extLst>
                  <a:ext uri="{FF2B5EF4-FFF2-40B4-BE49-F238E27FC236}">
                    <a16:creationId xmlns:a16="http://schemas.microsoft.com/office/drawing/2014/main" xmlns="" id="{B81AAECF-D35C-4CEF-9253-54E9D1FD4789}"/>
                  </a:ext>
                </a:extLst>
              </p:cNvPr>
              <p:cNvSpPr/>
              <p:nvPr/>
            </p:nvSpPr>
            <p:spPr>
              <a:xfrm>
                <a:off x="18290819" y="5612204"/>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5" name="Freeform: Shape 238">
                <a:extLst>
                  <a:ext uri="{FF2B5EF4-FFF2-40B4-BE49-F238E27FC236}">
                    <a16:creationId xmlns:a16="http://schemas.microsoft.com/office/drawing/2014/main" xmlns="" id="{75000B0F-D7F8-4EF4-8A8B-D0A4C9E46976}"/>
                  </a:ext>
                </a:extLst>
              </p:cNvPr>
              <p:cNvSpPr/>
              <p:nvPr/>
            </p:nvSpPr>
            <p:spPr>
              <a:xfrm>
                <a:off x="18379855" y="5612204"/>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6" name="Freeform: Shape 239">
                <a:extLst>
                  <a:ext uri="{FF2B5EF4-FFF2-40B4-BE49-F238E27FC236}">
                    <a16:creationId xmlns:a16="http://schemas.microsoft.com/office/drawing/2014/main" xmlns="" id="{E283E122-712A-47D0-B77D-4E3420FF3611}"/>
                  </a:ext>
                </a:extLst>
              </p:cNvPr>
              <p:cNvSpPr/>
              <p:nvPr/>
            </p:nvSpPr>
            <p:spPr>
              <a:xfrm>
                <a:off x="18593523"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7" name="Freeform: Shape 240">
                <a:extLst>
                  <a:ext uri="{FF2B5EF4-FFF2-40B4-BE49-F238E27FC236}">
                    <a16:creationId xmlns:a16="http://schemas.microsoft.com/office/drawing/2014/main" xmlns="" id="{BF628DBE-71EA-459F-87B2-F9D7B8C70A4B}"/>
                  </a:ext>
                </a:extLst>
              </p:cNvPr>
              <p:cNvSpPr/>
              <p:nvPr/>
            </p:nvSpPr>
            <p:spPr>
              <a:xfrm>
                <a:off x="18664752"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8" name="Freeform: Shape 241">
                <a:extLst>
                  <a:ext uri="{FF2B5EF4-FFF2-40B4-BE49-F238E27FC236}">
                    <a16:creationId xmlns:a16="http://schemas.microsoft.com/office/drawing/2014/main" xmlns="" id="{B2DE4E7E-A7C9-488F-9A4B-E6DEE86360AB}"/>
                  </a:ext>
                </a:extLst>
              </p:cNvPr>
              <p:cNvSpPr/>
              <p:nvPr/>
            </p:nvSpPr>
            <p:spPr>
              <a:xfrm>
                <a:off x="18718174"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99" name="Freeform: Shape 242">
                <a:extLst>
                  <a:ext uri="{FF2B5EF4-FFF2-40B4-BE49-F238E27FC236}">
                    <a16:creationId xmlns:a16="http://schemas.microsoft.com/office/drawing/2014/main" xmlns="" id="{BA688639-776B-44B0-980E-756C01A5534F}"/>
                  </a:ext>
                </a:extLst>
              </p:cNvPr>
              <p:cNvSpPr/>
              <p:nvPr/>
            </p:nvSpPr>
            <p:spPr>
              <a:xfrm>
                <a:off x="18771596"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grpSp>
        <p:nvGrpSpPr>
          <p:cNvPr id="300" name="Group 299">
            <a:extLst>
              <a:ext uri="{FF2B5EF4-FFF2-40B4-BE49-F238E27FC236}">
                <a16:creationId xmlns:a16="http://schemas.microsoft.com/office/drawing/2014/main" xmlns="" id="{48BE6F01-0B47-495A-AE22-2EEF33AE31CB}"/>
              </a:ext>
            </a:extLst>
          </p:cNvPr>
          <p:cNvGrpSpPr/>
          <p:nvPr/>
        </p:nvGrpSpPr>
        <p:grpSpPr>
          <a:xfrm>
            <a:off x="1733932" y="1835100"/>
            <a:ext cx="6429317" cy="1008000"/>
            <a:chOff x="8641393" y="3573873"/>
            <a:chExt cx="9134973" cy="1428929"/>
          </a:xfrm>
        </p:grpSpPr>
        <p:sp>
          <p:nvSpPr>
            <p:cNvPr id="301" name="Freeform: Shape 249">
              <a:extLst>
                <a:ext uri="{FF2B5EF4-FFF2-40B4-BE49-F238E27FC236}">
                  <a16:creationId xmlns:a16="http://schemas.microsoft.com/office/drawing/2014/main" xmlns="" id="{1ACC8590-33C2-4809-A26D-ADE8035CDBDE}"/>
                </a:ext>
              </a:extLst>
            </p:cNvPr>
            <p:cNvSpPr/>
            <p:nvPr/>
          </p:nvSpPr>
          <p:spPr>
            <a:xfrm>
              <a:off x="8641393" y="3573873"/>
              <a:ext cx="9134973" cy="1408158"/>
            </a:xfrm>
            <a:custGeom>
              <a:avLst/>
              <a:gdLst>
                <a:gd name="connsiteX0" fmla="*/ 9135425 w 9134973"/>
                <a:gd name="connsiteY0" fmla="*/ 1410189 h 1408158"/>
                <a:gd name="connsiteX1" fmla="*/ 8758390 w 9134973"/>
                <a:gd name="connsiteY1" fmla="*/ 1410189 h 1408158"/>
                <a:gd name="connsiteX2" fmla="*/ 8758390 w 9134973"/>
                <a:gd name="connsiteY2" fmla="*/ 1366690 h 1408158"/>
                <a:gd name="connsiteX3" fmla="*/ 8272621 w 9134973"/>
                <a:gd name="connsiteY3" fmla="*/ 1366690 h 1408158"/>
                <a:gd name="connsiteX4" fmla="*/ 8272621 w 9134973"/>
                <a:gd name="connsiteY4" fmla="*/ 1344935 h 1408158"/>
                <a:gd name="connsiteX5" fmla="*/ 7507712 w 9134973"/>
                <a:gd name="connsiteY5" fmla="*/ 1344935 h 1408158"/>
                <a:gd name="connsiteX6" fmla="*/ 7507712 w 9134973"/>
                <a:gd name="connsiteY6" fmla="*/ 1326810 h 1408158"/>
                <a:gd name="connsiteX7" fmla="*/ 7130696 w 9134973"/>
                <a:gd name="connsiteY7" fmla="*/ 1326810 h 1408158"/>
                <a:gd name="connsiteX8" fmla="*/ 7130696 w 9134973"/>
                <a:gd name="connsiteY8" fmla="*/ 1297807 h 1408158"/>
                <a:gd name="connsiteX9" fmla="*/ 6847936 w 9134973"/>
                <a:gd name="connsiteY9" fmla="*/ 1297807 h 1408158"/>
                <a:gd name="connsiteX10" fmla="*/ 6847936 w 9134973"/>
                <a:gd name="connsiteY10" fmla="*/ 1257927 h 1408158"/>
                <a:gd name="connsiteX11" fmla="*/ 6543422 w 9134973"/>
                <a:gd name="connsiteY11" fmla="*/ 1257927 h 1408158"/>
                <a:gd name="connsiteX12" fmla="*/ 6543422 w 9134973"/>
                <a:gd name="connsiteY12" fmla="*/ 1196303 h 1408158"/>
                <a:gd name="connsiteX13" fmla="*/ 5945270 w 9134973"/>
                <a:gd name="connsiteY13" fmla="*/ 1196303 h 1408158"/>
                <a:gd name="connsiteX14" fmla="*/ 5945270 w 9134973"/>
                <a:gd name="connsiteY14" fmla="*/ 1141926 h 1408158"/>
                <a:gd name="connsiteX15" fmla="*/ 5836508 w 9134973"/>
                <a:gd name="connsiteY15" fmla="*/ 1141926 h 1408158"/>
                <a:gd name="connsiteX16" fmla="*/ 5836508 w 9134973"/>
                <a:gd name="connsiteY16" fmla="*/ 1127429 h 1408158"/>
                <a:gd name="connsiteX17" fmla="*/ 5437746 w 9134973"/>
                <a:gd name="connsiteY17" fmla="*/ 1127429 h 1408158"/>
                <a:gd name="connsiteX18" fmla="*/ 5437746 w 9134973"/>
                <a:gd name="connsiteY18" fmla="*/ 1083921 h 1408158"/>
                <a:gd name="connsiteX19" fmla="*/ 5100601 w 9134973"/>
                <a:gd name="connsiteY19" fmla="*/ 1083921 h 1408158"/>
                <a:gd name="connsiteX20" fmla="*/ 5100601 w 9134973"/>
                <a:gd name="connsiteY20" fmla="*/ 1058547 h 1408158"/>
                <a:gd name="connsiteX21" fmla="*/ 4640206 w 9134973"/>
                <a:gd name="connsiteY21" fmla="*/ 1058547 h 1408158"/>
                <a:gd name="connsiteX22" fmla="*/ 4640206 w 9134973"/>
                <a:gd name="connsiteY22" fmla="*/ 1000541 h 1408158"/>
                <a:gd name="connsiteX23" fmla="*/ 4190687 w 9134973"/>
                <a:gd name="connsiteY23" fmla="*/ 1000541 h 1408158"/>
                <a:gd name="connsiteX24" fmla="*/ 4190687 w 9134973"/>
                <a:gd name="connsiteY24" fmla="*/ 957042 h 1408158"/>
                <a:gd name="connsiteX25" fmla="*/ 3918804 w 9134973"/>
                <a:gd name="connsiteY25" fmla="*/ 957042 h 1408158"/>
                <a:gd name="connsiteX26" fmla="*/ 3918804 w 9134973"/>
                <a:gd name="connsiteY26" fmla="*/ 902665 h 1408158"/>
                <a:gd name="connsiteX27" fmla="*/ 3570782 w 9134973"/>
                <a:gd name="connsiteY27" fmla="*/ 902665 h 1408158"/>
                <a:gd name="connsiteX28" fmla="*/ 3570782 w 9134973"/>
                <a:gd name="connsiteY28" fmla="*/ 866414 h 1408158"/>
                <a:gd name="connsiteX29" fmla="*/ 3385898 w 9134973"/>
                <a:gd name="connsiteY29" fmla="*/ 866414 h 1408158"/>
                <a:gd name="connsiteX30" fmla="*/ 3385898 w 9134973"/>
                <a:gd name="connsiteY30" fmla="*/ 833788 h 1408158"/>
                <a:gd name="connsiteX31" fmla="*/ 3132141 w 9134973"/>
                <a:gd name="connsiteY31" fmla="*/ 833788 h 1408158"/>
                <a:gd name="connsiteX32" fmla="*/ 3132141 w 9134973"/>
                <a:gd name="connsiteY32" fmla="*/ 775785 h 1408158"/>
                <a:gd name="connsiteX33" fmla="*/ 2900129 w 9134973"/>
                <a:gd name="connsiteY33" fmla="*/ 775785 h 1408158"/>
                <a:gd name="connsiteX34" fmla="*/ 2900129 w 9134973"/>
                <a:gd name="connsiteY34" fmla="*/ 721408 h 1408158"/>
                <a:gd name="connsiteX35" fmla="*/ 2595614 w 9134973"/>
                <a:gd name="connsiteY35" fmla="*/ 721408 h 1408158"/>
                <a:gd name="connsiteX36" fmla="*/ 2595614 w 9134973"/>
                <a:gd name="connsiteY36" fmla="*/ 648905 h 1408158"/>
                <a:gd name="connsiteX37" fmla="*/ 2262098 w 9134973"/>
                <a:gd name="connsiteY37" fmla="*/ 648905 h 1408158"/>
                <a:gd name="connsiteX38" fmla="*/ 2262098 w 9134973"/>
                <a:gd name="connsiteY38" fmla="*/ 587277 h 1408158"/>
                <a:gd name="connsiteX39" fmla="*/ 2077214 w 9134973"/>
                <a:gd name="connsiteY39" fmla="*/ 587277 h 1408158"/>
                <a:gd name="connsiteX40" fmla="*/ 2077214 w 9134973"/>
                <a:gd name="connsiteY40" fmla="*/ 529273 h 1408158"/>
                <a:gd name="connsiteX41" fmla="*/ 1892339 w 9134973"/>
                <a:gd name="connsiteY41" fmla="*/ 529273 h 1408158"/>
                <a:gd name="connsiteX42" fmla="*/ 1892339 w 9134973"/>
                <a:gd name="connsiteY42" fmla="*/ 424144 h 1408158"/>
                <a:gd name="connsiteX43" fmla="*/ 1805331 w 9134973"/>
                <a:gd name="connsiteY43" fmla="*/ 424144 h 1408158"/>
                <a:gd name="connsiteX44" fmla="*/ 1805331 w 9134973"/>
                <a:gd name="connsiteY44" fmla="*/ 344390 h 1408158"/>
                <a:gd name="connsiteX45" fmla="*/ 1634944 w 9134973"/>
                <a:gd name="connsiteY45" fmla="*/ 344390 h 1408158"/>
                <a:gd name="connsiteX46" fmla="*/ 1634944 w 9134973"/>
                <a:gd name="connsiteY46" fmla="*/ 271887 h 1408158"/>
                <a:gd name="connsiteX47" fmla="*/ 1395683 w 9134973"/>
                <a:gd name="connsiteY47" fmla="*/ 271887 h 1408158"/>
                <a:gd name="connsiteX48" fmla="*/ 1395683 w 9134973"/>
                <a:gd name="connsiteY48" fmla="*/ 228385 h 1408158"/>
                <a:gd name="connsiteX49" fmla="*/ 1120172 w 9134973"/>
                <a:gd name="connsiteY49" fmla="*/ 228385 h 1408158"/>
                <a:gd name="connsiteX50" fmla="*/ 1120172 w 9134973"/>
                <a:gd name="connsiteY50" fmla="*/ 232010 h 1408158"/>
                <a:gd name="connsiteX51" fmla="*/ 1011418 w 9134973"/>
                <a:gd name="connsiteY51" fmla="*/ 232010 h 1408158"/>
                <a:gd name="connsiteX52" fmla="*/ 1011418 w 9134973"/>
                <a:gd name="connsiteY52" fmla="*/ 210260 h 1408158"/>
                <a:gd name="connsiteX53" fmla="*/ 855538 w 9134973"/>
                <a:gd name="connsiteY53" fmla="*/ 210260 h 1408158"/>
                <a:gd name="connsiteX54" fmla="*/ 855538 w 9134973"/>
                <a:gd name="connsiteY54" fmla="*/ 163132 h 1408158"/>
                <a:gd name="connsiteX55" fmla="*/ 612653 w 9134973"/>
                <a:gd name="connsiteY55" fmla="*/ 163132 h 1408158"/>
                <a:gd name="connsiteX56" fmla="*/ 612653 w 9134973"/>
                <a:gd name="connsiteY56" fmla="*/ 90629 h 1408158"/>
                <a:gd name="connsiteX57" fmla="*/ 427770 w 9134973"/>
                <a:gd name="connsiteY57" fmla="*/ 90629 h 1408158"/>
                <a:gd name="connsiteX58" fmla="*/ 427770 w 9134973"/>
                <a:gd name="connsiteY58" fmla="*/ 50752 h 1408158"/>
                <a:gd name="connsiteX59" fmla="*/ 268262 w 9134973"/>
                <a:gd name="connsiteY59" fmla="*/ 50752 h 1408158"/>
                <a:gd name="connsiteX60" fmla="*/ 268262 w 9134973"/>
                <a:gd name="connsiteY60" fmla="*/ 54378 h 1408158"/>
                <a:gd name="connsiteX61" fmla="*/ 112380 w 9134973"/>
                <a:gd name="connsiteY61" fmla="*/ 54378 h 1408158"/>
                <a:gd name="connsiteX62" fmla="*/ 112380 w 9134973"/>
                <a:gd name="connsiteY62" fmla="*/ 29001 h 1408158"/>
                <a:gd name="connsiteX63" fmla="*/ 0 w 9134973"/>
                <a:gd name="connsiteY63" fmla="*/ 29001 h 1408158"/>
                <a:gd name="connsiteX64" fmla="*/ 0 w 9134973"/>
                <a:gd name="connsiteY64" fmla="*/ 0 h 140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34973" h="1408158">
                  <a:moveTo>
                    <a:pt x="9135425" y="1410189"/>
                  </a:moveTo>
                  <a:lnTo>
                    <a:pt x="8758390" y="1410189"/>
                  </a:lnTo>
                  <a:lnTo>
                    <a:pt x="8758390" y="1366690"/>
                  </a:lnTo>
                  <a:lnTo>
                    <a:pt x="8272621" y="1366690"/>
                  </a:lnTo>
                  <a:lnTo>
                    <a:pt x="8272621" y="1344935"/>
                  </a:lnTo>
                  <a:lnTo>
                    <a:pt x="7507712" y="1344935"/>
                  </a:lnTo>
                  <a:lnTo>
                    <a:pt x="7507712" y="1326810"/>
                  </a:lnTo>
                  <a:lnTo>
                    <a:pt x="7130696" y="1326810"/>
                  </a:lnTo>
                  <a:lnTo>
                    <a:pt x="7130696" y="1297807"/>
                  </a:lnTo>
                  <a:lnTo>
                    <a:pt x="6847936" y="1297807"/>
                  </a:lnTo>
                  <a:lnTo>
                    <a:pt x="6847936" y="1257927"/>
                  </a:lnTo>
                  <a:lnTo>
                    <a:pt x="6543422" y="1257927"/>
                  </a:lnTo>
                  <a:lnTo>
                    <a:pt x="6543422" y="1196303"/>
                  </a:lnTo>
                  <a:lnTo>
                    <a:pt x="5945270" y="1196303"/>
                  </a:lnTo>
                  <a:lnTo>
                    <a:pt x="5945270" y="1141926"/>
                  </a:lnTo>
                  <a:lnTo>
                    <a:pt x="5836508" y="1141926"/>
                  </a:lnTo>
                  <a:lnTo>
                    <a:pt x="5836508" y="1127429"/>
                  </a:lnTo>
                  <a:lnTo>
                    <a:pt x="5437746" y="1127429"/>
                  </a:lnTo>
                  <a:lnTo>
                    <a:pt x="5437746" y="1083921"/>
                  </a:lnTo>
                  <a:lnTo>
                    <a:pt x="5100601" y="1083921"/>
                  </a:lnTo>
                  <a:lnTo>
                    <a:pt x="5100601" y="1058547"/>
                  </a:lnTo>
                  <a:lnTo>
                    <a:pt x="4640206" y="1058547"/>
                  </a:lnTo>
                  <a:lnTo>
                    <a:pt x="4640206" y="1000541"/>
                  </a:lnTo>
                  <a:lnTo>
                    <a:pt x="4190687" y="1000541"/>
                  </a:lnTo>
                  <a:lnTo>
                    <a:pt x="4190687" y="957042"/>
                  </a:lnTo>
                  <a:lnTo>
                    <a:pt x="3918804" y="957042"/>
                  </a:lnTo>
                  <a:lnTo>
                    <a:pt x="3918804" y="902665"/>
                  </a:lnTo>
                  <a:lnTo>
                    <a:pt x="3570782" y="902665"/>
                  </a:lnTo>
                  <a:lnTo>
                    <a:pt x="3570782" y="866414"/>
                  </a:lnTo>
                  <a:lnTo>
                    <a:pt x="3385898" y="866414"/>
                  </a:lnTo>
                  <a:lnTo>
                    <a:pt x="3385898" y="833788"/>
                  </a:lnTo>
                  <a:lnTo>
                    <a:pt x="3132141" y="833788"/>
                  </a:lnTo>
                  <a:lnTo>
                    <a:pt x="3132141" y="775785"/>
                  </a:lnTo>
                  <a:lnTo>
                    <a:pt x="2900129" y="775785"/>
                  </a:lnTo>
                  <a:lnTo>
                    <a:pt x="2900129" y="721408"/>
                  </a:lnTo>
                  <a:lnTo>
                    <a:pt x="2595614" y="721408"/>
                  </a:lnTo>
                  <a:lnTo>
                    <a:pt x="2595614" y="648905"/>
                  </a:lnTo>
                  <a:lnTo>
                    <a:pt x="2262098" y="648905"/>
                  </a:lnTo>
                  <a:lnTo>
                    <a:pt x="2262098" y="587277"/>
                  </a:lnTo>
                  <a:lnTo>
                    <a:pt x="2077214" y="587277"/>
                  </a:lnTo>
                  <a:lnTo>
                    <a:pt x="2077214" y="529273"/>
                  </a:lnTo>
                  <a:lnTo>
                    <a:pt x="1892339" y="529273"/>
                  </a:lnTo>
                  <a:lnTo>
                    <a:pt x="1892339" y="424144"/>
                  </a:lnTo>
                  <a:lnTo>
                    <a:pt x="1805331" y="424144"/>
                  </a:lnTo>
                  <a:lnTo>
                    <a:pt x="1805331" y="344390"/>
                  </a:lnTo>
                  <a:lnTo>
                    <a:pt x="1634944" y="344390"/>
                  </a:lnTo>
                  <a:lnTo>
                    <a:pt x="1634944" y="271887"/>
                  </a:lnTo>
                  <a:lnTo>
                    <a:pt x="1395683" y="271887"/>
                  </a:lnTo>
                  <a:lnTo>
                    <a:pt x="1395683" y="228385"/>
                  </a:lnTo>
                  <a:lnTo>
                    <a:pt x="1120172" y="228385"/>
                  </a:lnTo>
                  <a:lnTo>
                    <a:pt x="1120172" y="232010"/>
                  </a:lnTo>
                  <a:lnTo>
                    <a:pt x="1011418" y="232010"/>
                  </a:lnTo>
                  <a:lnTo>
                    <a:pt x="1011418" y="210260"/>
                  </a:lnTo>
                  <a:lnTo>
                    <a:pt x="855538" y="210260"/>
                  </a:lnTo>
                  <a:lnTo>
                    <a:pt x="855538" y="163132"/>
                  </a:lnTo>
                  <a:lnTo>
                    <a:pt x="612653" y="163132"/>
                  </a:lnTo>
                  <a:lnTo>
                    <a:pt x="612653" y="90629"/>
                  </a:lnTo>
                  <a:lnTo>
                    <a:pt x="427770" y="90629"/>
                  </a:lnTo>
                  <a:lnTo>
                    <a:pt x="427770" y="50752"/>
                  </a:lnTo>
                  <a:lnTo>
                    <a:pt x="268262" y="50752"/>
                  </a:lnTo>
                  <a:lnTo>
                    <a:pt x="268262" y="54378"/>
                  </a:lnTo>
                  <a:lnTo>
                    <a:pt x="112380" y="54378"/>
                  </a:lnTo>
                  <a:lnTo>
                    <a:pt x="112380" y="29001"/>
                  </a:lnTo>
                  <a:lnTo>
                    <a:pt x="0" y="29001"/>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302" name="Group 301">
              <a:extLst>
                <a:ext uri="{FF2B5EF4-FFF2-40B4-BE49-F238E27FC236}">
                  <a16:creationId xmlns:a16="http://schemas.microsoft.com/office/drawing/2014/main" xmlns="" id="{0EFD456F-45A5-4DA4-AE4A-68BF1D30B6C0}"/>
                </a:ext>
              </a:extLst>
            </p:cNvPr>
            <p:cNvGrpSpPr/>
            <p:nvPr/>
          </p:nvGrpSpPr>
          <p:grpSpPr>
            <a:xfrm>
              <a:off x="11616199" y="4307742"/>
              <a:ext cx="6147170" cy="695060"/>
              <a:chOff x="11616199" y="4307742"/>
              <a:chExt cx="6147170" cy="695060"/>
            </a:xfrm>
          </p:grpSpPr>
          <p:sp>
            <p:nvSpPr>
              <p:cNvPr id="303" name="Freeform: Shape 250">
                <a:extLst>
                  <a:ext uri="{FF2B5EF4-FFF2-40B4-BE49-F238E27FC236}">
                    <a16:creationId xmlns:a16="http://schemas.microsoft.com/office/drawing/2014/main" xmlns="" id="{0B7223AF-C43E-4FD3-97A3-AADC0F9D26E0}"/>
                  </a:ext>
                </a:extLst>
              </p:cNvPr>
              <p:cNvSpPr/>
              <p:nvPr/>
            </p:nvSpPr>
            <p:spPr>
              <a:xfrm>
                <a:off x="13060464" y="454243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4" name="Freeform: Shape 251">
                <a:extLst>
                  <a:ext uri="{FF2B5EF4-FFF2-40B4-BE49-F238E27FC236}">
                    <a16:creationId xmlns:a16="http://schemas.microsoft.com/office/drawing/2014/main" xmlns="" id="{1F6FC2A5-4C23-4D50-A3EE-2D8A771AC686}"/>
                  </a:ext>
                </a:extLst>
              </p:cNvPr>
              <p:cNvSpPr/>
              <p:nvPr/>
            </p:nvSpPr>
            <p:spPr>
              <a:xfrm>
                <a:off x="11616199" y="430774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5" name="Freeform: Shape 252">
                <a:extLst>
                  <a:ext uri="{FF2B5EF4-FFF2-40B4-BE49-F238E27FC236}">
                    <a16:creationId xmlns:a16="http://schemas.microsoft.com/office/drawing/2014/main" xmlns="" id="{AC18B233-5D72-49AF-93A2-7DD65F9586E6}"/>
                  </a:ext>
                </a:extLst>
              </p:cNvPr>
              <p:cNvSpPr/>
              <p:nvPr/>
            </p:nvSpPr>
            <p:spPr>
              <a:xfrm>
                <a:off x="13132677" y="454243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6" name="Freeform: Shape 253">
                <a:extLst>
                  <a:ext uri="{FF2B5EF4-FFF2-40B4-BE49-F238E27FC236}">
                    <a16:creationId xmlns:a16="http://schemas.microsoft.com/office/drawing/2014/main" xmlns="" id="{A74AF2A5-F09D-46D2-9977-F4BBFBE97560}"/>
                  </a:ext>
                </a:extLst>
              </p:cNvPr>
              <p:cNvSpPr/>
              <p:nvPr/>
            </p:nvSpPr>
            <p:spPr>
              <a:xfrm>
                <a:off x="13204890" y="454243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7" name="Freeform: Shape 254">
                <a:extLst>
                  <a:ext uri="{FF2B5EF4-FFF2-40B4-BE49-F238E27FC236}">
                    <a16:creationId xmlns:a16="http://schemas.microsoft.com/office/drawing/2014/main" xmlns="" id="{170983A4-C66B-4583-A94C-AA69F79A8653}"/>
                  </a:ext>
                </a:extLst>
              </p:cNvPr>
              <p:cNvSpPr/>
              <p:nvPr/>
            </p:nvSpPr>
            <p:spPr>
              <a:xfrm>
                <a:off x="13475690" y="459659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8" name="Freeform: Shape 255">
                <a:extLst>
                  <a:ext uri="{FF2B5EF4-FFF2-40B4-BE49-F238E27FC236}">
                    <a16:creationId xmlns:a16="http://schemas.microsoft.com/office/drawing/2014/main" xmlns="" id="{9720BD41-3EA5-4041-A54D-3D51DDC8FBA2}"/>
                  </a:ext>
                </a:extLst>
              </p:cNvPr>
              <p:cNvSpPr/>
              <p:nvPr/>
            </p:nvSpPr>
            <p:spPr>
              <a:xfrm>
                <a:off x="13565956" y="459659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9" name="Freeform: Shape 256">
                <a:extLst>
                  <a:ext uri="{FF2B5EF4-FFF2-40B4-BE49-F238E27FC236}">
                    <a16:creationId xmlns:a16="http://schemas.microsoft.com/office/drawing/2014/main" xmlns="" id="{E62DF90B-30E1-44E7-A78A-CC126B0A11DD}"/>
                  </a:ext>
                </a:extLst>
              </p:cNvPr>
              <p:cNvSpPr/>
              <p:nvPr/>
            </p:nvSpPr>
            <p:spPr>
              <a:xfrm>
                <a:off x="13692329" y="459659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0" name="Freeform: Shape 257">
                <a:extLst>
                  <a:ext uri="{FF2B5EF4-FFF2-40B4-BE49-F238E27FC236}">
                    <a16:creationId xmlns:a16="http://schemas.microsoft.com/office/drawing/2014/main" xmlns="" id="{4978650C-9D11-43EA-8B69-3CDB342A0225}"/>
                  </a:ext>
                </a:extLst>
              </p:cNvPr>
              <p:cNvSpPr/>
              <p:nvPr/>
            </p:nvSpPr>
            <p:spPr>
              <a:xfrm>
                <a:off x="14504738" y="4686868"/>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1" name="Freeform: Shape 258">
                <a:extLst>
                  <a:ext uri="{FF2B5EF4-FFF2-40B4-BE49-F238E27FC236}">
                    <a16:creationId xmlns:a16="http://schemas.microsoft.com/office/drawing/2014/main" xmlns="" id="{E56AF57F-08AE-4C9A-B7CA-D5B54E804293}"/>
                  </a:ext>
                </a:extLst>
              </p:cNvPr>
              <p:cNvSpPr/>
              <p:nvPr/>
            </p:nvSpPr>
            <p:spPr>
              <a:xfrm>
                <a:off x="14576951" y="4686868"/>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2" name="Freeform: Shape 259">
                <a:extLst>
                  <a:ext uri="{FF2B5EF4-FFF2-40B4-BE49-F238E27FC236}">
                    <a16:creationId xmlns:a16="http://schemas.microsoft.com/office/drawing/2014/main" xmlns="" id="{5D0CF4A6-06B3-49A6-B75F-B45F1027EB68}"/>
                  </a:ext>
                </a:extLst>
              </p:cNvPr>
              <p:cNvSpPr/>
              <p:nvPr/>
            </p:nvSpPr>
            <p:spPr>
              <a:xfrm>
                <a:off x="14649164" y="4722975"/>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3" name="Freeform: Shape 260">
                <a:extLst>
                  <a:ext uri="{FF2B5EF4-FFF2-40B4-BE49-F238E27FC236}">
                    <a16:creationId xmlns:a16="http://schemas.microsoft.com/office/drawing/2014/main" xmlns="" id="{DAAA1769-705C-4EFA-8334-5AF9D517BDF4}"/>
                  </a:ext>
                </a:extLst>
              </p:cNvPr>
              <p:cNvSpPr/>
              <p:nvPr/>
            </p:nvSpPr>
            <p:spPr>
              <a:xfrm>
                <a:off x="14811644" y="4722975"/>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4" name="Freeform: Shape 261">
                <a:extLst>
                  <a:ext uri="{FF2B5EF4-FFF2-40B4-BE49-F238E27FC236}">
                    <a16:creationId xmlns:a16="http://schemas.microsoft.com/office/drawing/2014/main" xmlns="" id="{2BF89AFD-0F7E-4316-9E4E-FD1086280E5B}"/>
                  </a:ext>
                </a:extLst>
              </p:cNvPr>
              <p:cNvSpPr/>
              <p:nvPr/>
            </p:nvSpPr>
            <p:spPr>
              <a:xfrm>
                <a:off x="14938017" y="4722975"/>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5" name="Freeform: Shape 262">
                <a:extLst>
                  <a:ext uri="{FF2B5EF4-FFF2-40B4-BE49-F238E27FC236}">
                    <a16:creationId xmlns:a16="http://schemas.microsoft.com/office/drawing/2014/main" xmlns="" id="{B00DB12B-B22F-44FB-85AD-27BC274EAB58}"/>
                  </a:ext>
                </a:extLst>
              </p:cNvPr>
              <p:cNvSpPr/>
              <p:nvPr/>
            </p:nvSpPr>
            <p:spPr>
              <a:xfrm>
                <a:off x="15317145" y="479518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6" name="Freeform: Shape 263">
                <a:extLst>
                  <a:ext uri="{FF2B5EF4-FFF2-40B4-BE49-F238E27FC236}">
                    <a16:creationId xmlns:a16="http://schemas.microsoft.com/office/drawing/2014/main" xmlns="" id="{0674424C-9EF1-4039-8920-A2570FD85A08}"/>
                  </a:ext>
                </a:extLst>
              </p:cNvPr>
              <p:cNvSpPr/>
              <p:nvPr/>
            </p:nvSpPr>
            <p:spPr>
              <a:xfrm>
                <a:off x="15605998" y="483129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7" name="Freeform: Shape 264">
                <a:extLst>
                  <a:ext uri="{FF2B5EF4-FFF2-40B4-BE49-F238E27FC236}">
                    <a16:creationId xmlns:a16="http://schemas.microsoft.com/office/drawing/2014/main" xmlns="" id="{A68A8B4B-CF17-4DA2-951E-3DDA3EF75E9A}"/>
                  </a:ext>
                </a:extLst>
              </p:cNvPr>
              <p:cNvSpPr/>
              <p:nvPr/>
            </p:nvSpPr>
            <p:spPr>
              <a:xfrm>
                <a:off x="15696265" y="483129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8" name="Freeform: Shape 265">
                <a:extLst>
                  <a:ext uri="{FF2B5EF4-FFF2-40B4-BE49-F238E27FC236}">
                    <a16:creationId xmlns:a16="http://schemas.microsoft.com/office/drawing/2014/main" xmlns="" id="{AD791E3C-8847-44D2-BBB0-99BE60587335}"/>
                  </a:ext>
                </a:extLst>
              </p:cNvPr>
              <p:cNvSpPr/>
              <p:nvPr/>
            </p:nvSpPr>
            <p:spPr>
              <a:xfrm>
                <a:off x="15930958" y="486740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9" name="Freeform: Shape 266">
                <a:extLst>
                  <a:ext uri="{FF2B5EF4-FFF2-40B4-BE49-F238E27FC236}">
                    <a16:creationId xmlns:a16="http://schemas.microsoft.com/office/drawing/2014/main" xmlns="" id="{B513D6D7-9981-41DD-962E-DFE3751F94EC}"/>
                  </a:ext>
                </a:extLst>
              </p:cNvPr>
              <p:cNvSpPr/>
              <p:nvPr/>
            </p:nvSpPr>
            <p:spPr>
              <a:xfrm>
                <a:off x="16021224" y="486740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0" name="Freeform: Shape 267">
                <a:extLst>
                  <a:ext uri="{FF2B5EF4-FFF2-40B4-BE49-F238E27FC236}">
                    <a16:creationId xmlns:a16="http://schemas.microsoft.com/office/drawing/2014/main" xmlns="" id="{276749EE-214D-4B49-AF18-1762C3C77AD6}"/>
                  </a:ext>
                </a:extLst>
              </p:cNvPr>
              <p:cNvSpPr/>
              <p:nvPr/>
            </p:nvSpPr>
            <p:spPr>
              <a:xfrm>
                <a:off x="16129544" y="486740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1" name="Freeform: Shape 268">
                <a:extLst>
                  <a:ext uri="{FF2B5EF4-FFF2-40B4-BE49-F238E27FC236}">
                    <a16:creationId xmlns:a16="http://schemas.microsoft.com/office/drawing/2014/main" xmlns="" id="{01C5706C-BB05-47BC-A035-9A02B860C0F2}"/>
                  </a:ext>
                </a:extLst>
              </p:cNvPr>
              <p:cNvSpPr/>
              <p:nvPr/>
            </p:nvSpPr>
            <p:spPr>
              <a:xfrm>
                <a:off x="16273970"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2" name="Freeform: Shape 269">
                <a:extLst>
                  <a:ext uri="{FF2B5EF4-FFF2-40B4-BE49-F238E27FC236}">
                    <a16:creationId xmlns:a16="http://schemas.microsoft.com/office/drawing/2014/main" xmlns="" id="{4394EAA5-5B5A-4A70-B663-A2E95106BCD1}"/>
                  </a:ext>
                </a:extLst>
              </p:cNvPr>
              <p:cNvSpPr/>
              <p:nvPr/>
            </p:nvSpPr>
            <p:spPr>
              <a:xfrm>
                <a:off x="16418397"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3" name="Freeform: Shape 270">
                <a:extLst>
                  <a:ext uri="{FF2B5EF4-FFF2-40B4-BE49-F238E27FC236}">
                    <a16:creationId xmlns:a16="http://schemas.microsoft.com/office/drawing/2014/main" xmlns="" id="{E6851D21-28DF-43B6-B29C-8ABE0F95A981}"/>
                  </a:ext>
                </a:extLst>
              </p:cNvPr>
              <p:cNvSpPr/>
              <p:nvPr/>
            </p:nvSpPr>
            <p:spPr>
              <a:xfrm>
                <a:off x="16580877"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4" name="Freeform: Shape 271">
                <a:extLst>
                  <a:ext uri="{FF2B5EF4-FFF2-40B4-BE49-F238E27FC236}">
                    <a16:creationId xmlns:a16="http://schemas.microsoft.com/office/drawing/2014/main" xmlns="" id="{49790B52-7E67-4229-9B0E-713F7BF9715F}"/>
                  </a:ext>
                </a:extLst>
              </p:cNvPr>
              <p:cNvSpPr/>
              <p:nvPr/>
            </p:nvSpPr>
            <p:spPr>
              <a:xfrm>
                <a:off x="16671152"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5" name="Freeform: Shape 272">
                <a:extLst>
                  <a:ext uri="{FF2B5EF4-FFF2-40B4-BE49-F238E27FC236}">
                    <a16:creationId xmlns:a16="http://schemas.microsoft.com/office/drawing/2014/main" xmlns="" id="{DAA43EBD-54A7-49FE-9E6D-1F00EFE63B0A}"/>
                  </a:ext>
                </a:extLst>
              </p:cNvPr>
              <p:cNvSpPr/>
              <p:nvPr/>
            </p:nvSpPr>
            <p:spPr>
              <a:xfrm>
                <a:off x="16761419"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6" name="Freeform: Shape 273">
                <a:extLst>
                  <a:ext uri="{FF2B5EF4-FFF2-40B4-BE49-F238E27FC236}">
                    <a16:creationId xmlns:a16="http://schemas.microsoft.com/office/drawing/2014/main" xmlns="" id="{D88ACD94-74A6-4CC1-8153-54EC4B783F16}"/>
                  </a:ext>
                </a:extLst>
              </p:cNvPr>
              <p:cNvSpPr/>
              <p:nvPr/>
            </p:nvSpPr>
            <p:spPr>
              <a:xfrm>
                <a:off x="16851685"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7" name="Freeform: Shape 274">
                <a:extLst>
                  <a:ext uri="{FF2B5EF4-FFF2-40B4-BE49-F238E27FC236}">
                    <a16:creationId xmlns:a16="http://schemas.microsoft.com/office/drawing/2014/main" xmlns="" id="{673C764B-8BE6-4DC9-A551-1F7C4C3D2FA5}"/>
                  </a:ext>
                </a:extLst>
              </p:cNvPr>
              <p:cNvSpPr/>
              <p:nvPr/>
            </p:nvSpPr>
            <p:spPr>
              <a:xfrm>
                <a:off x="16960005"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8" name="Freeform: Shape 275">
                <a:extLst>
                  <a:ext uri="{FF2B5EF4-FFF2-40B4-BE49-F238E27FC236}">
                    <a16:creationId xmlns:a16="http://schemas.microsoft.com/office/drawing/2014/main" xmlns="" id="{FC44AB3A-2667-4F16-A544-C8311BC2C3ED}"/>
                  </a:ext>
                </a:extLst>
              </p:cNvPr>
              <p:cNvSpPr/>
              <p:nvPr/>
            </p:nvSpPr>
            <p:spPr>
              <a:xfrm>
                <a:off x="17032218"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9" name="Freeform: Shape 276">
                <a:extLst>
                  <a:ext uri="{FF2B5EF4-FFF2-40B4-BE49-F238E27FC236}">
                    <a16:creationId xmlns:a16="http://schemas.microsoft.com/office/drawing/2014/main" xmlns="" id="{95B9C0CC-9E0F-4D88-937D-7DA99539C443}"/>
                  </a:ext>
                </a:extLst>
              </p:cNvPr>
              <p:cNvSpPr/>
              <p:nvPr/>
            </p:nvSpPr>
            <p:spPr>
              <a:xfrm>
                <a:off x="17104431"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30" name="Freeform: Shape 277">
                <a:extLst>
                  <a:ext uri="{FF2B5EF4-FFF2-40B4-BE49-F238E27FC236}">
                    <a16:creationId xmlns:a16="http://schemas.microsoft.com/office/drawing/2014/main" xmlns="" id="{F806336F-A9B0-4180-88C6-EC9BA3ADAC7D}"/>
                  </a:ext>
                </a:extLst>
              </p:cNvPr>
              <p:cNvSpPr/>
              <p:nvPr/>
            </p:nvSpPr>
            <p:spPr>
              <a:xfrm>
                <a:off x="17158591"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31" name="Freeform: Shape 278">
                <a:extLst>
                  <a:ext uri="{FF2B5EF4-FFF2-40B4-BE49-F238E27FC236}">
                    <a16:creationId xmlns:a16="http://schemas.microsoft.com/office/drawing/2014/main" xmlns="" id="{CFBA8453-9FD4-461B-B112-6496CCC734B8}"/>
                  </a:ext>
                </a:extLst>
              </p:cNvPr>
              <p:cNvSpPr/>
              <p:nvPr/>
            </p:nvSpPr>
            <p:spPr>
              <a:xfrm>
                <a:off x="17357178"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32" name="Freeform: Shape 279">
                <a:extLst>
                  <a:ext uri="{FF2B5EF4-FFF2-40B4-BE49-F238E27FC236}">
                    <a16:creationId xmlns:a16="http://schemas.microsoft.com/office/drawing/2014/main" xmlns="" id="{7E09F12C-0000-4B74-8A8C-7843CC0B8E8E}"/>
                  </a:ext>
                </a:extLst>
              </p:cNvPr>
              <p:cNvSpPr/>
              <p:nvPr/>
            </p:nvSpPr>
            <p:spPr>
              <a:xfrm>
                <a:off x="17465498"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33" name="Freeform: Shape 280">
                <a:extLst>
                  <a:ext uri="{FF2B5EF4-FFF2-40B4-BE49-F238E27FC236}">
                    <a16:creationId xmlns:a16="http://schemas.microsoft.com/office/drawing/2014/main" xmlns="" id="{AAE0DAE2-2DAB-468E-814C-17D826052165}"/>
                  </a:ext>
                </a:extLst>
              </p:cNvPr>
              <p:cNvSpPr/>
              <p:nvPr/>
            </p:nvSpPr>
            <p:spPr>
              <a:xfrm>
                <a:off x="17555764"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34" name="Freeform: Shape 281">
                <a:extLst>
                  <a:ext uri="{FF2B5EF4-FFF2-40B4-BE49-F238E27FC236}">
                    <a16:creationId xmlns:a16="http://schemas.microsoft.com/office/drawing/2014/main" xmlns="" id="{F64628F2-25A3-4735-812D-D77B5D39DDDD}"/>
                  </a:ext>
                </a:extLst>
              </p:cNvPr>
              <p:cNvSpPr/>
              <p:nvPr/>
            </p:nvSpPr>
            <p:spPr>
              <a:xfrm>
                <a:off x="17627977"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35" name="Freeform: Shape 282">
                <a:extLst>
                  <a:ext uri="{FF2B5EF4-FFF2-40B4-BE49-F238E27FC236}">
                    <a16:creationId xmlns:a16="http://schemas.microsoft.com/office/drawing/2014/main" xmlns="" id="{8C8FF3CE-0CD0-4F48-A8D5-507333F0C601}"/>
                  </a:ext>
                </a:extLst>
              </p:cNvPr>
              <p:cNvSpPr/>
              <p:nvPr/>
            </p:nvSpPr>
            <p:spPr>
              <a:xfrm>
                <a:off x="17700182"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36" name="Freeform: Shape 283">
                <a:extLst>
                  <a:ext uri="{FF2B5EF4-FFF2-40B4-BE49-F238E27FC236}">
                    <a16:creationId xmlns:a16="http://schemas.microsoft.com/office/drawing/2014/main" xmlns="" id="{6B088E96-AD57-4FEB-B9B2-0DB983773488}"/>
                  </a:ext>
                </a:extLst>
              </p:cNvPr>
              <p:cNvSpPr/>
              <p:nvPr/>
            </p:nvSpPr>
            <p:spPr>
              <a:xfrm>
                <a:off x="17754342"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grpSp>
        <p:nvGrpSpPr>
          <p:cNvPr id="337" name="Group 336">
            <a:extLst>
              <a:ext uri="{FF2B5EF4-FFF2-40B4-BE49-F238E27FC236}">
                <a16:creationId xmlns:a16="http://schemas.microsoft.com/office/drawing/2014/main" xmlns="" id="{F849238F-A0D4-4DEF-AEF4-C17B4BD61E2B}"/>
              </a:ext>
            </a:extLst>
          </p:cNvPr>
          <p:cNvGrpSpPr/>
          <p:nvPr/>
        </p:nvGrpSpPr>
        <p:grpSpPr>
          <a:xfrm>
            <a:off x="1733931" y="1835100"/>
            <a:ext cx="6408000" cy="974985"/>
            <a:chOff x="9278443" y="3319834"/>
            <a:chExt cx="9135079" cy="1343580"/>
          </a:xfrm>
        </p:grpSpPr>
        <p:sp>
          <p:nvSpPr>
            <p:cNvPr id="338" name="Freeform: Shape 288">
              <a:extLst>
                <a:ext uri="{FF2B5EF4-FFF2-40B4-BE49-F238E27FC236}">
                  <a16:creationId xmlns:a16="http://schemas.microsoft.com/office/drawing/2014/main" xmlns="" id="{FA7C4398-A37D-4115-BF72-08FB0F71E0AF}"/>
                </a:ext>
              </a:extLst>
            </p:cNvPr>
            <p:cNvSpPr/>
            <p:nvPr/>
          </p:nvSpPr>
          <p:spPr>
            <a:xfrm>
              <a:off x="9278443" y="3319834"/>
              <a:ext cx="9135079" cy="1302462"/>
            </a:xfrm>
            <a:custGeom>
              <a:avLst/>
              <a:gdLst>
                <a:gd name="connsiteX0" fmla="*/ 9142483 w 9135079"/>
                <a:gd name="connsiteY0" fmla="*/ 1306950 h 1302462"/>
                <a:gd name="connsiteX1" fmla="*/ 8864827 w 9135079"/>
                <a:gd name="connsiteY1" fmla="*/ 1306950 h 1302462"/>
                <a:gd name="connsiteX2" fmla="*/ 8864827 w 9135079"/>
                <a:gd name="connsiteY2" fmla="*/ 1294478 h 1302462"/>
                <a:gd name="connsiteX3" fmla="*/ 8169241 w 9135079"/>
                <a:gd name="connsiteY3" fmla="*/ 1294478 h 1302462"/>
                <a:gd name="connsiteX4" fmla="*/ 8169241 w 9135079"/>
                <a:gd name="connsiteY4" fmla="*/ 1278884 h 1302462"/>
                <a:gd name="connsiteX5" fmla="*/ 7810528 w 9135079"/>
                <a:gd name="connsiteY5" fmla="*/ 1278884 h 1302462"/>
                <a:gd name="connsiteX6" fmla="*/ 7810528 w 9135079"/>
                <a:gd name="connsiteY6" fmla="*/ 1228971 h 1302462"/>
                <a:gd name="connsiteX7" fmla="*/ 6958986 w 9135079"/>
                <a:gd name="connsiteY7" fmla="*/ 1228971 h 1302462"/>
                <a:gd name="connsiteX8" fmla="*/ 6958986 w 9135079"/>
                <a:gd name="connsiteY8" fmla="*/ 1194661 h 1302462"/>
                <a:gd name="connsiteX9" fmla="*/ 6612753 w 9135079"/>
                <a:gd name="connsiteY9" fmla="*/ 1194661 h 1302462"/>
                <a:gd name="connsiteX10" fmla="*/ 6612753 w 9135079"/>
                <a:gd name="connsiteY10" fmla="*/ 1147871 h 1302462"/>
                <a:gd name="connsiteX11" fmla="*/ 6275880 w 9135079"/>
                <a:gd name="connsiteY11" fmla="*/ 1147871 h 1302462"/>
                <a:gd name="connsiteX12" fmla="*/ 6275880 w 9135079"/>
                <a:gd name="connsiteY12" fmla="*/ 1129154 h 1302462"/>
                <a:gd name="connsiteX13" fmla="*/ 6026333 w 9135079"/>
                <a:gd name="connsiteY13" fmla="*/ 1129154 h 1302462"/>
                <a:gd name="connsiteX14" fmla="*/ 6026333 w 9135079"/>
                <a:gd name="connsiteY14" fmla="*/ 1076128 h 1302462"/>
                <a:gd name="connsiteX15" fmla="*/ 5736250 w 9135079"/>
                <a:gd name="connsiteY15" fmla="*/ 1076128 h 1302462"/>
                <a:gd name="connsiteX16" fmla="*/ 5736250 w 9135079"/>
                <a:gd name="connsiteY16" fmla="*/ 1029347 h 1302462"/>
                <a:gd name="connsiteX17" fmla="*/ 5511664 w 9135079"/>
                <a:gd name="connsiteY17" fmla="*/ 1029347 h 1302462"/>
                <a:gd name="connsiteX18" fmla="*/ 5511664 w 9135079"/>
                <a:gd name="connsiteY18" fmla="*/ 985678 h 1302462"/>
                <a:gd name="connsiteX19" fmla="*/ 4925253 w 9135079"/>
                <a:gd name="connsiteY19" fmla="*/ 985678 h 1302462"/>
                <a:gd name="connsiteX20" fmla="*/ 4925253 w 9135079"/>
                <a:gd name="connsiteY20" fmla="*/ 951359 h 1302462"/>
                <a:gd name="connsiteX21" fmla="*/ 4763052 w 9135079"/>
                <a:gd name="connsiteY21" fmla="*/ 951359 h 1302462"/>
                <a:gd name="connsiteX22" fmla="*/ 4763052 w 9135079"/>
                <a:gd name="connsiteY22" fmla="*/ 901456 h 1302462"/>
                <a:gd name="connsiteX23" fmla="*/ 4494798 w 9135079"/>
                <a:gd name="connsiteY23" fmla="*/ 901456 h 1302462"/>
                <a:gd name="connsiteX24" fmla="*/ 4494798 w 9135079"/>
                <a:gd name="connsiteY24" fmla="*/ 842190 h 1302462"/>
                <a:gd name="connsiteX25" fmla="*/ 4298287 w 9135079"/>
                <a:gd name="connsiteY25" fmla="*/ 842190 h 1302462"/>
                <a:gd name="connsiteX26" fmla="*/ 4298287 w 9135079"/>
                <a:gd name="connsiteY26" fmla="*/ 817236 h 1302462"/>
                <a:gd name="connsiteX27" fmla="*/ 3930216 w 9135079"/>
                <a:gd name="connsiteY27" fmla="*/ 817236 h 1302462"/>
                <a:gd name="connsiteX28" fmla="*/ 3930216 w 9135079"/>
                <a:gd name="connsiteY28" fmla="*/ 798521 h 1302462"/>
                <a:gd name="connsiteX29" fmla="*/ 3761779 w 9135079"/>
                <a:gd name="connsiteY29" fmla="*/ 798521 h 1302462"/>
                <a:gd name="connsiteX30" fmla="*/ 3761779 w 9135079"/>
                <a:gd name="connsiteY30" fmla="*/ 751732 h 1302462"/>
                <a:gd name="connsiteX31" fmla="*/ 3409312 w 9135079"/>
                <a:gd name="connsiteY31" fmla="*/ 751732 h 1302462"/>
                <a:gd name="connsiteX32" fmla="*/ 3409312 w 9135079"/>
                <a:gd name="connsiteY32" fmla="*/ 708063 h 1302462"/>
                <a:gd name="connsiteX33" fmla="*/ 3243988 w 9135079"/>
                <a:gd name="connsiteY33" fmla="*/ 708063 h 1302462"/>
                <a:gd name="connsiteX34" fmla="*/ 3243988 w 9135079"/>
                <a:gd name="connsiteY34" fmla="*/ 661275 h 1302462"/>
                <a:gd name="connsiteX35" fmla="*/ 3100503 w 9135079"/>
                <a:gd name="connsiteY35" fmla="*/ 661275 h 1302462"/>
                <a:gd name="connsiteX36" fmla="*/ 3100503 w 9135079"/>
                <a:gd name="connsiteY36" fmla="*/ 633202 h 1302462"/>
                <a:gd name="connsiteX37" fmla="*/ 2969499 w 9135079"/>
                <a:gd name="connsiteY37" fmla="*/ 633202 h 1302462"/>
                <a:gd name="connsiteX38" fmla="*/ 2969499 w 9135079"/>
                <a:gd name="connsiteY38" fmla="*/ 589533 h 1302462"/>
                <a:gd name="connsiteX39" fmla="*/ 2738677 w 9135079"/>
                <a:gd name="connsiteY39" fmla="*/ 589533 h 1302462"/>
                <a:gd name="connsiteX40" fmla="*/ 2738677 w 9135079"/>
                <a:gd name="connsiteY40" fmla="*/ 542745 h 1302462"/>
                <a:gd name="connsiteX41" fmla="*/ 2476659 w 9135079"/>
                <a:gd name="connsiteY41" fmla="*/ 542745 h 1302462"/>
                <a:gd name="connsiteX42" fmla="*/ 2476659 w 9135079"/>
                <a:gd name="connsiteY42" fmla="*/ 480360 h 1302462"/>
                <a:gd name="connsiteX43" fmla="*/ 2224008 w 9135079"/>
                <a:gd name="connsiteY43" fmla="*/ 480360 h 1302462"/>
                <a:gd name="connsiteX44" fmla="*/ 2224008 w 9135079"/>
                <a:gd name="connsiteY44" fmla="*/ 417975 h 1302462"/>
                <a:gd name="connsiteX45" fmla="*/ 2002545 w 9135079"/>
                <a:gd name="connsiteY45" fmla="*/ 417975 h 1302462"/>
                <a:gd name="connsiteX46" fmla="*/ 2002545 w 9135079"/>
                <a:gd name="connsiteY46" fmla="*/ 358711 h 1302462"/>
                <a:gd name="connsiteX47" fmla="*/ 1852815 w 9135079"/>
                <a:gd name="connsiteY47" fmla="*/ 358711 h 1302462"/>
                <a:gd name="connsiteX48" fmla="*/ 1852815 w 9135079"/>
                <a:gd name="connsiteY48" fmla="*/ 339995 h 1302462"/>
                <a:gd name="connsiteX49" fmla="*/ 1715575 w 9135079"/>
                <a:gd name="connsiteY49" fmla="*/ 339995 h 1302462"/>
                <a:gd name="connsiteX50" fmla="*/ 1715575 w 9135079"/>
                <a:gd name="connsiteY50" fmla="*/ 255776 h 1302462"/>
                <a:gd name="connsiteX51" fmla="*/ 1472273 w 9135079"/>
                <a:gd name="connsiteY51" fmla="*/ 255776 h 1302462"/>
                <a:gd name="connsiteX52" fmla="*/ 1472273 w 9135079"/>
                <a:gd name="connsiteY52" fmla="*/ 208988 h 1302462"/>
                <a:gd name="connsiteX53" fmla="*/ 985679 w 9135079"/>
                <a:gd name="connsiteY53" fmla="*/ 208988 h 1302462"/>
                <a:gd name="connsiteX54" fmla="*/ 985679 w 9135079"/>
                <a:gd name="connsiteY54" fmla="*/ 165319 h 1302462"/>
                <a:gd name="connsiteX55" fmla="*/ 835952 w 9135079"/>
                <a:gd name="connsiteY55" fmla="*/ 165319 h 1302462"/>
                <a:gd name="connsiteX56" fmla="*/ 835952 w 9135079"/>
                <a:gd name="connsiteY56" fmla="*/ 131007 h 1302462"/>
                <a:gd name="connsiteX57" fmla="*/ 714302 w 9135079"/>
                <a:gd name="connsiteY57" fmla="*/ 131007 h 1302462"/>
                <a:gd name="connsiteX58" fmla="*/ 714302 w 9135079"/>
                <a:gd name="connsiteY58" fmla="*/ 87338 h 1302462"/>
                <a:gd name="connsiteX59" fmla="*/ 552102 w 9135079"/>
                <a:gd name="connsiteY59" fmla="*/ 87338 h 1302462"/>
                <a:gd name="connsiteX60" fmla="*/ 552102 w 9135079"/>
                <a:gd name="connsiteY60" fmla="*/ 43669 h 1302462"/>
                <a:gd name="connsiteX61" fmla="*/ 371188 w 9135079"/>
                <a:gd name="connsiteY61" fmla="*/ 43669 h 1302462"/>
                <a:gd name="connsiteX62" fmla="*/ 371188 w 9135079"/>
                <a:gd name="connsiteY62" fmla="*/ 18715 h 1302462"/>
                <a:gd name="connsiteX63" fmla="*/ 152842 w 9135079"/>
                <a:gd name="connsiteY63" fmla="*/ 18715 h 1302462"/>
                <a:gd name="connsiteX64" fmla="*/ 152842 w 9135079"/>
                <a:gd name="connsiteY64" fmla="*/ 0 h 1302462"/>
                <a:gd name="connsiteX65" fmla="*/ 0 w 9135079"/>
                <a:gd name="connsiteY65" fmla="*/ 0 h 130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135079" h="1302462">
                  <a:moveTo>
                    <a:pt x="9142483" y="1306950"/>
                  </a:moveTo>
                  <a:lnTo>
                    <a:pt x="8864827" y="1306950"/>
                  </a:lnTo>
                  <a:lnTo>
                    <a:pt x="8864827" y="1294478"/>
                  </a:lnTo>
                  <a:lnTo>
                    <a:pt x="8169241" y="1294478"/>
                  </a:lnTo>
                  <a:lnTo>
                    <a:pt x="8169241" y="1278884"/>
                  </a:lnTo>
                  <a:lnTo>
                    <a:pt x="7810528" y="1278884"/>
                  </a:lnTo>
                  <a:lnTo>
                    <a:pt x="7810528" y="1228971"/>
                  </a:lnTo>
                  <a:lnTo>
                    <a:pt x="6958986" y="1228971"/>
                  </a:lnTo>
                  <a:lnTo>
                    <a:pt x="6958986" y="1194661"/>
                  </a:lnTo>
                  <a:lnTo>
                    <a:pt x="6612753" y="1194661"/>
                  </a:lnTo>
                  <a:lnTo>
                    <a:pt x="6612753" y="1147871"/>
                  </a:lnTo>
                  <a:lnTo>
                    <a:pt x="6275880" y="1147871"/>
                  </a:lnTo>
                  <a:lnTo>
                    <a:pt x="6275880" y="1129154"/>
                  </a:lnTo>
                  <a:lnTo>
                    <a:pt x="6026333" y="1129154"/>
                  </a:lnTo>
                  <a:lnTo>
                    <a:pt x="6026333" y="1076128"/>
                  </a:lnTo>
                  <a:lnTo>
                    <a:pt x="5736250" y="1076128"/>
                  </a:lnTo>
                  <a:lnTo>
                    <a:pt x="5736250" y="1029347"/>
                  </a:lnTo>
                  <a:lnTo>
                    <a:pt x="5511664" y="1029347"/>
                  </a:lnTo>
                  <a:lnTo>
                    <a:pt x="5511664" y="985678"/>
                  </a:lnTo>
                  <a:lnTo>
                    <a:pt x="4925253" y="985678"/>
                  </a:lnTo>
                  <a:lnTo>
                    <a:pt x="4925253" y="951359"/>
                  </a:lnTo>
                  <a:lnTo>
                    <a:pt x="4763052" y="951359"/>
                  </a:lnTo>
                  <a:lnTo>
                    <a:pt x="4763052" y="901456"/>
                  </a:lnTo>
                  <a:lnTo>
                    <a:pt x="4494798" y="901456"/>
                  </a:lnTo>
                  <a:lnTo>
                    <a:pt x="4494798" y="842190"/>
                  </a:lnTo>
                  <a:lnTo>
                    <a:pt x="4298287" y="842190"/>
                  </a:lnTo>
                  <a:lnTo>
                    <a:pt x="4298287" y="817236"/>
                  </a:lnTo>
                  <a:lnTo>
                    <a:pt x="3930216" y="817236"/>
                  </a:lnTo>
                  <a:lnTo>
                    <a:pt x="3930216" y="798521"/>
                  </a:lnTo>
                  <a:lnTo>
                    <a:pt x="3761779" y="798521"/>
                  </a:lnTo>
                  <a:lnTo>
                    <a:pt x="3761779" y="751732"/>
                  </a:lnTo>
                  <a:lnTo>
                    <a:pt x="3409312" y="751732"/>
                  </a:lnTo>
                  <a:lnTo>
                    <a:pt x="3409312" y="708063"/>
                  </a:lnTo>
                  <a:lnTo>
                    <a:pt x="3243988" y="708063"/>
                  </a:lnTo>
                  <a:lnTo>
                    <a:pt x="3243988" y="661275"/>
                  </a:lnTo>
                  <a:lnTo>
                    <a:pt x="3100503" y="661275"/>
                  </a:lnTo>
                  <a:lnTo>
                    <a:pt x="3100503" y="633202"/>
                  </a:lnTo>
                  <a:lnTo>
                    <a:pt x="2969499" y="633202"/>
                  </a:lnTo>
                  <a:lnTo>
                    <a:pt x="2969499" y="589533"/>
                  </a:lnTo>
                  <a:lnTo>
                    <a:pt x="2738677" y="589533"/>
                  </a:lnTo>
                  <a:lnTo>
                    <a:pt x="2738677" y="542745"/>
                  </a:lnTo>
                  <a:lnTo>
                    <a:pt x="2476659" y="542745"/>
                  </a:lnTo>
                  <a:lnTo>
                    <a:pt x="2476659" y="480360"/>
                  </a:lnTo>
                  <a:lnTo>
                    <a:pt x="2224008" y="480360"/>
                  </a:lnTo>
                  <a:lnTo>
                    <a:pt x="2224008" y="417975"/>
                  </a:lnTo>
                  <a:lnTo>
                    <a:pt x="2002545" y="417975"/>
                  </a:lnTo>
                  <a:lnTo>
                    <a:pt x="2002545" y="358711"/>
                  </a:lnTo>
                  <a:lnTo>
                    <a:pt x="1852815" y="358711"/>
                  </a:lnTo>
                  <a:lnTo>
                    <a:pt x="1852815" y="339995"/>
                  </a:lnTo>
                  <a:lnTo>
                    <a:pt x="1715575" y="339995"/>
                  </a:lnTo>
                  <a:lnTo>
                    <a:pt x="1715575" y="255776"/>
                  </a:lnTo>
                  <a:lnTo>
                    <a:pt x="1472273" y="255776"/>
                  </a:lnTo>
                  <a:lnTo>
                    <a:pt x="1472273" y="208988"/>
                  </a:lnTo>
                  <a:lnTo>
                    <a:pt x="985679" y="208988"/>
                  </a:lnTo>
                  <a:lnTo>
                    <a:pt x="985679" y="165319"/>
                  </a:lnTo>
                  <a:lnTo>
                    <a:pt x="835952" y="165319"/>
                  </a:lnTo>
                  <a:lnTo>
                    <a:pt x="835952" y="131007"/>
                  </a:lnTo>
                  <a:lnTo>
                    <a:pt x="714302" y="131007"/>
                  </a:lnTo>
                  <a:lnTo>
                    <a:pt x="714302" y="87338"/>
                  </a:lnTo>
                  <a:lnTo>
                    <a:pt x="552102" y="87338"/>
                  </a:lnTo>
                  <a:lnTo>
                    <a:pt x="552102" y="43669"/>
                  </a:lnTo>
                  <a:lnTo>
                    <a:pt x="371188" y="43669"/>
                  </a:lnTo>
                  <a:lnTo>
                    <a:pt x="371188" y="18715"/>
                  </a:lnTo>
                  <a:lnTo>
                    <a:pt x="152842" y="18715"/>
                  </a:lnTo>
                  <a:lnTo>
                    <a:pt x="15284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339" name="Group 338">
              <a:extLst>
                <a:ext uri="{FF2B5EF4-FFF2-40B4-BE49-F238E27FC236}">
                  <a16:creationId xmlns:a16="http://schemas.microsoft.com/office/drawing/2014/main" xmlns="" id="{212E2618-6F62-474E-BCD4-1CC8D91B8D01}"/>
                </a:ext>
              </a:extLst>
            </p:cNvPr>
            <p:cNvGrpSpPr/>
            <p:nvPr/>
          </p:nvGrpSpPr>
          <p:grpSpPr>
            <a:xfrm>
              <a:off x="13630255" y="4137071"/>
              <a:ext cx="4772740" cy="526343"/>
              <a:chOff x="13630255" y="4137071"/>
              <a:chExt cx="4772740" cy="526343"/>
            </a:xfrm>
          </p:grpSpPr>
          <p:sp>
            <p:nvSpPr>
              <p:cNvPr id="340" name="Freeform: Shape 289">
                <a:extLst>
                  <a:ext uri="{FF2B5EF4-FFF2-40B4-BE49-F238E27FC236}">
                    <a16:creationId xmlns:a16="http://schemas.microsoft.com/office/drawing/2014/main" xmlns="" id="{F8FA0FF2-B482-44C2-9F48-CF40C3AFD4BA}"/>
                  </a:ext>
                </a:extLst>
              </p:cNvPr>
              <p:cNvSpPr/>
              <p:nvPr/>
            </p:nvSpPr>
            <p:spPr>
              <a:xfrm>
                <a:off x="13630255" y="413707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41" name="Freeform: Shape 290">
                <a:extLst>
                  <a:ext uri="{FF2B5EF4-FFF2-40B4-BE49-F238E27FC236}">
                    <a16:creationId xmlns:a16="http://schemas.microsoft.com/office/drawing/2014/main" xmlns="" id="{BE6842D6-E897-47C9-9898-5EF23DC4434F}"/>
                  </a:ext>
                </a:extLst>
              </p:cNvPr>
              <p:cNvSpPr/>
              <p:nvPr/>
            </p:nvSpPr>
            <p:spPr>
              <a:xfrm>
                <a:off x="13701623" y="413707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42" name="Freeform: Shape 291">
                <a:extLst>
                  <a:ext uri="{FF2B5EF4-FFF2-40B4-BE49-F238E27FC236}">
                    <a16:creationId xmlns:a16="http://schemas.microsoft.com/office/drawing/2014/main" xmlns="" id="{E393AF04-A519-4F7D-B44B-973500B94134}"/>
                  </a:ext>
                </a:extLst>
              </p:cNvPr>
              <p:cNvSpPr/>
              <p:nvPr/>
            </p:nvSpPr>
            <p:spPr>
              <a:xfrm>
                <a:off x="13808675" y="4190596"/>
                <a:ext cx="8921" cy="62447"/>
              </a:xfrm>
              <a:custGeom>
                <a:avLst/>
                <a:gdLst>
                  <a:gd name="connsiteX0" fmla="*/ 0 w 0"/>
                  <a:gd name="connsiteY0" fmla="*/ 0 h 62446"/>
                  <a:gd name="connsiteX1" fmla="*/ 0 w 0"/>
                  <a:gd name="connsiteY1" fmla="*/ 67430 h 62446"/>
                </a:gdLst>
                <a:ahLst/>
                <a:cxnLst>
                  <a:cxn ang="0">
                    <a:pos x="connsiteX0" y="connsiteY0"/>
                  </a:cxn>
                  <a:cxn ang="0">
                    <a:pos x="connsiteX1" y="connsiteY1"/>
                  </a:cxn>
                </a:cxnLst>
                <a:rect l="l" t="t" r="r" b="b"/>
                <a:pathLst>
                  <a:path h="62446">
                    <a:moveTo>
                      <a:pt x="0" y="0"/>
                    </a:moveTo>
                    <a:lnTo>
                      <a:pt x="0" y="6743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43" name="Freeform: Shape 292">
                <a:extLst>
                  <a:ext uri="{FF2B5EF4-FFF2-40B4-BE49-F238E27FC236}">
                    <a16:creationId xmlns:a16="http://schemas.microsoft.com/office/drawing/2014/main" xmlns="" id="{65E96C72-983F-4026-A6B7-1C97E20D0F22}"/>
                  </a:ext>
                </a:extLst>
              </p:cNvPr>
              <p:cNvSpPr/>
              <p:nvPr/>
            </p:nvSpPr>
            <p:spPr>
              <a:xfrm>
                <a:off x="13862201" y="4190596"/>
                <a:ext cx="8921" cy="62447"/>
              </a:xfrm>
              <a:custGeom>
                <a:avLst/>
                <a:gdLst>
                  <a:gd name="connsiteX0" fmla="*/ 0 w 0"/>
                  <a:gd name="connsiteY0" fmla="*/ 0 h 62446"/>
                  <a:gd name="connsiteX1" fmla="*/ 0 w 0"/>
                  <a:gd name="connsiteY1" fmla="*/ 67430 h 62446"/>
                </a:gdLst>
                <a:ahLst/>
                <a:cxnLst>
                  <a:cxn ang="0">
                    <a:pos x="connsiteX0" y="connsiteY0"/>
                  </a:cxn>
                  <a:cxn ang="0">
                    <a:pos x="connsiteX1" y="connsiteY1"/>
                  </a:cxn>
                </a:cxnLst>
                <a:rect l="l" t="t" r="r" b="b"/>
                <a:pathLst>
                  <a:path h="62446">
                    <a:moveTo>
                      <a:pt x="0" y="0"/>
                    </a:moveTo>
                    <a:lnTo>
                      <a:pt x="0" y="6743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44" name="Freeform: Shape 293">
                <a:extLst>
                  <a:ext uri="{FF2B5EF4-FFF2-40B4-BE49-F238E27FC236}">
                    <a16:creationId xmlns:a16="http://schemas.microsoft.com/office/drawing/2014/main" xmlns="" id="{D1338EE8-0722-467E-9605-4F507B85BE23}"/>
                  </a:ext>
                </a:extLst>
              </p:cNvPr>
              <p:cNvSpPr/>
              <p:nvPr/>
            </p:nvSpPr>
            <p:spPr>
              <a:xfrm>
                <a:off x="13933569" y="4190596"/>
                <a:ext cx="8921" cy="62447"/>
              </a:xfrm>
              <a:custGeom>
                <a:avLst/>
                <a:gdLst>
                  <a:gd name="connsiteX0" fmla="*/ 0 w 0"/>
                  <a:gd name="connsiteY0" fmla="*/ 0 h 62446"/>
                  <a:gd name="connsiteX1" fmla="*/ 0 w 0"/>
                  <a:gd name="connsiteY1" fmla="*/ 67430 h 62446"/>
                </a:gdLst>
                <a:ahLst/>
                <a:cxnLst>
                  <a:cxn ang="0">
                    <a:pos x="connsiteX0" y="connsiteY0"/>
                  </a:cxn>
                  <a:cxn ang="0">
                    <a:pos x="connsiteX1" y="connsiteY1"/>
                  </a:cxn>
                </a:cxnLst>
                <a:rect l="l" t="t" r="r" b="b"/>
                <a:pathLst>
                  <a:path h="62446">
                    <a:moveTo>
                      <a:pt x="0" y="0"/>
                    </a:moveTo>
                    <a:lnTo>
                      <a:pt x="0" y="6743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45" name="Freeform: Shape 294">
                <a:extLst>
                  <a:ext uri="{FF2B5EF4-FFF2-40B4-BE49-F238E27FC236}">
                    <a16:creationId xmlns:a16="http://schemas.microsoft.com/office/drawing/2014/main" xmlns="" id="{56B41553-7462-4052-9F13-4A20EC9A8108}"/>
                  </a:ext>
                </a:extLst>
              </p:cNvPr>
              <p:cNvSpPr/>
              <p:nvPr/>
            </p:nvSpPr>
            <p:spPr>
              <a:xfrm>
                <a:off x="14254724"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6">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46" name="Freeform: Shape 295">
                <a:extLst>
                  <a:ext uri="{FF2B5EF4-FFF2-40B4-BE49-F238E27FC236}">
                    <a16:creationId xmlns:a16="http://schemas.microsoft.com/office/drawing/2014/main" xmlns="" id="{29AACEC1-7DE6-4A41-A0E2-3F5038777A81}"/>
                  </a:ext>
                </a:extLst>
              </p:cNvPr>
              <p:cNvSpPr/>
              <p:nvPr/>
            </p:nvSpPr>
            <p:spPr>
              <a:xfrm>
                <a:off x="14343933"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6">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47" name="Freeform: Shape 296">
                <a:extLst>
                  <a:ext uri="{FF2B5EF4-FFF2-40B4-BE49-F238E27FC236}">
                    <a16:creationId xmlns:a16="http://schemas.microsoft.com/office/drawing/2014/main" xmlns="" id="{0B825808-BAFE-4667-87F0-F6F00A807F44}"/>
                  </a:ext>
                </a:extLst>
              </p:cNvPr>
              <p:cNvSpPr/>
              <p:nvPr/>
            </p:nvSpPr>
            <p:spPr>
              <a:xfrm>
                <a:off x="14415301"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6">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48" name="Freeform: Shape 297">
                <a:extLst>
                  <a:ext uri="{FF2B5EF4-FFF2-40B4-BE49-F238E27FC236}">
                    <a16:creationId xmlns:a16="http://schemas.microsoft.com/office/drawing/2014/main" xmlns="" id="{26BA0FDA-0F4A-4D74-BE62-536F105C56B3}"/>
                  </a:ext>
                </a:extLst>
              </p:cNvPr>
              <p:cNvSpPr/>
              <p:nvPr/>
            </p:nvSpPr>
            <p:spPr>
              <a:xfrm>
                <a:off x="14540204"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6">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49" name="Freeform: Shape 298">
                <a:extLst>
                  <a:ext uri="{FF2B5EF4-FFF2-40B4-BE49-F238E27FC236}">
                    <a16:creationId xmlns:a16="http://schemas.microsoft.com/office/drawing/2014/main" xmlns="" id="{A6771173-21C1-4873-AD8B-33AB1EAB06B5}"/>
                  </a:ext>
                </a:extLst>
              </p:cNvPr>
              <p:cNvSpPr/>
              <p:nvPr/>
            </p:nvSpPr>
            <p:spPr>
              <a:xfrm>
                <a:off x="14647255"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6">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50" name="Freeform: Shape 299">
                <a:extLst>
                  <a:ext uri="{FF2B5EF4-FFF2-40B4-BE49-F238E27FC236}">
                    <a16:creationId xmlns:a16="http://schemas.microsoft.com/office/drawing/2014/main" xmlns="" id="{114F2A4C-5C53-4DDE-AC8B-49D8F6C71333}"/>
                  </a:ext>
                </a:extLst>
              </p:cNvPr>
              <p:cNvSpPr/>
              <p:nvPr/>
            </p:nvSpPr>
            <p:spPr>
              <a:xfrm>
                <a:off x="14950569" y="431549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51" name="Freeform: Shape 300">
                <a:extLst>
                  <a:ext uri="{FF2B5EF4-FFF2-40B4-BE49-F238E27FC236}">
                    <a16:creationId xmlns:a16="http://schemas.microsoft.com/office/drawing/2014/main" xmlns="" id="{968F9381-AA09-4A94-AF01-D794CA153E4F}"/>
                  </a:ext>
                </a:extLst>
              </p:cNvPr>
              <p:cNvSpPr/>
              <p:nvPr/>
            </p:nvSpPr>
            <p:spPr>
              <a:xfrm>
                <a:off x="15093304"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52" name="Freeform: Shape 301">
                <a:extLst>
                  <a:ext uri="{FF2B5EF4-FFF2-40B4-BE49-F238E27FC236}">
                    <a16:creationId xmlns:a16="http://schemas.microsoft.com/office/drawing/2014/main" xmlns="" id="{6973F1F3-CA7B-413A-872A-1BC6DFE27DBE}"/>
                  </a:ext>
                </a:extLst>
              </p:cNvPr>
              <p:cNvSpPr/>
              <p:nvPr/>
            </p:nvSpPr>
            <p:spPr>
              <a:xfrm>
                <a:off x="15146830"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53" name="Freeform: Shape 302">
                <a:extLst>
                  <a:ext uri="{FF2B5EF4-FFF2-40B4-BE49-F238E27FC236}">
                    <a16:creationId xmlns:a16="http://schemas.microsoft.com/office/drawing/2014/main" xmlns="" id="{F4DCEE74-903F-4D15-B573-292D7D9CAAEB}"/>
                  </a:ext>
                </a:extLst>
              </p:cNvPr>
              <p:cNvSpPr/>
              <p:nvPr/>
            </p:nvSpPr>
            <p:spPr>
              <a:xfrm>
                <a:off x="15236040"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54" name="Freeform: Shape 303">
                <a:extLst>
                  <a:ext uri="{FF2B5EF4-FFF2-40B4-BE49-F238E27FC236}">
                    <a16:creationId xmlns:a16="http://schemas.microsoft.com/office/drawing/2014/main" xmlns="" id="{58CA65ED-5BEB-40A2-8600-7633060A7E93}"/>
                  </a:ext>
                </a:extLst>
              </p:cNvPr>
              <p:cNvSpPr/>
              <p:nvPr/>
            </p:nvSpPr>
            <p:spPr>
              <a:xfrm>
                <a:off x="15289566"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55" name="Freeform: Shape 304">
                <a:extLst>
                  <a:ext uri="{FF2B5EF4-FFF2-40B4-BE49-F238E27FC236}">
                    <a16:creationId xmlns:a16="http://schemas.microsoft.com/office/drawing/2014/main" xmlns="" id="{D7980D64-3041-4F01-9B1E-5BD74043C925}"/>
                  </a:ext>
                </a:extLst>
              </p:cNvPr>
              <p:cNvSpPr/>
              <p:nvPr/>
            </p:nvSpPr>
            <p:spPr>
              <a:xfrm>
                <a:off x="15360933"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56" name="Freeform: Shape 305">
                <a:extLst>
                  <a:ext uri="{FF2B5EF4-FFF2-40B4-BE49-F238E27FC236}">
                    <a16:creationId xmlns:a16="http://schemas.microsoft.com/office/drawing/2014/main" xmlns="" id="{98E60765-B912-41FB-812C-4C8C2CC4C4C7}"/>
                  </a:ext>
                </a:extLst>
              </p:cNvPr>
              <p:cNvSpPr/>
              <p:nvPr/>
            </p:nvSpPr>
            <p:spPr>
              <a:xfrm>
                <a:off x="15450143"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57" name="Freeform: Shape 306">
                <a:extLst>
                  <a:ext uri="{FF2B5EF4-FFF2-40B4-BE49-F238E27FC236}">
                    <a16:creationId xmlns:a16="http://schemas.microsoft.com/office/drawing/2014/main" xmlns="" id="{B3560963-8013-4A61-AF8F-A8A563B80491}"/>
                  </a:ext>
                </a:extLst>
              </p:cNvPr>
              <p:cNvSpPr/>
              <p:nvPr/>
            </p:nvSpPr>
            <p:spPr>
              <a:xfrm>
                <a:off x="15503669"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58" name="Freeform: Shape 307">
                <a:extLst>
                  <a:ext uri="{FF2B5EF4-FFF2-40B4-BE49-F238E27FC236}">
                    <a16:creationId xmlns:a16="http://schemas.microsoft.com/office/drawing/2014/main" xmlns="" id="{E7D37514-55A4-4A85-BFB9-373B6BBB2216}"/>
                  </a:ext>
                </a:extLst>
              </p:cNvPr>
              <p:cNvSpPr/>
              <p:nvPr/>
            </p:nvSpPr>
            <p:spPr>
              <a:xfrm>
                <a:off x="15592879"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59" name="Freeform: Shape 308">
                <a:extLst>
                  <a:ext uri="{FF2B5EF4-FFF2-40B4-BE49-F238E27FC236}">
                    <a16:creationId xmlns:a16="http://schemas.microsoft.com/office/drawing/2014/main" xmlns="" id="{00976BC0-E3E0-4D54-B9A1-A9067C18E78C}"/>
                  </a:ext>
                </a:extLst>
              </p:cNvPr>
              <p:cNvSpPr/>
              <p:nvPr/>
            </p:nvSpPr>
            <p:spPr>
              <a:xfrm>
                <a:off x="15682089"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60" name="Freeform: Shape 309">
                <a:extLst>
                  <a:ext uri="{FF2B5EF4-FFF2-40B4-BE49-F238E27FC236}">
                    <a16:creationId xmlns:a16="http://schemas.microsoft.com/office/drawing/2014/main" xmlns="" id="{1F34EDCD-1F77-4679-AED3-EE6FF2B1B178}"/>
                  </a:ext>
                </a:extLst>
              </p:cNvPr>
              <p:cNvSpPr/>
              <p:nvPr/>
            </p:nvSpPr>
            <p:spPr>
              <a:xfrm>
                <a:off x="16342250"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61" name="Freeform: Shape 310">
                <a:extLst>
                  <a:ext uri="{FF2B5EF4-FFF2-40B4-BE49-F238E27FC236}">
                    <a16:creationId xmlns:a16="http://schemas.microsoft.com/office/drawing/2014/main" xmlns="" id="{4296D04F-3D1E-4BD1-BD1E-391813E7FAC5}"/>
                  </a:ext>
                </a:extLst>
              </p:cNvPr>
              <p:cNvSpPr/>
              <p:nvPr/>
            </p:nvSpPr>
            <p:spPr>
              <a:xfrm>
                <a:off x="16716931"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62" name="Freeform: Shape 311">
                <a:extLst>
                  <a:ext uri="{FF2B5EF4-FFF2-40B4-BE49-F238E27FC236}">
                    <a16:creationId xmlns:a16="http://schemas.microsoft.com/office/drawing/2014/main" xmlns="" id="{69CE6F2D-4580-4933-BBF4-172CF8FCE299}"/>
                  </a:ext>
                </a:extLst>
              </p:cNvPr>
              <p:cNvSpPr/>
              <p:nvPr/>
            </p:nvSpPr>
            <p:spPr>
              <a:xfrm>
                <a:off x="16823983"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63" name="Freeform: Shape 312">
                <a:extLst>
                  <a:ext uri="{FF2B5EF4-FFF2-40B4-BE49-F238E27FC236}">
                    <a16:creationId xmlns:a16="http://schemas.microsoft.com/office/drawing/2014/main" xmlns="" id="{503ADAEA-43F7-499A-848D-EB07F080C45C}"/>
                  </a:ext>
                </a:extLst>
              </p:cNvPr>
              <p:cNvSpPr/>
              <p:nvPr/>
            </p:nvSpPr>
            <p:spPr>
              <a:xfrm>
                <a:off x="16931034"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64" name="Freeform: Shape 313">
                <a:extLst>
                  <a:ext uri="{FF2B5EF4-FFF2-40B4-BE49-F238E27FC236}">
                    <a16:creationId xmlns:a16="http://schemas.microsoft.com/office/drawing/2014/main" xmlns="" id="{2BD19C3E-B5E5-47CE-B203-0D47C325E9F3}"/>
                  </a:ext>
                </a:extLst>
              </p:cNvPr>
              <p:cNvSpPr/>
              <p:nvPr/>
            </p:nvSpPr>
            <p:spPr>
              <a:xfrm>
                <a:off x="17002402"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65" name="Freeform: Shape 314">
                <a:extLst>
                  <a:ext uri="{FF2B5EF4-FFF2-40B4-BE49-F238E27FC236}">
                    <a16:creationId xmlns:a16="http://schemas.microsoft.com/office/drawing/2014/main" xmlns="" id="{974E0F09-970E-420D-858F-10FBECDD9943}"/>
                  </a:ext>
                </a:extLst>
              </p:cNvPr>
              <p:cNvSpPr/>
              <p:nvPr/>
            </p:nvSpPr>
            <p:spPr>
              <a:xfrm>
                <a:off x="17002402"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66" name="Freeform: Shape 315">
                <a:extLst>
                  <a:ext uri="{FF2B5EF4-FFF2-40B4-BE49-F238E27FC236}">
                    <a16:creationId xmlns:a16="http://schemas.microsoft.com/office/drawing/2014/main" xmlns="" id="{66227FA8-480C-4910-A4E3-01B6409FE201}"/>
                  </a:ext>
                </a:extLst>
              </p:cNvPr>
              <p:cNvSpPr/>
              <p:nvPr/>
            </p:nvSpPr>
            <p:spPr>
              <a:xfrm>
                <a:off x="17038086"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67" name="Freeform: Shape 316">
                <a:extLst>
                  <a:ext uri="{FF2B5EF4-FFF2-40B4-BE49-F238E27FC236}">
                    <a16:creationId xmlns:a16="http://schemas.microsoft.com/office/drawing/2014/main" xmlns="" id="{FF18EAA2-39DC-473C-B515-5873A7BDB33A}"/>
                  </a:ext>
                </a:extLst>
              </p:cNvPr>
              <p:cNvSpPr/>
              <p:nvPr/>
            </p:nvSpPr>
            <p:spPr>
              <a:xfrm>
                <a:off x="17162980" y="4565283"/>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68" name="Freeform: Shape 317">
                <a:extLst>
                  <a:ext uri="{FF2B5EF4-FFF2-40B4-BE49-F238E27FC236}">
                    <a16:creationId xmlns:a16="http://schemas.microsoft.com/office/drawing/2014/main" xmlns="" id="{1894CAAE-4DC8-49F8-BA7D-9A594A0CD087}"/>
                  </a:ext>
                </a:extLst>
              </p:cNvPr>
              <p:cNvSpPr/>
              <p:nvPr/>
            </p:nvSpPr>
            <p:spPr>
              <a:xfrm>
                <a:off x="17252189" y="4565283"/>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69" name="Freeform: Shape 318">
                <a:extLst>
                  <a:ext uri="{FF2B5EF4-FFF2-40B4-BE49-F238E27FC236}">
                    <a16:creationId xmlns:a16="http://schemas.microsoft.com/office/drawing/2014/main" xmlns="" id="{B16CEDFF-0A46-4023-BF7F-A3866D09BA83}"/>
                  </a:ext>
                </a:extLst>
              </p:cNvPr>
              <p:cNvSpPr/>
              <p:nvPr/>
            </p:nvSpPr>
            <p:spPr>
              <a:xfrm>
                <a:off x="17305715" y="4565283"/>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70" name="Freeform: Shape 319">
                <a:extLst>
                  <a:ext uri="{FF2B5EF4-FFF2-40B4-BE49-F238E27FC236}">
                    <a16:creationId xmlns:a16="http://schemas.microsoft.com/office/drawing/2014/main" xmlns="" id="{89390EA1-1A37-42EA-BC4C-0B4C3D0D0747}"/>
                  </a:ext>
                </a:extLst>
              </p:cNvPr>
              <p:cNvSpPr/>
              <p:nvPr/>
            </p:nvSpPr>
            <p:spPr>
              <a:xfrm>
                <a:off x="17466302"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71" name="Freeform: Shape 320">
                <a:extLst>
                  <a:ext uri="{FF2B5EF4-FFF2-40B4-BE49-F238E27FC236}">
                    <a16:creationId xmlns:a16="http://schemas.microsoft.com/office/drawing/2014/main" xmlns="" id="{806D3664-0ED4-4A07-A525-883057E9C396}"/>
                  </a:ext>
                </a:extLst>
              </p:cNvPr>
              <p:cNvSpPr/>
              <p:nvPr/>
            </p:nvSpPr>
            <p:spPr>
              <a:xfrm>
                <a:off x="17555511"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72" name="Freeform: Shape 321">
                <a:extLst>
                  <a:ext uri="{FF2B5EF4-FFF2-40B4-BE49-F238E27FC236}">
                    <a16:creationId xmlns:a16="http://schemas.microsoft.com/office/drawing/2014/main" xmlns="" id="{B867D92E-6D41-4F9E-90A5-914A6821B616}"/>
                  </a:ext>
                </a:extLst>
              </p:cNvPr>
              <p:cNvSpPr/>
              <p:nvPr/>
            </p:nvSpPr>
            <p:spPr>
              <a:xfrm>
                <a:off x="17626879"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73" name="Freeform: Shape 322">
                <a:extLst>
                  <a:ext uri="{FF2B5EF4-FFF2-40B4-BE49-F238E27FC236}">
                    <a16:creationId xmlns:a16="http://schemas.microsoft.com/office/drawing/2014/main" xmlns="" id="{65CB2B00-569F-45EC-A2EB-5F3EDD5B816F}"/>
                  </a:ext>
                </a:extLst>
              </p:cNvPr>
              <p:cNvSpPr/>
              <p:nvPr/>
            </p:nvSpPr>
            <p:spPr>
              <a:xfrm>
                <a:off x="17733931"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74" name="Freeform: Shape 323">
                <a:extLst>
                  <a:ext uri="{FF2B5EF4-FFF2-40B4-BE49-F238E27FC236}">
                    <a16:creationId xmlns:a16="http://schemas.microsoft.com/office/drawing/2014/main" xmlns="" id="{F2FA60BF-94FB-4F14-A031-657C09C64455}"/>
                  </a:ext>
                </a:extLst>
              </p:cNvPr>
              <p:cNvSpPr/>
              <p:nvPr/>
            </p:nvSpPr>
            <p:spPr>
              <a:xfrm>
                <a:off x="18037244"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75" name="Freeform: Shape 324">
                <a:extLst>
                  <a:ext uri="{FF2B5EF4-FFF2-40B4-BE49-F238E27FC236}">
                    <a16:creationId xmlns:a16="http://schemas.microsoft.com/office/drawing/2014/main" xmlns="" id="{91E62FE2-1673-4053-87EC-7010402B4C8D}"/>
                  </a:ext>
                </a:extLst>
              </p:cNvPr>
              <p:cNvSpPr/>
              <p:nvPr/>
            </p:nvSpPr>
            <p:spPr>
              <a:xfrm>
                <a:off x="18090770"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76" name="Freeform: Shape 325">
                <a:extLst>
                  <a:ext uri="{FF2B5EF4-FFF2-40B4-BE49-F238E27FC236}">
                    <a16:creationId xmlns:a16="http://schemas.microsoft.com/office/drawing/2014/main" xmlns="" id="{8C2E232A-DF61-4A50-94F6-D3BCA4D8B78F}"/>
                  </a:ext>
                </a:extLst>
              </p:cNvPr>
              <p:cNvSpPr/>
              <p:nvPr/>
            </p:nvSpPr>
            <p:spPr>
              <a:xfrm>
                <a:off x="18144296"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77" name="Freeform: Shape 326">
                <a:extLst>
                  <a:ext uri="{FF2B5EF4-FFF2-40B4-BE49-F238E27FC236}">
                    <a16:creationId xmlns:a16="http://schemas.microsoft.com/office/drawing/2014/main" xmlns="" id="{89B7DDB2-CAEE-43C0-8A81-EC1BDF830519}"/>
                  </a:ext>
                </a:extLst>
              </p:cNvPr>
              <p:cNvSpPr/>
              <p:nvPr/>
            </p:nvSpPr>
            <p:spPr>
              <a:xfrm>
                <a:off x="18233497"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78" name="Freeform: Shape 327">
                <a:extLst>
                  <a:ext uri="{FF2B5EF4-FFF2-40B4-BE49-F238E27FC236}">
                    <a16:creationId xmlns:a16="http://schemas.microsoft.com/office/drawing/2014/main" xmlns="" id="{8C924EC7-B449-4DD5-A3C6-1AA400872A12}"/>
                  </a:ext>
                </a:extLst>
              </p:cNvPr>
              <p:cNvSpPr/>
              <p:nvPr/>
            </p:nvSpPr>
            <p:spPr>
              <a:xfrm>
                <a:off x="18287023"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79" name="Freeform: Shape 328">
                <a:extLst>
                  <a:ext uri="{FF2B5EF4-FFF2-40B4-BE49-F238E27FC236}">
                    <a16:creationId xmlns:a16="http://schemas.microsoft.com/office/drawing/2014/main" xmlns="" id="{8A206325-A656-4BD8-92E7-3982235249A5}"/>
                  </a:ext>
                </a:extLst>
              </p:cNvPr>
              <p:cNvSpPr/>
              <p:nvPr/>
            </p:nvSpPr>
            <p:spPr>
              <a:xfrm>
                <a:off x="18340549"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80" name="Freeform: Shape 329">
                <a:extLst>
                  <a:ext uri="{FF2B5EF4-FFF2-40B4-BE49-F238E27FC236}">
                    <a16:creationId xmlns:a16="http://schemas.microsoft.com/office/drawing/2014/main" xmlns="" id="{987B5E99-5EEC-4E17-BB44-BEF84D0790D4}"/>
                  </a:ext>
                </a:extLst>
              </p:cNvPr>
              <p:cNvSpPr/>
              <p:nvPr/>
            </p:nvSpPr>
            <p:spPr>
              <a:xfrm>
                <a:off x="18394074"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6">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sp>
        <p:nvSpPr>
          <p:cNvPr id="381" name="TextBox 380"/>
          <p:cNvSpPr txBox="1"/>
          <p:nvPr/>
        </p:nvSpPr>
        <p:spPr>
          <a:xfrm>
            <a:off x="4275284" y="1438028"/>
            <a:ext cx="628698" cy="338554"/>
          </a:xfrm>
          <a:prstGeom prst="rect">
            <a:avLst/>
          </a:prstGeom>
          <a:noFill/>
        </p:spPr>
        <p:txBody>
          <a:bodyPr wrap="none" rtlCol="0">
            <a:spAutoFit/>
          </a:bodyPr>
          <a:lstStyle/>
          <a:p>
            <a:r>
              <a:rPr lang="fr-FR" sz="1600" b="1" dirty="0"/>
              <a:t>SSM</a:t>
            </a:r>
          </a:p>
        </p:txBody>
      </p:sp>
    </p:spTree>
    <p:extLst>
      <p:ext uri="{BB962C8B-B14F-4D97-AF65-F5344CB8AC3E}">
        <p14:creationId xmlns:p14="http://schemas.microsoft.com/office/powerpoint/2010/main" xmlns="" val="241604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smtClean="0"/>
              <a:t>LBA42: </a:t>
            </a:r>
            <a:r>
              <a:rPr lang="fr-FR" sz="1600" dirty="0" smtClean="0"/>
              <a:t>Chimiothérapie </a:t>
            </a:r>
            <a:r>
              <a:rPr lang="fr-FR" sz="1600" dirty="0" err="1" smtClean="0"/>
              <a:t>périopératoire</a:t>
            </a:r>
            <a:r>
              <a:rPr lang="fr-FR" sz="1600" dirty="0" smtClean="0"/>
              <a:t> par </a:t>
            </a:r>
            <a:r>
              <a:rPr lang="fr-FR" sz="1600" dirty="0" err="1" smtClean="0"/>
              <a:t>oxaliplatine</a:t>
            </a:r>
            <a:r>
              <a:rPr lang="fr-FR" sz="1600" dirty="0" smtClean="0"/>
              <a:t> associé à S-1 (SOX) versus chimiothérapie postopératoire par SOX ou </a:t>
            </a:r>
            <a:r>
              <a:rPr lang="fr-FR" sz="1600" dirty="0" err="1" smtClean="0"/>
              <a:t>oxaliplatine</a:t>
            </a:r>
            <a:r>
              <a:rPr lang="fr-FR" sz="1600" dirty="0" smtClean="0"/>
              <a:t> et capécitabine (XELOX) dans l’adénocarcinome localement avancé de l’estomac avec gastrectomie D2: étude de phase III randomisée (RESOLVE) – Ji J, et al</a:t>
            </a:r>
            <a:endParaRPr lang="en-GB" sz="1600" dirty="0"/>
          </a:p>
        </p:txBody>
      </p:sp>
      <p:sp>
        <p:nvSpPr>
          <p:cNvPr id="12" name="Content Placeholder 2"/>
          <p:cNvSpPr>
            <a:spLocks noGrp="1"/>
          </p:cNvSpPr>
          <p:nvPr>
            <p:ph idx="1"/>
          </p:nvPr>
        </p:nvSpPr>
        <p:spPr>
          <a:xfrm>
            <a:off x="365124" y="1254035"/>
            <a:ext cx="8413751" cy="4746172"/>
          </a:xfrm>
        </p:spPr>
        <p:txBody>
          <a:bodyPr/>
          <a:lstStyle/>
          <a:p>
            <a:pPr marL="0" indent="0">
              <a:buNone/>
            </a:pPr>
            <a:r>
              <a:rPr lang="en-GB" b="1" dirty="0" err="1"/>
              <a:t>Résultats</a:t>
            </a:r>
            <a:endParaRPr lang="en-GB" b="1" dirty="0"/>
          </a:p>
        </p:txBody>
      </p:sp>
      <p:sp>
        <p:nvSpPr>
          <p:cNvPr id="13" name="Text Placeholder 4"/>
          <p:cNvSpPr>
            <a:spLocks noGrp="1"/>
          </p:cNvSpPr>
          <p:nvPr>
            <p:ph type="body" sz="quarter" idx="11"/>
          </p:nvPr>
        </p:nvSpPr>
        <p:spPr>
          <a:xfrm>
            <a:off x="4648200" y="6096000"/>
            <a:ext cx="4130675" cy="487363"/>
          </a:xfrm>
        </p:spPr>
        <p:txBody>
          <a:bodyPr/>
          <a:lstStyle/>
          <a:p>
            <a:r>
              <a:rPr lang="en-GB" dirty="0"/>
              <a:t>Ji J, et al, Ann Oncol 2019;30(</a:t>
            </a:r>
            <a:r>
              <a:rPr lang="en-GB" dirty="0" err="1"/>
              <a:t>suppl</a:t>
            </a:r>
            <a:r>
              <a:rPr lang="en-GB" dirty="0"/>
              <a:t>):</a:t>
            </a:r>
            <a:r>
              <a:rPr lang="en-GB" dirty="0" err="1"/>
              <a:t>abstr</a:t>
            </a:r>
            <a:r>
              <a:rPr lang="en-GB" dirty="0"/>
              <a:t> LBA42</a:t>
            </a:r>
          </a:p>
        </p:txBody>
      </p:sp>
      <p:graphicFrame>
        <p:nvGraphicFramePr>
          <p:cNvPr id="14" name="Group 88"/>
          <p:cNvGraphicFramePr>
            <a:graphicFrameLocks noGrp="1"/>
          </p:cNvGraphicFramePr>
          <p:nvPr>
            <p:extLst>
              <p:ext uri="{D42A27DB-BD31-4B8C-83A1-F6EECF244321}">
                <p14:modId xmlns:p14="http://schemas.microsoft.com/office/powerpoint/2010/main" xmlns="" val="3094793182"/>
              </p:ext>
            </p:extLst>
          </p:nvPr>
        </p:nvGraphicFramePr>
        <p:xfrm>
          <a:off x="369886" y="1601189"/>
          <a:ext cx="8400040" cy="3352320"/>
        </p:xfrm>
        <a:graphic>
          <a:graphicData uri="http://schemas.openxmlformats.org/drawingml/2006/table">
            <a:tbl>
              <a:tblPr firstRow="1" bandRow="1">
                <a:tableStyleId>{69012ECD-51FC-41F1-AA8D-1B2483CD663E}</a:tableStyleId>
              </a:tblPr>
              <a:tblGrid>
                <a:gridCol w="2539569">
                  <a:extLst>
                    <a:ext uri="{9D8B030D-6E8A-4147-A177-3AD203B41FA5}">
                      <a16:colId xmlns:a16="http://schemas.microsoft.com/office/drawing/2014/main" xmlns="" val="20000"/>
                    </a:ext>
                  </a:extLst>
                </a:gridCol>
                <a:gridCol w="1653309">
                  <a:extLst>
                    <a:ext uri="{9D8B030D-6E8A-4147-A177-3AD203B41FA5}">
                      <a16:colId xmlns:a16="http://schemas.microsoft.com/office/drawing/2014/main" xmlns="" val="20001"/>
                    </a:ext>
                  </a:extLst>
                </a:gridCol>
                <a:gridCol w="1653309">
                  <a:extLst>
                    <a:ext uri="{9D8B030D-6E8A-4147-A177-3AD203B41FA5}">
                      <a16:colId xmlns:a16="http://schemas.microsoft.com/office/drawing/2014/main" xmlns="" val="1177897767"/>
                    </a:ext>
                  </a:extLst>
                </a:gridCol>
                <a:gridCol w="1653309">
                  <a:extLst>
                    <a:ext uri="{9D8B030D-6E8A-4147-A177-3AD203B41FA5}">
                      <a16:colId xmlns:a16="http://schemas.microsoft.com/office/drawing/2014/main" xmlns="" val="1812768817"/>
                    </a:ext>
                  </a:extLst>
                </a:gridCol>
                <a:gridCol w="900544">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liés à la chimiothérapie,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Bras A</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(n=337)</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Bras B</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(n=340)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Bras C</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(n=345)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118 (40,0)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85 (36,2)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88 (33,9)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0,322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Leucopénie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85 (28,8)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68 (28,9)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63 (25,2)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0,384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err="1">
                          <a:ln>
                            <a:noFill/>
                          </a:ln>
                          <a:solidFill>
                            <a:srgbClr val="4D4D4D"/>
                          </a:solidFill>
                          <a:effectLst/>
                          <a:latin typeface="+mn-lt"/>
                          <a:cs typeface="Arial" charset="0"/>
                        </a:rPr>
                        <a:t>Thrombocytopénie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93 (31,5)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53 (25,6)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37 (14,2)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59 (20,0)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39 (16,6)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37 (14,2)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0,198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Nausées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48 (16,3)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30 (12,8)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45 (17,3)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0,343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Elévation ALT/AST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58 (19,7)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28 (11,9)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36 (13,9)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0,036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30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24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20 (7,7)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0,527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58463391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Vomissements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0" i="0" u="none" strike="noStrike" cap="none" normalizeH="0" baseline="0" noProof="0">
                          <a:ln>
                            <a:noFill/>
                          </a:ln>
                          <a:solidFill>
                            <a:srgbClr val="4D4D4D"/>
                          </a:solidFill>
                          <a:effectLst/>
                          <a:latin typeface="+mn-lt"/>
                          <a:cs typeface="Arial" charset="0"/>
                        </a:rPr>
                        <a:t>30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16 (6,8)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25 (9,6)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0,377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94907695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Neuropathie sensitive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23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16 (6,8)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21 (8,1)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0,862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344227758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16 (5,4)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17 (7,2)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 (4,2)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668602254"/>
                  </a:ext>
                </a:extLst>
              </a:tr>
            </a:tbl>
          </a:graphicData>
        </a:graphic>
      </p:graphicFrame>
    </p:spTree>
    <p:extLst>
      <p:ext uri="{BB962C8B-B14F-4D97-AF65-F5344CB8AC3E}">
        <p14:creationId xmlns:p14="http://schemas.microsoft.com/office/powerpoint/2010/main" xmlns="" val="76398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600" dirty="0" smtClean="0"/>
              <a:t>LBA42: Chimiothérapie </a:t>
            </a:r>
            <a:r>
              <a:rPr lang="fr-FR" sz="1600" dirty="0" err="1" smtClean="0"/>
              <a:t>périopératoire</a:t>
            </a:r>
            <a:r>
              <a:rPr lang="fr-FR" sz="1600" dirty="0" smtClean="0"/>
              <a:t> par </a:t>
            </a:r>
            <a:r>
              <a:rPr lang="fr-FR" sz="1600" dirty="0" err="1" smtClean="0"/>
              <a:t>oxaliplatine</a:t>
            </a:r>
            <a:r>
              <a:rPr lang="fr-FR" sz="1600" dirty="0" smtClean="0"/>
              <a:t> associé à S-1 (SOX) versus chimiothérapie postopératoire par SOX ou </a:t>
            </a:r>
            <a:r>
              <a:rPr lang="fr-FR" sz="1600" dirty="0" err="1" smtClean="0"/>
              <a:t>oxaliplatine</a:t>
            </a:r>
            <a:r>
              <a:rPr lang="fr-FR" sz="1600" dirty="0" smtClean="0"/>
              <a:t> et capécitabine (XELOX) dans l’adénocarcinome localement avancé de l’estomac avec gastrectomie D2: étude de phase III randomisée (RESOLVE) – Ji J, et al</a:t>
            </a:r>
            <a:endParaRPr lang="fr-FR" sz="1600" dirty="0"/>
          </a:p>
        </p:txBody>
      </p:sp>
      <p:sp>
        <p:nvSpPr>
          <p:cNvPr id="11" name="Content Placeholder 2"/>
          <p:cNvSpPr>
            <a:spLocks noGrp="1"/>
          </p:cNvSpPr>
          <p:nvPr>
            <p:ph idx="1"/>
          </p:nvPr>
        </p:nvSpPr>
        <p:spPr>
          <a:xfrm>
            <a:off x="365124" y="1254035"/>
            <a:ext cx="8413751" cy="4746172"/>
          </a:xfrm>
        </p:spPr>
        <p:txBody>
          <a:bodyPr/>
          <a:lstStyle/>
          <a:p>
            <a:pPr marL="0" indent="0">
              <a:buNone/>
            </a:pPr>
            <a:r>
              <a:rPr lang="fr-FR" b="1" dirty="0"/>
              <a:t>Conclusions</a:t>
            </a:r>
          </a:p>
          <a:p>
            <a:r>
              <a:rPr lang="fr-FR" b="1" dirty="0"/>
              <a:t>Chez ces patients avec cancer de l’estomac localement avancé, la chimiothérapie périopératoire suivie de chirurgie et chimiothérapie postopératoire a démontré une amélioration significative de la SSM comparativement au XELOX postopératoire alors que le SOX postopératoire s’est avéré non inférieur au XELOX postopératoire</a:t>
            </a:r>
          </a:p>
          <a:p>
            <a:r>
              <a:rPr lang="fr-FR" b="1" dirty="0"/>
              <a:t>Le SOX périopératoire et postopératoire n’a pas montré de différence par rapport au XELOX postopératoire en termes de morbidité, mortalité et tolérance</a:t>
            </a:r>
          </a:p>
        </p:txBody>
      </p:sp>
      <p:sp>
        <p:nvSpPr>
          <p:cNvPr id="12" name="Text Placeholder 4"/>
          <p:cNvSpPr>
            <a:spLocks noGrp="1"/>
          </p:cNvSpPr>
          <p:nvPr>
            <p:ph type="body" sz="quarter" idx="11"/>
          </p:nvPr>
        </p:nvSpPr>
        <p:spPr>
          <a:xfrm>
            <a:off x="4648200" y="6096000"/>
            <a:ext cx="4130675" cy="487363"/>
          </a:xfrm>
        </p:spPr>
        <p:txBody>
          <a:bodyPr/>
          <a:lstStyle/>
          <a:p>
            <a:r>
              <a:rPr lang="fr-FR" dirty="0"/>
              <a:t>Ji J, et al, Ann </a:t>
            </a:r>
            <a:r>
              <a:rPr lang="fr-FR" dirty="0" err="1"/>
              <a:t>Oncol</a:t>
            </a:r>
            <a:r>
              <a:rPr lang="fr-FR" dirty="0"/>
              <a:t> 2019;30(</a:t>
            </a:r>
            <a:r>
              <a:rPr lang="fr-FR" dirty="0" err="1"/>
              <a:t>suppl</a:t>
            </a:r>
            <a:r>
              <a:rPr lang="fr-FR" dirty="0"/>
              <a:t>):</a:t>
            </a:r>
            <a:r>
              <a:rPr lang="fr-FR" dirty="0" err="1"/>
              <a:t>abstr</a:t>
            </a:r>
            <a:r>
              <a:rPr lang="fr-FR" dirty="0"/>
              <a:t> LBA42</a:t>
            </a:r>
          </a:p>
        </p:txBody>
      </p:sp>
    </p:spTree>
    <p:extLst>
      <p:ext uri="{BB962C8B-B14F-4D97-AF65-F5344CB8AC3E}">
        <p14:creationId xmlns:p14="http://schemas.microsoft.com/office/powerpoint/2010/main" xmlns="" val="218413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LBA43: Etude randomisée de phase 3 ANGEL évaluant </a:t>
            </a:r>
            <a:r>
              <a:rPr lang="fr-FR" dirty="0" err="1"/>
              <a:t>rivocéranib</a:t>
            </a:r>
            <a:r>
              <a:rPr lang="fr-FR" dirty="0"/>
              <a:t> (</a:t>
            </a:r>
            <a:r>
              <a:rPr lang="fr-FR" dirty="0" err="1"/>
              <a:t>apatinib</a:t>
            </a:r>
            <a:r>
              <a:rPr lang="fr-FR" dirty="0"/>
              <a:t>) + meilleurs soins de support (</a:t>
            </a:r>
            <a:r>
              <a:rPr lang="fr-FR" dirty="0" err="1"/>
              <a:t>MSSup</a:t>
            </a:r>
            <a:r>
              <a:rPr lang="fr-FR" dirty="0"/>
              <a:t>) vs placebo + </a:t>
            </a:r>
            <a:r>
              <a:rPr lang="fr-FR" dirty="0" err="1"/>
              <a:t>MSSup</a:t>
            </a:r>
            <a:r>
              <a:rPr lang="fr-FR" dirty="0"/>
              <a:t> chez les patients avec cancer de l’estomac avancé/métastatique en échec après ≥2 lignes préalables de chimiothérapie – Kang Y-K,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Etudier l'efficacité et la tolérance du </a:t>
            </a:r>
            <a:r>
              <a:rPr lang="fr-FR" dirty="0" err="1"/>
              <a:t>rivocéranib</a:t>
            </a:r>
            <a:r>
              <a:rPr lang="fr-FR" dirty="0"/>
              <a:t> (</a:t>
            </a:r>
            <a:r>
              <a:rPr lang="fr-FR" dirty="0" err="1"/>
              <a:t>apatinib</a:t>
            </a:r>
            <a:r>
              <a:rPr lang="fr-FR" dirty="0"/>
              <a:t>) + </a:t>
            </a:r>
            <a:r>
              <a:rPr lang="fr-FR" dirty="0" err="1"/>
              <a:t>MMSup</a:t>
            </a:r>
            <a:r>
              <a:rPr lang="fr-FR" dirty="0"/>
              <a:t> chez des patients avec cancer de l’estomac avancé ou métastatique prétraité</a:t>
            </a:r>
          </a:p>
        </p:txBody>
      </p:sp>
      <p:sp>
        <p:nvSpPr>
          <p:cNvPr id="5" name="Text Placeholder 4"/>
          <p:cNvSpPr>
            <a:spLocks noGrp="1"/>
          </p:cNvSpPr>
          <p:nvPr>
            <p:ph type="body" sz="quarter" idx="11"/>
          </p:nvPr>
        </p:nvSpPr>
        <p:spPr/>
        <p:txBody>
          <a:bodyPr/>
          <a:lstStyle/>
          <a:p>
            <a:r>
              <a:rPr lang="fr-FR" dirty="0"/>
              <a:t>Kang Y-K, et al, Ann </a:t>
            </a:r>
            <a:r>
              <a:rPr lang="fr-FR" dirty="0" err="1"/>
              <a:t>Oncol</a:t>
            </a:r>
            <a:r>
              <a:rPr lang="fr-FR" dirty="0"/>
              <a:t> 2019;30(</a:t>
            </a:r>
            <a:r>
              <a:rPr lang="fr-FR" dirty="0" err="1"/>
              <a:t>suppl</a:t>
            </a:r>
            <a:r>
              <a:rPr lang="fr-FR" dirty="0"/>
              <a:t>):</a:t>
            </a:r>
            <a:r>
              <a:rPr lang="fr-FR" dirty="0" err="1"/>
              <a:t>abstr</a:t>
            </a:r>
            <a:r>
              <a:rPr lang="fr-FR" dirty="0"/>
              <a:t> LBA43</a:t>
            </a:r>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cs typeface="Arial"/>
              </a:rPr>
              <a:t>SG </a:t>
            </a:r>
            <a:endParaRPr kumimoji="0" lang="fr-FR"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7" name="Oval 14"/>
          <p:cNvSpPr>
            <a:spLocks noChangeArrowheads="1"/>
          </p:cNvSpPr>
          <p:nvPr/>
        </p:nvSpPr>
        <p:spPr bwMode="auto">
          <a:xfrm>
            <a:off x="3485133" y="33285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2:1</a:t>
            </a:r>
          </a:p>
        </p:txBody>
      </p:sp>
      <p:cxnSp>
        <p:nvCxnSpPr>
          <p:cNvPr id="8" name="AutoShape 15"/>
          <p:cNvCxnSpPr>
            <a:cxnSpLocks noChangeShapeType="1"/>
            <a:stCxn id="7" idx="0"/>
            <a:endCxn id="14" idx="1"/>
          </p:cNvCxnSpPr>
          <p:nvPr/>
        </p:nvCxnSpPr>
        <p:spPr bwMode="auto">
          <a:xfrm rot="5400000" flipH="1" flipV="1">
            <a:off x="3705400" y="2740597"/>
            <a:ext cx="659435"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345022"/>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sp>
        <p:nvSpPr>
          <p:cNvPr id="11" name="Content Placeholder 26"/>
          <p:cNvSpPr txBox="1">
            <a:spLocks/>
          </p:cNvSpPr>
          <p:nvPr/>
        </p:nvSpPr>
        <p:spPr bwMode="auto">
          <a:xfrm>
            <a:off x="4329381" y="3139468"/>
            <a:ext cx="4603888" cy="1394471"/>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fr-FR" sz="1100" b="1" dirty="0">
                <a:solidFill>
                  <a:srgbClr val="043882"/>
                </a:solidFill>
                <a:latin typeface="Arial"/>
                <a:cs typeface="Arial"/>
              </a:rPr>
              <a:t>Stratification</a:t>
            </a:r>
            <a:endParaRPr kumimoji="0" lang="fr-FR" sz="11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100" dirty="0">
                <a:solidFill>
                  <a:srgbClr val="4D4D4D"/>
                </a:solidFill>
                <a:latin typeface="Arial"/>
                <a:cs typeface="Arial"/>
              </a:rPr>
              <a:t>Région (Asie vs. Amérique du nord/Europe)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100" b="0" i="0" u="none" strike="noStrike" kern="1200" cap="none" spc="0" normalizeH="0" baseline="0" noProof="0" dirty="0">
                <a:ln>
                  <a:noFill/>
                </a:ln>
                <a:solidFill>
                  <a:srgbClr val="4D4D4D"/>
                </a:solidFill>
                <a:effectLst/>
                <a:uLnTx/>
                <a:uFillTx/>
                <a:latin typeface="Arial"/>
                <a:cs typeface="Arial"/>
              </a:rPr>
              <a:t>Maladie mesurable</a:t>
            </a:r>
            <a:endParaRPr kumimoji="0" lang="fr-FR" sz="1100" b="0" i="0" u="none" strike="noStrike" kern="1200" cap="none" spc="0" normalizeH="0" noProof="0" dirty="0">
              <a:ln>
                <a:noFill/>
              </a:ln>
              <a:solidFill>
                <a:srgbClr val="4D4D4D"/>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100" dirty="0">
                <a:solidFill>
                  <a:srgbClr val="4D4D4D"/>
                </a:solidFill>
                <a:latin typeface="Arial"/>
                <a:cs typeface="Arial"/>
              </a:rPr>
              <a:t>R</a:t>
            </a:r>
            <a:r>
              <a:rPr lang="fr-FR" sz="1100" baseline="0" dirty="0">
                <a:solidFill>
                  <a:srgbClr val="4D4D4D"/>
                </a:solidFill>
                <a:latin typeface="Arial"/>
                <a:cs typeface="Arial"/>
              </a:rPr>
              <a:t>amucirumab préalable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100" b="0" i="0" u="none" strike="noStrike" kern="1200" cap="none" spc="0" normalizeH="0" noProof="0" dirty="0">
                <a:ln>
                  <a:noFill/>
                </a:ln>
                <a:solidFill>
                  <a:srgbClr val="4D4D4D"/>
                </a:solidFill>
                <a:effectLst/>
                <a:uLnTx/>
                <a:uFillTx/>
                <a:latin typeface="Arial"/>
                <a:cs typeface="Arial"/>
              </a:rPr>
              <a:t>Ligne de traitement (3</a:t>
            </a:r>
            <a:r>
              <a:rPr kumimoji="0" lang="fr-FR" sz="1100" b="0" i="0" u="none" strike="noStrike" kern="1200" cap="none" spc="0" normalizeH="0" baseline="30000" noProof="0" dirty="0">
                <a:ln>
                  <a:noFill/>
                </a:ln>
                <a:solidFill>
                  <a:srgbClr val="4D4D4D"/>
                </a:solidFill>
                <a:effectLst/>
                <a:uLnTx/>
                <a:uFillTx/>
                <a:latin typeface="Arial"/>
                <a:cs typeface="Arial"/>
              </a:rPr>
              <a:t>e</a:t>
            </a:r>
            <a:r>
              <a:rPr kumimoji="0" lang="fr-FR" sz="1100" b="0" i="0" u="none" strike="noStrike" kern="1200" cap="none" spc="0" normalizeH="0" noProof="0" dirty="0">
                <a:ln>
                  <a:noFill/>
                </a:ln>
                <a:solidFill>
                  <a:srgbClr val="4D4D4D"/>
                </a:solidFill>
                <a:effectLst/>
                <a:uLnTx/>
                <a:uFillTx/>
                <a:latin typeface="Arial"/>
                <a:cs typeface="Arial"/>
              </a:rPr>
              <a:t> vs. </a:t>
            </a:r>
            <a:r>
              <a:rPr kumimoji="0" lang="fr-FR" sz="1100" b="0" i="0" u="none" strike="noStrike" kern="1200" cap="none" spc="0" normalizeH="0" noProof="0" dirty="0">
                <a:ln>
                  <a:noFill/>
                </a:ln>
                <a:solidFill>
                  <a:srgbClr val="4D4D4D"/>
                </a:solidFill>
                <a:effectLst/>
                <a:uLnTx/>
                <a:uFillTx/>
                <a:latin typeface="Arial" panose="020B0604020202020204" pitchFamily="34" charset="0"/>
                <a:cs typeface="Arial" panose="020B0604020202020204" pitchFamily="34" charset="0"/>
              </a:rPr>
              <a:t>≥</a:t>
            </a:r>
            <a:r>
              <a:rPr kumimoji="0" lang="fr-FR" sz="1100" b="0" i="0" u="none" strike="noStrike" kern="1200" cap="none" spc="0" normalizeH="0" noProof="0" dirty="0">
                <a:ln>
                  <a:noFill/>
                </a:ln>
                <a:solidFill>
                  <a:srgbClr val="4D4D4D"/>
                </a:solidFill>
                <a:effectLst/>
                <a:uLnTx/>
                <a:uFillTx/>
                <a:latin typeface="Arial"/>
                <a:cs typeface="Arial"/>
              </a:rPr>
              <a:t>4</a:t>
            </a:r>
            <a:r>
              <a:rPr kumimoji="0" lang="fr-FR" sz="1100" b="0" i="0" u="none" strike="noStrike" kern="1200" cap="none" spc="0" normalizeH="0" baseline="30000" noProof="0" dirty="0">
                <a:ln>
                  <a:noFill/>
                </a:ln>
                <a:solidFill>
                  <a:srgbClr val="4D4D4D"/>
                </a:solidFill>
                <a:effectLst/>
                <a:uLnTx/>
                <a:uFillTx/>
                <a:latin typeface="Arial"/>
                <a:cs typeface="Arial"/>
              </a:rPr>
              <a:t>e</a:t>
            </a:r>
            <a:r>
              <a:rPr kumimoji="0" lang="fr-FR" sz="1100" b="0" i="0" u="none" strike="noStrike" kern="1200" cap="none" spc="0" normalizeH="0" noProof="0" dirty="0">
                <a:ln>
                  <a:noFill/>
                </a:ln>
                <a:solidFill>
                  <a:srgbClr val="4D4D4D"/>
                </a:solidFill>
                <a:effectLst/>
                <a:uLnTx/>
                <a:uFillTx/>
                <a:latin typeface="Arial"/>
                <a:cs typeface="Arial"/>
              </a:rPr>
              <a:t>)</a:t>
            </a:r>
            <a:endParaRPr kumimoji="0" lang="fr-FR" sz="1100" b="0" i="0" u="none" strike="noStrike" kern="1200" cap="none" spc="0" normalizeH="0" baseline="0" noProof="0" dirty="0">
              <a:ln>
                <a:noFill/>
              </a:ln>
              <a:solidFill>
                <a:srgbClr val="4D4D4D"/>
              </a:solidFill>
              <a:effectLst/>
              <a:uLnTx/>
              <a:uFillTx/>
              <a:latin typeface="Arial"/>
              <a:cs typeface="Arial"/>
            </a:endParaRPr>
          </a:p>
        </p:txBody>
      </p:sp>
      <p:cxnSp>
        <p:nvCxnSpPr>
          <p:cNvPr id="12" name="AutoShape 19"/>
          <p:cNvCxnSpPr>
            <a:cxnSpLocks noChangeShapeType="1"/>
            <a:stCxn id="15" idx="3"/>
            <a:endCxn id="7" idx="2"/>
          </p:cNvCxnSpPr>
          <p:nvPr/>
        </p:nvCxnSpPr>
        <p:spPr bwMode="auto">
          <a:xfrm>
            <a:off x="3376274" y="3620600"/>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669065"/>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314432"/>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a:ln>
                  <a:noFill/>
                </a:ln>
                <a:solidFill>
                  <a:srgbClr val="FFFFFF"/>
                </a:solidFill>
                <a:effectLst/>
                <a:uLnTx/>
                <a:uFillTx/>
                <a:latin typeface="Arial"/>
                <a:ea typeface="SimSun" pitchFamily="2" charset="-122"/>
                <a:cs typeface="Arial"/>
              </a:rPr>
              <a:t>Rivocéranib</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700 mg/j PO + </a:t>
            </a:r>
            <a:r>
              <a:rPr kumimoji="0" lang="fr-FR" altLang="zh-CN" sz="1800" b="0" i="0" u="none" strike="noStrike" kern="1200" cap="none" spc="0" normalizeH="0" noProof="0" dirty="0" err="1">
                <a:ln>
                  <a:noFill/>
                </a:ln>
                <a:solidFill>
                  <a:srgbClr val="FFFFFF"/>
                </a:solidFill>
                <a:effectLst/>
                <a:uLnTx/>
                <a:uFillTx/>
                <a:latin typeface="Arial"/>
                <a:ea typeface="SimSun" pitchFamily="2" charset="-122"/>
                <a:cs typeface="Arial"/>
              </a:rPr>
              <a:t>MSSup</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(n=308)</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566209"/>
            <a:ext cx="2967362"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Cancer estomac ou </a:t>
            </a:r>
            <a:r>
              <a:rPr lang="fr-FR" altLang="zh-CN" sz="1600" dirty="0">
                <a:solidFill>
                  <a:srgbClr val="FFFFFF"/>
                </a:solidFill>
                <a:latin typeface="Arial"/>
                <a:ea typeface="SimSun" pitchFamily="2" charset="-122"/>
                <a:cs typeface="Arial"/>
              </a:rPr>
              <a:t>JGO avancé/métastatique</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lvl="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Echec après </a:t>
            </a:r>
            <a:r>
              <a:rPr lang="fr-FR" altLang="zh-CN" sz="1600" dirty="0">
                <a:solidFill>
                  <a:srgbClr val="FFFFFF"/>
                </a:solidFill>
                <a:latin typeface="Arial" panose="020B0604020202020204" pitchFamily="34" charset="0"/>
                <a:ea typeface="SimSun" pitchFamily="2" charset="-122"/>
                <a:cs typeface="Arial" panose="020B0604020202020204" pitchFamily="34" charset="0"/>
              </a:rPr>
              <a:t>≥</a:t>
            </a:r>
            <a:r>
              <a:rPr lang="fr-FR" altLang="zh-CN" sz="1600" dirty="0">
                <a:solidFill>
                  <a:srgbClr val="FFFFFF"/>
                </a:solidFill>
                <a:latin typeface="Arial"/>
                <a:ea typeface="SimSun" pitchFamily="2" charset="-122"/>
                <a:cs typeface="Arial"/>
              </a:rPr>
              <a:t>2 lignes de chimiothérapie</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ECOG</a:t>
            </a:r>
            <a:r>
              <a:rPr lang="fr-FR" altLang="zh-CN" sz="1600" dirty="0">
                <a:solidFill>
                  <a:srgbClr val="FFFFFF"/>
                </a:solidFill>
                <a:latin typeface="Arial"/>
                <a:ea typeface="SimSun" pitchFamily="2" charset="-122"/>
                <a:cs typeface="Arial"/>
              </a:rPr>
              <a:t> PS ≤1 </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(n=460)</a:t>
            </a:r>
          </a:p>
        </p:txBody>
      </p:sp>
      <p:cxnSp>
        <p:nvCxnSpPr>
          <p:cNvPr id="16" name="AutoShape 16"/>
          <p:cNvCxnSpPr>
            <a:cxnSpLocks noChangeShapeType="1"/>
            <a:stCxn id="7" idx="4"/>
            <a:endCxn id="19" idx="1"/>
          </p:cNvCxnSpPr>
          <p:nvPr/>
        </p:nvCxnSpPr>
        <p:spPr bwMode="auto">
          <a:xfrm rot="16200000" flipH="1">
            <a:off x="3688016" y="4001615"/>
            <a:ext cx="694203"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282858"/>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8" name="AutoShape 20"/>
          <p:cNvCxnSpPr>
            <a:cxnSpLocks noChangeShapeType="1"/>
            <a:stCxn id="19" idx="3"/>
            <a:endCxn id="17" idx="1"/>
          </p:cNvCxnSpPr>
          <p:nvPr/>
        </p:nvCxnSpPr>
        <p:spPr bwMode="auto">
          <a:xfrm flipV="1">
            <a:off x="7442177" y="4606902"/>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3" y="4252270"/>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Placebo</a:t>
            </a:r>
            <a:r>
              <a:rPr kumimoji="0" lang="fr-FR" altLang="zh-CN" sz="1800" b="0" i="0" u="none" strike="noStrike" kern="1200" cap="none" spc="0" normalizeH="0" noProof="0" dirty="0">
                <a:ln>
                  <a:noFill/>
                </a:ln>
                <a:solidFill>
                  <a:srgbClr val="4D4D4D"/>
                </a:solidFill>
                <a:effectLst/>
                <a:uLnTx/>
                <a:uFillTx/>
                <a:latin typeface="Arial"/>
                <a:ea typeface="SimSun" pitchFamily="2" charset="-122"/>
                <a:cs typeface="Arial"/>
              </a:rPr>
              <a:t> + </a:t>
            </a:r>
            <a:r>
              <a:rPr kumimoji="0" lang="fr-FR" altLang="zh-CN" sz="1800" b="0" i="0" u="none" strike="noStrike" kern="1200" cap="none" spc="0" normalizeH="0" noProof="0" dirty="0" err="1">
                <a:ln>
                  <a:noFill/>
                </a:ln>
                <a:solidFill>
                  <a:srgbClr val="4D4D4D"/>
                </a:solidFill>
                <a:effectLst/>
                <a:uLnTx/>
                <a:uFillTx/>
                <a:latin typeface="Arial"/>
                <a:ea typeface="SimSun" pitchFamily="2" charset="-122"/>
                <a:cs typeface="Arial"/>
              </a:rPr>
              <a:t>MSSup</a:t>
            </a:r>
            <a:r>
              <a:rPr kumimoji="0" lang="fr-FR" altLang="zh-CN" sz="1800" b="0" i="0" u="none" strike="noStrike" kern="1200" cap="none" spc="0" normalizeH="0" noProof="0" dirty="0">
                <a:ln>
                  <a:noFill/>
                </a:ln>
                <a:solidFill>
                  <a:srgbClr val="4D4D4D"/>
                </a:solidFill>
                <a:effectLst/>
                <a:uLnTx/>
                <a:uFillTx/>
                <a:latin typeface="Arial"/>
                <a:ea typeface="SimSun" pitchFamily="2" charset="-122"/>
                <a:cs typeface="Arial"/>
              </a:rPr>
              <a:t> </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(n=152)</a:t>
            </a:r>
          </a:p>
        </p:txBody>
      </p:sp>
      <p:sp>
        <p:nvSpPr>
          <p:cNvPr id="20" name="Content Placeholder 26"/>
          <p:cNvSpPr txBox="1">
            <a:spLocks/>
          </p:cNvSpPr>
          <p:nvPr/>
        </p:nvSpPr>
        <p:spPr>
          <a:xfrm>
            <a:off x="4173383" y="519059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a:t>
            </a:r>
            <a:r>
              <a:rPr lang="fr-FR" dirty="0"/>
              <a:t>, TRO, TCM, QoL, tolérance</a:t>
            </a:r>
          </a:p>
        </p:txBody>
      </p:sp>
      <p:sp>
        <p:nvSpPr>
          <p:cNvPr id="21" name="Text Placeholder 8"/>
          <p:cNvSpPr>
            <a:spLocks noGrp="1"/>
          </p:cNvSpPr>
          <p:nvPr>
            <p:ph type="body" sz="quarter" idx="10"/>
          </p:nvPr>
        </p:nvSpPr>
        <p:spPr>
          <a:xfrm>
            <a:off x="365125" y="6096000"/>
            <a:ext cx="4283075" cy="487363"/>
          </a:xfrm>
        </p:spPr>
        <p:txBody>
          <a:bodyPr/>
          <a:lstStyle/>
          <a:p>
            <a:r>
              <a:rPr lang="fr-FR" dirty="0"/>
              <a:t>*Patients autorisés à continuer le traitement après progression sur décision de l’investigateur</a:t>
            </a:r>
          </a:p>
        </p:txBody>
      </p:sp>
    </p:spTree>
    <p:extLst>
      <p:ext uri="{BB962C8B-B14F-4D97-AF65-F5344CB8AC3E}">
        <p14:creationId xmlns:p14="http://schemas.microsoft.com/office/powerpoint/2010/main" xmlns="" val="81094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err="1"/>
              <a:t>Lettre</a:t>
            </a:r>
            <a:r>
              <a:rPr lang="en-GB" dirty="0"/>
              <a:t> de </a:t>
            </a:r>
            <a:r>
              <a:rPr lang="en-GB" dirty="0" err="1"/>
              <a:t>l’ESDO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buNone/>
              <a:tabLst>
                <a:tab pos="441325" algn="l"/>
              </a:tabLst>
              <a:defRPr/>
            </a:pPr>
            <a:r>
              <a:rPr lang="fr-FR" sz="1400" b="1" dirty="0">
                <a:solidFill>
                  <a:schemeClr val="bg2"/>
                </a:solidFill>
              </a:rPr>
              <a:t>Chers collègues</a:t>
            </a:r>
          </a:p>
          <a:p>
            <a:pPr marL="0" indent="0">
              <a:buNone/>
              <a:tabLst>
                <a:tab pos="441325" algn="l"/>
              </a:tabLst>
              <a:defRPr/>
            </a:pPr>
            <a:r>
              <a:rPr lang="fr-FR" sz="1400" dirty="0"/>
              <a:t>Nous avons le plaisir de vous présenter ce diaporama de l’ESDO qui a été conçu pour mettre en avant et synthétiser les principaux résultats de congrès majeurs en 2019 dans les cancers digestifs. Celui ci est consacré au congrès de </a:t>
            </a:r>
            <a:r>
              <a:rPr lang="fr-FR" sz="1400" b="1" dirty="0"/>
              <a:t>l’</a:t>
            </a:r>
            <a:r>
              <a:rPr lang="fr-FR" sz="1400" b="1" dirty="0" err="1"/>
              <a:t>European</a:t>
            </a:r>
            <a:r>
              <a:rPr lang="fr-FR" sz="1400" b="1" dirty="0"/>
              <a:t> Society of </a:t>
            </a:r>
            <a:r>
              <a:rPr lang="fr-FR" sz="1400" b="1" dirty="0" err="1"/>
              <a:t>Medical</a:t>
            </a:r>
            <a:r>
              <a:rPr lang="fr-FR" sz="1400" b="1" dirty="0"/>
              <a:t> </a:t>
            </a:r>
            <a:r>
              <a:rPr lang="fr-FR" sz="1400" b="1" dirty="0" err="1"/>
              <a:t>Oncology</a:t>
            </a:r>
            <a:r>
              <a:rPr lang="fr-FR" sz="1400" b="1" dirty="0"/>
              <a:t> (ESMO) 2019</a:t>
            </a:r>
            <a:r>
              <a:rPr lang="en-US" sz="1400" b="1" dirty="0"/>
              <a:t> </a:t>
            </a:r>
            <a:r>
              <a:rPr lang="fr-FR" sz="1400" dirty="0"/>
              <a:t>et il est disponible en anglais, en français, en chinois et en japonais.</a:t>
            </a:r>
          </a:p>
          <a:p>
            <a:pPr marL="0" indent="0">
              <a:buNone/>
              <a:tabLst>
                <a:tab pos="441325" algn="l"/>
              </a:tabLst>
              <a:defRPr/>
            </a:pPr>
            <a:r>
              <a:rPr lang="fr-FR" sz="1400" dirty="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développements en oncologie digestive vous apportera beaucoup et enrichira votre pratique. Si vous souhaitez partager votre avis avec nous, nous serons très heureux de recevoir vos commentaires. Vous pouvez adresser toute correspondance à l’adresse suivante: </a:t>
            </a:r>
            <a:r>
              <a:rPr lang="en-GB" sz="1400" dirty="0">
                <a:hlinkClick r:id="rId3"/>
              </a:rPr>
              <a:t>info@esdo.eu </a:t>
            </a:r>
            <a:endParaRPr lang="en-GB" sz="1400" dirty="0"/>
          </a:p>
          <a:p>
            <a:pPr marL="0" indent="0">
              <a:buNone/>
              <a:tabLst>
                <a:tab pos="441325" algn="l"/>
              </a:tabLst>
              <a:defRPr/>
            </a:pPr>
            <a:r>
              <a:rPr lang="fr-FR" sz="1400" dirty="0">
                <a:solidFill>
                  <a:srgbClr val="363636"/>
                </a:solidFill>
              </a:rPr>
              <a:t>Nous sommes également très reconnaissants à Lilly Oncologie pour leur support financier, administratif et logistique à cette activité</a:t>
            </a:r>
          </a:p>
          <a:p>
            <a:pPr marL="0" indent="0">
              <a:buNone/>
              <a:tabLst>
                <a:tab pos="441325" algn="l"/>
              </a:tabLst>
              <a:defRPr/>
            </a:pPr>
            <a:r>
              <a:rPr lang="fr-FR" sz="1400" dirty="0">
                <a:solidFill>
                  <a:schemeClr val="tx1"/>
                </a:solidFill>
              </a:rPr>
              <a:t>Sincèrement vôtres, </a:t>
            </a:r>
          </a:p>
          <a:p>
            <a:pPr marL="0" indent="0">
              <a:spcBef>
                <a:spcPts val="1200"/>
              </a:spcBef>
              <a:buNone/>
              <a:tabLst>
                <a:tab pos="441325" algn="l"/>
                <a:tab pos="2870200" algn="l"/>
              </a:tabLst>
              <a:defRPr/>
            </a:pPr>
            <a:r>
              <a:rPr lang="en-GB" sz="1400" b="1" dirty="0">
                <a:solidFill>
                  <a:schemeClr val="tx1"/>
                </a:solidFill>
              </a:rPr>
              <a:t>Eric Van Cutsem	Ulrich </a:t>
            </a:r>
            <a:r>
              <a:rPr lang="en-GB" sz="1400" b="1" dirty="0" err="1">
                <a:solidFill>
                  <a:schemeClr val="tx1"/>
                </a:solidFill>
              </a:rPr>
              <a:t>Güller</a:t>
            </a:r>
            <a:r>
              <a:rPr lang="en-GB" sz="1400" b="1" dirty="0">
                <a:solidFill>
                  <a:schemeClr val="tx1"/>
                </a:solidFill>
              </a:rPr>
              <a:t/>
            </a:r>
            <a:br>
              <a:rPr lang="en-GB" sz="1400" b="1" dirty="0">
                <a:solidFill>
                  <a:schemeClr val="tx1"/>
                </a:solidFill>
              </a:rPr>
            </a:br>
            <a:r>
              <a:rPr lang="en-GB" sz="1400" b="1" dirty="0">
                <a:solidFill>
                  <a:schemeClr val="tx1"/>
                </a:solidFill>
              </a:rPr>
              <a:t>Thomas Seufferlein 	Thomas </a:t>
            </a:r>
            <a:r>
              <a:rPr lang="en-GB" sz="1400" b="1" dirty="0" err="1" smtClean="0">
                <a:solidFill>
                  <a:schemeClr val="tx1"/>
                </a:solidFill>
              </a:rPr>
              <a:t>Gruenberger</a:t>
            </a:r>
            <a:r>
              <a:rPr lang="en-GB" sz="1400" b="1" dirty="0">
                <a:solidFill>
                  <a:schemeClr val="tx1"/>
                </a:solidFill>
              </a:rPr>
              <a:t/>
            </a:r>
            <a:br>
              <a:rPr lang="en-GB" sz="1400" b="1" dirty="0">
                <a:solidFill>
                  <a:schemeClr val="tx1"/>
                </a:solidFill>
              </a:rPr>
            </a:br>
            <a:r>
              <a:rPr lang="en-GB" sz="1400" b="1" dirty="0" err="1">
                <a:solidFill>
                  <a:schemeClr val="tx1"/>
                </a:solidFill>
              </a:rPr>
              <a:t>Côme</a:t>
            </a:r>
            <a:r>
              <a:rPr lang="en-GB" sz="1400" b="1" dirty="0">
                <a:solidFill>
                  <a:schemeClr val="tx1"/>
                </a:solidFill>
              </a:rPr>
              <a:t> Lepage	Tamara </a:t>
            </a:r>
            <a:r>
              <a:rPr lang="en-GB" sz="1400" b="1" dirty="0" err="1">
                <a:solidFill>
                  <a:schemeClr val="tx1"/>
                </a:solidFill>
              </a:rPr>
              <a:t>Matysiak-Budnik</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Jaroslaw Regula</a:t>
            </a:r>
            <a:br>
              <a:rPr lang="en-GB" sz="1400" b="1" dirty="0">
                <a:solidFill>
                  <a:schemeClr val="tx1"/>
                </a:solidFill>
              </a:rPr>
            </a:br>
            <a:r>
              <a:rPr lang="en-GB" sz="1400" b="1" dirty="0">
                <a:solidFill>
                  <a:schemeClr val="tx1"/>
                </a:solidFill>
              </a:rPr>
              <a:t>Phillippe </a:t>
            </a:r>
            <a:r>
              <a:rPr lang="en-GB" sz="1400" b="1" dirty="0" err="1">
                <a:solidFill>
                  <a:schemeClr val="tx1"/>
                </a:solidFill>
              </a:rPr>
              <a:t>Rougier</a:t>
            </a:r>
            <a:r>
              <a:rPr lang="en-GB" sz="1400" b="1" dirty="0">
                <a:solidFill>
                  <a:schemeClr val="tx1"/>
                </a:solidFill>
              </a:rPr>
              <a:t> </a:t>
            </a:r>
            <a:r>
              <a:rPr lang="en-GB" sz="1400" dirty="0">
                <a:solidFill>
                  <a:schemeClr val="tx1"/>
                </a:solidFill>
              </a:rPr>
              <a:t>(hon,)	</a:t>
            </a:r>
            <a:r>
              <a:rPr lang="en-GB" sz="1400" b="1" dirty="0">
                <a:solidFill>
                  <a:schemeClr val="tx1"/>
                </a:solidFill>
              </a:rPr>
              <a:t>Jean-Luc Van </a:t>
            </a:r>
            <a:r>
              <a:rPr lang="en-GB" sz="1400" b="1" dirty="0" err="1">
                <a:solidFill>
                  <a:schemeClr val="tx1"/>
                </a:solidFill>
              </a:rPr>
              <a:t>Laethem</a:t>
            </a:r>
            <a:r>
              <a:rPr lang="en-GB" sz="1400" b="1" dirty="0">
                <a:solidFill>
                  <a:schemeClr val="tx1"/>
                </a:solidFill>
              </a:rPr>
              <a:t/>
            </a:r>
            <a:br>
              <a:rPr lang="en-GB" sz="1400" b="1" dirty="0">
                <a:solidFill>
                  <a:schemeClr val="tx1"/>
                </a:solidFill>
              </a:rPr>
            </a:br>
            <a:endParaRPr lang="en-GB" sz="1400" dirty="0">
              <a:solidFill>
                <a:schemeClr val="tx1"/>
              </a:solidFill>
            </a:endParaRPr>
          </a:p>
          <a:p>
            <a:pPr marL="0" indent="0">
              <a:buNone/>
              <a:tabLst>
                <a:tab pos="441325" algn="l"/>
              </a:tabLst>
              <a:defRPr/>
            </a:pPr>
            <a:r>
              <a:rPr lang="en-GB" sz="1400" dirty="0" smtClean="0">
                <a:solidFill>
                  <a:schemeClr val="tx1"/>
                </a:solidFill>
              </a:rPr>
              <a:t>(</a:t>
            </a:r>
            <a:r>
              <a:rPr lang="fr-FR" sz="1400" dirty="0" err="1">
                <a:solidFill>
                  <a:schemeClr val="tx1"/>
                </a:solidFill>
              </a:rPr>
              <a:t>Board</a:t>
            </a:r>
            <a:r>
              <a:rPr lang="fr-FR" sz="1400" dirty="0">
                <a:solidFill>
                  <a:schemeClr val="tx1"/>
                </a:solidFill>
              </a:rPr>
              <a:t> de l’ESDO</a:t>
            </a:r>
            <a:r>
              <a:rPr lang="en-GB" sz="1400" dirty="0" smtClean="0">
                <a:solidFill>
                  <a:schemeClr val="tx1"/>
                </a:solidFill>
              </a:rPr>
              <a:t>)</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1678" y="5096745"/>
            <a:ext cx="1500059" cy="1403328"/>
          </a:xfrm>
          <a:prstGeom prst="rect">
            <a:avLst/>
          </a:prstGeom>
        </p:spPr>
      </p:pic>
    </p:spTree>
    <p:custDataLst>
      <p:tags r:id="rId1"/>
    </p:custDataLst>
    <p:extLst>
      <p:ext uri="{BB962C8B-B14F-4D97-AF65-F5344CB8AC3E}">
        <p14:creationId xmlns:p14="http://schemas.microsoft.com/office/powerpoint/2010/main" xmlns="" val="655933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LBA43: Etude randomisée de phase 3 ANGEL évaluant </a:t>
            </a:r>
            <a:r>
              <a:rPr lang="fr-FR" dirty="0" err="1"/>
              <a:t>rivocéranib</a:t>
            </a:r>
            <a:r>
              <a:rPr lang="fr-FR" dirty="0"/>
              <a:t> (</a:t>
            </a:r>
            <a:r>
              <a:rPr lang="fr-FR" dirty="0" err="1"/>
              <a:t>apatinib</a:t>
            </a:r>
            <a:r>
              <a:rPr lang="fr-FR" dirty="0"/>
              <a:t>) + meilleurs soins de support (</a:t>
            </a:r>
            <a:r>
              <a:rPr lang="fr-FR" dirty="0" err="1"/>
              <a:t>MSSup</a:t>
            </a:r>
            <a:r>
              <a:rPr lang="fr-FR" dirty="0"/>
              <a:t>) vs placebo + </a:t>
            </a:r>
            <a:r>
              <a:rPr lang="fr-FR" dirty="0" err="1"/>
              <a:t>MSSup</a:t>
            </a:r>
            <a:r>
              <a:rPr lang="fr-FR" dirty="0"/>
              <a:t> chez les patients avec cancer de l’estomac avancé/métastatique en échec après ≥2 lignes préalables de chimiothérapie – Kang Y-K,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Kang Y-K, et al, Ann </a:t>
            </a:r>
            <a:r>
              <a:rPr lang="fr-FR" dirty="0" err="1"/>
              <a:t>Oncol</a:t>
            </a:r>
            <a:r>
              <a:rPr lang="fr-FR" dirty="0"/>
              <a:t> 2019;30(</a:t>
            </a:r>
            <a:r>
              <a:rPr lang="fr-FR" dirty="0" err="1"/>
              <a:t>suppl</a:t>
            </a:r>
            <a:r>
              <a:rPr lang="fr-FR" dirty="0"/>
              <a:t>):</a:t>
            </a:r>
            <a:r>
              <a:rPr lang="fr-FR" dirty="0" err="1"/>
              <a:t>abstr</a:t>
            </a:r>
            <a:r>
              <a:rPr lang="fr-FR" dirty="0"/>
              <a:t> LBA43</a:t>
            </a:r>
          </a:p>
        </p:txBody>
      </p:sp>
      <p:sp>
        <p:nvSpPr>
          <p:cNvPr id="6" name="TextBox 5"/>
          <p:cNvSpPr txBox="1"/>
          <p:nvPr/>
        </p:nvSpPr>
        <p:spPr>
          <a:xfrm>
            <a:off x="4312954" y="1462129"/>
            <a:ext cx="518092" cy="369332"/>
          </a:xfrm>
          <a:prstGeom prst="rect">
            <a:avLst/>
          </a:prstGeom>
          <a:noFill/>
        </p:spPr>
        <p:txBody>
          <a:bodyPr wrap="none" rtlCol="0">
            <a:spAutoFit/>
          </a:bodyPr>
          <a:lstStyle/>
          <a:p>
            <a:pPr algn="ctr"/>
            <a:r>
              <a:rPr lang="fr-FR" b="1" dirty="0"/>
              <a:t>SG</a:t>
            </a:r>
          </a:p>
        </p:txBody>
      </p:sp>
      <p:sp>
        <p:nvSpPr>
          <p:cNvPr id="8" name="TextBox 7">
            <a:extLst>
              <a:ext uri="{FF2B5EF4-FFF2-40B4-BE49-F238E27FC236}">
                <a16:creationId xmlns:a16="http://schemas.microsoft.com/office/drawing/2014/main" xmlns="" id="{EA50DB7C-E454-4A2C-B6C7-03A2EEF1CF22}"/>
              </a:ext>
            </a:extLst>
          </p:cNvPr>
          <p:cNvSpPr txBox="1"/>
          <p:nvPr/>
        </p:nvSpPr>
        <p:spPr>
          <a:xfrm>
            <a:off x="4423095" y="5137823"/>
            <a:ext cx="523715"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363636"/>
                </a:solidFill>
                <a:effectLst/>
                <a:uLnTx/>
                <a:uFillTx/>
                <a:latin typeface="Arial" charset="0"/>
                <a:cs typeface="Arial" panose="020B0604020202020204" pitchFamily="34" charset="0"/>
              </a:rPr>
              <a:t>Mois</a:t>
            </a:r>
            <a:endPar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10" name="Freeform 21">
            <a:extLst>
              <a:ext uri="{FF2B5EF4-FFF2-40B4-BE49-F238E27FC236}">
                <a16:creationId xmlns:a16="http://schemas.microsoft.com/office/drawing/2014/main" xmlns="" id="{A8110BD0-4A48-45B6-8A4C-CC7F28330C32}"/>
              </a:ext>
            </a:extLst>
          </p:cNvPr>
          <p:cNvSpPr>
            <a:spLocks/>
          </p:cNvSpPr>
          <p:nvPr/>
        </p:nvSpPr>
        <p:spPr bwMode="auto">
          <a:xfrm>
            <a:off x="1158662" y="2097273"/>
            <a:ext cx="7500784" cy="274761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1" name="Line 6">
            <a:extLst>
              <a:ext uri="{FF2B5EF4-FFF2-40B4-BE49-F238E27FC236}">
                <a16:creationId xmlns:a16="http://schemas.microsoft.com/office/drawing/2014/main" xmlns="" id="{A3574284-7976-44D3-BE8A-7D34116D9B37}"/>
              </a:ext>
            </a:extLst>
          </p:cNvPr>
          <p:cNvSpPr>
            <a:spLocks noChangeShapeType="1"/>
          </p:cNvSpPr>
          <p:nvPr/>
        </p:nvSpPr>
        <p:spPr bwMode="auto">
          <a:xfrm>
            <a:off x="1046981" y="2097272"/>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2" name="Line 7">
            <a:extLst>
              <a:ext uri="{FF2B5EF4-FFF2-40B4-BE49-F238E27FC236}">
                <a16:creationId xmlns:a16="http://schemas.microsoft.com/office/drawing/2014/main" xmlns="" id="{0364CB82-ADF2-4D99-8684-FC78CBB95191}"/>
              </a:ext>
            </a:extLst>
          </p:cNvPr>
          <p:cNvSpPr>
            <a:spLocks noChangeShapeType="1"/>
          </p:cNvSpPr>
          <p:nvPr/>
        </p:nvSpPr>
        <p:spPr bwMode="auto">
          <a:xfrm>
            <a:off x="1046981" y="2614557"/>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3" name="Line 8">
            <a:extLst>
              <a:ext uri="{FF2B5EF4-FFF2-40B4-BE49-F238E27FC236}">
                <a16:creationId xmlns:a16="http://schemas.microsoft.com/office/drawing/2014/main" xmlns="" id="{5B23E944-8091-4E9C-BCAA-A469A6B2CA2F}"/>
              </a:ext>
            </a:extLst>
          </p:cNvPr>
          <p:cNvSpPr>
            <a:spLocks noChangeShapeType="1"/>
          </p:cNvSpPr>
          <p:nvPr/>
        </p:nvSpPr>
        <p:spPr bwMode="auto">
          <a:xfrm>
            <a:off x="1046981" y="3147544"/>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 name="Line 9">
            <a:extLst>
              <a:ext uri="{FF2B5EF4-FFF2-40B4-BE49-F238E27FC236}">
                <a16:creationId xmlns:a16="http://schemas.microsoft.com/office/drawing/2014/main" xmlns="" id="{813EA391-0A88-4F4B-AE17-78DA51AC9AD1}"/>
              </a:ext>
            </a:extLst>
          </p:cNvPr>
          <p:cNvSpPr>
            <a:spLocks noChangeShapeType="1"/>
          </p:cNvSpPr>
          <p:nvPr/>
        </p:nvSpPr>
        <p:spPr bwMode="auto">
          <a:xfrm>
            <a:off x="1046981" y="3700723"/>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 name="Line 10">
            <a:extLst>
              <a:ext uri="{FF2B5EF4-FFF2-40B4-BE49-F238E27FC236}">
                <a16:creationId xmlns:a16="http://schemas.microsoft.com/office/drawing/2014/main" xmlns="" id="{1FA64531-E03A-4152-9A89-F85CB109766F}"/>
              </a:ext>
            </a:extLst>
          </p:cNvPr>
          <p:cNvSpPr>
            <a:spLocks noChangeShapeType="1"/>
          </p:cNvSpPr>
          <p:nvPr/>
        </p:nvSpPr>
        <p:spPr bwMode="auto">
          <a:xfrm>
            <a:off x="1046981" y="4236525"/>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 name="Line 11">
            <a:extLst>
              <a:ext uri="{FF2B5EF4-FFF2-40B4-BE49-F238E27FC236}">
                <a16:creationId xmlns:a16="http://schemas.microsoft.com/office/drawing/2014/main" xmlns="" id="{717190BC-16D1-49DA-82BB-E0DDB6C71E25}"/>
              </a:ext>
            </a:extLst>
          </p:cNvPr>
          <p:cNvSpPr>
            <a:spLocks noChangeShapeType="1"/>
          </p:cNvSpPr>
          <p:nvPr/>
        </p:nvSpPr>
        <p:spPr bwMode="auto">
          <a:xfrm>
            <a:off x="1046981" y="4831833"/>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TextBox 16">
            <a:extLst>
              <a:ext uri="{FF2B5EF4-FFF2-40B4-BE49-F238E27FC236}">
                <a16:creationId xmlns:a16="http://schemas.microsoft.com/office/drawing/2014/main" xmlns="" id="{C3001EC8-99D6-473C-A471-20A377D30138}"/>
              </a:ext>
            </a:extLst>
          </p:cNvPr>
          <p:cNvSpPr txBox="1"/>
          <p:nvPr/>
        </p:nvSpPr>
        <p:spPr>
          <a:xfrm rot="16200000">
            <a:off x="-375685" y="3288477"/>
            <a:ext cx="1694942"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rPr>
              <a:t>Probabilité de survie</a:t>
            </a:r>
          </a:p>
        </p:txBody>
      </p:sp>
      <p:sp>
        <p:nvSpPr>
          <p:cNvPr id="18" name="TextBox 17">
            <a:extLst>
              <a:ext uri="{FF2B5EF4-FFF2-40B4-BE49-F238E27FC236}">
                <a16:creationId xmlns:a16="http://schemas.microsoft.com/office/drawing/2014/main" xmlns="" id="{447A559C-0553-4987-925D-0694C55AA510}"/>
              </a:ext>
            </a:extLst>
          </p:cNvPr>
          <p:cNvSpPr txBox="1"/>
          <p:nvPr/>
        </p:nvSpPr>
        <p:spPr>
          <a:xfrm>
            <a:off x="646937" y="1950118"/>
            <a:ext cx="370863"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100</a:t>
            </a:r>
          </a:p>
        </p:txBody>
      </p:sp>
      <p:sp>
        <p:nvSpPr>
          <p:cNvPr id="19" name="TextBox 18">
            <a:extLst>
              <a:ext uri="{FF2B5EF4-FFF2-40B4-BE49-F238E27FC236}">
                <a16:creationId xmlns:a16="http://schemas.microsoft.com/office/drawing/2014/main" xmlns="" id="{84E05B52-FC01-4DBA-A5F6-605AF2950D57}"/>
              </a:ext>
            </a:extLst>
          </p:cNvPr>
          <p:cNvSpPr txBox="1"/>
          <p:nvPr/>
        </p:nvSpPr>
        <p:spPr>
          <a:xfrm>
            <a:off x="746323" y="2469553"/>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80</a:t>
            </a:r>
          </a:p>
        </p:txBody>
      </p:sp>
      <p:sp>
        <p:nvSpPr>
          <p:cNvPr id="20" name="TextBox 19">
            <a:extLst>
              <a:ext uri="{FF2B5EF4-FFF2-40B4-BE49-F238E27FC236}">
                <a16:creationId xmlns:a16="http://schemas.microsoft.com/office/drawing/2014/main" xmlns="" id="{7A9D0CE7-5E2A-4E70-9942-FDBC5464D2C7}"/>
              </a:ext>
            </a:extLst>
          </p:cNvPr>
          <p:cNvSpPr txBox="1"/>
          <p:nvPr/>
        </p:nvSpPr>
        <p:spPr>
          <a:xfrm>
            <a:off x="746323" y="3002285"/>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60</a:t>
            </a:r>
          </a:p>
        </p:txBody>
      </p:sp>
      <p:sp>
        <p:nvSpPr>
          <p:cNvPr id="21" name="TextBox 20">
            <a:extLst>
              <a:ext uri="{FF2B5EF4-FFF2-40B4-BE49-F238E27FC236}">
                <a16:creationId xmlns:a16="http://schemas.microsoft.com/office/drawing/2014/main" xmlns="" id="{E28DBAAC-D8C4-4365-8F7F-92D6EE7F64EF}"/>
              </a:ext>
            </a:extLst>
          </p:cNvPr>
          <p:cNvSpPr txBox="1"/>
          <p:nvPr/>
        </p:nvSpPr>
        <p:spPr>
          <a:xfrm>
            <a:off x="746323" y="3556652"/>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40</a:t>
            </a:r>
          </a:p>
        </p:txBody>
      </p:sp>
      <p:sp>
        <p:nvSpPr>
          <p:cNvPr id="22" name="TextBox 21">
            <a:extLst>
              <a:ext uri="{FF2B5EF4-FFF2-40B4-BE49-F238E27FC236}">
                <a16:creationId xmlns:a16="http://schemas.microsoft.com/office/drawing/2014/main" xmlns="" id="{80AF0678-BBE3-4FCF-99A7-EB04F1E052ED}"/>
              </a:ext>
            </a:extLst>
          </p:cNvPr>
          <p:cNvSpPr txBox="1"/>
          <p:nvPr/>
        </p:nvSpPr>
        <p:spPr>
          <a:xfrm>
            <a:off x="746323" y="4090757"/>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20</a:t>
            </a:r>
          </a:p>
        </p:txBody>
      </p:sp>
      <p:sp>
        <p:nvSpPr>
          <p:cNvPr id="23" name="TextBox 22">
            <a:extLst>
              <a:ext uri="{FF2B5EF4-FFF2-40B4-BE49-F238E27FC236}">
                <a16:creationId xmlns:a16="http://schemas.microsoft.com/office/drawing/2014/main" xmlns="" id="{660F2813-2BEF-4690-95B7-1F27B9FF1ABC}"/>
              </a:ext>
            </a:extLst>
          </p:cNvPr>
          <p:cNvSpPr txBox="1"/>
          <p:nvPr/>
        </p:nvSpPr>
        <p:spPr>
          <a:xfrm>
            <a:off x="845709" y="4685806"/>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4" name="TextBox 23">
            <a:extLst>
              <a:ext uri="{FF2B5EF4-FFF2-40B4-BE49-F238E27FC236}">
                <a16:creationId xmlns:a16="http://schemas.microsoft.com/office/drawing/2014/main" xmlns="" id="{A544AA97-9C03-4CCF-9753-FB3E4C5A065B}"/>
              </a:ext>
            </a:extLst>
          </p:cNvPr>
          <p:cNvSpPr txBox="1"/>
          <p:nvPr/>
        </p:nvSpPr>
        <p:spPr>
          <a:xfrm>
            <a:off x="1070517" y="490890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5" name="TextBox 24">
            <a:extLst>
              <a:ext uri="{FF2B5EF4-FFF2-40B4-BE49-F238E27FC236}">
                <a16:creationId xmlns:a16="http://schemas.microsoft.com/office/drawing/2014/main" xmlns="" id="{456CEF02-F58B-41D7-BCFE-0B5B6FEEC08A}"/>
              </a:ext>
            </a:extLst>
          </p:cNvPr>
          <p:cNvSpPr txBox="1"/>
          <p:nvPr/>
        </p:nvSpPr>
        <p:spPr>
          <a:xfrm>
            <a:off x="1947864" y="490890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a:t>
            </a:r>
          </a:p>
        </p:txBody>
      </p:sp>
      <p:sp>
        <p:nvSpPr>
          <p:cNvPr id="26" name="TextBox 25">
            <a:extLst>
              <a:ext uri="{FF2B5EF4-FFF2-40B4-BE49-F238E27FC236}">
                <a16:creationId xmlns:a16="http://schemas.microsoft.com/office/drawing/2014/main" xmlns="" id="{D666CED5-D7C2-4E65-A9E8-9C549ABAF91E}"/>
              </a:ext>
            </a:extLst>
          </p:cNvPr>
          <p:cNvSpPr txBox="1"/>
          <p:nvPr/>
        </p:nvSpPr>
        <p:spPr>
          <a:xfrm>
            <a:off x="2843437" y="490890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a:t>
            </a:r>
          </a:p>
        </p:txBody>
      </p:sp>
      <p:sp>
        <p:nvSpPr>
          <p:cNvPr id="27" name="TextBox 26">
            <a:extLst>
              <a:ext uri="{FF2B5EF4-FFF2-40B4-BE49-F238E27FC236}">
                <a16:creationId xmlns:a16="http://schemas.microsoft.com/office/drawing/2014/main" xmlns="" id="{9A1C39BF-6D9B-4D22-BF6B-4A165836B26B}"/>
              </a:ext>
            </a:extLst>
          </p:cNvPr>
          <p:cNvSpPr txBox="1"/>
          <p:nvPr/>
        </p:nvSpPr>
        <p:spPr>
          <a:xfrm>
            <a:off x="3752058" y="490890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9</a:t>
            </a:r>
          </a:p>
        </p:txBody>
      </p:sp>
      <p:sp>
        <p:nvSpPr>
          <p:cNvPr id="28" name="TextBox 27">
            <a:extLst>
              <a:ext uri="{FF2B5EF4-FFF2-40B4-BE49-F238E27FC236}">
                <a16:creationId xmlns:a16="http://schemas.microsoft.com/office/drawing/2014/main" xmlns="" id="{FF484E31-1C68-46F2-924D-0F6CAADB9BCE}"/>
              </a:ext>
            </a:extLst>
          </p:cNvPr>
          <p:cNvSpPr txBox="1"/>
          <p:nvPr/>
        </p:nvSpPr>
        <p:spPr>
          <a:xfrm>
            <a:off x="4556332" y="4908908"/>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12</a:t>
            </a:r>
          </a:p>
        </p:txBody>
      </p:sp>
      <p:sp>
        <p:nvSpPr>
          <p:cNvPr id="29" name="TextBox 28">
            <a:extLst>
              <a:ext uri="{FF2B5EF4-FFF2-40B4-BE49-F238E27FC236}">
                <a16:creationId xmlns:a16="http://schemas.microsoft.com/office/drawing/2014/main" xmlns="" id="{558F2D64-C48A-412B-9D11-E76AD9DA02E0}"/>
              </a:ext>
            </a:extLst>
          </p:cNvPr>
          <p:cNvSpPr txBox="1"/>
          <p:nvPr/>
        </p:nvSpPr>
        <p:spPr>
          <a:xfrm>
            <a:off x="5451864" y="4908908"/>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15</a:t>
            </a:r>
          </a:p>
        </p:txBody>
      </p:sp>
      <p:sp>
        <p:nvSpPr>
          <p:cNvPr id="30" name="TextBox 29">
            <a:extLst>
              <a:ext uri="{FF2B5EF4-FFF2-40B4-BE49-F238E27FC236}">
                <a16:creationId xmlns:a16="http://schemas.microsoft.com/office/drawing/2014/main" xmlns="" id="{C3CB738A-2A36-444D-8CC3-A16C530DF674}"/>
              </a:ext>
            </a:extLst>
          </p:cNvPr>
          <p:cNvSpPr txBox="1"/>
          <p:nvPr/>
        </p:nvSpPr>
        <p:spPr>
          <a:xfrm>
            <a:off x="8162235" y="4908908"/>
            <a:ext cx="271474" cy="288147"/>
          </a:xfrm>
          <a:prstGeom prst="rect">
            <a:avLst/>
          </a:prstGeom>
          <a:noFill/>
        </p:spPr>
        <p:txBody>
          <a:bodyPr wrap="squar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24</a:t>
            </a:r>
          </a:p>
        </p:txBody>
      </p:sp>
      <p:sp>
        <p:nvSpPr>
          <p:cNvPr id="31" name="TextBox 30">
            <a:extLst>
              <a:ext uri="{FF2B5EF4-FFF2-40B4-BE49-F238E27FC236}">
                <a16:creationId xmlns:a16="http://schemas.microsoft.com/office/drawing/2014/main" xmlns="" id="{1D4F3D1C-F619-45D4-A43B-E2037A52FB66}"/>
              </a:ext>
            </a:extLst>
          </p:cNvPr>
          <p:cNvSpPr txBox="1"/>
          <p:nvPr/>
        </p:nvSpPr>
        <p:spPr>
          <a:xfrm>
            <a:off x="6359205" y="4908908"/>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18</a:t>
            </a:r>
          </a:p>
        </p:txBody>
      </p:sp>
      <p:grpSp>
        <p:nvGrpSpPr>
          <p:cNvPr id="32" name="Group 31">
            <a:extLst>
              <a:ext uri="{FF2B5EF4-FFF2-40B4-BE49-F238E27FC236}">
                <a16:creationId xmlns:a16="http://schemas.microsoft.com/office/drawing/2014/main" xmlns="" id="{D279EB75-294D-44C0-A654-F47C16C81781}"/>
              </a:ext>
            </a:extLst>
          </p:cNvPr>
          <p:cNvGrpSpPr/>
          <p:nvPr/>
        </p:nvGrpSpPr>
        <p:grpSpPr>
          <a:xfrm>
            <a:off x="1162972" y="4844834"/>
            <a:ext cx="7130959" cy="80067"/>
            <a:chOff x="2138877" y="4863590"/>
            <a:chExt cx="5287782" cy="73982"/>
          </a:xfrm>
        </p:grpSpPr>
        <p:sp>
          <p:nvSpPr>
            <p:cNvPr id="33" name="Line 21">
              <a:extLst>
                <a:ext uri="{FF2B5EF4-FFF2-40B4-BE49-F238E27FC236}">
                  <a16:creationId xmlns:a16="http://schemas.microsoft.com/office/drawing/2014/main" xmlns="" id="{5379FBF2-154A-44B7-AE1D-8161378A7258}"/>
                </a:ext>
              </a:extLst>
            </p:cNvPr>
            <p:cNvSpPr>
              <a:spLocks noChangeShapeType="1"/>
            </p:cNvSpPr>
            <p:nvPr/>
          </p:nvSpPr>
          <p:spPr bwMode="auto">
            <a:xfrm>
              <a:off x="2138877"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34" name="Line 19">
              <a:extLst>
                <a:ext uri="{FF2B5EF4-FFF2-40B4-BE49-F238E27FC236}">
                  <a16:creationId xmlns:a16="http://schemas.microsoft.com/office/drawing/2014/main" xmlns="" id="{797A9588-993B-4DBF-B626-AB31648378B6}"/>
                </a:ext>
              </a:extLst>
            </p:cNvPr>
            <p:cNvSpPr>
              <a:spLocks noChangeShapeType="1"/>
            </p:cNvSpPr>
            <p:nvPr/>
          </p:nvSpPr>
          <p:spPr bwMode="auto">
            <a:xfrm>
              <a:off x="2781701"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5" name="Line 19">
              <a:extLst>
                <a:ext uri="{FF2B5EF4-FFF2-40B4-BE49-F238E27FC236}">
                  <a16:creationId xmlns:a16="http://schemas.microsoft.com/office/drawing/2014/main" xmlns="" id="{427CDADD-B56C-422F-95D4-3A71A6DB3E47}"/>
                </a:ext>
              </a:extLst>
            </p:cNvPr>
            <p:cNvSpPr>
              <a:spLocks noChangeShapeType="1"/>
            </p:cNvSpPr>
            <p:nvPr/>
          </p:nvSpPr>
          <p:spPr bwMode="auto">
            <a:xfrm>
              <a:off x="3445787"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6" name="Line 19">
              <a:extLst>
                <a:ext uri="{FF2B5EF4-FFF2-40B4-BE49-F238E27FC236}">
                  <a16:creationId xmlns:a16="http://schemas.microsoft.com/office/drawing/2014/main" xmlns="" id="{529CF93D-3DC6-48C6-9984-DF4AF82DC93C}"/>
                </a:ext>
              </a:extLst>
            </p:cNvPr>
            <p:cNvSpPr>
              <a:spLocks noChangeShapeType="1"/>
            </p:cNvSpPr>
            <p:nvPr/>
          </p:nvSpPr>
          <p:spPr bwMode="auto">
            <a:xfrm>
              <a:off x="4119553"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7" name="Line 19">
              <a:extLst>
                <a:ext uri="{FF2B5EF4-FFF2-40B4-BE49-F238E27FC236}">
                  <a16:creationId xmlns:a16="http://schemas.microsoft.com/office/drawing/2014/main" xmlns="" id="{37FD12A4-183C-4145-B960-4E8FBA274C39}"/>
                </a:ext>
              </a:extLst>
            </p:cNvPr>
            <p:cNvSpPr>
              <a:spLocks noChangeShapeType="1"/>
            </p:cNvSpPr>
            <p:nvPr/>
          </p:nvSpPr>
          <p:spPr bwMode="auto">
            <a:xfrm>
              <a:off x="4752792"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8" name="Line 19">
              <a:extLst>
                <a:ext uri="{FF2B5EF4-FFF2-40B4-BE49-F238E27FC236}">
                  <a16:creationId xmlns:a16="http://schemas.microsoft.com/office/drawing/2014/main" xmlns="" id="{AC0F2E77-BF9D-4C32-8F02-D8D2C1377F9A}"/>
                </a:ext>
              </a:extLst>
            </p:cNvPr>
            <p:cNvSpPr>
              <a:spLocks noChangeShapeType="1"/>
            </p:cNvSpPr>
            <p:nvPr/>
          </p:nvSpPr>
          <p:spPr bwMode="auto">
            <a:xfrm>
              <a:off x="5416848"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9" name="Line 19">
              <a:extLst>
                <a:ext uri="{FF2B5EF4-FFF2-40B4-BE49-F238E27FC236}">
                  <a16:creationId xmlns:a16="http://schemas.microsoft.com/office/drawing/2014/main" xmlns="" id="{2B57211C-3B56-48AC-916C-6BF302BA648C}"/>
                </a:ext>
              </a:extLst>
            </p:cNvPr>
            <p:cNvSpPr>
              <a:spLocks noChangeShapeType="1"/>
            </p:cNvSpPr>
            <p:nvPr/>
          </p:nvSpPr>
          <p:spPr bwMode="auto">
            <a:xfrm>
              <a:off x="7426659"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0" name="Line 19">
              <a:extLst>
                <a:ext uri="{FF2B5EF4-FFF2-40B4-BE49-F238E27FC236}">
                  <a16:creationId xmlns:a16="http://schemas.microsoft.com/office/drawing/2014/main" xmlns="" id="{98C7A6C4-7233-4E2F-BEF2-B6DFEB775A41}"/>
                </a:ext>
              </a:extLst>
            </p:cNvPr>
            <p:cNvSpPr>
              <a:spLocks noChangeShapeType="1"/>
            </p:cNvSpPr>
            <p:nvPr/>
          </p:nvSpPr>
          <p:spPr bwMode="auto">
            <a:xfrm>
              <a:off x="6089672"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1" name="Line 19">
              <a:extLst>
                <a:ext uri="{FF2B5EF4-FFF2-40B4-BE49-F238E27FC236}">
                  <a16:creationId xmlns:a16="http://schemas.microsoft.com/office/drawing/2014/main" xmlns="" id="{F7217AE2-8B81-4F8E-A2C4-65256CF8AFB8}"/>
                </a:ext>
              </a:extLst>
            </p:cNvPr>
            <p:cNvSpPr>
              <a:spLocks noChangeShapeType="1"/>
            </p:cNvSpPr>
            <p:nvPr/>
          </p:nvSpPr>
          <p:spPr bwMode="auto">
            <a:xfrm>
              <a:off x="6749820" y="4863590"/>
              <a:ext cx="0" cy="73982"/>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sp>
        <p:nvSpPr>
          <p:cNvPr id="42" name="TextBox 41">
            <a:extLst>
              <a:ext uri="{FF2B5EF4-FFF2-40B4-BE49-F238E27FC236}">
                <a16:creationId xmlns:a16="http://schemas.microsoft.com/office/drawing/2014/main" xmlns="" id="{1E680D95-DABB-4310-BAB2-0188124B67C2}"/>
              </a:ext>
            </a:extLst>
          </p:cNvPr>
          <p:cNvSpPr txBox="1"/>
          <p:nvPr/>
        </p:nvSpPr>
        <p:spPr>
          <a:xfrm>
            <a:off x="7249463" y="4908908"/>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21</a:t>
            </a:r>
          </a:p>
        </p:txBody>
      </p:sp>
      <p:grpSp>
        <p:nvGrpSpPr>
          <p:cNvPr id="43" name="Group 42">
            <a:extLst>
              <a:ext uri="{FF2B5EF4-FFF2-40B4-BE49-F238E27FC236}">
                <a16:creationId xmlns:a16="http://schemas.microsoft.com/office/drawing/2014/main" xmlns="" id="{F3EBA32E-22E8-4678-BEF9-6ADE4EAB6558}"/>
              </a:ext>
            </a:extLst>
          </p:cNvPr>
          <p:cNvGrpSpPr/>
          <p:nvPr/>
        </p:nvGrpSpPr>
        <p:grpSpPr>
          <a:xfrm>
            <a:off x="442795" y="5388742"/>
            <a:ext cx="7992335" cy="333774"/>
            <a:chOff x="1604848" y="5263519"/>
            <a:chExt cx="5926514" cy="308406"/>
          </a:xfrm>
        </p:grpSpPr>
        <p:sp>
          <p:nvSpPr>
            <p:cNvPr id="44" name="TextBox 43">
              <a:extLst>
                <a:ext uri="{FF2B5EF4-FFF2-40B4-BE49-F238E27FC236}">
                  <a16:creationId xmlns:a16="http://schemas.microsoft.com/office/drawing/2014/main" xmlns="" id="{24B9809A-BC41-4EA7-8DC7-EB757F364203}"/>
                </a:ext>
              </a:extLst>
            </p:cNvPr>
            <p:cNvSpPr txBox="1"/>
            <p:nvPr/>
          </p:nvSpPr>
          <p:spPr>
            <a:xfrm>
              <a:off x="1604848" y="5287540"/>
              <a:ext cx="403196" cy="284385"/>
            </a:xfrm>
            <a:prstGeom prst="rect">
              <a:avLst/>
            </a:prstGeom>
            <a:noFill/>
          </p:spPr>
          <p:txBody>
            <a:bodyPr wrap="none" rtlCol="0">
              <a:spAutoFit/>
            </a:bodyPr>
            <a:lstStyle/>
            <a:p>
              <a:pPr algn="r"/>
              <a:r>
                <a:rPr lang="fr-FR" sz="1400" dirty="0" err="1">
                  <a:solidFill>
                    <a:srgbClr val="B60D27"/>
                  </a:solidFill>
                </a:rPr>
                <a:t>Rivo</a:t>
              </a:r>
              <a:endParaRPr lang="fr-FR" sz="1400" dirty="0">
                <a:solidFill>
                  <a:srgbClr val="B60D27"/>
                </a:solidFill>
              </a:endParaRPr>
            </a:p>
          </p:txBody>
        </p:sp>
        <p:sp>
          <p:nvSpPr>
            <p:cNvPr id="45" name="TextBox 44">
              <a:extLst>
                <a:ext uri="{FF2B5EF4-FFF2-40B4-BE49-F238E27FC236}">
                  <a16:creationId xmlns:a16="http://schemas.microsoft.com/office/drawing/2014/main" xmlns="" id="{C9D5F6D8-C1CB-48FC-B625-E661B4F35BA9}"/>
                </a:ext>
              </a:extLst>
            </p:cNvPr>
            <p:cNvSpPr txBox="1"/>
            <p:nvPr/>
          </p:nvSpPr>
          <p:spPr>
            <a:xfrm>
              <a:off x="1948985" y="5287540"/>
              <a:ext cx="358026" cy="284385"/>
            </a:xfrm>
            <a:prstGeom prst="rect">
              <a:avLst/>
            </a:prstGeom>
            <a:noFill/>
          </p:spPr>
          <p:txBody>
            <a:bodyPr wrap="none" rtlCol="0">
              <a:spAutoFit/>
            </a:bodyPr>
            <a:lstStyle/>
            <a:p>
              <a:pPr algn="ctr"/>
              <a:r>
                <a:rPr lang="fr-FR" sz="1400" dirty="0">
                  <a:solidFill>
                    <a:srgbClr val="B60D27"/>
                  </a:solidFill>
                </a:rPr>
                <a:t>308</a:t>
              </a:r>
            </a:p>
          </p:txBody>
        </p:sp>
        <p:sp>
          <p:nvSpPr>
            <p:cNvPr id="46" name="TextBox 45">
              <a:extLst>
                <a:ext uri="{FF2B5EF4-FFF2-40B4-BE49-F238E27FC236}">
                  <a16:creationId xmlns:a16="http://schemas.microsoft.com/office/drawing/2014/main" xmlns="" id="{71615E98-6261-48E4-A747-F2246FFE4898}"/>
                </a:ext>
              </a:extLst>
            </p:cNvPr>
            <p:cNvSpPr txBox="1"/>
            <p:nvPr/>
          </p:nvSpPr>
          <p:spPr>
            <a:xfrm>
              <a:off x="2602007" y="5287540"/>
              <a:ext cx="358026" cy="284385"/>
            </a:xfrm>
            <a:prstGeom prst="rect">
              <a:avLst/>
            </a:prstGeom>
            <a:noFill/>
          </p:spPr>
          <p:txBody>
            <a:bodyPr wrap="none" rtlCol="0">
              <a:spAutoFit/>
            </a:bodyPr>
            <a:lstStyle/>
            <a:p>
              <a:pPr algn="ctr"/>
              <a:r>
                <a:rPr lang="fr-FR" sz="1400" dirty="0">
                  <a:solidFill>
                    <a:srgbClr val="B60D27"/>
                  </a:solidFill>
                </a:rPr>
                <a:t>239</a:t>
              </a:r>
            </a:p>
          </p:txBody>
        </p:sp>
        <p:sp>
          <p:nvSpPr>
            <p:cNvPr id="47" name="TextBox 46">
              <a:extLst>
                <a:ext uri="{FF2B5EF4-FFF2-40B4-BE49-F238E27FC236}">
                  <a16:creationId xmlns:a16="http://schemas.microsoft.com/office/drawing/2014/main" xmlns="" id="{E7BE0099-EE00-45C5-8F2E-46C7CBF3D24D}"/>
                </a:ext>
              </a:extLst>
            </p:cNvPr>
            <p:cNvSpPr txBox="1"/>
            <p:nvPr/>
          </p:nvSpPr>
          <p:spPr>
            <a:xfrm>
              <a:off x="5983542" y="5287540"/>
              <a:ext cx="210631" cy="284385"/>
            </a:xfrm>
            <a:prstGeom prst="rect">
              <a:avLst/>
            </a:prstGeom>
            <a:noFill/>
          </p:spPr>
          <p:txBody>
            <a:bodyPr wrap="none" rtlCol="0">
              <a:spAutoFit/>
            </a:bodyPr>
            <a:lstStyle/>
            <a:p>
              <a:pPr algn="ctr"/>
              <a:r>
                <a:rPr lang="fr-FR" sz="1400" dirty="0">
                  <a:solidFill>
                    <a:srgbClr val="B60D27"/>
                  </a:solidFill>
                </a:rPr>
                <a:t>8</a:t>
              </a:r>
            </a:p>
          </p:txBody>
        </p:sp>
        <p:sp>
          <p:nvSpPr>
            <p:cNvPr id="48" name="TextBox 47">
              <a:extLst>
                <a:ext uri="{FF2B5EF4-FFF2-40B4-BE49-F238E27FC236}">
                  <a16:creationId xmlns:a16="http://schemas.microsoft.com/office/drawing/2014/main" xmlns="" id="{6ACA9DFD-35E2-4B9D-9118-77E5E77CAD13}"/>
                </a:ext>
              </a:extLst>
            </p:cNvPr>
            <p:cNvSpPr txBox="1"/>
            <p:nvPr/>
          </p:nvSpPr>
          <p:spPr>
            <a:xfrm>
              <a:off x="6640451" y="5287540"/>
              <a:ext cx="210631" cy="284385"/>
            </a:xfrm>
            <a:prstGeom prst="rect">
              <a:avLst/>
            </a:prstGeom>
            <a:noFill/>
          </p:spPr>
          <p:txBody>
            <a:bodyPr wrap="none" rtlCol="0">
              <a:spAutoFit/>
            </a:bodyPr>
            <a:lstStyle/>
            <a:p>
              <a:pPr algn="ctr"/>
              <a:r>
                <a:rPr lang="fr-FR" sz="1400" dirty="0">
                  <a:solidFill>
                    <a:srgbClr val="B60D27"/>
                  </a:solidFill>
                </a:rPr>
                <a:t>5</a:t>
              </a:r>
            </a:p>
          </p:txBody>
        </p:sp>
        <p:sp>
          <p:nvSpPr>
            <p:cNvPr id="49" name="TextBox 48">
              <a:extLst>
                <a:ext uri="{FF2B5EF4-FFF2-40B4-BE49-F238E27FC236}">
                  <a16:creationId xmlns:a16="http://schemas.microsoft.com/office/drawing/2014/main" xmlns="" id="{E677565F-C5F3-4B3C-81AD-B9D9210728C6}"/>
                </a:ext>
              </a:extLst>
            </p:cNvPr>
            <p:cNvSpPr txBox="1"/>
            <p:nvPr/>
          </p:nvSpPr>
          <p:spPr>
            <a:xfrm>
              <a:off x="7349594" y="5263519"/>
              <a:ext cx="136983" cy="284385"/>
            </a:xfrm>
            <a:prstGeom prst="rect">
              <a:avLst/>
            </a:prstGeom>
            <a:noFill/>
          </p:spPr>
          <p:txBody>
            <a:bodyPr wrap="none" rtlCol="0">
              <a:spAutoFit/>
            </a:bodyPr>
            <a:lstStyle/>
            <a:p>
              <a:pPr algn="ctr"/>
              <a:endParaRPr lang="fr-FR" sz="1400" dirty="0">
                <a:solidFill>
                  <a:srgbClr val="B60D27"/>
                </a:solidFill>
              </a:endParaRPr>
            </a:p>
          </p:txBody>
        </p:sp>
        <p:sp>
          <p:nvSpPr>
            <p:cNvPr id="50" name="TextBox 49">
              <a:extLst>
                <a:ext uri="{FF2B5EF4-FFF2-40B4-BE49-F238E27FC236}">
                  <a16:creationId xmlns:a16="http://schemas.microsoft.com/office/drawing/2014/main" xmlns="" id="{DBD88A35-FDA3-4044-BE64-E45F6E99D1AC}"/>
                </a:ext>
              </a:extLst>
            </p:cNvPr>
            <p:cNvSpPr txBox="1"/>
            <p:nvPr/>
          </p:nvSpPr>
          <p:spPr>
            <a:xfrm>
              <a:off x="3266106" y="5287540"/>
              <a:ext cx="358026" cy="284385"/>
            </a:xfrm>
            <a:prstGeom prst="rect">
              <a:avLst/>
            </a:prstGeom>
            <a:noFill/>
          </p:spPr>
          <p:txBody>
            <a:bodyPr wrap="none" rtlCol="0">
              <a:spAutoFit/>
            </a:bodyPr>
            <a:lstStyle/>
            <a:p>
              <a:pPr algn="ctr"/>
              <a:r>
                <a:rPr lang="fr-FR" sz="1400" dirty="0">
                  <a:solidFill>
                    <a:srgbClr val="B60D27"/>
                  </a:solidFill>
                </a:rPr>
                <a:t>143</a:t>
              </a:r>
            </a:p>
          </p:txBody>
        </p:sp>
        <p:sp>
          <p:nvSpPr>
            <p:cNvPr id="51" name="TextBox 50">
              <a:extLst>
                <a:ext uri="{FF2B5EF4-FFF2-40B4-BE49-F238E27FC236}">
                  <a16:creationId xmlns:a16="http://schemas.microsoft.com/office/drawing/2014/main" xmlns="" id="{D5427E9F-CC48-4CE0-835D-E662FB8BED11}"/>
                </a:ext>
              </a:extLst>
            </p:cNvPr>
            <p:cNvSpPr txBox="1"/>
            <p:nvPr/>
          </p:nvSpPr>
          <p:spPr>
            <a:xfrm>
              <a:off x="3976720" y="5287540"/>
              <a:ext cx="284329" cy="284385"/>
            </a:xfrm>
            <a:prstGeom prst="rect">
              <a:avLst/>
            </a:prstGeom>
            <a:noFill/>
          </p:spPr>
          <p:txBody>
            <a:bodyPr wrap="none" rtlCol="0">
              <a:spAutoFit/>
            </a:bodyPr>
            <a:lstStyle/>
            <a:p>
              <a:pPr algn="ctr"/>
              <a:r>
                <a:rPr lang="fr-FR" sz="1400" dirty="0">
                  <a:solidFill>
                    <a:srgbClr val="B60D27"/>
                  </a:solidFill>
                </a:rPr>
                <a:t>74</a:t>
              </a:r>
            </a:p>
          </p:txBody>
        </p:sp>
        <p:sp>
          <p:nvSpPr>
            <p:cNvPr id="52" name="TextBox 51">
              <a:extLst>
                <a:ext uri="{FF2B5EF4-FFF2-40B4-BE49-F238E27FC236}">
                  <a16:creationId xmlns:a16="http://schemas.microsoft.com/office/drawing/2014/main" xmlns="" id="{75CAC6BF-9938-4DFA-9F71-8AC2BC43BD78}"/>
                </a:ext>
              </a:extLst>
            </p:cNvPr>
            <p:cNvSpPr txBox="1"/>
            <p:nvPr/>
          </p:nvSpPr>
          <p:spPr>
            <a:xfrm>
              <a:off x="4610006" y="5287540"/>
              <a:ext cx="284329" cy="284385"/>
            </a:xfrm>
            <a:prstGeom prst="rect">
              <a:avLst/>
            </a:prstGeom>
            <a:noFill/>
          </p:spPr>
          <p:txBody>
            <a:bodyPr wrap="none" rtlCol="0">
              <a:spAutoFit/>
            </a:bodyPr>
            <a:lstStyle/>
            <a:p>
              <a:pPr algn="ctr"/>
              <a:r>
                <a:rPr lang="fr-FR" sz="1400" dirty="0">
                  <a:solidFill>
                    <a:srgbClr val="B60D27"/>
                  </a:solidFill>
                </a:rPr>
                <a:t>32</a:t>
              </a:r>
            </a:p>
          </p:txBody>
        </p:sp>
        <p:sp>
          <p:nvSpPr>
            <p:cNvPr id="53" name="TextBox 52">
              <a:extLst>
                <a:ext uri="{FF2B5EF4-FFF2-40B4-BE49-F238E27FC236}">
                  <a16:creationId xmlns:a16="http://schemas.microsoft.com/office/drawing/2014/main" xmlns="" id="{F7E55855-FB0E-410E-A8FE-6FF4EB3FCDD6}"/>
                </a:ext>
              </a:extLst>
            </p:cNvPr>
            <p:cNvSpPr txBox="1"/>
            <p:nvPr/>
          </p:nvSpPr>
          <p:spPr>
            <a:xfrm>
              <a:off x="5274061" y="5287540"/>
              <a:ext cx="284329" cy="284385"/>
            </a:xfrm>
            <a:prstGeom prst="rect">
              <a:avLst/>
            </a:prstGeom>
            <a:noFill/>
          </p:spPr>
          <p:txBody>
            <a:bodyPr wrap="none" rtlCol="0">
              <a:spAutoFit/>
            </a:bodyPr>
            <a:lstStyle/>
            <a:p>
              <a:pPr algn="ctr"/>
              <a:r>
                <a:rPr lang="fr-FR" sz="1400" dirty="0">
                  <a:solidFill>
                    <a:srgbClr val="B60D27"/>
                  </a:solidFill>
                </a:rPr>
                <a:t>16</a:t>
              </a:r>
            </a:p>
          </p:txBody>
        </p:sp>
        <p:sp>
          <p:nvSpPr>
            <p:cNvPr id="54" name="TextBox 53">
              <a:extLst>
                <a:ext uri="{FF2B5EF4-FFF2-40B4-BE49-F238E27FC236}">
                  <a16:creationId xmlns:a16="http://schemas.microsoft.com/office/drawing/2014/main" xmlns="" id="{64DABEDD-A376-49DA-8225-909240FBDD09}"/>
                </a:ext>
              </a:extLst>
            </p:cNvPr>
            <p:cNvSpPr txBox="1"/>
            <p:nvPr/>
          </p:nvSpPr>
          <p:spPr>
            <a:xfrm>
              <a:off x="7320731" y="5287540"/>
              <a:ext cx="210631" cy="284385"/>
            </a:xfrm>
            <a:prstGeom prst="rect">
              <a:avLst/>
            </a:prstGeom>
            <a:noFill/>
          </p:spPr>
          <p:txBody>
            <a:bodyPr wrap="none" rtlCol="0">
              <a:spAutoFit/>
            </a:bodyPr>
            <a:lstStyle/>
            <a:p>
              <a:pPr algn="ctr"/>
              <a:r>
                <a:rPr lang="fr-FR" sz="1400" dirty="0">
                  <a:solidFill>
                    <a:srgbClr val="B60D27"/>
                  </a:solidFill>
                </a:rPr>
                <a:t>1</a:t>
              </a:r>
            </a:p>
          </p:txBody>
        </p:sp>
      </p:grpSp>
      <p:grpSp>
        <p:nvGrpSpPr>
          <p:cNvPr id="55" name="Group 54">
            <a:extLst>
              <a:ext uri="{FF2B5EF4-FFF2-40B4-BE49-F238E27FC236}">
                <a16:creationId xmlns:a16="http://schemas.microsoft.com/office/drawing/2014/main" xmlns="" id="{DB1F832F-E248-466F-89EC-78CC00A643EE}"/>
              </a:ext>
            </a:extLst>
          </p:cNvPr>
          <p:cNvGrpSpPr/>
          <p:nvPr/>
        </p:nvGrpSpPr>
        <p:grpSpPr>
          <a:xfrm>
            <a:off x="154256" y="5683179"/>
            <a:ext cx="8293450" cy="333775"/>
            <a:chOff x="1390889" y="5535576"/>
            <a:chExt cx="6149798" cy="308407"/>
          </a:xfrm>
        </p:grpSpPr>
        <p:sp>
          <p:nvSpPr>
            <p:cNvPr id="56" name="TextBox 55">
              <a:extLst>
                <a:ext uri="{FF2B5EF4-FFF2-40B4-BE49-F238E27FC236}">
                  <a16:creationId xmlns:a16="http://schemas.microsoft.com/office/drawing/2014/main" xmlns="" id="{3CDD7455-B086-436D-B6C2-3D823AE8CB35}"/>
                </a:ext>
              </a:extLst>
            </p:cNvPr>
            <p:cNvSpPr txBox="1"/>
            <p:nvPr/>
          </p:nvSpPr>
          <p:spPr>
            <a:xfrm>
              <a:off x="1390889" y="5559598"/>
              <a:ext cx="617155" cy="284385"/>
            </a:xfrm>
            <a:prstGeom prst="rect">
              <a:avLst/>
            </a:prstGeom>
            <a:noFill/>
          </p:spPr>
          <p:txBody>
            <a:bodyPr wrap="none" rtlCol="0">
              <a:spAutoFit/>
            </a:bodyPr>
            <a:lstStyle/>
            <a:p>
              <a:pPr algn="r"/>
              <a:r>
                <a:rPr lang="fr-FR" sz="1400" dirty="0">
                  <a:solidFill>
                    <a:schemeClr val="accent2"/>
                  </a:solidFill>
                </a:rPr>
                <a:t>Placebo</a:t>
              </a:r>
            </a:p>
          </p:txBody>
        </p:sp>
        <p:sp>
          <p:nvSpPr>
            <p:cNvPr id="57" name="TextBox 56">
              <a:extLst>
                <a:ext uri="{FF2B5EF4-FFF2-40B4-BE49-F238E27FC236}">
                  <a16:creationId xmlns:a16="http://schemas.microsoft.com/office/drawing/2014/main" xmlns="" id="{CEAA8FED-1B80-484D-B765-B6A492A92AB9}"/>
                </a:ext>
              </a:extLst>
            </p:cNvPr>
            <p:cNvSpPr txBox="1"/>
            <p:nvPr/>
          </p:nvSpPr>
          <p:spPr>
            <a:xfrm>
              <a:off x="1948985" y="5559598"/>
              <a:ext cx="358026" cy="284385"/>
            </a:xfrm>
            <a:prstGeom prst="rect">
              <a:avLst/>
            </a:prstGeom>
            <a:noFill/>
          </p:spPr>
          <p:txBody>
            <a:bodyPr wrap="none" rtlCol="0">
              <a:spAutoFit/>
            </a:bodyPr>
            <a:lstStyle/>
            <a:p>
              <a:pPr algn="ctr"/>
              <a:r>
                <a:rPr lang="fr-FR" sz="1400" dirty="0">
                  <a:solidFill>
                    <a:schemeClr val="accent2"/>
                  </a:solidFill>
                </a:rPr>
                <a:t>152</a:t>
              </a:r>
            </a:p>
          </p:txBody>
        </p:sp>
        <p:sp>
          <p:nvSpPr>
            <p:cNvPr id="58" name="TextBox 57">
              <a:extLst>
                <a:ext uri="{FF2B5EF4-FFF2-40B4-BE49-F238E27FC236}">
                  <a16:creationId xmlns:a16="http://schemas.microsoft.com/office/drawing/2014/main" xmlns="" id="{3E883EA7-5595-4E00-8299-93B5C12DF336}"/>
                </a:ext>
              </a:extLst>
            </p:cNvPr>
            <p:cNvSpPr txBox="1"/>
            <p:nvPr/>
          </p:nvSpPr>
          <p:spPr>
            <a:xfrm>
              <a:off x="2602002" y="5559598"/>
              <a:ext cx="358026" cy="284385"/>
            </a:xfrm>
            <a:prstGeom prst="rect">
              <a:avLst/>
            </a:prstGeom>
            <a:noFill/>
          </p:spPr>
          <p:txBody>
            <a:bodyPr wrap="none" rtlCol="0">
              <a:spAutoFit/>
            </a:bodyPr>
            <a:lstStyle/>
            <a:p>
              <a:pPr algn="ctr"/>
              <a:r>
                <a:rPr lang="fr-FR" sz="1400" dirty="0">
                  <a:solidFill>
                    <a:schemeClr val="accent2"/>
                  </a:solidFill>
                </a:rPr>
                <a:t>108</a:t>
              </a:r>
            </a:p>
          </p:txBody>
        </p:sp>
        <p:sp>
          <p:nvSpPr>
            <p:cNvPr id="59" name="TextBox 58">
              <a:extLst>
                <a:ext uri="{FF2B5EF4-FFF2-40B4-BE49-F238E27FC236}">
                  <a16:creationId xmlns:a16="http://schemas.microsoft.com/office/drawing/2014/main" xmlns="" id="{78D537A1-B72B-4ED6-B346-5F9D96A160A9}"/>
                </a:ext>
              </a:extLst>
            </p:cNvPr>
            <p:cNvSpPr txBox="1"/>
            <p:nvPr/>
          </p:nvSpPr>
          <p:spPr>
            <a:xfrm>
              <a:off x="5983543" y="5559598"/>
              <a:ext cx="210631" cy="284385"/>
            </a:xfrm>
            <a:prstGeom prst="rect">
              <a:avLst/>
            </a:prstGeom>
            <a:noFill/>
          </p:spPr>
          <p:txBody>
            <a:bodyPr wrap="none" rtlCol="0">
              <a:spAutoFit/>
            </a:bodyPr>
            <a:lstStyle/>
            <a:p>
              <a:pPr algn="ctr"/>
              <a:r>
                <a:rPr lang="fr-FR" sz="1400" dirty="0">
                  <a:solidFill>
                    <a:schemeClr val="accent2"/>
                  </a:solidFill>
                </a:rPr>
                <a:t>5</a:t>
              </a:r>
            </a:p>
          </p:txBody>
        </p:sp>
        <p:sp>
          <p:nvSpPr>
            <p:cNvPr id="60" name="TextBox 59">
              <a:extLst>
                <a:ext uri="{FF2B5EF4-FFF2-40B4-BE49-F238E27FC236}">
                  <a16:creationId xmlns:a16="http://schemas.microsoft.com/office/drawing/2014/main" xmlns="" id="{4007F905-4CF7-4AB0-BE24-1AC141CE439D}"/>
                </a:ext>
              </a:extLst>
            </p:cNvPr>
            <p:cNvSpPr txBox="1"/>
            <p:nvPr/>
          </p:nvSpPr>
          <p:spPr>
            <a:xfrm>
              <a:off x="6640449" y="5559598"/>
              <a:ext cx="210631" cy="284385"/>
            </a:xfrm>
            <a:prstGeom prst="rect">
              <a:avLst/>
            </a:prstGeom>
            <a:noFill/>
          </p:spPr>
          <p:txBody>
            <a:bodyPr wrap="none" rtlCol="0">
              <a:spAutoFit/>
            </a:bodyPr>
            <a:lstStyle/>
            <a:p>
              <a:pPr algn="ctr"/>
              <a:r>
                <a:rPr lang="fr-FR" sz="1400" dirty="0">
                  <a:solidFill>
                    <a:schemeClr val="accent2"/>
                  </a:solidFill>
                </a:rPr>
                <a:t>2</a:t>
              </a:r>
            </a:p>
          </p:txBody>
        </p:sp>
        <p:sp>
          <p:nvSpPr>
            <p:cNvPr id="61" name="TextBox 60">
              <a:extLst>
                <a:ext uri="{FF2B5EF4-FFF2-40B4-BE49-F238E27FC236}">
                  <a16:creationId xmlns:a16="http://schemas.microsoft.com/office/drawing/2014/main" xmlns="" id="{19535513-5DF0-49AD-91E2-693EC1C76A32}"/>
                </a:ext>
              </a:extLst>
            </p:cNvPr>
            <p:cNvSpPr txBox="1"/>
            <p:nvPr/>
          </p:nvSpPr>
          <p:spPr>
            <a:xfrm>
              <a:off x="7349593" y="5535576"/>
              <a:ext cx="136983" cy="284385"/>
            </a:xfrm>
            <a:prstGeom prst="rect">
              <a:avLst/>
            </a:prstGeom>
            <a:noFill/>
          </p:spPr>
          <p:txBody>
            <a:bodyPr wrap="none" rtlCol="0">
              <a:spAutoFit/>
            </a:bodyPr>
            <a:lstStyle/>
            <a:p>
              <a:pPr algn="ctr"/>
              <a:endParaRPr lang="fr-FR" sz="1400" dirty="0">
                <a:solidFill>
                  <a:schemeClr val="accent2"/>
                </a:solidFill>
              </a:endParaRPr>
            </a:p>
          </p:txBody>
        </p:sp>
        <p:sp>
          <p:nvSpPr>
            <p:cNvPr id="62" name="TextBox 61">
              <a:extLst>
                <a:ext uri="{FF2B5EF4-FFF2-40B4-BE49-F238E27FC236}">
                  <a16:creationId xmlns:a16="http://schemas.microsoft.com/office/drawing/2014/main" xmlns="" id="{B4E042C1-0DB8-448D-9E9E-74275332F138}"/>
                </a:ext>
              </a:extLst>
            </p:cNvPr>
            <p:cNvSpPr txBox="1"/>
            <p:nvPr/>
          </p:nvSpPr>
          <p:spPr>
            <a:xfrm>
              <a:off x="3284527" y="5559598"/>
              <a:ext cx="321178" cy="284385"/>
            </a:xfrm>
            <a:prstGeom prst="rect">
              <a:avLst/>
            </a:prstGeom>
            <a:noFill/>
          </p:spPr>
          <p:txBody>
            <a:bodyPr wrap="none" rtlCol="0">
              <a:spAutoFit/>
            </a:bodyPr>
            <a:lstStyle/>
            <a:p>
              <a:pPr algn="ctr"/>
              <a:r>
                <a:rPr lang="fr-FR" sz="1400" dirty="0">
                  <a:solidFill>
                    <a:schemeClr val="accent2"/>
                  </a:solidFill>
                </a:rPr>
                <a:t> 62</a:t>
              </a:r>
            </a:p>
          </p:txBody>
        </p:sp>
        <p:sp>
          <p:nvSpPr>
            <p:cNvPr id="63" name="TextBox 62">
              <a:extLst>
                <a:ext uri="{FF2B5EF4-FFF2-40B4-BE49-F238E27FC236}">
                  <a16:creationId xmlns:a16="http://schemas.microsoft.com/office/drawing/2014/main" xmlns="" id="{C3D145FE-3CF4-4C36-91A1-213EE4266802}"/>
                </a:ext>
              </a:extLst>
            </p:cNvPr>
            <p:cNvSpPr txBox="1"/>
            <p:nvPr/>
          </p:nvSpPr>
          <p:spPr>
            <a:xfrm>
              <a:off x="3976719" y="5559598"/>
              <a:ext cx="284329" cy="284385"/>
            </a:xfrm>
            <a:prstGeom prst="rect">
              <a:avLst/>
            </a:prstGeom>
            <a:noFill/>
          </p:spPr>
          <p:txBody>
            <a:bodyPr wrap="none" rtlCol="0">
              <a:spAutoFit/>
            </a:bodyPr>
            <a:lstStyle/>
            <a:p>
              <a:pPr algn="ctr"/>
              <a:r>
                <a:rPr lang="fr-FR" sz="1400" dirty="0">
                  <a:solidFill>
                    <a:schemeClr val="accent2"/>
                  </a:solidFill>
                </a:rPr>
                <a:t>30</a:t>
              </a:r>
            </a:p>
          </p:txBody>
        </p:sp>
        <p:sp>
          <p:nvSpPr>
            <p:cNvPr id="64" name="TextBox 63">
              <a:extLst>
                <a:ext uri="{FF2B5EF4-FFF2-40B4-BE49-F238E27FC236}">
                  <a16:creationId xmlns:a16="http://schemas.microsoft.com/office/drawing/2014/main" xmlns="" id="{0286CABA-E9AE-4B38-B132-F80920FF029F}"/>
                </a:ext>
              </a:extLst>
            </p:cNvPr>
            <p:cNvSpPr txBox="1"/>
            <p:nvPr/>
          </p:nvSpPr>
          <p:spPr>
            <a:xfrm>
              <a:off x="4610003" y="5559598"/>
              <a:ext cx="284329" cy="284385"/>
            </a:xfrm>
            <a:prstGeom prst="rect">
              <a:avLst/>
            </a:prstGeom>
            <a:noFill/>
          </p:spPr>
          <p:txBody>
            <a:bodyPr wrap="none" rtlCol="0">
              <a:spAutoFit/>
            </a:bodyPr>
            <a:lstStyle/>
            <a:p>
              <a:pPr algn="ctr"/>
              <a:r>
                <a:rPr lang="fr-FR" sz="1400" dirty="0">
                  <a:solidFill>
                    <a:schemeClr val="accent2"/>
                  </a:solidFill>
                </a:rPr>
                <a:t>16</a:t>
              </a:r>
            </a:p>
          </p:txBody>
        </p:sp>
        <p:sp>
          <p:nvSpPr>
            <p:cNvPr id="65" name="TextBox 64">
              <a:extLst>
                <a:ext uri="{FF2B5EF4-FFF2-40B4-BE49-F238E27FC236}">
                  <a16:creationId xmlns:a16="http://schemas.microsoft.com/office/drawing/2014/main" xmlns="" id="{EE6B5CC6-F54D-474A-A67A-816722311531}"/>
                </a:ext>
              </a:extLst>
            </p:cNvPr>
            <p:cNvSpPr txBox="1"/>
            <p:nvPr/>
          </p:nvSpPr>
          <p:spPr>
            <a:xfrm>
              <a:off x="5292484" y="5559598"/>
              <a:ext cx="247481" cy="284385"/>
            </a:xfrm>
            <a:prstGeom prst="rect">
              <a:avLst/>
            </a:prstGeom>
            <a:noFill/>
          </p:spPr>
          <p:txBody>
            <a:bodyPr wrap="none" rtlCol="0">
              <a:spAutoFit/>
            </a:bodyPr>
            <a:lstStyle/>
            <a:p>
              <a:pPr algn="ctr"/>
              <a:r>
                <a:rPr lang="fr-FR" sz="1400" dirty="0">
                  <a:solidFill>
                    <a:schemeClr val="accent2"/>
                  </a:solidFill>
                </a:rPr>
                <a:t> 6</a:t>
              </a:r>
            </a:p>
          </p:txBody>
        </p:sp>
        <p:sp>
          <p:nvSpPr>
            <p:cNvPr id="66" name="TextBox 65">
              <a:extLst>
                <a:ext uri="{FF2B5EF4-FFF2-40B4-BE49-F238E27FC236}">
                  <a16:creationId xmlns:a16="http://schemas.microsoft.com/office/drawing/2014/main" xmlns="" id="{FE27BB44-EE84-4C83-8459-1A7AFC074050}"/>
                </a:ext>
              </a:extLst>
            </p:cNvPr>
            <p:cNvSpPr txBox="1"/>
            <p:nvPr/>
          </p:nvSpPr>
          <p:spPr>
            <a:xfrm>
              <a:off x="7330055" y="5559598"/>
              <a:ext cx="210632" cy="284385"/>
            </a:xfrm>
            <a:prstGeom prst="rect">
              <a:avLst/>
            </a:prstGeom>
            <a:noFill/>
          </p:spPr>
          <p:txBody>
            <a:bodyPr wrap="none" rtlCol="0">
              <a:spAutoFit/>
            </a:bodyPr>
            <a:lstStyle/>
            <a:p>
              <a:pPr algn="ctr"/>
              <a:r>
                <a:rPr lang="fr-FR" sz="1400" dirty="0">
                  <a:solidFill>
                    <a:schemeClr val="accent2"/>
                  </a:solidFill>
                </a:rPr>
                <a:t>0</a:t>
              </a:r>
            </a:p>
          </p:txBody>
        </p:sp>
      </p:grpSp>
      <p:sp>
        <p:nvSpPr>
          <p:cNvPr id="67" name="TextBox 66">
            <a:extLst>
              <a:ext uri="{FF2B5EF4-FFF2-40B4-BE49-F238E27FC236}">
                <a16:creationId xmlns:a16="http://schemas.microsoft.com/office/drawing/2014/main" xmlns="" id="{C45EEBE5-0122-4647-9730-0A6C085B0613}"/>
              </a:ext>
            </a:extLst>
          </p:cNvPr>
          <p:cNvSpPr txBox="1"/>
          <p:nvPr/>
        </p:nvSpPr>
        <p:spPr>
          <a:xfrm>
            <a:off x="662383" y="5157932"/>
            <a:ext cx="314510" cy="307777"/>
          </a:xfrm>
          <a:prstGeom prst="rect">
            <a:avLst/>
          </a:prstGeom>
          <a:noFill/>
        </p:spPr>
        <p:txBody>
          <a:bodyPr wrap="none" rtlCol="0">
            <a:spAutoFit/>
          </a:bodyPr>
          <a:lstStyle/>
          <a:p>
            <a:r>
              <a:rPr lang="fr-FR" sz="1400" dirty="0">
                <a:solidFill>
                  <a:srgbClr val="363636"/>
                </a:solidFill>
              </a:rPr>
              <a:t>N</a:t>
            </a:r>
          </a:p>
        </p:txBody>
      </p:sp>
      <p:graphicFrame>
        <p:nvGraphicFramePr>
          <p:cNvPr id="68" name="Table 67">
            <a:extLst>
              <a:ext uri="{FF2B5EF4-FFF2-40B4-BE49-F238E27FC236}">
                <a16:creationId xmlns:a16="http://schemas.microsoft.com/office/drawing/2014/main" xmlns="" id="{8A892248-95B3-4534-BE06-B8FDAC9D1D71}"/>
              </a:ext>
            </a:extLst>
          </p:cNvPr>
          <p:cNvGraphicFramePr>
            <a:graphicFrameLocks noGrp="1"/>
          </p:cNvGraphicFramePr>
          <p:nvPr>
            <p:extLst>
              <p:ext uri="{D42A27DB-BD31-4B8C-83A1-F6EECF244321}">
                <p14:modId xmlns:p14="http://schemas.microsoft.com/office/powerpoint/2010/main" xmlns="" val="4068066806"/>
              </p:ext>
            </p:extLst>
          </p:nvPr>
        </p:nvGraphicFramePr>
        <p:xfrm>
          <a:off x="3173928" y="1949692"/>
          <a:ext cx="5599375" cy="968774"/>
        </p:xfrm>
        <a:graphic>
          <a:graphicData uri="http://schemas.openxmlformats.org/drawingml/2006/table">
            <a:tbl>
              <a:tblPr firstRow="1" bandRow="1">
                <a:tableStyleId>{5C22544A-7EE6-4342-B048-85BDC9FD1C3A}</a:tableStyleId>
              </a:tblPr>
              <a:tblGrid>
                <a:gridCol w="921822">
                  <a:extLst>
                    <a:ext uri="{9D8B030D-6E8A-4147-A177-3AD203B41FA5}">
                      <a16:colId xmlns:a16="http://schemas.microsoft.com/office/drawing/2014/main" xmlns="" val="3808187442"/>
                    </a:ext>
                  </a:extLst>
                </a:gridCol>
                <a:gridCol w="1133475">
                  <a:extLst>
                    <a:ext uri="{9D8B030D-6E8A-4147-A177-3AD203B41FA5}">
                      <a16:colId xmlns:a16="http://schemas.microsoft.com/office/drawing/2014/main" xmlns="" val="2484908473"/>
                    </a:ext>
                  </a:extLst>
                </a:gridCol>
                <a:gridCol w="1108513">
                  <a:extLst>
                    <a:ext uri="{9D8B030D-6E8A-4147-A177-3AD203B41FA5}">
                      <a16:colId xmlns:a16="http://schemas.microsoft.com/office/drawing/2014/main" xmlns="" val="1375985562"/>
                    </a:ext>
                  </a:extLst>
                </a:gridCol>
                <a:gridCol w="663137">
                  <a:extLst>
                    <a:ext uri="{9D8B030D-6E8A-4147-A177-3AD203B41FA5}">
                      <a16:colId xmlns:a16="http://schemas.microsoft.com/office/drawing/2014/main" xmlns="" val="3941133880"/>
                    </a:ext>
                  </a:extLst>
                </a:gridCol>
                <a:gridCol w="1019175">
                  <a:extLst>
                    <a:ext uri="{9D8B030D-6E8A-4147-A177-3AD203B41FA5}">
                      <a16:colId xmlns:a16="http://schemas.microsoft.com/office/drawing/2014/main" xmlns="" val="210782145"/>
                    </a:ext>
                  </a:extLst>
                </a:gridCol>
                <a:gridCol w="753253">
                  <a:extLst>
                    <a:ext uri="{9D8B030D-6E8A-4147-A177-3AD203B41FA5}">
                      <a16:colId xmlns:a16="http://schemas.microsoft.com/office/drawing/2014/main" xmlns="" val="222126392"/>
                    </a:ext>
                  </a:extLst>
                </a:gridCol>
              </a:tblGrid>
              <a:tr h="370840">
                <a:tc>
                  <a:txBody>
                    <a:bodyPr/>
                    <a:lstStyle/>
                    <a:p>
                      <a:endParaRPr lang="fr-FR" sz="1200" noProof="0" dirty="0"/>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t>Suivi médian, mois</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t>Patients avec </a:t>
                      </a:r>
                      <a:r>
                        <a:rPr lang="fr-FR" sz="1200" noProof="0" dirty="0" err="1"/>
                        <a:t>evt</a:t>
                      </a:r>
                      <a:r>
                        <a:rPr lang="fr-FR" sz="1200" noProof="0" dirty="0"/>
                        <a:t>, n (%)</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t>SGm, mois</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t>HR </a:t>
                      </a:r>
                      <a:br>
                        <a:rPr lang="fr-FR" sz="1200" noProof="0" dirty="0"/>
                      </a:br>
                      <a:r>
                        <a:rPr lang="fr-FR" sz="1200" noProof="0" dirty="0"/>
                        <a:t>(IC95%)</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t>p</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57827527"/>
                  </a:ext>
                </a:extLst>
              </a:tr>
              <a:tr h="265507">
                <a:tc>
                  <a:txBody>
                    <a:bodyPr/>
                    <a:lstStyle/>
                    <a:p>
                      <a:r>
                        <a:rPr lang="fr-FR" sz="1200" noProof="0" dirty="0" err="1">
                          <a:solidFill>
                            <a:srgbClr val="363636"/>
                          </a:solidFill>
                        </a:rPr>
                        <a:t>Rivocéranib</a:t>
                      </a:r>
                      <a:endParaRPr lang="fr-FR" sz="1200" noProof="0" dirty="0">
                        <a:solidFill>
                          <a:srgbClr val="363636"/>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rgbClr val="363636"/>
                          </a:solidFill>
                        </a:rPr>
                        <a:t>13,7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rgbClr val="363636"/>
                          </a:solidFill>
                        </a:rPr>
                        <a:t>250 (81,2)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rgbClr val="363636"/>
                          </a:solidFill>
                        </a:rPr>
                        <a:t>5,8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fr-FR" sz="1200" noProof="0" dirty="0">
                          <a:solidFill>
                            <a:srgbClr val="363636"/>
                          </a:solidFill>
                        </a:rPr>
                        <a:t>0,93</a:t>
                      </a:r>
                      <a:br>
                        <a:rPr lang="fr-FR" sz="1200" noProof="0" dirty="0">
                          <a:solidFill>
                            <a:srgbClr val="363636"/>
                          </a:solidFill>
                        </a:rPr>
                      </a:br>
                      <a:r>
                        <a:rPr lang="fr-FR" sz="1200" noProof="0" dirty="0">
                          <a:solidFill>
                            <a:srgbClr val="363636"/>
                          </a:solidFill>
                        </a:rPr>
                        <a:t>(0,74 - 1,15)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fr-FR" sz="1200" noProof="0">
                          <a:solidFill>
                            <a:srgbClr val="363636"/>
                          </a:solidFill>
                        </a:rPr>
                        <a:t>0,4850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65320913"/>
                  </a:ext>
                </a:extLst>
              </a:tr>
              <a:tr h="265507">
                <a:tc>
                  <a:txBody>
                    <a:bodyPr/>
                    <a:lstStyle/>
                    <a:p>
                      <a:r>
                        <a:rPr lang="fr-FR" sz="1200" noProof="0" dirty="0">
                          <a:solidFill>
                            <a:srgbClr val="363636"/>
                          </a:solidFill>
                        </a:rPr>
                        <a:t>Placebo</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rgbClr val="363636"/>
                          </a:solidFill>
                        </a:rPr>
                        <a:t>12,1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rgbClr val="363636"/>
                          </a:solidFill>
                        </a:rPr>
                        <a:t>119 (78,3)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rgbClr val="363636"/>
                          </a:solidFill>
                        </a:rPr>
                        <a:t>5,1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noFill/>
                  </a:tcPr>
                </a:tc>
                <a:tc vMerge="1">
                  <a:txBody>
                    <a:bodyPr/>
                    <a:lstStyle/>
                    <a:p>
                      <a:endParaRPr lang="en-GB" dirty="0"/>
                    </a:p>
                  </a:txBody>
                  <a:tcPr>
                    <a:noFill/>
                  </a:tcPr>
                </a:tc>
                <a:extLst>
                  <a:ext uri="{0D108BD9-81ED-4DB2-BD59-A6C34878D82A}">
                    <a16:rowId xmlns:a16="http://schemas.microsoft.com/office/drawing/2014/main" xmlns="" val="1773177702"/>
                  </a:ext>
                </a:extLst>
              </a:tr>
            </a:tbl>
          </a:graphicData>
        </a:graphic>
      </p:graphicFrame>
      <p:cxnSp>
        <p:nvCxnSpPr>
          <p:cNvPr id="69" name="Straight Connector 68">
            <a:extLst>
              <a:ext uri="{FF2B5EF4-FFF2-40B4-BE49-F238E27FC236}">
                <a16:creationId xmlns:a16="http://schemas.microsoft.com/office/drawing/2014/main" xmlns="" id="{FF7D2072-9FA5-4D5F-B303-BC6D5F1B964C}"/>
              </a:ext>
            </a:extLst>
          </p:cNvPr>
          <p:cNvCxnSpPr/>
          <p:nvPr/>
        </p:nvCxnSpPr>
        <p:spPr>
          <a:xfrm>
            <a:off x="2733383" y="2544399"/>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870BEBCD-7541-4A70-B580-1F1D5852EB78}"/>
              </a:ext>
            </a:extLst>
          </p:cNvPr>
          <p:cNvCxnSpPr/>
          <p:nvPr/>
        </p:nvCxnSpPr>
        <p:spPr>
          <a:xfrm>
            <a:off x="2743518" y="2771328"/>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xmlns="" id="{69818709-CD36-46A6-B133-D33C30E70EC2}"/>
              </a:ext>
            </a:extLst>
          </p:cNvPr>
          <p:cNvGrpSpPr/>
          <p:nvPr/>
        </p:nvGrpSpPr>
        <p:grpSpPr>
          <a:xfrm>
            <a:off x="1162971" y="2102651"/>
            <a:ext cx="7441097" cy="2628000"/>
            <a:chOff x="8928889" y="3495893"/>
            <a:chExt cx="9136244" cy="3359579"/>
          </a:xfrm>
        </p:grpSpPr>
        <p:sp>
          <p:nvSpPr>
            <p:cNvPr id="72" name="Freeform: Shape 98">
              <a:extLst>
                <a:ext uri="{FF2B5EF4-FFF2-40B4-BE49-F238E27FC236}">
                  <a16:creationId xmlns:a16="http://schemas.microsoft.com/office/drawing/2014/main" xmlns="" id="{1F107AA5-E06A-4017-9EDF-84897EB0C12B}"/>
                </a:ext>
              </a:extLst>
            </p:cNvPr>
            <p:cNvSpPr/>
            <p:nvPr/>
          </p:nvSpPr>
          <p:spPr>
            <a:xfrm>
              <a:off x="8928889" y="3495893"/>
              <a:ext cx="9136244" cy="3327206"/>
            </a:xfrm>
            <a:custGeom>
              <a:avLst/>
              <a:gdLst>
                <a:gd name="connsiteX0" fmla="*/ 9143612 w 9136244"/>
                <a:gd name="connsiteY0" fmla="*/ 3334474 h 3327206"/>
                <a:gd name="connsiteX1" fmla="*/ 7703227 w 9136244"/>
                <a:gd name="connsiteY1" fmla="*/ 3334474 h 3327206"/>
                <a:gd name="connsiteX2" fmla="*/ 7703227 w 9136244"/>
                <a:gd name="connsiteY2" fmla="*/ 3280532 h 3327206"/>
                <a:gd name="connsiteX3" fmla="*/ 7354235 w 9136244"/>
                <a:gd name="connsiteY3" fmla="*/ 3280532 h 3327206"/>
                <a:gd name="connsiteX4" fmla="*/ 7354235 w 9136244"/>
                <a:gd name="connsiteY4" fmla="*/ 3236116 h 3327206"/>
                <a:gd name="connsiteX5" fmla="*/ 7198779 w 9136244"/>
                <a:gd name="connsiteY5" fmla="*/ 3236116 h 3327206"/>
                <a:gd name="connsiteX6" fmla="*/ 7198779 w 9136244"/>
                <a:gd name="connsiteY6" fmla="*/ 3185354 h 3327206"/>
                <a:gd name="connsiteX7" fmla="*/ 6478582 w 9136244"/>
                <a:gd name="connsiteY7" fmla="*/ 3185354 h 3327206"/>
                <a:gd name="connsiteX8" fmla="*/ 6478582 w 9136244"/>
                <a:gd name="connsiteY8" fmla="*/ 3134593 h 3327206"/>
                <a:gd name="connsiteX9" fmla="*/ 6047100 w 9136244"/>
                <a:gd name="connsiteY9" fmla="*/ 3134593 h 3327206"/>
                <a:gd name="connsiteX10" fmla="*/ 6047100 w 9136244"/>
                <a:gd name="connsiteY10" fmla="*/ 3099692 h 3327206"/>
                <a:gd name="connsiteX11" fmla="*/ 5840876 w 9136244"/>
                <a:gd name="connsiteY11" fmla="*/ 3099692 h 3327206"/>
                <a:gd name="connsiteX12" fmla="*/ 5840876 w 9136244"/>
                <a:gd name="connsiteY12" fmla="*/ 3071136 h 3327206"/>
                <a:gd name="connsiteX13" fmla="*/ 5545817 w 9136244"/>
                <a:gd name="connsiteY13" fmla="*/ 3071136 h 3327206"/>
                <a:gd name="connsiteX14" fmla="*/ 5545817 w 9136244"/>
                <a:gd name="connsiteY14" fmla="*/ 3048931 h 3327206"/>
                <a:gd name="connsiteX15" fmla="*/ 5485539 w 9136244"/>
                <a:gd name="connsiteY15" fmla="*/ 3048931 h 3327206"/>
                <a:gd name="connsiteX16" fmla="*/ 5485539 w 9136244"/>
                <a:gd name="connsiteY16" fmla="*/ 2998170 h 3327206"/>
                <a:gd name="connsiteX17" fmla="*/ 5133367 w 9136244"/>
                <a:gd name="connsiteY17" fmla="*/ 2998170 h 3327206"/>
                <a:gd name="connsiteX18" fmla="*/ 5133367 w 9136244"/>
                <a:gd name="connsiteY18" fmla="*/ 2982302 h 3327206"/>
                <a:gd name="connsiteX19" fmla="*/ 5092130 w 9136244"/>
                <a:gd name="connsiteY19" fmla="*/ 2982302 h 3327206"/>
                <a:gd name="connsiteX20" fmla="*/ 5092130 w 9136244"/>
                <a:gd name="connsiteY20" fmla="*/ 2953753 h 3327206"/>
                <a:gd name="connsiteX21" fmla="*/ 5054058 w 9136244"/>
                <a:gd name="connsiteY21" fmla="*/ 2953753 h 3327206"/>
                <a:gd name="connsiteX22" fmla="*/ 5054058 w 9136244"/>
                <a:gd name="connsiteY22" fmla="*/ 2931540 h 3327206"/>
                <a:gd name="connsiteX23" fmla="*/ 4933494 w 9136244"/>
                <a:gd name="connsiteY23" fmla="*/ 2931540 h 3327206"/>
                <a:gd name="connsiteX24" fmla="*/ 4933494 w 9136244"/>
                <a:gd name="connsiteY24" fmla="*/ 2896640 h 3327206"/>
                <a:gd name="connsiteX25" fmla="*/ 4812932 w 9136244"/>
                <a:gd name="connsiteY25" fmla="*/ 2896640 h 3327206"/>
                <a:gd name="connsiteX26" fmla="*/ 4812932 w 9136244"/>
                <a:gd name="connsiteY26" fmla="*/ 2874435 h 3327206"/>
                <a:gd name="connsiteX27" fmla="*/ 4736786 w 9136244"/>
                <a:gd name="connsiteY27" fmla="*/ 2874435 h 3327206"/>
                <a:gd name="connsiteX28" fmla="*/ 4736786 w 9136244"/>
                <a:gd name="connsiteY28" fmla="*/ 2842706 h 3327206"/>
                <a:gd name="connsiteX29" fmla="*/ 4482972 w 9136244"/>
                <a:gd name="connsiteY29" fmla="*/ 2842706 h 3327206"/>
                <a:gd name="connsiteX30" fmla="*/ 4482972 w 9136244"/>
                <a:gd name="connsiteY30" fmla="*/ 2823674 h 3327206"/>
                <a:gd name="connsiteX31" fmla="*/ 4460768 w 9136244"/>
                <a:gd name="connsiteY31" fmla="*/ 2823674 h 3327206"/>
                <a:gd name="connsiteX32" fmla="*/ 4460768 w 9136244"/>
                <a:gd name="connsiteY32" fmla="*/ 2782429 h 3327206"/>
                <a:gd name="connsiteX33" fmla="*/ 4267231 w 9136244"/>
                <a:gd name="connsiteY33" fmla="*/ 2782429 h 3327206"/>
                <a:gd name="connsiteX34" fmla="*/ 4267231 w 9136244"/>
                <a:gd name="connsiteY34" fmla="*/ 2760217 h 3327206"/>
                <a:gd name="connsiteX35" fmla="*/ 4184741 w 9136244"/>
                <a:gd name="connsiteY35" fmla="*/ 2760217 h 3327206"/>
                <a:gd name="connsiteX36" fmla="*/ 4184741 w 9136244"/>
                <a:gd name="connsiteY36" fmla="*/ 2706283 h 3327206"/>
                <a:gd name="connsiteX37" fmla="*/ 4045146 w 9136244"/>
                <a:gd name="connsiteY37" fmla="*/ 2706283 h 3327206"/>
                <a:gd name="connsiteX38" fmla="*/ 4045146 w 9136244"/>
                <a:gd name="connsiteY38" fmla="*/ 2677726 h 3327206"/>
                <a:gd name="connsiteX39" fmla="*/ 3889690 w 9136244"/>
                <a:gd name="connsiteY39" fmla="*/ 2677726 h 3327206"/>
                <a:gd name="connsiteX40" fmla="*/ 3889690 w 9136244"/>
                <a:gd name="connsiteY40" fmla="*/ 2626965 h 3327206"/>
                <a:gd name="connsiteX41" fmla="*/ 3788160 w 9136244"/>
                <a:gd name="connsiteY41" fmla="*/ 2626965 h 3327206"/>
                <a:gd name="connsiteX42" fmla="*/ 3788160 w 9136244"/>
                <a:gd name="connsiteY42" fmla="*/ 2614277 h 3327206"/>
                <a:gd name="connsiteX43" fmla="*/ 3664425 w 9136244"/>
                <a:gd name="connsiteY43" fmla="*/ 2614277 h 3327206"/>
                <a:gd name="connsiteX44" fmla="*/ 3664425 w 9136244"/>
                <a:gd name="connsiteY44" fmla="*/ 2585720 h 3327206"/>
                <a:gd name="connsiteX45" fmla="*/ 3505797 w 9136244"/>
                <a:gd name="connsiteY45" fmla="*/ 2585720 h 3327206"/>
                <a:gd name="connsiteX46" fmla="*/ 3505797 w 9136244"/>
                <a:gd name="connsiteY46" fmla="*/ 2576204 h 3327206"/>
                <a:gd name="connsiteX47" fmla="*/ 3461380 w 9136244"/>
                <a:gd name="connsiteY47" fmla="*/ 2576204 h 3327206"/>
                <a:gd name="connsiteX48" fmla="*/ 3461380 w 9136244"/>
                <a:gd name="connsiteY48" fmla="*/ 2538131 h 3327206"/>
                <a:gd name="connsiteX49" fmla="*/ 3359850 w 9136244"/>
                <a:gd name="connsiteY49" fmla="*/ 2538131 h 3327206"/>
                <a:gd name="connsiteX50" fmla="*/ 3359850 w 9136244"/>
                <a:gd name="connsiteY50" fmla="*/ 2490542 h 3327206"/>
                <a:gd name="connsiteX51" fmla="*/ 3245639 w 9136244"/>
                <a:gd name="connsiteY51" fmla="*/ 2490542 h 3327206"/>
                <a:gd name="connsiteX52" fmla="*/ 3245639 w 9136244"/>
                <a:gd name="connsiteY52" fmla="*/ 2449297 h 3327206"/>
                <a:gd name="connsiteX53" fmla="*/ 3175838 w 9136244"/>
                <a:gd name="connsiteY53" fmla="*/ 2449297 h 3327206"/>
                <a:gd name="connsiteX54" fmla="*/ 3175838 w 9136244"/>
                <a:gd name="connsiteY54" fmla="*/ 2414396 h 3327206"/>
                <a:gd name="connsiteX55" fmla="*/ 3083832 w 9136244"/>
                <a:gd name="connsiteY55" fmla="*/ 2414396 h 3327206"/>
                <a:gd name="connsiteX56" fmla="*/ 3083832 w 9136244"/>
                <a:gd name="connsiteY56" fmla="*/ 2376323 h 3327206"/>
                <a:gd name="connsiteX57" fmla="*/ 3029898 w 9136244"/>
                <a:gd name="connsiteY57" fmla="*/ 2376323 h 3327206"/>
                <a:gd name="connsiteX58" fmla="*/ 3029898 w 9136244"/>
                <a:gd name="connsiteY58" fmla="*/ 2322390 h 3327206"/>
                <a:gd name="connsiteX59" fmla="*/ 2969613 w 9136244"/>
                <a:gd name="connsiteY59" fmla="*/ 2322390 h 3327206"/>
                <a:gd name="connsiteX60" fmla="*/ 2969613 w 9136244"/>
                <a:gd name="connsiteY60" fmla="*/ 2281145 h 3327206"/>
                <a:gd name="connsiteX61" fmla="*/ 2941056 w 9136244"/>
                <a:gd name="connsiteY61" fmla="*/ 2281145 h 3327206"/>
                <a:gd name="connsiteX62" fmla="*/ 2941056 w 9136244"/>
                <a:gd name="connsiteY62" fmla="*/ 2246244 h 3327206"/>
                <a:gd name="connsiteX63" fmla="*/ 2855394 w 9136244"/>
                <a:gd name="connsiteY63" fmla="*/ 2246244 h 3327206"/>
                <a:gd name="connsiteX64" fmla="*/ 2855394 w 9136244"/>
                <a:gd name="connsiteY64" fmla="*/ 2166927 h 3327206"/>
                <a:gd name="connsiteX65" fmla="*/ 2757044 w 9136244"/>
                <a:gd name="connsiteY65" fmla="*/ 2166927 h 3327206"/>
                <a:gd name="connsiteX66" fmla="*/ 2757044 w 9136244"/>
                <a:gd name="connsiteY66" fmla="*/ 2122510 h 3327206"/>
                <a:gd name="connsiteX67" fmla="*/ 2655522 w 9136244"/>
                <a:gd name="connsiteY67" fmla="*/ 2122510 h 3327206"/>
                <a:gd name="connsiteX68" fmla="*/ 2655522 w 9136244"/>
                <a:gd name="connsiteY68" fmla="*/ 2081265 h 3327206"/>
                <a:gd name="connsiteX69" fmla="*/ 2620621 w 9136244"/>
                <a:gd name="connsiteY69" fmla="*/ 2081265 h 3327206"/>
                <a:gd name="connsiteX70" fmla="*/ 2620621 w 9136244"/>
                <a:gd name="connsiteY70" fmla="*/ 2024159 h 3327206"/>
                <a:gd name="connsiteX71" fmla="*/ 2414396 w 9136244"/>
                <a:gd name="connsiteY71" fmla="*/ 2024159 h 3327206"/>
                <a:gd name="connsiteX72" fmla="*/ 2414396 w 9136244"/>
                <a:gd name="connsiteY72" fmla="*/ 1986086 h 3327206"/>
                <a:gd name="connsiteX73" fmla="*/ 2354119 w 9136244"/>
                <a:gd name="connsiteY73" fmla="*/ 1986086 h 3327206"/>
                <a:gd name="connsiteX74" fmla="*/ 2354119 w 9136244"/>
                <a:gd name="connsiteY74" fmla="*/ 1951186 h 3327206"/>
                <a:gd name="connsiteX75" fmla="*/ 2322390 w 9136244"/>
                <a:gd name="connsiteY75" fmla="*/ 1951186 h 3327206"/>
                <a:gd name="connsiteX76" fmla="*/ 2322390 w 9136244"/>
                <a:gd name="connsiteY76" fmla="*/ 1900424 h 3327206"/>
                <a:gd name="connsiteX77" fmla="*/ 2211343 w 9136244"/>
                <a:gd name="connsiteY77" fmla="*/ 1900424 h 3327206"/>
                <a:gd name="connsiteX78" fmla="*/ 2211343 w 9136244"/>
                <a:gd name="connsiteY78" fmla="*/ 1849663 h 3327206"/>
                <a:gd name="connsiteX79" fmla="*/ 2132034 w 9136244"/>
                <a:gd name="connsiteY79" fmla="*/ 1849663 h 3327206"/>
                <a:gd name="connsiteX80" fmla="*/ 2132034 w 9136244"/>
                <a:gd name="connsiteY80" fmla="*/ 1802074 h 3327206"/>
                <a:gd name="connsiteX81" fmla="*/ 2078092 w 9136244"/>
                <a:gd name="connsiteY81" fmla="*/ 1802074 h 3327206"/>
                <a:gd name="connsiteX82" fmla="*/ 2078092 w 9136244"/>
                <a:gd name="connsiteY82" fmla="*/ 1738617 h 3327206"/>
                <a:gd name="connsiteX83" fmla="*/ 1986086 w 9136244"/>
                <a:gd name="connsiteY83" fmla="*/ 1738617 h 3327206"/>
                <a:gd name="connsiteX84" fmla="*/ 1986086 w 9136244"/>
                <a:gd name="connsiteY84" fmla="*/ 1627578 h 3327206"/>
                <a:gd name="connsiteX85" fmla="*/ 1957537 w 9136244"/>
                <a:gd name="connsiteY85" fmla="*/ 1627578 h 3327206"/>
                <a:gd name="connsiteX86" fmla="*/ 1957537 w 9136244"/>
                <a:gd name="connsiteY86" fmla="*/ 1595849 h 3327206"/>
                <a:gd name="connsiteX87" fmla="*/ 1916292 w 9136244"/>
                <a:gd name="connsiteY87" fmla="*/ 1595849 h 3327206"/>
                <a:gd name="connsiteX88" fmla="*/ 1916292 w 9136244"/>
                <a:gd name="connsiteY88" fmla="*/ 1564121 h 3327206"/>
                <a:gd name="connsiteX89" fmla="*/ 1875047 w 9136244"/>
                <a:gd name="connsiteY89" fmla="*/ 1564121 h 3327206"/>
                <a:gd name="connsiteX90" fmla="*/ 1875047 w 9136244"/>
                <a:gd name="connsiteY90" fmla="*/ 1519704 h 3327206"/>
                <a:gd name="connsiteX91" fmla="*/ 1817934 w 9136244"/>
                <a:gd name="connsiteY91" fmla="*/ 1519704 h 3327206"/>
                <a:gd name="connsiteX92" fmla="*/ 1817934 w 9136244"/>
                <a:gd name="connsiteY92" fmla="*/ 1453082 h 3327206"/>
                <a:gd name="connsiteX93" fmla="*/ 1773517 w 9136244"/>
                <a:gd name="connsiteY93" fmla="*/ 1453082 h 3327206"/>
                <a:gd name="connsiteX94" fmla="*/ 1773517 w 9136244"/>
                <a:gd name="connsiteY94" fmla="*/ 1405493 h 3327206"/>
                <a:gd name="connsiteX95" fmla="*/ 1751313 w 9136244"/>
                <a:gd name="connsiteY95" fmla="*/ 1405493 h 3327206"/>
                <a:gd name="connsiteX96" fmla="*/ 1751313 w 9136244"/>
                <a:gd name="connsiteY96" fmla="*/ 1380108 h 3327206"/>
                <a:gd name="connsiteX97" fmla="*/ 1703724 w 9136244"/>
                <a:gd name="connsiteY97" fmla="*/ 1380108 h 3327206"/>
                <a:gd name="connsiteX98" fmla="*/ 1703724 w 9136244"/>
                <a:gd name="connsiteY98" fmla="*/ 1332519 h 3327206"/>
                <a:gd name="connsiteX99" fmla="*/ 1649782 w 9136244"/>
                <a:gd name="connsiteY99" fmla="*/ 1332519 h 3327206"/>
                <a:gd name="connsiteX100" fmla="*/ 1649782 w 9136244"/>
                <a:gd name="connsiteY100" fmla="*/ 1262718 h 3327206"/>
                <a:gd name="connsiteX101" fmla="*/ 1618062 w 9136244"/>
                <a:gd name="connsiteY101" fmla="*/ 1262718 h 3327206"/>
                <a:gd name="connsiteX102" fmla="*/ 1618062 w 9136244"/>
                <a:gd name="connsiteY102" fmla="*/ 1211956 h 3327206"/>
                <a:gd name="connsiteX103" fmla="*/ 1545088 w 9136244"/>
                <a:gd name="connsiteY103" fmla="*/ 1211956 h 3327206"/>
                <a:gd name="connsiteX104" fmla="*/ 1545088 w 9136244"/>
                <a:gd name="connsiteY104" fmla="*/ 1138983 h 3327206"/>
                <a:gd name="connsiteX105" fmla="*/ 1472114 w 9136244"/>
                <a:gd name="connsiteY105" fmla="*/ 1138983 h 3327206"/>
                <a:gd name="connsiteX106" fmla="*/ 1472114 w 9136244"/>
                <a:gd name="connsiteY106" fmla="*/ 1104090 h 3327206"/>
                <a:gd name="connsiteX107" fmla="*/ 1434041 w 9136244"/>
                <a:gd name="connsiteY107" fmla="*/ 1104090 h 3327206"/>
                <a:gd name="connsiteX108" fmla="*/ 1434041 w 9136244"/>
                <a:gd name="connsiteY108" fmla="*/ 1043804 h 3327206"/>
                <a:gd name="connsiteX109" fmla="*/ 1376936 w 9136244"/>
                <a:gd name="connsiteY109" fmla="*/ 1043804 h 3327206"/>
                <a:gd name="connsiteX110" fmla="*/ 1376936 w 9136244"/>
                <a:gd name="connsiteY110" fmla="*/ 964487 h 3327206"/>
                <a:gd name="connsiteX111" fmla="*/ 1278586 w 9136244"/>
                <a:gd name="connsiteY111" fmla="*/ 964487 h 3327206"/>
                <a:gd name="connsiteX112" fmla="*/ 1278586 w 9136244"/>
                <a:gd name="connsiteY112" fmla="*/ 910553 h 3327206"/>
                <a:gd name="connsiteX113" fmla="*/ 1250029 w 9136244"/>
                <a:gd name="connsiteY113" fmla="*/ 910553 h 3327206"/>
                <a:gd name="connsiteX114" fmla="*/ 1250029 w 9136244"/>
                <a:gd name="connsiteY114" fmla="*/ 859792 h 3327206"/>
                <a:gd name="connsiteX115" fmla="*/ 1123122 w 9136244"/>
                <a:gd name="connsiteY115" fmla="*/ 859792 h 3327206"/>
                <a:gd name="connsiteX116" fmla="*/ 1123122 w 9136244"/>
                <a:gd name="connsiteY116" fmla="*/ 815375 h 3327206"/>
                <a:gd name="connsiteX117" fmla="*/ 1085049 w 9136244"/>
                <a:gd name="connsiteY117" fmla="*/ 815375 h 3327206"/>
                <a:gd name="connsiteX118" fmla="*/ 1085049 w 9136244"/>
                <a:gd name="connsiteY118" fmla="*/ 774130 h 3327206"/>
                <a:gd name="connsiteX119" fmla="*/ 1037460 w 9136244"/>
                <a:gd name="connsiteY119" fmla="*/ 774130 h 3327206"/>
                <a:gd name="connsiteX120" fmla="*/ 1037460 w 9136244"/>
                <a:gd name="connsiteY120" fmla="*/ 710677 h 3327206"/>
                <a:gd name="connsiteX121" fmla="*/ 964487 w 9136244"/>
                <a:gd name="connsiteY121" fmla="*/ 710677 h 3327206"/>
                <a:gd name="connsiteX122" fmla="*/ 964487 w 9136244"/>
                <a:gd name="connsiteY122" fmla="*/ 618670 h 3327206"/>
                <a:gd name="connsiteX123" fmla="*/ 910553 w 9136244"/>
                <a:gd name="connsiteY123" fmla="*/ 618670 h 3327206"/>
                <a:gd name="connsiteX124" fmla="*/ 910553 w 9136244"/>
                <a:gd name="connsiteY124" fmla="*/ 580598 h 3327206"/>
                <a:gd name="connsiteX125" fmla="*/ 869308 w 9136244"/>
                <a:gd name="connsiteY125" fmla="*/ 580598 h 3327206"/>
                <a:gd name="connsiteX126" fmla="*/ 869308 w 9136244"/>
                <a:gd name="connsiteY126" fmla="*/ 533008 h 3327206"/>
                <a:gd name="connsiteX127" fmla="*/ 812203 w 9136244"/>
                <a:gd name="connsiteY127" fmla="*/ 533008 h 3327206"/>
                <a:gd name="connsiteX128" fmla="*/ 812203 w 9136244"/>
                <a:gd name="connsiteY128" fmla="*/ 491763 h 3327206"/>
                <a:gd name="connsiteX129" fmla="*/ 764612 w 9136244"/>
                <a:gd name="connsiteY129" fmla="*/ 491763 h 3327206"/>
                <a:gd name="connsiteX130" fmla="*/ 764612 w 9136244"/>
                <a:gd name="connsiteY130" fmla="*/ 456863 h 3327206"/>
                <a:gd name="connsiteX131" fmla="*/ 732886 w 9136244"/>
                <a:gd name="connsiteY131" fmla="*/ 456863 h 3327206"/>
                <a:gd name="connsiteX132" fmla="*/ 732886 w 9136244"/>
                <a:gd name="connsiteY132" fmla="*/ 406101 h 3327206"/>
                <a:gd name="connsiteX133" fmla="*/ 678950 w 9136244"/>
                <a:gd name="connsiteY133" fmla="*/ 406101 h 3327206"/>
                <a:gd name="connsiteX134" fmla="*/ 678950 w 9136244"/>
                <a:gd name="connsiteY134" fmla="*/ 352166 h 3327206"/>
                <a:gd name="connsiteX135" fmla="*/ 628187 w 9136244"/>
                <a:gd name="connsiteY135" fmla="*/ 352166 h 3327206"/>
                <a:gd name="connsiteX136" fmla="*/ 628187 w 9136244"/>
                <a:gd name="connsiteY136" fmla="*/ 298230 h 3327206"/>
                <a:gd name="connsiteX137" fmla="*/ 583770 w 9136244"/>
                <a:gd name="connsiteY137" fmla="*/ 298230 h 3327206"/>
                <a:gd name="connsiteX138" fmla="*/ 583770 w 9136244"/>
                <a:gd name="connsiteY138" fmla="*/ 263331 h 3327206"/>
                <a:gd name="connsiteX139" fmla="*/ 526663 w 9136244"/>
                <a:gd name="connsiteY139" fmla="*/ 263331 h 3327206"/>
                <a:gd name="connsiteX140" fmla="*/ 526663 w 9136244"/>
                <a:gd name="connsiteY140" fmla="*/ 228432 h 3327206"/>
                <a:gd name="connsiteX141" fmla="*/ 482245 w 9136244"/>
                <a:gd name="connsiteY141" fmla="*/ 228432 h 3327206"/>
                <a:gd name="connsiteX142" fmla="*/ 482245 w 9136244"/>
                <a:gd name="connsiteY142" fmla="*/ 190360 h 3327206"/>
                <a:gd name="connsiteX143" fmla="*/ 456863 w 9136244"/>
                <a:gd name="connsiteY143" fmla="*/ 190360 h 3327206"/>
                <a:gd name="connsiteX144" fmla="*/ 456863 w 9136244"/>
                <a:gd name="connsiteY144" fmla="*/ 164978 h 3327206"/>
                <a:gd name="connsiteX145" fmla="*/ 415619 w 9136244"/>
                <a:gd name="connsiteY145" fmla="*/ 164978 h 3327206"/>
                <a:gd name="connsiteX146" fmla="*/ 415619 w 9136244"/>
                <a:gd name="connsiteY146" fmla="*/ 123734 h 3327206"/>
                <a:gd name="connsiteX147" fmla="*/ 339475 w 9136244"/>
                <a:gd name="connsiteY147" fmla="*/ 123734 h 3327206"/>
                <a:gd name="connsiteX148" fmla="*/ 339475 w 9136244"/>
                <a:gd name="connsiteY148" fmla="*/ 88835 h 3327206"/>
                <a:gd name="connsiteX149" fmla="*/ 291885 w 9136244"/>
                <a:gd name="connsiteY149" fmla="*/ 88835 h 3327206"/>
                <a:gd name="connsiteX150" fmla="*/ 291885 w 9136244"/>
                <a:gd name="connsiteY150" fmla="*/ 53935 h 3327206"/>
                <a:gd name="connsiteX151" fmla="*/ 218914 w 9136244"/>
                <a:gd name="connsiteY151" fmla="*/ 53935 h 3327206"/>
                <a:gd name="connsiteX152" fmla="*/ 218914 w 9136244"/>
                <a:gd name="connsiteY152" fmla="*/ 15863 h 3327206"/>
                <a:gd name="connsiteX153" fmla="*/ 164978 w 9136244"/>
                <a:gd name="connsiteY153" fmla="*/ 15863 h 3327206"/>
                <a:gd name="connsiteX154" fmla="*/ 164978 w 9136244"/>
                <a:gd name="connsiteY154" fmla="*/ 0 h 3327206"/>
                <a:gd name="connsiteX155" fmla="*/ 0 w 9136244"/>
                <a:gd name="connsiteY155" fmla="*/ 0 h 33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36244" h="3327206">
                  <a:moveTo>
                    <a:pt x="9143612" y="3334474"/>
                  </a:moveTo>
                  <a:lnTo>
                    <a:pt x="7703227" y="3334474"/>
                  </a:lnTo>
                  <a:lnTo>
                    <a:pt x="7703227" y="3280532"/>
                  </a:lnTo>
                  <a:lnTo>
                    <a:pt x="7354235" y="3280532"/>
                  </a:lnTo>
                  <a:lnTo>
                    <a:pt x="7354235" y="3236116"/>
                  </a:lnTo>
                  <a:lnTo>
                    <a:pt x="7198779" y="3236116"/>
                  </a:lnTo>
                  <a:lnTo>
                    <a:pt x="7198779" y="3185354"/>
                  </a:lnTo>
                  <a:lnTo>
                    <a:pt x="6478582" y="3185354"/>
                  </a:lnTo>
                  <a:lnTo>
                    <a:pt x="6478582" y="3134593"/>
                  </a:lnTo>
                  <a:lnTo>
                    <a:pt x="6047100" y="3134593"/>
                  </a:lnTo>
                  <a:lnTo>
                    <a:pt x="6047100" y="3099692"/>
                  </a:lnTo>
                  <a:lnTo>
                    <a:pt x="5840876" y="3099692"/>
                  </a:lnTo>
                  <a:lnTo>
                    <a:pt x="5840876" y="3071136"/>
                  </a:lnTo>
                  <a:lnTo>
                    <a:pt x="5545817" y="3071136"/>
                  </a:lnTo>
                  <a:lnTo>
                    <a:pt x="5545817" y="3048931"/>
                  </a:lnTo>
                  <a:lnTo>
                    <a:pt x="5485539" y="3048931"/>
                  </a:lnTo>
                  <a:lnTo>
                    <a:pt x="5485539" y="2998170"/>
                  </a:lnTo>
                  <a:lnTo>
                    <a:pt x="5133367" y="2998170"/>
                  </a:lnTo>
                  <a:lnTo>
                    <a:pt x="5133367" y="2982302"/>
                  </a:lnTo>
                  <a:lnTo>
                    <a:pt x="5092130" y="2982302"/>
                  </a:lnTo>
                  <a:lnTo>
                    <a:pt x="5092130" y="2953753"/>
                  </a:lnTo>
                  <a:lnTo>
                    <a:pt x="5054058" y="2953753"/>
                  </a:lnTo>
                  <a:lnTo>
                    <a:pt x="5054058" y="2931540"/>
                  </a:lnTo>
                  <a:lnTo>
                    <a:pt x="4933494" y="2931540"/>
                  </a:lnTo>
                  <a:lnTo>
                    <a:pt x="4933494" y="2896640"/>
                  </a:lnTo>
                  <a:lnTo>
                    <a:pt x="4812932" y="2896640"/>
                  </a:lnTo>
                  <a:lnTo>
                    <a:pt x="4812932" y="2874435"/>
                  </a:lnTo>
                  <a:lnTo>
                    <a:pt x="4736786" y="2874435"/>
                  </a:lnTo>
                  <a:lnTo>
                    <a:pt x="4736786" y="2842706"/>
                  </a:lnTo>
                  <a:lnTo>
                    <a:pt x="4482972" y="2842706"/>
                  </a:lnTo>
                  <a:lnTo>
                    <a:pt x="4482972" y="2823674"/>
                  </a:lnTo>
                  <a:lnTo>
                    <a:pt x="4460768" y="2823674"/>
                  </a:lnTo>
                  <a:lnTo>
                    <a:pt x="4460768" y="2782429"/>
                  </a:lnTo>
                  <a:lnTo>
                    <a:pt x="4267231" y="2782429"/>
                  </a:lnTo>
                  <a:lnTo>
                    <a:pt x="4267231" y="2760217"/>
                  </a:lnTo>
                  <a:lnTo>
                    <a:pt x="4184741" y="2760217"/>
                  </a:lnTo>
                  <a:lnTo>
                    <a:pt x="4184741" y="2706283"/>
                  </a:lnTo>
                  <a:lnTo>
                    <a:pt x="4045146" y="2706283"/>
                  </a:lnTo>
                  <a:lnTo>
                    <a:pt x="4045146" y="2677726"/>
                  </a:lnTo>
                  <a:lnTo>
                    <a:pt x="3889690" y="2677726"/>
                  </a:lnTo>
                  <a:lnTo>
                    <a:pt x="3889690" y="2626965"/>
                  </a:lnTo>
                  <a:lnTo>
                    <a:pt x="3788160" y="2626965"/>
                  </a:lnTo>
                  <a:lnTo>
                    <a:pt x="3788160" y="2614277"/>
                  </a:lnTo>
                  <a:lnTo>
                    <a:pt x="3664425" y="2614277"/>
                  </a:lnTo>
                  <a:lnTo>
                    <a:pt x="3664425" y="2585720"/>
                  </a:lnTo>
                  <a:lnTo>
                    <a:pt x="3505797" y="2585720"/>
                  </a:lnTo>
                  <a:lnTo>
                    <a:pt x="3505797" y="2576204"/>
                  </a:lnTo>
                  <a:lnTo>
                    <a:pt x="3461380" y="2576204"/>
                  </a:lnTo>
                  <a:lnTo>
                    <a:pt x="3461380" y="2538131"/>
                  </a:lnTo>
                  <a:lnTo>
                    <a:pt x="3359850" y="2538131"/>
                  </a:lnTo>
                  <a:lnTo>
                    <a:pt x="3359850" y="2490542"/>
                  </a:lnTo>
                  <a:lnTo>
                    <a:pt x="3245639" y="2490542"/>
                  </a:lnTo>
                  <a:lnTo>
                    <a:pt x="3245639" y="2449297"/>
                  </a:lnTo>
                  <a:lnTo>
                    <a:pt x="3175838" y="2449297"/>
                  </a:lnTo>
                  <a:lnTo>
                    <a:pt x="3175838" y="2414396"/>
                  </a:lnTo>
                  <a:lnTo>
                    <a:pt x="3083832" y="2414396"/>
                  </a:lnTo>
                  <a:lnTo>
                    <a:pt x="3083832" y="2376323"/>
                  </a:lnTo>
                  <a:lnTo>
                    <a:pt x="3029898" y="2376323"/>
                  </a:lnTo>
                  <a:lnTo>
                    <a:pt x="3029898" y="2322390"/>
                  </a:lnTo>
                  <a:lnTo>
                    <a:pt x="2969613" y="2322390"/>
                  </a:lnTo>
                  <a:lnTo>
                    <a:pt x="2969613" y="2281145"/>
                  </a:lnTo>
                  <a:lnTo>
                    <a:pt x="2941056" y="2281145"/>
                  </a:lnTo>
                  <a:lnTo>
                    <a:pt x="2941056" y="2246244"/>
                  </a:lnTo>
                  <a:lnTo>
                    <a:pt x="2855394" y="2246244"/>
                  </a:lnTo>
                  <a:lnTo>
                    <a:pt x="2855394" y="2166927"/>
                  </a:lnTo>
                  <a:lnTo>
                    <a:pt x="2757044" y="2166927"/>
                  </a:lnTo>
                  <a:lnTo>
                    <a:pt x="2757044" y="2122510"/>
                  </a:lnTo>
                  <a:lnTo>
                    <a:pt x="2655522" y="2122510"/>
                  </a:lnTo>
                  <a:lnTo>
                    <a:pt x="2655522" y="2081265"/>
                  </a:lnTo>
                  <a:lnTo>
                    <a:pt x="2620621" y="2081265"/>
                  </a:lnTo>
                  <a:lnTo>
                    <a:pt x="2620621" y="2024159"/>
                  </a:lnTo>
                  <a:lnTo>
                    <a:pt x="2414396" y="2024159"/>
                  </a:lnTo>
                  <a:lnTo>
                    <a:pt x="2414396" y="1986086"/>
                  </a:lnTo>
                  <a:lnTo>
                    <a:pt x="2354119" y="1986086"/>
                  </a:lnTo>
                  <a:lnTo>
                    <a:pt x="2354119" y="1951186"/>
                  </a:lnTo>
                  <a:lnTo>
                    <a:pt x="2322390" y="1951186"/>
                  </a:lnTo>
                  <a:lnTo>
                    <a:pt x="2322390" y="1900424"/>
                  </a:lnTo>
                  <a:lnTo>
                    <a:pt x="2211343" y="1900424"/>
                  </a:lnTo>
                  <a:lnTo>
                    <a:pt x="2211343" y="1849663"/>
                  </a:lnTo>
                  <a:lnTo>
                    <a:pt x="2132034" y="1849663"/>
                  </a:lnTo>
                  <a:lnTo>
                    <a:pt x="2132034" y="1802074"/>
                  </a:lnTo>
                  <a:lnTo>
                    <a:pt x="2078092" y="1802074"/>
                  </a:lnTo>
                  <a:lnTo>
                    <a:pt x="2078092" y="1738617"/>
                  </a:lnTo>
                  <a:lnTo>
                    <a:pt x="1986086" y="1738617"/>
                  </a:lnTo>
                  <a:lnTo>
                    <a:pt x="1986086" y="1627578"/>
                  </a:lnTo>
                  <a:lnTo>
                    <a:pt x="1957537" y="1627578"/>
                  </a:lnTo>
                  <a:lnTo>
                    <a:pt x="1957537" y="1595849"/>
                  </a:lnTo>
                  <a:lnTo>
                    <a:pt x="1916292" y="1595849"/>
                  </a:lnTo>
                  <a:lnTo>
                    <a:pt x="1916292" y="1564121"/>
                  </a:lnTo>
                  <a:lnTo>
                    <a:pt x="1875047" y="1564121"/>
                  </a:lnTo>
                  <a:lnTo>
                    <a:pt x="1875047" y="1519704"/>
                  </a:lnTo>
                  <a:lnTo>
                    <a:pt x="1817934" y="1519704"/>
                  </a:lnTo>
                  <a:lnTo>
                    <a:pt x="1817934" y="1453082"/>
                  </a:lnTo>
                  <a:lnTo>
                    <a:pt x="1773517" y="1453082"/>
                  </a:lnTo>
                  <a:lnTo>
                    <a:pt x="1773517" y="1405493"/>
                  </a:lnTo>
                  <a:lnTo>
                    <a:pt x="1751313" y="1405493"/>
                  </a:lnTo>
                  <a:lnTo>
                    <a:pt x="1751313" y="1380108"/>
                  </a:lnTo>
                  <a:lnTo>
                    <a:pt x="1703724" y="1380108"/>
                  </a:lnTo>
                  <a:lnTo>
                    <a:pt x="1703724" y="1332519"/>
                  </a:lnTo>
                  <a:lnTo>
                    <a:pt x="1649782" y="1332519"/>
                  </a:lnTo>
                  <a:lnTo>
                    <a:pt x="1649782" y="1262718"/>
                  </a:lnTo>
                  <a:lnTo>
                    <a:pt x="1618062" y="1262718"/>
                  </a:lnTo>
                  <a:lnTo>
                    <a:pt x="1618062" y="1211956"/>
                  </a:lnTo>
                  <a:lnTo>
                    <a:pt x="1545088" y="1211956"/>
                  </a:lnTo>
                  <a:lnTo>
                    <a:pt x="1545088" y="1138983"/>
                  </a:lnTo>
                  <a:lnTo>
                    <a:pt x="1472114" y="1138983"/>
                  </a:lnTo>
                  <a:lnTo>
                    <a:pt x="1472114" y="1104090"/>
                  </a:lnTo>
                  <a:lnTo>
                    <a:pt x="1434041" y="1104090"/>
                  </a:lnTo>
                  <a:lnTo>
                    <a:pt x="1434041" y="1043804"/>
                  </a:lnTo>
                  <a:lnTo>
                    <a:pt x="1376936" y="1043804"/>
                  </a:lnTo>
                  <a:lnTo>
                    <a:pt x="1376936" y="964487"/>
                  </a:lnTo>
                  <a:lnTo>
                    <a:pt x="1278586" y="964487"/>
                  </a:lnTo>
                  <a:lnTo>
                    <a:pt x="1278586" y="910553"/>
                  </a:lnTo>
                  <a:lnTo>
                    <a:pt x="1250029" y="910553"/>
                  </a:lnTo>
                  <a:lnTo>
                    <a:pt x="1250029" y="859792"/>
                  </a:lnTo>
                  <a:lnTo>
                    <a:pt x="1123122" y="859792"/>
                  </a:lnTo>
                  <a:lnTo>
                    <a:pt x="1123122" y="815375"/>
                  </a:lnTo>
                  <a:lnTo>
                    <a:pt x="1085049" y="815375"/>
                  </a:lnTo>
                  <a:lnTo>
                    <a:pt x="1085049" y="774130"/>
                  </a:lnTo>
                  <a:lnTo>
                    <a:pt x="1037460" y="774130"/>
                  </a:lnTo>
                  <a:lnTo>
                    <a:pt x="1037460" y="710677"/>
                  </a:lnTo>
                  <a:lnTo>
                    <a:pt x="964487" y="710677"/>
                  </a:lnTo>
                  <a:lnTo>
                    <a:pt x="964487" y="618670"/>
                  </a:lnTo>
                  <a:lnTo>
                    <a:pt x="910553" y="618670"/>
                  </a:lnTo>
                  <a:lnTo>
                    <a:pt x="910553" y="580598"/>
                  </a:lnTo>
                  <a:lnTo>
                    <a:pt x="869308" y="580598"/>
                  </a:lnTo>
                  <a:lnTo>
                    <a:pt x="869308" y="533008"/>
                  </a:lnTo>
                  <a:lnTo>
                    <a:pt x="812203" y="533008"/>
                  </a:lnTo>
                  <a:lnTo>
                    <a:pt x="812203" y="491763"/>
                  </a:lnTo>
                  <a:lnTo>
                    <a:pt x="764612" y="491763"/>
                  </a:lnTo>
                  <a:lnTo>
                    <a:pt x="764612" y="456863"/>
                  </a:lnTo>
                  <a:lnTo>
                    <a:pt x="732886" y="456863"/>
                  </a:lnTo>
                  <a:lnTo>
                    <a:pt x="732886" y="406101"/>
                  </a:lnTo>
                  <a:lnTo>
                    <a:pt x="678950" y="406101"/>
                  </a:lnTo>
                  <a:lnTo>
                    <a:pt x="678950" y="352166"/>
                  </a:lnTo>
                  <a:lnTo>
                    <a:pt x="628187" y="352166"/>
                  </a:lnTo>
                  <a:lnTo>
                    <a:pt x="628187" y="298230"/>
                  </a:lnTo>
                  <a:lnTo>
                    <a:pt x="583770" y="298230"/>
                  </a:lnTo>
                  <a:lnTo>
                    <a:pt x="583770" y="263331"/>
                  </a:lnTo>
                  <a:lnTo>
                    <a:pt x="526663" y="263331"/>
                  </a:lnTo>
                  <a:lnTo>
                    <a:pt x="526663" y="228432"/>
                  </a:lnTo>
                  <a:lnTo>
                    <a:pt x="482245" y="228432"/>
                  </a:lnTo>
                  <a:lnTo>
                    <a:pt x="482245" y="190360"/>
                  </a:lnTo>
                  <a:lnTo>
                    <a:pt x="456863" y="190360"/>
                  </a:lnTo>
                  <a:lnTo>
                    <a:pt x="456863" y="164978"/>
                  </a:lnTo>
                  <a:lnTo>
                    <a:pt x="415619" y="164978"/>
                  </a:lnTo>
                  <a:lnTo>
                    <a:pt x="415619" y="123734"/>
                  </a:lnTo>
                  <a:lnTo>
                    <a:pt x="339475" y="123734"/>
                  </a:lnTo>
                  <a:lnTo>
                    <a:pt x="339475" y="88835"/>
                  </a:lnTo>
                  <a:lnTo>
                    <a:pt x="291885" y="88835"/>
                  </a:lnTo>
                  <a:lnTo>
                    <a:pt x="291885" y="53935"/>
                  </a:lnTo>
                  <a:lnTo>
                    <a:pt x="218914" y="53935"/>
                  </a:lnTo>
                  <a:lnTo>
                    <a:pt x="218914" y="15863"/>
                  </a:lnTo>
                  <a:lnTo>
                    <a:pt x="164978" y="15863"/>
                  </a:lnTo>
                  <a:lnTo>
                    <a:pt x="164978" y="0"/>
                  </a:lnTo>
                  <a:lnTo>
                    <a:pt x="0" y="0"/>
                  </a:lnTo>
                </a:path>
              </a:pathLst>
            </a:custGeom>
            <a:noFill/>
            <a:ln w="25400" cap="flat">
              <a:solidFill>
                <a:srgbClr val="B60D27"/>
              </a:solidFill>
              <a:prstDash val="solid"/>
              <a:miter/>
            </a:ln>
          </p:spPr>
          <p:txBody>
            <a:bodyPr rtlCol="0" anchor="ctr"/>
            <a:lstStyle/>
            <a:p>
              <a:endParaRPr lang="fr-FR" dirty="0"/>
            </a:p>
          </p:txBody>
        </p:sp>
        <p:grpSp>
          <p:nvGrpSpPr>
            <p:cNvPr id="73" name="Group 72">
              <a:extLst>
                <a:ext uri="{FF2B5EF4-FFF2-40B4-BE49-F238E27FC236}">
                  <a16:creationId xmlns:a16="http://schemas.microsoft.com/office/drawing/2014/main" xmlns="" id="{41AC72B1-5840-4AB3-9E7D-3D8607376591}"/>
                </a:ext>
              </a:extLst>
            </p:cNvPr>
            <p:cNvGrpSpPr/>
            <p:nvPr/>
          </p:nvGrpSpPr>
          <p:grpSpPr>
            <a:xfrm>
              <a:off x="11006981" y="5234509"/>
              <a:ext cx="7034497" cy="1620963"/>
              <a:chOff x="11006981" y="5234509"/>
              <a:chExt cx="7034497" cy="1620963"/>
            </a:xfrm>
          </p:grpSpPr>
          <p:sp>
            <p:nvSpPr>
              <p:cNvPr id="74" name="Freeform: Shape 99">
                <a:extLst>
                  <a:ext uri="{FF2B5EF4-FFF2-40B4-BE49-F238E27FC236}">
                    <a16:creationId xmlns:a16="http://schemas.microsoft.com/office/drawing/2014/main" xmlns="" id="{C2CF6FA6-8B28-47DD-90E6-31B7CC965AE9}"/>
                  </a:ext>
                </a:extLst>
              </p:cNvPr>
              <p:cNvSpPr/>
              <p:nvPr/>
            </p:nvSpPr>
            <p:spPr>
              <a:xfrm>
                <a:off x="11006981" y="5234509"/>
                <a:ext cx="7756" cy="54290"/>
              </a:xfrm>
              <a:custGeom>
                <a:avLst/>
                <a:gdLst>
                  <a:gd name="connsiteX0" fmla="*/ 0 w 0"/>
                  <a:gd name="connsiteY0" fmla="*/ 0 h 54290"/>
                  <a:gd name="connsiteX1" fmla="*/ 0 w 0"/>
                  <a:gd name="connsiteY1" fmla="*/ 58633 h 54290"/>
                </a:gdLst>
                <a:ahLst/>
                <a:cxnLst>
                  <a:cxn ang="0">
                    <a:pos x="connsiteX0" y="connsiteY0"/>
                  </a:cxn>
                  <a:cxn ang="0">
                    <a:pos x="connsiteX1" y="connsiteY1"/>
                  </a:cxn>
                </a:cxnLst>
                <a:rect l="l" t="t" r="r" b="b"/>
                <a:pathLst>
                  <a:path h="54290">
                    <a:moveTo>
                      <a:pt x="0" y="0"/>
                    </a:moveTo>
                    <a:lnTo>
                      <a:pt x="0" y="58633"/>
                    </a:lnTo>
                  </a:path>
                </a:pathLst>
              </a:custGeom>
              <a:noFill/>
              <a:ln w="25400" cap="flat">
                <a:solidFill>
                  <a:srgbClr val="B60D27"/>
                </a:solidFill>
                <a:prstDash val="solid"/>
                <a:miter/>
              </a:ln>
            </p:spPr>
            <p:txBody>
              <a:bodyPr rtlCol="0" anchor="ctr"/>
              <a:lstStyle/>
              <a:p>
                <a:endParaRPr lang="fr-FR" dirty="0"/>
              </a:p>
            </p:txBody>
          </p:sp>
          <p:sp>
            <p:nvSpPr>
              <p:cNvPr id="75" name="Freeform: Shape 100">
                <a:extLst>
                  <a:ext uri="{FF2B5EF4-FFF2-40B4-BE49-F238E27FC236}">
                    <a16:creationId xmlns:a16="http://schemas.microsoft.com/office/drawing/2014/main" xmlns="" id="{F8BF6538-8DB7-41EB-AB53-DF020293100D}"/>
                  </a:ext>
                </a:extLst>
              </p:cNvPr>
              <p:cNvSpPr/>
              <p:nvPr/>
            </p:nvSpPr>
            <p:spPr>
              <a:xfrm>
                <a:off x="11363745"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76" name="Freeform: Shape 101">
                <a:extLst>
                  <a:ext uri="{FF2B5EF4-FFF2-40B4-BE49-F238E27FC236}">
                    <a16:creationId xmlns:a16="http://schemas.microsoft.com/office/drawing/2014/main" xmlns="" id="{EC7DB90D-B8B4-427E-A0ED-CDB7186ECD03}"/>
                  </a:ext>
                </a:extLst>
              </p:cNvPr>
              <p:cNvSpPr/>
              <p:nvPr/>
            </p:nvSpPr>
            <p:spPr>
              <a:xfrm>
                <a:off x="11410279"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77" name="Freeform: Shape 102">
                <a:extLst>
                  <a:ext uri="{FF2B5EF4-FFF2-40B4-BE49-F238E27FC236}">
                    <a16:creationId xmlns:a16="http://schemas.microsoft.com/office/drawing/2014/main" xmlns="" id="{34EF4BAD-0AB7-46F6-BE44-AF484F06438A}"/>
                  </a:ext>
                </a:extLst>
              </p:cNvPr>
              <p:cNvSpPr/>
              <p:nvPr/>
            </p:nvSpPr>
            <p:spPr>
              <a:xfrm>
                <a:off x="11472325"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78" name="Freeform: Shape 103">
                <a:extLst>
                  <a:ext uri="{FF2B5EF4-FFF2-40B4-BE49-F238E27FC236}">
                    <a16:creationId xmlns:a16="http://schemas.microsoft.com/office/drawing/2014/main" xmlns="" id="{8C615119-50AB-467A-928B-0ABF3616535C}"/>
                  </a:ext>
                </a:extLst>
              </p:cNvPr>
              <p:cNvSpPr/>
              <p:nvPr/>
            </p:nvSpPr>
            <p:spPr>
              <a:xfrm>
                <a:off x="11503348"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79" name="Freeform: Shape 104">
                <a:extLst>
                  <a:ext uri="{FF2B5EF4-FFF2-40B4-BE49-F238E27FC236}">
                    <a16:creationId xmlns:a16="http://schemas.microsoft.com/office/drawing/2014/main" xmlns="" id="{9B914B65-B16F-4D5D-BAB6-380852986E14}"/>
                  </a:ext>
                </a:extLst>
              </p:cNvPr>
              <p:cNvSpPr/>
              <p:nvPr/>
            </p:nvSpPr>
            <p:spPr>
              <a:xfrm>
                <a:off x="11611928" y="5575769"/>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80" name="Freeform: Shape 105">
                <a:extLst>
                  <a:ext uri="{FF2B5EF4-FFF2-40B4-BE49-F238E27FC236}">
                    <a16:creationId xmlns:a16="http://schemas.microsoft.com/office/drawing/2014/main" xmlns="" id="{E75EB741-3E24-41D1-A41B-C77C71DF49BE}"/>
                  </a:ext>
                </a:extLst>
              </p:cNvPr>
              <p:cNvSpPr/>
              <p:nvPr/>
            </p:nvSpPr>
            <p:spPr>
              <a:xfrm>
                <a:off x="12030737" y="587048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81" name="Freeform: Shape 106">
                <a:extLst>
                  <a:ext uri="{FF2B5EF4-FFF2-40B4-BE49-F238E27FC236}">
                    <a16:creationId xmlns:a16="http://schemas.microsoft.com/office/drawing/2014/main" xmlns="" id="{8A6133DC-9D47-4B29-AFB5-FD910FCE3EDF}"/>
                  </a:ext>
                </a:extLst>
              </p:cNvPr>
              <p:cNvSpPr/>
              <p:nvPr/>
            </p:nvSpPr>
            <p:spPr>
              <a:xfrm>
                <a:off x="12061760" y="587048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82" name="Freeform: Shape 107">
                <a:extLst>
                  <a:ext uri="{FF2B5EF4-FFF2-40B4-BE49-F238E27FC236}">
                    <a16:creationId xmlns:a16="http://schemas.microsoft.com/office/drawing/2014/main" xmlns="" id="{60C6A352-6B38-4F16-A651-3D95B0B8380C}"/>
                  </a:ext>
                </a:extLst>
              </p:cNvPr>
              <p:cNvSpPr/>
              <p:nvPr/>
            </p:nvSpPr>
            <p:spPr>
              <a:xfrm>
                <a:off x="12123806" y="5917021"/>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83" name="Freeform: Shape 108">
                <a:extLst>
                  <a:ext uri="{FF2B5EF4-FFF2-40B4-BE49-F238E27FC236}">
                    <a16:creationId xmlns:a16="http://schemas.microsoft.com/office/drawing/2014/main" xmlns="" id="{AAA8DF4F-013D-4437-A590-32361147CF95}"/>
                  </a:ext>
                </a:extLst>
              </p:cNvPr>
              <p:cNvSpPr/>
              <p:nvPr/>
            </p:nvSpPr>
            <p:spPr>
              <a:xfrm>
                <a:off x="12201363" y="5948044"/>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84" name="Freeform: Shape 109">
                <a:extLst>
                  <a:ext uri="{FF2B5EF4-FFF2-40B4-BE49-F238E27FC236}">
                    <a16:creationId xmlns:a16="http://schemas.microsoft.com/office/drawing/2014/main" xmlns="" id="{4BC79442-35E7-44A4-A6DE-008E9A651355}"/>
                  </a:ext>
                </a:extLst>
              </p:cNvPr>
              <p:cNvSpPr/>
              <p:nvPr/>
            </p:nvSpPr>
            <p:spPr>
              <a:xfrm>
                <a:off x="12232386" y="5948044"/>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85" name="Freeform: Shape 110">
                <a:extLst>
                  <a:ext uri="{FF2B5EF4-FFF2-40B4-BE49-F238E27FC236}">
                    <a16:creationId xmlns:a16="http://schemas.microsoft.com/office/drawing/2014/main" xmlns="" id="{B1DEEBBB-4FA2-4099-8675-67A6F3AFBE52}"/>
                  </a:ext>
                </a:extLst>
              </p:cNvPr>
              <p:cNvSpPr/>
              <p:nvPr/>
            </p:nvSpPr>
            <p:spPr>
              <a:xfrm>
                <a:off x="12340966" y="5994578"/>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86" name="Freeform: Shape 111">
                <a:extLst>
                  <a:ext uri="{FF2B5EF4-FFF2-40B4-BE49-F238E27FC236}">
                    <a16:creationId xmlns:a16="http://schemas.microsoft.com/office/drawing/2014/main" xmlns="" id="{0588E164-F355-4B80-8424-902AE5FE14D7}"/>
                  </a:ext>
                </a:extLst>
              </p:cNvPr>
              <p:cNvSpPr/>
              <p:nvPr/>
            </p:nvSpPr>
            <p:spPr>
              <a:xfrm>
                <a:off x="12371989" y="5994578"/>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87" name="Freeform: Shape 112">
                <a:extLst>
                  <a:ext uri="{FF2B5EF4-FFF2-40B4-BE49-F238E27FC236}">
                    <a16:creationId xmlns:a16="http://schemas.microsoft.com/office/drawing/2014/main" xmlns="" id="{F3FC2476-CCF3-41B2-9735-5D0A7EFF7BB3}"/>
                  </a:ext>
                </a:extLst>
              </p:cNvPr>
              <p:cNvSpPr/>
              <p:nvPr/>
            </p:nvSpPr>
            <p:spPr>
              <a:xfrm>
                <a:off x="12434035" y="604111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88" name="Freeform: Shape 113">
                <a:extLst>
                  <a:ext uri="{FF2B5EF4-FFF2-40B4-BE49-F238E27FC236}">
                    <a16:creationId xmlns:a16="http://schemas.microsoft.com/office/drawing/2014/main" xmlns="" id="{9F8D547E-0CF2-409A-A06E-E29C5B13E4A5}"/>
                  </a:ext>
                </a:extLst>
              </p:cNvPr>
              <p:cNvSpPr/>
              <p:nvPr/>
            </p:nvSpPr>
            <p:spPr>
              <a:xfrm>
                <a:off x="12511592" y="604111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89" name="Freeform: Shape 114">
                <a:extLst>
                  <a:ext uri="{FF2B5EF4-FFF2-40B4-BE49-F238E27FC236}">
                    <a16:creationId xmlns:a16="http://schemas.microsoft.com/office/drawing/2014/main" xmlns="" id="{A1E4957C-9A8F-4297-9AEA-B952130413A4}"/>
                  </a:ext>
                </a:extLst>
              </p:cNvPr>
              <p:cNvSpPr/>
              <p:nvPr/>
            </p:nvSpPr>
            <p:spPr>
              <a:xfrm>
                <a:off x="12573638" y="604111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90" name="Freeform: Shape 115">
                <a:extLst>
                  <a:ext uri="{FF2B5EF4-FFF2-40B4-BE49-F238E27FC236}">
                    <a16:creationId xmlns:a16="http://schemas.microsoft.com/office/drawing/2014/main" xmlns="" id="{6FE6FD8B-D967-403F-B8D5-B326F4D44DEA}"/>
                  </a:ext>
                </a:extLst>
              </p:cNvPr>
              <p:cNvSpPr/>
              <p:nvPr/>
            </p:nvSpPr>
            <p:spPr>
              <a:xfrm>
                <a:off x="12666706" y="608764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91" name="Freeform: Shape 116">
                <a:extLst>
                  <a:ext uri="{FF2B5EF4-FFF2-40B4-BE49-F238E27FC236}">
                    <a16:creationId xmlns:a16="http://schemas.microsoft.com/office/drawing/2014/main" xmlns="" id="{140C7588-FE84-492A-9488-78C3326CDACE}"/>
                  </a:ext>
                </a:extLst>
              </p:cNvPr>
              <p:cNvSpPr/>
              <p:nvPr/>
            </p:nvSpPr>
            <p:spPr>
              <a:xfrm>
                <a:off x="12728752" y="608764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92" name="Freeform: Shape 117">
                <a:extLst>
                  <a:ext uri="{FF2B5EF4-FFF2-40B4-BE49-F238E27FC236}">
                    <a16:creationId xmlns:a16="http://schemas.microsoft.com/office/drawing/2014/main" xmlns="" id="{C7B3E5E7-473A-4A83-9CEF-10EAF85467DD}"/>
                  </a:ext>
                </a:extLst>
              </p:cNvPr>
              <p:cNvSpPr/>
              <p:nvPr/>
            </p:nvSpPr>
            <p:spPr>
              <a:xfrm>
                <a:off x="12899378" y="6134181"/>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93" name="Freeform: Shape 118">
                <a:extLst>
                  <a:ext uri="{FF2B5EF4-FFF2-40B4-BE49-F238E27FC236}">
                    <a16:creationId xmlns:a16="http://schemas.microsoft.com/office/drawing/2014/main" xmlns="" id="{AEBB3EC6-6F0C-47D0-B29B-65B8B1D4E6D3}"/>
                  </a:ext>
                </a:extLst>
              </p:cNvPr>
              <p:cNvSpPr/>
              <p:nvPr/>
            </p:nvSpPr>
            <p:spPr>
              <a:xfrm>
                <a:off x="13752516" y="635134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94" name="Freeform: Shape 119">
                <a:extLst>
                  <a:ext uri="{FF2B5EF4-FFF2-40B4-BE49-F238E27FC236}">
                    <a16:creationId xmlns:a16="http://schemas.microsoft.com/office/drawing/2014/main" xmlns="" id="{31CF9AA9-A2A4-4598-B2FC-7443592A56F7}"/>
                  </a:ext>
                </a:extLst>
              </p:cNvPr>
              <p:cNvSpPr/>
              <p:nvPr/>
            </p:nvSpPr>
            <p:spPr>
              <a:xfrm>
                <a:off x="13814561" y="635134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95" name="Freeform: Shape 120">
                <a:extLst>
                  <a:ext uri="{FF2B5EF4-FFF2-40B4-BE49-F238E27FC236}">
                    <a16:creationId xmlns:a16="http://schemas.microsoft.com/office/drawing/2014/main" xmlns="" id="{1BC59E67-542A-4DD1-B518-06124F2037A5}"/>
                  </a:ext>
                </a:extLst>
              </p:cNvPr>
              <p:cNvSpPr/>
              <p:nvPr/>
            </p:nvSpPr>
            <p:spPr>
              <a:xfrm>
                <a:off x="13907630" y="6397876"/>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96" name="Freeform: Shape 121">
                <a:extLst>
                  <a:ext uri="{FF2B5EF4-FFF2-40B4-BE49-F238E27FC236}">
                    <a16:creationId xmlns:a16="http://schemas.microsoft.com/office/drawing/2014/main" xmlns="" id="{5D0C4116-E421-4282-82EF-75FF19566AE1}"/>
                  </a:ext>
                </a:extLst>
              </p:cNvPr>
              <p:cNvSpPr/>
              <p:nvPr/>
            </p:nvSpPr>
            <p:spPr>
              <a:xfrm>
                <a:off x="13954164" y="6397876"/>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97" name="Freeform: Shape 122">
                <a:extLst>
                  <a:ext uri="{FF2B5EF4-FFF2-40B4-BE49-F238E27FC236}">
                    <a16:creationId xmlns:a16="http://schemas.microsoft.com/office/drawing/2014/main" xmlns="" id="{38E6C3CA-51DE-4101-BFFD-5DFD8F920AB6}"/>
                  </a:ext>
                </a:extLst>
              </p:cNvPr>
              <p:cNvSpPr/>
              <p:nvPr/>
            </p:nvSpPr>
            <p:spPr>
              <a:xfrm>
                <a:off x="14310928" y="6459922"/>
                <a:ext cx="7756" cy="54290"/>
              </a:xfrm>
              <a:custGeom>
                <a:avLst/>
                <a:gdLst>
                  <a:gd name="connsiteX0" fmla="*/ 0 w 0"/>
                  <a:gd name="connsiteY0" fmla="*/ 0 h 54290"/>
                  <a:gd name="connsiteX1" fmla="*/ 0 w 0"/>
                  <a:gd name="connsiteY1" fmla="*/ 58633 h 54290"/>
                </a:gdLst>
                <a:ahLst/>
                <a:cxnLst>
                  <a:cxn ang="0">
                    <a:pos x="connsiteX0" y="connsiteY0"/>
                  </a:cxn>
                  <a:cxn ang="0">
                    <a:pos x="connsiteX1" y="connsiteY1"/>
                  </a:cxn>
                </a:cxnLst>
                <a:rect l="l" t="t" r="r" b="b"/>
                <a:pathLst>
                  <a:path h="54290">
                    <a:moveTo>
                      <a:pt x="0" y="0"/>
                    </a:moveTo>
                    <a:lnTo>
                      <a:pt x="0" y="58633"/>
                    </a:lnTo>
                  </a:path>
                </a:pathLst>
              </a:custGeom>
              <a:noFill/>
              <a:ln w="25400" cap="flat">
                <a:solidFill>
                  <a:srgbClr val="B60D27"/>
                </a:solidFill>
                <a:prstDash val="solid"/>
                <a:miter/>
              </a:ln>
            </p:spPr>
            <p:txBody>
              <a:bodyPr rtlCol="0" anchor="ctr"/>
              <a:lstStyle/>
              <a:p>
                <a:endParaRPr lang="fr-FR" dirty="0"/>
              </a:p>
            </p:txBody>
          </p:sp>
          <p:sp>
            <p:nvSpPr>
              <p:cNvPr id="98" name="Freeform: Shape 123">
                <a:extLst>
                  <a:ext uri="{FF2B5EF4-FFF2-40B4-BE49-F238E27FC236}">
                    <a16:creationId xmlns:a16="http://schemas.microsoft.com/office/drawing/2014/main" xmlns="" id="{D26F7C70-4F45-41AF-820B-51896561B0F5}"/>
                  </a:ext>
                </a:extLst>
              </p:cNvPr>
              <p:cNvSpPr/>
              <p:nvPr/>
            </p:nvSpPr>
            <p:spPr>
              <a:xfrm>
                <a:off x="14667691" y="653748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99" name="Freeform: Shape 124">
                <a:extLst>
                  <a:ext uri="{FF2B5EF4-FFF2-40B4-BE49-F238E27FC236}">
                    <a16:creationId xmlns:a16="http://schemas.microsoft.com/office/drawing/2014/main" xmlns="" id="{1490E591-7F7A-42B7-8FA5-1119B2106B53}"/>
                  </a:ext>
                </a:extLst>
              </p:cNvPr>
              <p:cNvSpPr/>
              <p:nvPr/>
            </p:nvSpPr>
            <p:spPr>
              <a:xfrm>
                <a:off x="15070989" y="659953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100" name="Freeform: Shape 125">
                <a:extLst>
                  <a:ext uri="{FF2B5EF4-FFF2-40B4-BE49-F238E27FC236}">
                    <a16:creationId xmlns:a16="http://schemas.microsoft.com/office/drawing/2014/main" xmlns="" id="{20E2FC6E-48A1-4829-9900-6E2B30C955F6}"/>
                  </a:ext>
                </a:extLst>
              </p:cNvPr>
              <p:cNvSpPr/>
              <p:nvPr/>
            </p:nvSpPr>
            <p:spPr>
              <a:xfrm>
                <a:off x="15148546" y="659953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101" name="Freeform: Shape 126">
                <a:extLst>
                  <a:ext uri="{FF2B5EF4-FFF2-40B4-BE49-F238E27FC236}">
                    <a16:creationId xmlns:a16="http://schemas.microsoft.com/office/drawing/2014/main" xmlns="" id="{C266E583-6BF0-432E-A96A-9C57777ABBC0}"/>
                  </a:ext>
                </a:extLst>
              </p:cNvPr>
              <p:cNvSpPr/>
              <p:nvPr/>
            </p:nvSpPr>
            <p:spPr>
              <a:xfrm>
                <a:off x="15148546" y="659953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102" name="Freeform: Shape 127">
                <a:extLst>
                  <a:ext uri="{FF2B5EF4-FFF2-40B4-BE49-F238E27FC236}">
                    <a16:creationId xmlns:a16="http://schemas.microsoft.com/office/drawing/2014/main" xmlns="" id="{45A2CABF-FC3F-4A9F-8230-BB50F1B9E7E2}"/>
                  </a:ext>
                </a:extLst>
              </p:cNvPr>
              <p:cNvSpPr/>
              <p:nvPr/>
            </p:nvSpPr>
            <p:spPr>
              <a:xfrm>
                <a:off x="15675935" y="664606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103" name="Freeform: Shape 128">
                <a:extLst>
                  <a:ext uri="{FF2B5EF4-FFF2-40B4-BE49-F238E27FC236}">
                    <a16:creationId xmlns:a16="http://schemas.microsoft.com/office/drawing/2014/main" xmlns="" id="{470A5B15-21BC-4A89-9F8C-74A983F1D857}"/>
                  </a:ext>
                </a:extLst>
              </p:cNvPr>
              <p:cNvSpPr/>
              <p:nvPr/>
            </p:nvSpPr>
            <p:spPr>
              <a:xfrm>
                <a:off x="16668676" y="680118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104" name="Freeform: Shape 129">
                <a:extLst>
                  <a:ext uri="{FF2B5EF4-FFF2-40B4-BE49-F238E27FC236}">
                    <a16:creationId xmlns:a16="http://schemas.microsoft.com/office/drawing/2014/main" xmlns="" id="{26691D38-589B-4104-9F92-347EA447A1A8}"/>
                  </a:ext>
                </a:extLst>
              </p:cNvPr>
              <p:cNvSpPr/>
              <p:nvPr/>
            </p:nvSpPr>
            <p:spPr>
              <a:xfrm>
                <a:off x="16699738" y="680118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sp>
            <p:nvSpPr>
              <p:cNvPr id="105" name="Freeform: Shape 130">
                <a:extLst>
                  <a:ext uri="{FF2B5EF4-FFF2-40B4-BE49-F238E27FC236}">
                    <a16:creationId xmlns:a16="http://schemas.microsoft.com/office/drawing/2014/main" xmlns="" id="{96AD417B-C4C8-43E5-9455-763F1A80DE51}"/>
                  </a:ext>
                </a:extLst>
              </p:cNvPr>
              <p:cNvSpPr/>
              <p:nvPr/>
            </p:nvSpPr>
            <p:spPr>
              <a:xfrm>
                <a:off x="18033722" y="680118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fr-FR" dirty="0"/>
              </a:p>
            </p:txBody>
          </p:sp>
        </p:grpSp>
      </p:grpSp>
      <p:grpSp>
        <p:nvGrpSpPr>
          <p:cNvPr id="106" name="Group 105">
            <a:extLst>
              <a:ext uri="{FF2B5EF4-FFF2-40B4-BE49-F238E27FC236}">
                <a16:creationId xmlns:a16="http://schemas.microsoft.com/office/drawing/2014/main" xmlns="" id="{05DB5446-FB56-4102-88BE-E10958FC6AA3}"/>
              </a:ext>
            </a:extLst>
          </p:cNvPr>
          <p:cNvGrpSpPr/>
          <p:nvPr/>
        </p:nvGrpSpPr>
        <p:grpSpPr>
          <a:xfrm>
            <a:off x="1162972" y="2102651"/>
            <a:ext cx="6988107" cy="2489739"/>
            <a:chOff x="7839543" y="3495438"/>
            <a:chExt cx="9135777" cy="3386190"/>
          </a:xfrm>
        </p:grpSpPr>
        <p:sp>
          <p:nvSpPr>
            <p:cNvPr id="107" name="Freeform: Shape 142">
              <a:extLst>
                <a:ext uri="{FF2B5EF4-FFF2-40B4-BE49-F238E27FC236}">
                  <a16:creationId xmlns:a16="http://schemas.microsoft.com/office/drawing/2014/main" xmlns="" id="{C2144791-B311-4E6D-A138-10D6CCF86784}"/>
                </a:ext>
              </a:extLst>
            </p:cNvPr>
            <p:cNvSpPr/>
            <p:nvPr/>
          </p:nvSpPr>
          <p:spPr>
            <a:xfrm>
              <a:off x="7839543" y="3495438"/>
              <a:ext cx="9135777" cy="3346770"/>
            </a:xfrm>
            <a:custGeom>
              <a:avLst/>
              <a:gdLst>
                <a:gd name="connsiteX0" fmla="*/ 9140464 w 9135776"/>
                <a:gd name="connsiteY0" fmla="*/ 3353924 h 3346769"/>
                <a:gd name="connsiteX1" fmla="*/ 7507315 w 9135776"/>
                <a:gd name="connsiteY1" fmla="*/ 3353924 h 3346769"/>
                <a:gd name="connsiteX2" fmla="*/ 7507315 w 9135776"/>
                <a:gd name="connsiteY2" fmla="*/ 3194036 h 3346769"/>
                <a:gd name="connsiteX3" fmla="*/ 5664749 w 9135776"/>
                <a:gd name="connsiteY3" fmla="*/ 3194036 h 3346769"/>
                <a:gd name="connsiteX4" fmla="*/ 5664749 w 9135776"/>
                <a:gd name="connsiteY4" fmla="*/ 3121706 h 3346769"/>
                <a:gd name="connsiteX5" fmla="*/ 5603841 w 9135776"/>
                <a:gd name="connsiteY5" fmla="*/ 3121706 h 3346769"/>
                <a:gd name="connsiteX6" fmla="*/ 5603841 w 9135776"/>
                <a:gd name="connsiteY6" fmla="*/ 3026533 h 3346769"/>
                <a:gd name="connsiteX7" fmla="*/ 4572148 w 9135776"/>
                <a:gd name="connsiteY7" fmla="*/ 3026533 h 3346769"/>
                <a:gd name="connsiteX8" fmla="*/ 4572148 w 9135776"/>
                <a:gd name="connsiteY8" fmla="*/ 2954195 h 3346769"/>
                <a:gd name="connsiteX9" fmla="*/ 4530277 w 9135776"/>
                <a:gd name="connsiteY9" fmla="*/ 2954195 h 3346769"/>
                <a:gd name="connsiteX10" fmla="*/ 4530277 w 9135776"/>
                <a:gd name="connsiteY10" fmla="*/ 2897094 h 3346769"/>
                <a:gd name="connsiteX11" fmla="*/ 4389416 w 9135776"/>
                <a:gd name="connsiteY11" fmla="*/ 2897094 h 3346769"/>
                <a:gd name="connsiteX12" fmla="*/ 4389416 w 9135776"/>
                <a:gd name="connsiteY12" fmla="*/ 2855214 h 3346769"/>
                <a:gd name="connsiteX13" fmla="*/ 3985879 w 9135776"/>
                <a:gd name="connsiteY13" fmla="*/ 2855214 h 3346769"/>
                <a:gd name="connsiteX14" fmla="*/ 3985879 w 9135776"/>
                <a:gd name="connsiteY14" fmla="*/ 2839985 h 3346769"/>
                <a:gd name="connsiteX15" fmla="*/ 3867863 w 9135776"/>
                <a:gd name="connsiteY15" fmla="*/ 2839985 h 3346769"/>
                <a:gd name="connsiteX16" fmla="*/ 3867863 w 9135776"/>
                <a:gd name="connsiteY16" fmla="*/ 2809535 h 3346769"/>
                <a:gd name="connsiteX17" fmla="*/ 3639452 w 9135776"/>
                <a:gd name="connsiteY17" fmla="*/ 2809535 h 3346769"/>
                <a:gd name="connsiteX18" fmla="*/ 3639452 w 9135776"/>
                <a:gd name="connsiteY18" fmla="*/ 2767656 h 3346769"/>
                <a:gd name="connsiteX19" fmla="*/ 3532857 w 9135776"/>
                <a:gd name="connsiteY19" fmla="*/ 2767656 h 3346769"/>
                <a:gd name="connsiteX20" fmla="*/ 3532857 w 9135776"/>
                <a:gd name="connsiteY20" fmla="*/ 2714362 h 3346769"/>
                <a:gd name="connsiteX21" fmla="*/ 3254943 w 9135776"/>
                <a:gd name="connsiteY21" fmla="*/ 2714362 h 3346769"/>
                <a:gd name="connsiteX22" fmla="*/ 3254943 w 9135776"/>
                <a:gd name="connsiteY22" fmla="*/ 2615382 h 3346769"/>
                <a:gd name="connsiteX23" fmla="*/ 3133128 w 9135776"/>
                <a:gd name="connsiteY23" fmla="*/ 2615382 h 3346769"/>
                <a:gd name="connsiteX24" fmla="*/ 3133128 w 9135776"/>
                <a:gd name="connsiteY24" fmla="*/ 2562080 h 3346769"/>
                <a:gd name="connsiteX25" fmla="*/ 3049368 w 9135776"/>
                <a:gd name="connsiteY25" fmla="*/ 2562080 h 3346769"/>
                <a:gd name="connsiteX26" fmla="*/ 3049368 w 9135776"/>
                <a:gd name="connsiteY26" fmla="*/ 2501172 h 3346769"/>
                <a:gd name="connsiteX27" fmla="*/ 2931351 w 9135776"/>
                <a:gd name="connsiteY27" fmla="*/ 2501172 h 3346769"/>
                <a:gd name="connsiteX28" fmla="*/ 2931351 w 9135776"/>
                <a:gd name="connsiteY28" fmla="*/ 2405999 h 3346769"/>
                <a:gd name="connsiteX29" fmla="*/ 2748619 w 9135776"/>
                <a:gd name="connsiteY29" fmla="*/ 2405999 h 3346769"/>
                <a:gd name="connsiteX30" fmla="*/ 2748619 w 9135776"/>
                <a:gd name="connsiteY30" fmla="*/ 2367926 h 3346769"/>
                <a:gd name="connsiteX31" fmla="*/ 2718169 w 9135776"/>
                <a:gd name="connsiteY31" fmla="*/ 2367926 h 3346769"/>
                <a:gd name="connsiteX32" fmla="*/ 2718169 w 9135776"/>
                <a:gd name="connsiteY32" fmla="*/ 2303211 h 3346769"/>
                <a:gd name="connsiteX33" fmla="*/ 2672482 w 9135776"/>
                <a:gd name="connsiteY33" fmla="*/ 2303211 h 3346769"/>
                <a:gd name="connsiteX34" fmla="*/ 2672482 w 9135776"/>
                <a:gd name="connsiteY34" fmla="*/ 2265138 h 3346769"/>
                <a:gd name="connsiteX35" fmla="*/ 2577309 w 9135776"/>
                <a:gd name="connsiteY35" fmla="*/ 2265138 h 3346769"/>
                <a:gd name="connsiteX36" fmla="*/ 2577309 w 9135776"/>
                <a:gd name="connsiteY36" fmla="*/ 2234680 h 3346769"/>
                <a:gd name="connsiteX37" fmla="*/ 2531622 w 9135776"/>
                <a:gd name="connsiteY37" fmla="*/ 2234680 h 3346769"/>
                <a:gd name="connsiteX38" fmla="*/ 2531622 w 9135776"/>
                <a:gd name="connsiteY38" fmla="*/ 2189002 h 3346769"/>
                <a:gd name="connsiteX39" fmla="*/ 2485943 w 9135776"/>
                <a:gd name="connsiteY39" fmla="*/ 2189002 h 3346769"/>
                <a:gd name="connsiteX40" fmla="*/ 2485943 w 9135776"/>
                <a:gd name="connsiteY40" fmla="*/ 2158543 h 3346769"/>
                <a:gd name="connsiteX41" fmla="*/ 2375541 w 9135776"/>
                <a:gd name="connsiteY41" fmla="*/ 2158543 h 3346769"/>
                <a:gd name="connsiteX42" fmla="*/ 2375541 w 9135776"/>
                <a:gd name="connsiteY42" fmla="*/ 2135700 h 3346769"/>
                <a:gd name="connsiteX43" fmla="*/ 2257524 w 9135776"/>
                <a:gd name="connsiteY43" fmla="*/ 2135700 h 3346769"/>
                <a:gd name="connsiteX44" fmla="*/ 2257524 w 9135776"/>
                <a:gd name="connsiteY44" fmla="*/ 2059563 h 3346769"/>
                <a:gd name="connsiteX45" fmla="*/ 2173772 w 9135776"/>
                <a:gd name="connsiteY45" fmla="*/ 2059563 h 3346769"/>
                <a:gd name="connsiteX46" fmla="*/ 2173772 w 9135776"/>
                <a:gd name="connsiteY46" fmla="*/ 2006261 h 3346769"/>
                <a:gd name="connsiteX47" fmla="*/ 2128085 w 9135776"/>
                <a:gd name="connsiteY47" fmla="*/ 2006261 h 3346769"/>
                <a:gd name="connsiteX48" fmla="*/ 2128085 w 9135776"/>
                <a:gd name="connsiteY48" fmla="*/ 1941546 h 3346769"/>
                <a:gd name="connsiteX49" fmla="*/ 2063370 w 9135776"/>
                <a:gd name="connsiteY49" fmla="*/ 1941546 h 3346769"/>
                <a:gd name="connsiteX50" fmla="*/ 2063370 w 9135776"/>
                <a:gd name="connsiteY50" fmla="*/ 1888253 h 3346769"/>
                <a:gd name="connsiteX51" fmla="*/ 2013876 w 9135776"/>
                <a:gd name="connsiteY51" fmla="*/ 1888253 h 3346769"/>
                <a:gd name="connsiteX52" fmla="*/ 2013876 w 9135776"/>
                <a:gd name="connsiteY52" fmla="*/ 1838758 h 3346769"/>
                <a:gd name="connsiteX53" fmla="*/ 1987233 w 9135776"/>
                <a:gd name="connsiteY53" fmla="*/ 1838758 h 3346769"/>
                <a:gd name="connsiteX54" fmla="*/ 1987233 w 9135776"/>
                <a:gd name="connsiteY54" fmla="*/ 1808300 h 3346769"/>
                <a:gd name="connsiteX55" fmla="*/ 1873023 w 9135776"/>
                <a:gd name="connsiteY55" fmla="*/ 1808300 h 3346769"/>
                <a:gd name="connsiteX56" fmla="*/ 1873023 w 9135776"/>
                <a:gd name="connsiteY56" fmla="*/ 1735970 h 3346769"/>
                <a:gd name="connsiteX57" fmla="*/ 1724549 w 9135776"/>
                <a:gd name="connsiteY57" fmla="*/ 1735970 h 3346769"/>
                <a:gd name="connsiteX58" fmla="*/ 1724549 w 9135776"/>
                <a:gd name="connsiteY58" fmla="*/ 1595110 h 3346769"/>
                <a:gd name="connsiteX59" fmla="*/ 1667448 w 9135776"/>
                <a:gd name="connsiteY59" fmla="*/ 1595110 h 3346769"/>
                <a:gd name="connsiteX60" fmla="*/ 1667448 w 9135776"/>
                <a:gd name="connsiteY60" fmla="*/ 1526588 h 3346769"/>
                <a:gd name="connsiteX61" fmla="*/ 1621761 w 9135776"/>
                <a:gd name="connsiteY61" fmla="*/ 1526588 h 3346769"/>
                <a:gd name="connsiteX62" fmla="*/ 1621761 w 9135776"/>
                <a:gd name="connsiteY62" fmla="*/ 1435222 h 3346769"/>
                <a:gd name="connsiteX63" fmla="*/ 1541817 w 9135776"/>
                <a:gd name="connsiteY63" fmla="*/ 1435222 h 3346769"/>
                <a:gd name="connsiteX64" fmla="*/ 1541817 w 9135776"/>
                <a:gd name="connsiteY64" fmla="*/ 1355277 h 3346769"/>
                <a:gd name="connsiteX65" fmla="*/ 1458065 w 9135776"/>
                <a:gd name="connsiteY65" fmla="*/ 1355277 h 3346769"/>
                <a:gd name="connsiteX66" fmla="*/ 1458065 w 9135776"/>
                <a:gd name="connsiteY66" fmla="*/ 1298168 h 3346769"/>
                <a:gd name="connsiteX67" fmla="*/ 1435222 w 9135776"/>
                <a:gd name="connsiteY67" fmla="*/ 1298168 h 3346769"/>
                <a:gd name="connsiteX68" fmla="*/ 1435222 w 9135776"/>
                <a:gd name="connsiteY68" fmla="*/ 1244875 h 3346769"/>
                <a:gd name="connsiteX69" fmla="*/ 1347663 w 9135776"/>
                <a:gd name="connsiteY69" fmla="*/ 1244875 h 3346769"/>
                <a:gd name="connsiteX70" fmla="*/ 1347663 w 9135776"/>
                <a:gd name="connsiteY70" fmla="*/ 1183959 h 3346769"/>
                <a:gd name="connsiteX71" fmla="*/ 1244875 w 9135776"/>
                <a:gd name="connsiteY71" fmla="*/ 1183959 h 3346769"/>
                <a:gd name="connsiteX72" fmla="*/ 1244875 w 9135776"/>
                <a:gd name="connsiteY72" fmla="*/ 1145895 h 3346769"/>
                <a:gd name="connsiteX73" fmla="*/ 1191573 w 9135776"/>
                <a:gd name="connsiteY73" fmla="*/ 1145895 h 3346769"/>
                <a:gd name="connsiteX74" fmla="*/ 1191573 w 9135776"/>
                <a:gd name="connsiteY74" fmla="*/ 1054529 h 3346769"/>
                <a:gd name="connsiteX75" fmla="*/ 1130666 w 9135776"/>
                <a:gd name="connsiteY75" fmla="*/ 1054529 h 3346769"/>
                <a:gd name="connsiteX76" fmla="*/ 1130666 w 9135776"/>
                <a:gd name="connsiteY76" fmla="*/ 997420 h 3346769"/>
                <a:gd name="connsiteX77" fmla="*/ 1073565 w 9135776"/>
                <a:gd name="connsiteY77" fmla="*/ 997420 h 3346769"/>
                <a:gd name="connsiteX78" fmla="*/ 1073565 w 9135776"/>
                <a:gd name="connsiteY78" fmla="*/ 955548 h 3346769"/>
                <a:gd name="connsiteX79" fmla="*/ 997420 w 9135776"/>
                <a:gd name="connsiteY79" fmla="*/ 955548 h 3346769"/>
                <a:gd name="connsiteX80" fmla="*/ 997420 w 9135776"/>
                <a:gd name="connsiteY80" fmla="*/ 894632 h 3346769"/>
                <a:gd name="connsiteX81" fmla="*/ 906054 w 9135776"/>
                <a:gd name="connsiteY81" fmla="*/ 894632 h 3346769"/>
                <a:gd name="connsiteX82" fmla="*/ 906054 w 9135776"/>
                <a:gd name="connsiteY82" fmla="*/ 685252 h 3346769"/>
                <a:gd name="connsiteX83" fmla="*/ 879403 w 9135776"/>
                <a:gd name="connsiteY83" fmla="*/ 685252 h 3346769"/>
                <a:gd name="connsiteX84" fmla="*/ 879403 w 9135776"/>
                <a:gd name="connsiteY84" fmla="*/ 639569 h 3346769"/>
                <a:gd name="connsiteX85" fmla="*/ 814688 w 9135776"/>
                <a:gd name="connsiteY85" fmla="*/ 639569 h 3346769"/>
                <a:gd name="connsiteX86" fmla="*/ 814688 w 9135776"/>
                <a:gd name="connsiteY86" fmla="*/ 574850 h 3346769"/>
                <a:gd name="connsiteX87" fmla="*/ 761391 w 9135776"/>
                <a:gd name="connsiteY87" fmla="*/ 574850 h 3346769"/>
                <a:gd name="connsiteX88" fmla="*/ 761391 w 9135776"/>
                <a:gd name="connsiteY88" fmla="*/ 498711 h 3346769"/>
                <a:gd name="connsiteX89" fmla="*/ 723322 w 9135776"/>
                <a:gd name="connsiteY89" fmla="*/ 498711 h 3346769"/>
                <a:gd name="connsiteX90" fmla="*/ 723322 w 9135776"/>
                <a:gd name="connsiteY90" fmla="*/ 441607 h 3346769"/>
                <a:gd name="connsiteX91" fmla="*/ 578657 w 9135776"/>
                <a:gd name="connsiteY91" fmla="*/ 441607 h 3346769"/>
                <a:gd name="connsiteX92" fmla="*/ 578657 w 9135776"/>
                <a:gd name="connsiteY92" fmla="*/ 308363 h 3346769"/>
                <a:gd name="connsiteX93" fmla="*/ 464449 w 9135776"/>
                <a:gd name="connsiteY93" fmla="*/ 308363 h 3346769"/>
                <a:gd name="connsiteX94" fmla="*/ 464449 w 9135776"/>
                <a:gd name="connsiteY94" fmla="*/ 255066 h 3346769"/>
                <a:gd name="connsiteX95" fmla="*/ 376888 w 9135776"/>
                <a:gd name="connsiteY95" fmla="*/ 255066 h 3346769"/>
                <a:gd name="connsiteX96" fmla="*/ 376888 w 9135776"/>
                <a:gd name="connsiteY96" fmla="*/ 201768 h 3346769"/>
                <a:gd name="connsiteX97" fmla="*/ 319784 w 9135776"/>
                <a:gd name="connsiteY97" fmla="*/ 201768 h 3346769"/>
                <a:gd name="connsiteX98" fmla="*/ 319784 w 9135776"/>
                <a:gd name="connsiteY98" fmla="*/ 156085 h 3346769"/>
                <a:gd name="connsiteX99" fmla="*/ 277908 w 9135776"/>
                <a:gd name="connsiteY99" fmla="*/ 156085 h 3346769"/>
                <a:gd name="connsiteX100" fmla="*/ 277908 w 9135776"/>
                <a:gd name="connsiteY100" fmla="*/ 118015 h 3346769"/>
                <a:gd name="connsiteX101" fmla="*/ 224610 w 9135776"/>
                <a:gd name="connsiteY101" fmla="*/ 118015 h 3346769"/>
                <a:gd name="connsiteX102" fmla="*/ 224610 w 9135776"/>
                <a:gd name="connsiteY102" fmla="*/ 68525 h 3346769"/>
                <a:gd name="connsiteX103" fmla="*/ 140857 w 9135776"/>
                <a:gd name="connsiteY103" fmla="*/ 68525 h 3346769"/>
                <a:gd name="connsiteX104" fmla="*/ 140857 w 9135776"/>
                <a:gd name="connsiteY104" fmla="*/ 0 h 3346769"/>
                <a:gd name="connsiteX105" fmla="*/ 0 w 9135776"/>
                <a:gd name="connsiteY105" fmla="*/ 0 h 33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135776" h="3346769">
                  <a:moveTo>
                    <a:pt x="9140464" y="3353924"/>
                  </a:moveTo>
                  <a:lnTo>
                    <a:pt x="7507315" y="3353924"/>
                  </a:lnTo>
                  <a:lnTo>
                    <a:pt x="7507315" y="3194036"/>
                  </a:lnTo>
                  <a:lnTo>
                    <a:pt x="5664749" y="3194036"/>
                  </a:lnTo>
                  <a:lnTo>
                    <a:pt x="5664749" y="3121706"/>
                  </a:lnTo>
                  <a:lnTo>
                    <a:pt x="5603841" y="3121706"/>
                  </a:lnTo>
                  <a:lnTo>
                    <a:pt x="5603841" y="3026533"/>
                  </a:lnTo>
                  <a:lnTo>
                    <a:pt x="4572148" y="3026533"/>
                  </a:lnTo>
                  <a:lnTo>
                    <a:pt x="4572148" y="2954195"/>
                  </a:lnTo>
                  <a:lnTo>
                    <a:pt x="4530277" y="2954195"/>
                  </a:lnTo>
                  <a:lnTo>
                    <a:pt x="4530277" y="2897094"/>
                  </a:lnTo>
                  <a:lnTo>
                    <a:pt x="4389416" y="2897094"/>
                  </a:lnTo>
                  <a:lnTo>
                    <a:pt x="4389416" y="2855214"/>
                  </a:lnTo>
                  <a:lnTo>
                    <a:pt x="3985879" y="2855214"/>
                  </a:lnTo>
                  <a:lnTo>
                    <a:pt x="3985879" y="2839985"/>
                  </a:lnTo>
                  <a:lnTo>
                    <a:pt x="3867863" y="2839985"/>
                  </a:lnTo>
                  <a:lnTo>
                    <a:pt x="3867863" y="2809535"/>
                  </a:lnTo>
                  <a:lnTo>
                    <a:pt x="3639452" y="2809535"/>
                  </a:lnTo>
                  <a:lnTo>
                    <a:pt x="3639452" y="2767656"/>
                  </a:lnTo>
                  <a:lnTo>
                    <a:pt x="3532857" y="2767656"/>
                  </a:lnTo>
                  <a:lnTo>
                    <a:pt x="3532857" y="2714362"/>
                  </a:lnTo>
                  <a:lnTo>
                    <a:pt x="3254943" y="2714362"/>
                  </a:lnTo>
                  <a:lnTo>
                    <a:pt x="3254943" y="2615382"/>
                  </a:lnTo>
                  <a:lnTo>
                    <a:pt x="3133128" y="2615382"/>
                  </a:lnTo>
                  <a:lnTo>
                    <a:pt x="3133128" y="2562080"/>
                  </a:lnTo>
                  <a:lnTo>
                    <a:pt x="3049368" y="2562080"/>
                  </a:lnTo>
                  <a:lnTo>
                    <a:pt x="3049368" y="2501172"/>
                  </a:lnTo>
                  <a:lnTo>
                    <a:pt x="2931351" y="2501172"/>
                  </a:lnTo>
                  <a:lnTo>
                    <a:pt x="2931351" y="2405999"/>
                  </a:lnTo>
                  <a:lnTo>
                    <a:pt x="2748619" y="2405999"/>
                  </a:lnTo>
                  <a:lnTo>
                    <a:pt x="2748619" y="2367926"/>
                  </a:lnTo>
                  <a:lnTo>
                    <a:pt x="2718169" y="2367926"/>
                  </a:lnTo>
                  <a:lnTo>
                    <a:pt x="2718169" y="2303211"/>
                  </a:lnTo>
                  <a:lnTo>
                    <a:pt x="2672482" y="2303211"/>
                  </a:lnTo>
                  <a:lnTo>
                    <a:pt x="2672482" y="2265138"/>
                  </a:lnTo>
                  <a:lnTo>
                    <a:pt x="2577309" y="2265138"/>
                  </a:lnTo>
                  <a:lnTo>
                    <a:pt x="2577309" y="2234680"/>
                  </a:lnTo>
                  <a:lnTo>
                    <a:pt x="2531622" y="2234680"/>
                  </a:lnTo>
                  <a:lnTo>
                    <a:pt x="2531622" y="2189002"/>
                  </a:lnTo>
                  <a:lnTo>
                    <a:pt x="2485943" y="2189002"/>
                  </a:lnTo>
                  <a:lnTo>
                    <a:pt x="2485943" y="2158543"/>
                  </a:lnTo>
                  <a:lnTo>
                    <a:pt x="2375541" y="2158543"/>
                  </a:lnTo>
                  <a:lnTo>
                    <a:pt x="2375541" y="2135700"/>
                  </a:lnTo>
                  <a:lnTo>
                    <a:pt x="2257524" y="2135700"/>
                  </a:lnTo>
                  <a:lnTo>
                    <a:pt x="2257524" y="2059563"/>
                  </a:lnTo>
                  <a:lnTo>
                    <a:pt x="2173772" y="2059563"/>
                  </a:lnTo>
                  <a:lnTo>
                    <a:pt x="2173772" y="2006261"/>
                  </a:lnTo>
                  <a:lnTo>
                    <a:pt x="2128085" y="2006261"/>
                  </a:lnTo>
                  <a:lnTo>
                    <a:pt x="2128085" y="1941546"/>
                  </a:lnTo>
                  <a:lnTo>
                    <a:pt x="2063370" y="1941546"/>
                  </a:lnTo>
                  <a:lnTo>
                    <a:pt x="2063370" y="1888253"/>
                  </a:lnTo>
                  <a:lnTo>
                    <a:pt x="2013876" y="1888253"/>
                  </a:lnTo>
                  <a:lnTo>
                    <a:pt x="2013876" y="1838758"/>
                  </a:lnTo>
                  <a:lnTo>
                    <a:pt x="1987233" y="1838758"/>
                  </a:lnTo>
                  <a:lnTo>
                    <a:pt x="1987233" y="1808300"/>
                  </a:lnTo>
                  <a:lnTo>
                    <a:pt x="1873023" y="1808300"/>
                  </a:lnTo>
                  <a:lnTo>
                    <a:pt x="1873023" y="1735970"/>
                  </a:lnTo>
                  <a:lnTo>
                    <a:pt x="1724549" y="1735970"/>
                  </a:lnTo>
                  <a:lnTo>
                    <a:pt x="1724549" y="1595110"/>
                  </a:lnTo>
                  <a:lnTo>
                    <a:pt x="1667448" y="1595110"/>
                  </a:lnTo>
                  <a:lnTo>
                    <a:pt x="1667448" y="1526588"/>
                  </a:lnTo>
                  <a:lnTo>
                    <a:pt x="1621761" y="1526588"/>
                  </a:lnTo>
                  <a:lnTo>
                    <a:pt x="1621761" y="1435222"/>
                  </a:lnTo>
                  <a:lnTo>
                    <a:pt x="1541817" y="1435222"/>
                  </a:lnTo>
                  <a:lnTo>
                    <a:pt x="1541817" y="1355277"/>
                  </a:lnTo>
                  <a:lnTo>
                    <a:pt x="1458065" y="1355277"/>
                  </a:lnTo>
                  <a:lnTo>
                    <a:pt x="1458065" y="1298168"/>
                  </a:lnTo>
                  <a:lnTo>
                    <a:pt x="1435222" y="1298168"/>
                  </a:lnTo>
                  <a:lnTo>
                    <a:pt x="1435222" y="1244875"/>
                  </a:lnTo>
                  <a:lnTo>
                    <a:pt x="1347663" y="1244875"/>
                  </a:lnTo>
                  <a:lnTo>
                    <a:pt x="1347663" y="1183959"/>
                  </a:lnTo>
                  <a:lnTo>
                    <a:pt x="1244875" y="1183959"/>
                  </a:lnTo>
                  <a:lnTo>
                    <a:pt x="1244875" y="1145895"/>
                  </a:lnTo>
                  <a:lnTo>
                    <a:pt x="1191573" y="1145895"/>
                  </a:lnTo>
                  <a:lnTo>
                    <a:pt x="1191573" y="1054529"/>
                  </a:lnTo>
                  <a:lnTo>
                    <a:pt x="1130666" y="1054529"/>
                  </a:lnTo>
                  <a:lnTo>
                    <a:pt x="1130666" y="997420"/>
                  </a:lnTo>
                  <a:lnTo>
                    <a:pt x="1073565" y="997420"/>
                  </a:lnTo>
                  <a:lnTo>
                    <a:pt x="1073565" y="955548"/>
                  </a:lnTo>
                  <a:lnTo>
                    <a:pt x="997420" y="955548"/>
                  </a:lnTo>
                  <a:lnTo>
                    <a:pt x="997420" y="894632"/>
                  </a:lnTo>
                  <a:lnTo>
                    <a:pt x="906054" y="894632"/>
                  </a:lnTo>
                  <a:lnTo>
                    <a:pt x="906054" y="685252"/>
                  </a:lnTo>
                  <a:lnTo>
                    <a:pt x="879403" y="685252"/>
                  </a:lnTo>
                  <a:lnTo>
                    <a:pt x="879403" y="639569"/>
                  </a:lnTo>
                  <a:lnTo>
                    <a:pt x="814688" y="639569"/>
                  </a:lnTo>
                  <a:lnTo>
                    <a:pt x="814688" y="574850"/>
                  </a:lnTo>
                  <a:lnTo>
                    <a:pt x="761391" y="574850"/>
                  </a:lnTo>
                  <a:lnTo>
                    <a:pt x="761391" y="498711"/>
                  </a:lnTo>
                  <a:lnTo>
                    <a:pt x="723322" y="498711"/>
                  </a:lnTo>
                  <a:lnTo>
                    <a:pt x="723322" y="441607"/>
                  </a:lnTo>
                  <a:lnTo>
                    <a:pt x="578657" y="441607"/>
                  </a:lnTo>
                  <a:lnTo>
                    <a:pt x="578657" y="308363"/>
                  </a:lnTo>
                  <a:lnTo>
                    <a:pt x="464449" y="308363"/>
                  </a:lnTo>
                  <a:lnTo>
                    <a:pt x="464449" y="255066"/>
                  </a:lnTo>
                  <a:lnTo>
                    <a:pt x="376888" y="255066"/>
                  </a:lnTo>
                  <a:lnTo>
                    <a:pt x="376888" y="201768"/>
                  </a:lnTo>
                  <a:lnTo>
                    <a:pt x="319784" y="201768"/>
                  </a:lnTo>
                  <a:lnTo>
                    <a:pt x="319784" y="156085"/>
                  </a:lnTo>
                  <a:lnTo>
                    <a:pt x="277908" y="156085"/>
                  </a:lnTo>
                  <a:lnTo>
                    <a:pt x="277908" y="118015"/>
                  </a:lnTo>
                  <a:lnTo>
                    <a:pt x="224610" y="118015"/>
                  </a:lnTo>
                  <a:lnTo>
                    <a:pt x="224610" y="68525"/>
                  </a:lnTo>
                  <a:lnTo>
                    <a:pt x="140857" y="68525"/>
                  </a:lnTo>
                  <a:lnTo>
                    <a:pt x="140857"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108" name="Group 107">
              <a:extLst>
                <a:ext uri="{FF2B5EF4-FFF2-40B4-BE49-F238E27FC236}">
                  <a16:creationId xmlns:a16="http://schemas.microsoft.com/office/drawing/2014/main" xmlns="" id="{935162B0-077B-48E7-B632-7F39E48A746F}"/>
                </a:ext>
              </a:extLst>
            </p:cNvPr>
            <p:cNvGrpSpPr/>
            <p:nvPr/>
          </p:nvGrpSpPr>
          <p:grpSpPr>
            <a:xfrm>
              <a:off x="9003101" y="4472267"/>
              <a:ext cx="7918769" cy="2409361"/>
              <a:chOff x="9003101" y="4472267"/>
              <a:chExt cx="7918769" cy="2409361"/>
            </a:xfrm>
          </p:grpSpPr>
          <p:sp>
            <p:nvSpPr>
              <p:cNvPr id="109" name="Freeform: Shape 143">
                <a:extLst>
                  <a:ext uri="{FF2B5EF4-FFF2-40B4-BE49-F238E27FC236}">
                    <a16:creationId xmlns:a16="http://schemas.microsoft.com/office/drawing/2014/main" xmlns="" id="{113EF141-9172-4229-8764-4333F7E80B83}"/>
                  </a:ext>
                </a:extLst>
              </p:cNvPr>
              <p:cNvSpPr/>
              <p:nvPr/>
            </p:nvSpPr>
            <p:spPr>
              <a:xfrm>
                <a:off x="9003101" y="4472267"/>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0" name="Freeform: Shape 144">
                <a:extLst>
                  <a:ext uri="{FF2B5EF4-FFF2-40B4-BE49-F238E27FC236}">
                    <a16:creationId xmlns:a16="http://schemas.microsoft.com/office/drawing/2014/main" xmlns="" id="{32CDD059-1C91-4D14-A996-F6149B4B93FA}"/>
                  </a:ext>
                </a:extLst>
              </p:cNvPr>
              <p:cNvSpPr/>
              <p:nvPr/>
            </p:nvSpPr>
            <p:spPr>
              <a:xfrm>
                <a:off x="9315575" y="481763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1" name="Freeform: Shape 145">
                <a:extLst>
                  <a:ext uri="{FF2B5EF4-FFF2-40B4-BE49-F238E27FC236}">
                    <a16:creationId xmlns:a16="http://schemas.microsoft.com/office/drawing/2014/main" xmlns="" id="{A313771B-4F12-423E-A93E-FE03D8EB64AF}"/>
                  </a:ext>
                </a:extLst>
              </p:cNvPr>
              <p:cNvSpPr/>
              <p:nvPr/>
            </p:nvSpPr>
            <p:spPr>
              <a:xfrm>
                <a:off x="9480036" y="49820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2" name="Freeform: Shape 146">
                <a:extLst>
                  <a:ext uri="{FF2B5EF4-FFF2-40B4-BE49-F238E27FC236}">
                    <a16:creationId xmlns:a16="http://schemas.microsoft.com/office/drawing/2014/main" xmlns="" id="{25D411C7-B7BA-4ED4-8F86-B4FF251B30D7}"/>
                  </a:ext>
                </a:extLst>
              </p:cNvPr>
              <p:cNvSpPr/>
              <p:nvPr/>
            </p:nvSpPr>
            <p:spPr>
              <a:xfrm>
                <a:off x="10006309" y="5459038"/>
                <a:ext cx="8223" cy="74007"/>
              </a:xfrm>
              <a:custGeom>
                <a:avLst/>
                <a:gdLst>
                  <a:gd name="connsiteX0" fmla="*/ 0 w 0"/>
                  <a:gd name="connsiteY0" fmla="*/ 0 h 74007"/>
                  <a:gd name="connsiteX1" fmla="*/ 0 w 0"/>
                  <a:gd name="connsiteY1" fmla="*/ 77691 h 74007"/>
                </a:gdLst>
                <a:ahLst/>
                <a:cxnLst>
                  <a:cxn ang="0">
                    <a:pos x="connsiteX0" y="connsiteY0"/>
                  </a:cxn>
                  <a:cxn ang="0">
                    <a:pos x="connsiteX1" y="connsiteY1"/>
                  </a:cxn>
                </a:cxnLst>
                <a:rect l="l" t="t" r="r" b="b"/>
                <a:pathLst>
                  <a:path h="74007">
                    <a:moveTo>
                      <a:pt x="0" y="0"/>
                    </a:moveTo>
                    <a:lnTo>
                      <a:pt x="0" y="7769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3" name="Freeform: Shape 147">
                <a:extLst>
                  <a:ext uri="{FF2B5EF4-FFF2-40B4-BE49-F238E27FC236}">
                    <a16:creationId xmlns:a16="http://schemas.microsoft.com/office/drawing/2014/main" xmlns="" id="{880EF66D-34CD-4A7D-9E8B-79C907CBC16A}"/>
                  </a:ext>
                </a:extLst>
              </p:cNvPr>
              <p:cNvSpPr/>
              <p:nvPr/>
            </p:nvSpPr>
            <p:spPr>
              <a:xfrm>
                <a:off x="10187216" y="5590606"/>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4" name="Freeform: Shape 148">
                <a:extLst>
                  <a:ext uri="{FF2B5EF4-FFF2-40B4-BE49-F238E27FC236}">
                    <a16:creationId xmlns:a16="http://schemas.microsoft.com/office/drawing/2014/main" xmlns="" id="{CCF21187-B08B-46C3-8621-0BFC7DE05F14}"/>
                  </a:ext>
                </a:extLst>
              </p:cNvPr>
              <p:cNvSpPr/>
              <p:nvPr/>
            </p:nvSpPr>
            <p:spPr>
              <a:xfrm>
                <a:off x="10269446" y="560705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5" name="Freeform: Shape 149">
                <a:extLst>
                  <a:ext uri="{FF2B5EF4-FFF2-40B4-BE49-F238E27FC236}">
                    <a16:creationId xmlns:a16="http://schemas.microsoft.com/office/drawing/2014/main" xmlns="" id="{6593CA4F-5FD5-4015-A9C8-BF9D53AFB137}"/>
                  </a:ext>
                </a:extLst>
              </p:cNvPr>
              <p:cNvSpPr/>
              <p:nvPr/>
            </p:nvSpPr>
            <p:spPr>
              <a:xfrm>
                <a:off x="10335230" y="563994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6" name="Freeform: Shape 150">
                <a:extLst>
                  <a:ext uri="{FF2B5EF4-FFF2-40B4-BE49-F238E27FC236}">
                    <a16:creationId xmlns:a16="http://schemas.microsoft.com/office/drawing/2014/main" xmlns="" id="{41D22FAD-1AE7-43D4-855F-B3FDA223F16D}"/>
                  </a:ext>
                </a:extLst>
              </p:cNvPr>
              <p:cNvSpPr/>
              <p:nvPr/>
            </p:nvSpPr>
            <p:spPr>
              <a:xfrm>
                <a:off x="10417460" y="568928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7" name="Freeform: Shape 151">
                <a:extLst>
                  <a:ext uri="{FF2B5EF4-FFF2-40B4-BE49-F238E27FC236}">
                    <a16:creationId xmlns:a16="http://schemas.microsoft.com/office/drawing/2014/main" xmlns="" id="{68F3FD40-15AB-4D9F-8955-DA9B3F43805C}"/>
                  </a:ext>
                </a:extLst>
              </p:cNvPr>
              <p:cNvSpPr/>
              <p:nvPr/>
            </p:nvSpPr>
            <p:spPr>
              <a:xfrm>
                <a:off x="10532583" y="5755066"/>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8" name="Freeform: Shape 152">
                <a:extLst>
                  <a:ext uri="{FF2B5EF4-FFF2-40B4-BE49-F238E27FC236}">
                    <a16:creationId xmlns:a16="http://schemas.microsoft.com/office/drawing/2014/main" xmlns="" id="{8507A946-FFC8-4447-8C2B-CDE29006B91F}"/>
                  </a:ext>
                </a:extLst>
              </p:cNvPr>
              <p:cNvSpPr/>
              <p:nvPr/>
            </p:nvSpPr>
            <p:spPr>
              <a:xfrm>
                <a:off x="10581921" y="580440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19" name="Freeform: Shape 153">
                <a:extLst>
                  <a:ext uri="{FF2B5EF4-FFF2-40B4-BE49-F238E27FC236}">
                    <a16:creationId xmlns:a16="http://schemas.microsoft.com/office/drawing/2014/main" xmlns="" id="{F6984DFA-702F-42CB-8FB2-C204E38372DA}"/>
                  </a:ext>
                </a:extLst>
              </p:cNvPr>
              <p:cNvSpPr/>
              <p:nvPr/>
            </p:nvSpPr>
            <p:spPr>
              <a:xfrm>
                <a:off x="10845057" y="5952419"/>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0" name="Freeform: Shape 154">
                <a:extLst>
                  <a:ext uri="{FF2B5EF4-FFF2-40B4-BE49-F238E27FC236}">
                    <a16:creationId xmlns:a16="http://schemas.microsoft.com/office/drawing/2014/main" xmlns="" id="{F83C4F73-4CEC-4A3C-A3A5-5BF59F20C620}"/>
                  </a:ext>
                </a:extLst>
              </p:cNvPr>
              <p:cNvSpPr/>
              <p:nvPr/>
            </p:nvSpPr>
            <p:spPr>
              <a:xfrm>
                <a:off x="11535791" y="62648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1" name="Freeform: Shape 155">
                <a:extLst>
                  <a:ext uri="{FF2B5EF4-FFF2-40B4-BE49-F238E27FC236}">
                    <a16:creationId xmlns:a16="http://schemas.microsoft.com/office/drawing/2014/main" xmlns="" id="{1AE03DDA-BB3A-45E4-8AC9-F75032CF8B27}"/>
                  </a:ext>
                </a:extLst>
              </p:cNvPr>
              <p:cNvSpPr/>
              <p:nvPr/>
            </p:nvSpPr>
            <p:spPr>
              <a:xfrm>
                <a:off x="11634467" y="62648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2" name="Freeform: Shape 156">
                <a:extLst>
                  <a:ext uri="{FF2B5EF4-FFF2-40B4-BE49-F238E27FC236}">
                    <a16:creationId xmlns:a16="http://schemas.microsoft.com/office/drawing/2014/main" xmlns="" id="{820A1255-A2D8-42AB-93A0-6D5713BFF509}"/>
                  </a:ext>
                </a:extLst>
              </p:cNvPr>
              <p:cNvSpPr/>
              <p:nvPr/>
            </p:nvSpPr>
            <p:spPr>
              <a:xfrm>
                <a:off x="11766036" y="62648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3" name="Freeform: Shape 157">
                <a:extLst>
                  <a:ext uri="{FF2B5EF4-FFF2-40B4-BE49-F238E27FC236}">
                    <a16:creationId xmlns:a16="http://schemas.microsoft.com/office/drawing/2014/main" xmlns="" id="{D6D5BBB4-239B-4550-AA1C-841954C76F62}"/>
                  </a:ext>
                </a:extLst>
              </p:cNvPr>
              <p:cNvSpPr/>
              <p:nvPr/>
            </p:nvSpPr>
            <p:spPr>
              <a:xfrm>
                <a:off x="11996280" y="631423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4" name="Freeform: Shape 158">
                <a:extLst>
                  <a:ext uri="{FF2B5EF4-FFF2-40B4-BE49-F238E27FC236}">
                    <a16:creationId xmlns:a16="http://schemas.microsoft.com/office/drawing/2014/main" xmlns="" id="{C4F27EAD-3E0D-4346-AA7F-DF66E1D09025}"/>
                  </a:ext>
                </a:extLst>
              </p:cNvPr>
              <p:cNvSpPr/>
              <p:nvPr/>
            </p:nvSpPr>
            <p:spPr>
              <a:xfrm>
                <a:off x="12308755" y="634712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5" name="Freeform: Shape 159">
                <a:extLst>
                  <a:ext uri="{FF2B5EF4-FFF2-40B4-BE49-F238E27FC236}">
                    <a16:creationId xmlns:a16="http://schemas.microsoft.com/office/drawing/2014/main" xmlns="" id="{BF160B65-6C97-4B3E-B51A-BAD4FF202B69}"/>
                  </a:ext>
                </a:extLst>
              </p:cNvPr>
              <p:cNvSpPr/>
              <p:nvPr/>
            </p:nvSpPr>
            <p:spPr>
              <a:xfrm>
                <a:off x="12506108"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6" name="Freeform: Shape 160">
                <a:extLst>
                  <a:ext uri="{FF2B5EF4-FFF2-40B4-BE49-F238E27FC236}">
                    <a16:creationId xmlns:a16="http://schemas.microsoft.com/office/drawing/2014/main" xmlns="" id="{AB5C7848-63FF-4EBE-8D0B-151290154FFC}"/>
                  </a:ext>
                </a:extLst>
              </p:cNvPr>
              <p:cNvSpPr/>
              <p:nvPr/>
            </p:nvSpPr>
            <p:spPr>
              <a:xfrm>
                <a:off x="12802137"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7" name="Freeform: Shape 161">
                <a:extLst>
                  <a:ext uri="{FF2B5EF4-FFF2-40B4-BE49-F238E27FC236}">
                    <a16:creationId xmlns:a16="http://schemas.microsoft.com/office/drawing/2014/main" xmlns="" id="{60BF921F-EACF-4ADE-9864-F170F8643AAA}"/>
                  </a:ext>
                </a:extLst>
              </p:cNvPr>
              <p:cNvSpPr/>
              <p:nvPr/>
            </p:nvSpPr>
            <p:spPr>
              <a:xfrm>
                <a:off x="12851475"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8" name="Freeform: Shape 162">
                <a:extLst>
                  <a:ext uri="{FF2B5EF4-FFF2-40B4-BE49-F238E27FC236}">
                    <a16:creationId xmlns:a16="http://schemas.microsoft.com/office/drawing/2014/main" xmlns="" id="{54F95CEB-BA0E-4339-89D6-51B411BF7893}"/>
                  </a:ext>
                </a:extLst>
              </p:cNvPr>
              <p:cNvSpPr/>
              <p:nvPr/>
            </p:nvSpPr>
            <p:spPr>
              <a:xfrm>
                <a:off x="13098165"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29" name="Freeform: Shape 163">
                <a:extLst>
                  <a:ext uri="{FF2B5EF4-FFF2-40B4-BE49-F238E27FC236}">
                    <a16:creationId xmlns:a16="http://schemas.microsoft.com/office/drawing/2014/main" xmlns="" id="{0B8F9F23-11F0-44DF-AB83-12FAB61F03F8}"/>
                  </a:ext>
                </a:extLst>
              </p:cNvPr>
              <p:cNvSpPr/>
              <p:nvPr/>
            </p:nvSpPr>
            <p:spPr>
              <a:xfrm>
                <a:off x="13163949"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0" name="Freeform: Shape 164">
                <a:extLst>
                  <a:ext uri="{FF2B5EF4-FFF2-40B4-BE49-F238E27FC236}">
                    <a16:creationId xmlns:a16="http://schemas.microsoft.com/office/drawing/2014/main" xmlns="" id="{3E97A3E5-0CE9-4BA3-ADF0-3A94E5C3A4CC}"/>
                  </a:ext>
                </a:extLst>
              </p:cNvPr>
              <p:cNvSpPr/>
              <p:nvPr/>
            </p:nvSpPr>
            <p:spPr>
              <a:xfrm>
                <a:off x="13723115" y="6643161"/>
                <a:ext cx="8223" cy="74007"/>
              </a:xfrm>
              <a:custGeom>
                <a:avLst/>
                <a:gdLst>
                  <a:gd name="connsiteX0" fmla="*/ 0 w 0"/>
                  <a:gd name="connsiteY0" fmla="*/ 0 h 74007"/>
                  <a:gd name="connsiteX1" fmla="*/ 0 w 0"/>
                  <a:gd name="connsiteY1" fmla="*/ 77691 h 74007"/>
                </a:gdLst>
                <a:ahLst/>
                <a:cxnLst>
                  <a:cxn ang="0">
                    <a:pos x="connsiteX0" y="connsiteY0"/>
                  </a:cxn>
                  <a:cxn ang="0">
                    <a:pos x="connsiteX1" y="connsiteY1"/>
                  </a:cxn>
                </a:cxnLst>
                <a:rect l="l" t="t" r="r" b="b"/>
                <a:pathLst>
                  <a:path h="74007">
                    <a:moveTo>
                      <a:pt x="0" y="0"/>
                    </a:moveTo>
                    <a:lnTo>
                      <a:pt x="0" y="7769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1" name="Freeform: Shape 165">
                <a:extLst>
                  <a:ext uri="{FF2B5EF4-FFF2-40B4-BE49-F238E27FC236}">
                    <a16:creationId xmlns:a16="http://schemas.microsoft.com/office/drawing/2014/main" xmlns="" id="{9505C6BB-EF3A-4346-B857-BBC73D7F1253}"/>
                  </a:ext>
                </a:extLst>
              </p:cNvPr>
              <p:cNvSpPr/>
              <p:nvPr/>
            </p:nvSpPr>
            <p:spPr>
              <a:xfrm>
                <a:off x="15318389" y="6643161"/>
                <a:ext cx="8223" cy="74007"/>
              </a:xfrm>
              <a:custGeom>
                <a:avLst/>
                <a:gdLst>
                  <a:gd name="connsiteX0" fmla="*/ 0 w 0"/>
                  <a:gd name="connsiteY0" fmla="*/ 0 h 74007"/>
                  <a:gd name="connsiteX1" fmla="*/ 0 w 0"/>
                  <a:gd name="connsiteY1" fmla="*/ 77691 h 74007"/>
                </a:gdLst>
                <a:ahLst/>
                <a:cxnLst>
                  <a:cxn ang="0">
                    <a:pos x="connsiteX0" y="connsiteY0"/>
                  </a:cxn>
                  <a:cxn ang="0">
                    <a:pos x="connsiteX1" y="connsiteY1"/>
                  </a:cxn>
                </a:cxnLst>
                <a:rect l="l" t="t" r="r" b="b"/>
                <a:pathLst>
                  <a:path h="74007">
                    <a:moveTo>
                      <a:pt x="0" y="0"/>
                    </a:moveTo>
                    <a:lnTo>
                      <a:pt x="0" y="7769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2" name="Freeform: Shape 166">
                <a:extLst>
                  <a:ext uri="{FF2B5EF4-FFF2-40B4-BE49-F238E27FC236}">
                    <a16:creationId xmlns:a16="http://schemas.microsoft.com/office/drawing/2014/main" xmlns="" id="{7EA7C035-D8CC-49B8-946D-AED52E83C74A}"/>
                  </a:ext>
                </a:extLst>
              </p:cNvPr>
              <p:cNvSpPr/>
              <p:nvPr/>
            </p:nvSpPr>
            <p:spPr>
              <a:xfrm>
                <a:off x="15581534" y="6807621"/>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3" name="Freeform: Shape 167">
                <a:extLst>
                  <a:ext uri="{FF2B5EF4-FFF2-40B4-BE49-F238E27FC236}">
                    <a16:creationId xmlns:a16="http://schemas.microsoft.com/office/drawing/2014/main" xmlns="" id="{36DB6F9A-3E75-4F91-85C9-590142491A72}"/>
                  </a:ext>
                </a:extLst>
              </p:cNvPr>
              <p:cNvSpPr/>
              <p:nvPr/>
            </p:nvSpPr>
            <p:spPr>
              <a:xfrm>
                <a:off x="16782079" y="6807621"/>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4" name="Freeform: Shape 168">
                <a:extLst>
                  <a:ext uri="{FF2B5EF4-FFF2-40B4-BE49-F238E27FC236}">
                    <a16:creationId xmlns:a16="http://schemas.microsoft.com/office/drawing/2014/main" xmlns="" id="{BC416811-9BC9-4ECE-AEE2-AC3313E3F00F}"/>
                  </a:ext>
                </a:extLst>
              </p:cNvPr>
              <p:cNvSpPr/>
              <p:nvPr/>
            </p:nvSpPr>
            <p:spPr>
              <a:xfrm>
                <a:off x="16913647" y="6807621"/>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cxnSp>
        <p:nvCxnSpPr>
          <p:cNvPr id="135" name="Straight Connector 134">
            <a:extLst>
              <a:ext uri="{FF2B5EF4-FFF2-40B4-BE49-F238E27FC236}">
                <a16:creationId xmlns:a16="http://schemas.microsoft.com/office/drawing/2014/main" xmlns="" id="{B585BE89-4AA6-4D33-B16A-16B4BC115874}"/>
              </a:ext>
            </a:extLst>
          </p:cNvPr>
          <p:cNvCxnSpPr/>
          <p:nvPr/>
        </p:nvCxnSpPr>
        <p:spPr>
          <a:xfrm flipV="1">
            <a:off x="2805182" y="3397350"/>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EE9F1497-0A0A-4DD6-B41D-5F1305EA29FD}"/>
              </a:ext>
            </a:extLst>
          </p:cNvPr>
          <p:cNvCxnSpPr/>
          <p:nvPr/>
        </p:nvCxnSpPr>
        <p:spPr>
          <a:xfrm flipV="1">
            <a:off x="2647209" y="3402017"/>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0BDE1AF5-61B4-4409-BDD3-B2550F5C6261}"/>
              </a:ext>
            </a:extLst>
          </p:cNvPr>
          <p:cNvCxnSpPr>
            <a:cxnSpLocks/>
          </p:cNvCxnSpPr>
          <p:nvPr/>
        </p:nvCxnSpPr>
        <p:spPr>
          <a:xfrm>
            <a:off x="1162971" y="3414045"/>
            <a:ext cx="1631125"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xmlns="" id="{D22A631E-763E-42D9-B96E-9357FD41631D}"/>
              </a:ext>
            </a:extLst>
          </p:cNvPr>
          <p:cNvSpPr txBox="1"/>
          <p:nvPr/>
        </p:nvSpPr>
        <p:spPr>
          <a:xfrm>
            <a:off x="2865627" y="3200246"/>
            <a:ext cx="861133" cy="307777"/>
          </a:xfrm>
          <a:prstGeom prst="rect">
            <a:avLst/>
          </a:prstGeom>
          <a:noFill/>
        </p:spPr>
        <p:txBody>
          <a:bodyPr wrap="none" rtlCol="0">
            <a:spAutoFit/>
          </a:bodyPr>
          <a:lstStyle/>
          <a:p>
            <a:r>
              <a:rPr lang="fr-FR" sz="1400" dirty="0">
                <a:solidFill>
                  <a:srgbClr val="B60D27"/>
                </a:solidFill>
              </a:rPr>
              <a:t>5,8 mois</a:t>
            </a:r>
          </a:p>
        </p:txBody>
      </p:sp>
      <p:sp>
        <p:nvSpPr>
          <p:cNvPr id="139" name="TextBox 138">
            <a:extLst>
              <a:ext uri="{FF2B5EF4-FFF2-40B4-BE49-F238E27FC236}">
                <a16:creationId xmlns:a16="http://schemas.microsoft.com/office/drawing/2014/main" xmlns="" id="{A06D1034-7019-4721-8FB8-CC4F89431111}"/>
              </a:ext>
            </a:extLst>
          </p:cNvPr>
          <p:cNvSpPr txBox="1"/>
          <p:nvPr/>
        </p:nvSpPr>
        <p:spPr>
          <a:xfrm>
            <a:off x="1625347" y="3407435"/>
            <a:ext cx="861133" cy="307777"/>
          </a:xfrm>
          <a:prstGeom prst="rect">
            <a:avLst/>
          </a:prstGeom>
          <a:noFill/>
        </p:spPr>
        <p:txBody>
          <a:bodyPr wrap="none" rtlCol="0">
            <a:spAutoFit/>
          </a:bodyPr>
          <a:lstStyle/>
          <a:p>
            <a:r>
              <a:rPr lang="fr-FR" sz="1400" dirty="0">
                <a:solidFill>
                  <a:schemeClr val="accent2"/>
                </a:solidFill>
              </a:rPr>
              <a:t>5,1 mois</a:t>
            </a:r>
          </a:p>
        </p:txBody>
      </p:sp>
    </p:spTree>
    <p:extLst>
      <p:ext uri="{BB962C8B-B14F-4D97-AF65-F5344CB8AC3E}">
        <p14:creationId xmlns:p14="http://schemas.microsoft.com/office/powerpoint/2010/main" xmlns="" val="245850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LBA43: Etude randomisée de phase 3 ANGEL évaluant </a:t>
            </a:r>
            <a:r>
              <a:rPr lang="fr-FR" dirty="0" err="1"/>
              <a:t>rivocéranib</a:t>
            </a:r>
            <a:r>
              <a:rPr lang="fr-FR" dirty="0"/>
              <a:t> (</a:t>
            </a:r>
            <a:r>
              <a:rPr lang="fr-FR" dirty="0" err="1"/>
              <a:t>apatinib</a:t>
            </a:r>
            <a:r>
              <a:rPr lang="fr-FR" dirty="0"/>
              <a:t>) + meilleurs soins de support (</a:t>
            </a:r>
            <a:r>
              <a:rPr lang="fr-FR" dirty="0" err="1"/>
              <a:t>MSSup</a:t>
            </a:r>
            <a:r>
              <a:rPr lang="fr-FR" dirty="0"/>
              <a:t>) vs placebo + </a:t>
            </a:r>
            <a:r>
              <a:rPr lang="fr-FR" dirty="0" err="1"/>
              <a:t>MSSup</a:t>
            </a:r>
            <a:r>
              <a:rPr lang="fr-FR" dirty="0"/>
              <a:t> chez les patients avec cancer de l’estomac avancé/métastatique en échec après ≥2 lignes préalables de chimiothérapie – Kang Y-K,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Kang Y-K, et al, Ann </a:t>
            </a:r>
            <a:r>
              <a:rPr lang="fr-FR" dirty="0" err="1"/>
              <a:t>Oncol</a:t>
            </a:r>
            <a:r>
              <a:rPr lang="fr-FR" dirty="0"/>
              <a:t> 2019;30(</a:t>
            </a:r>
            <a:r>
              <a:rPr lang="fr-FR" dirty="0" err="1"/>
              <a:t>suppl</a:t>
            </a:r>
            <a:r>
              <a:rPr lang="fr-FR" dirty="0"/>
              <a:t>):</a:t>
            </a:r>
            <a:r>
              <a:rPr lang="fr-FR" dirty="0" err="1"/>
              <a:t>abstr</a:t>
            </a:r>
            <a:r>
              <a:rPr lang="fr-FR" dirty="0"/>
              <a:t> LBA43</a:t>
            </a:r>
          </a:p>
        </p:txBody>
      </p:sp>
      <p:sp>
        <p:nvSpPr>
          <p:cNvPr id="6" name="TextBox 5"/>
          <p:cNvSpPr txBox="1"/>
          <p:nvPr/>
        </p:nvSpPr>
        <p:spPr>
          <a:xfrm>
            <a:off x="4248835" y="1565564"/>
            <a:ext cx="646331" cy="369332"/>
          </a:xfrm>
          <a:prstGeom prst="rect">
            <a:avLst/>
          </a:prstGeom>
          <a:noFill/>
        </p:spPr>
        <p:txBody>
          <a:bodyPr wrap="none" rtlCol="0">
            <a:spAutoFit/>
          </a:bodyPr>
          <a:lstStyle/>
          <a:p>
            <a:pPr algn="ctr"/>
            <a:r>
              <a:rPr lang="fr-FR" b="1" dirty="0"/>
              <a:t>SSP</a:t>
            </a:r>
          </a:p>
        </p:txBody>
      </p:sp>
      <p:sp>
        <p:nvSpPr>
          <p:cNvPr id="8" name="TextBox 7">
            <a:extLst>
              <a:ext uri="{FF2B5EF4-FFF2-40B4-BE49-F238E27FC236}">
                <a16:creationId xmlns:a16="http://schemas.microsoft.com/office/drawing/2014/main" xmlns="" id="{DD716091-362D-4525-9916-7964FE91C40D}"/>
              </a:ext>
            </a:extLst>
          </p:cNvPr>
          <p:cNvSpPr txBox="1"/>
          <p:nvPr/>
        </p:nvSpPr>
        <p:spPr>
          <a:xfrm>
            <a:off x="4423094" y="5223794"/>
            <a:ext cx="523716"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363636"/>
                </a:solidFill>
                <a:cs typeface="Arial" panose="020B0604020202020204" pitchFamily="34" charset="0"/>
              </a:rPr>
              <a:t>M</a:t>
            </a:r>
            <a:r>
              <a:rPr kumimoji="0" lang="fr-FR" sz="1400" b="0" i="0" u="none" strike="noStrike" kern="1200" cap="none" spc="0" normalizeH="0" baseline="0" noProof="0" dirty="0" err="1">
                <a:ln>
                  <a:noFill/>
                </a:ln>
                <a:solidFill>
                  <a:srgbClr val="363636"/>
                </a:solidFill>
                <a:effectLst/>
                <a:uLnTx/>
                <a:uFillTx/>
                <a:latin typeface="Arial" charset="0"/>
                <a:cs typeface="Arial" panose="020B0604020202020204" pitchFamily="34" charset="0"/>
              </a:rPr>
              <a:t>ois</a:t>
            </a:r>
            <a:endPar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10" name="Freeform 21">
            <a:extLst>
              <a:ext uri="{FF2B5EF4-FFF2-40B4-BE49-F238E27FC236}">
                <a16:creationId xmlns:a16="http://schemas.microsoft.com/office/drawing/2014/main" xmlns="" id="{77717B7F-C656-477C-8E5C-4FB03465244F}"/>
              </a:ext>
            </a:extLst>
          </p:cNvPr>
          <p:cNvSpPr>
            <a:spLocks/>
          </p:cNvSpPr>
          <p:nvPr/>
        </p:nvSpPr>
        <p:spPr bwMode="auto">
          <a:xfrm>
            <a:off x="1158662" y="2183244"/>
            <a:ext cx="7273458" cy="274761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1" name="Line 6">
            <a:extLst>
              <a:ext uri="{FF2B5EF4-FFF2-40B4-BE49-F238E27FC236}">
                <a16:creationId xmlns:a16="http://schemas.microsoft.com/office/drawing/2014/main" xmlns="" id="{FF55B53E-FBAD-4B2C-A1ED-D8A7B6D804B0}"/>
              </a:ext>
            </a:extLst>
          </p:cNvPr>
          <p:cNvSpPr>
            <a:spLocks noChangeShapeType="1"/>
          </p:cNvSpPr>
          <p:nvPr/>
        </p:nvSpPr>
        <p:spPr bwMode="auto">
          <a:xfrm>
            <a:off x="1046981" y="2183243"/>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2" name="Line 7">
            <a:extLst>
              <a:ext uri="{FF2B5EF4-FFF2-40B4-BE49-F238E27FC236}">
                <a16:creationId xmlns:a16="http://schemas.microsoft.com/office/drawing/2014/main" xmlns="" id="{F0AA982E-B6BF-449C-8464-E89B4F9B2762}"/>
              </a:ext>
            </a:extLst>
          </p:cNvPr>
          <p:cNvSpPr>
            <a:spLocks noChangeShapeType="1"/>
          </p:cNvSpPr>
          <p:nvPr/>
        </p:nvSpPr>
        <p:spPr bwMode="auto">
          <a:xfrm>
            <a:off x="1046981" y="2700528"/>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3" name="Line 8">
            <a:extLst>
              <a:ext uri="{FF2B5EF4-FFF2-40B4-BE49-F238E27FC236}">
                <a16:creationId xmlns:a16="http://schemas.microsoft.com/office/drawing/2014/main" xmlns="" id="{A7EDB7E9-0555-49D4-BBDB-1233CA0565BB}"/>
              </a:ext>
            </a:extLst>
          </p:cNvPr>
          <p:cNvSpPr>
            <a:spLocks noChangeShapeType="1"/>
          </p:cNvSpPr>
          <p:nvPr/>
        </p:nvSpPr>
        <p:spPr bwMode="auto">
          <a:xfrm>
            <a:off x="1046981" y="3233515"/>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 name="Line 9">
            <a:extLst>
              <a:ext uri="{FF2B5EF4-FFF2-40B4-BE49-F238E27FC236}">
                <a16:creationId xmlns:a16="http://schemas.microsoft.com/office/drawing/2014/main" xmlns="" id="{E0F1AB00-5263-432E-8E59-46BC94F5678C}"/>
              </a:ext>
            </a:extLst>
          </p:cNvPr>
          <p:cNvSpPr>
            <a:spLocks noChangeShapeType="1"/>
          </p:cNvSpPr>
          <p:nvPr/>
        </p:nvSpPr>
        <p:spPr bwMode="auto">
          <a:xfrm>
            <a:off x="1046981" y="3786694"/>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 name="Line 10">
            <a:extLst>
              <a:ext uri="{FF2B5EF4-FFF2-40B4-BE49-F238E27FC236}">
                <a16:creationId xmlns:a16="http://schemas.microsoft.com/office/drawing/2014/main" xmlns="" id="{9280C2C8-CF63-4A45-8BB8-445EF87BAF4E}"/>
              </a:ext>
            </a:extLst>
          </p:cNvPr>
          <p:cNvSpPr>
            <a:spLocks noChangeShapeType="1"/>
          </p:cNvSpPr>
          <p:nvPr/>
        </p:nvSpPr>
        <p:spPr bwMode="auto">
          <a:xfrm>
            <a:off x="1046981" y="4322496"/>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 name="Line 11">
            <a:extLst>
              <a:ext uri="{FF2B5EF4-FFF2-40B4-BE49-F238E27FC236}">
                <a16:creationId xmlns:a16="http://schemas.microsoft.com/office/drawing/2014/main" xmlns="" id="{36CE1664-30D3-4A71-957A-D1A76F44AFFA}"/>
              </a:ext>
            </a:extLst>
          </p:cNvPr>
          <p:cNvSpPr>
            <a:spLocks noChangeShapeType="1"/>
          </p:cNvSpPr>
          <p:nvPr/>
        </p:nvSpPr>
        <p:spPr bwMode="auto">
          <a:xfrm>
            <a:off x="1046981" y="4917804"/>
            <a:ext cx="106241"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TextBox 16">
            <a:extLst>
              <a:ext uri="{FF2B5EF4-FFF2-40B4-BE49-F238E27FC236}">
                <a16:creationId xmlns:a16="http://schemas.microsoft.com/office/drawing/2014/main" xmlns="" id="{38EAC9BB-234A-4E4F-BC61-BC2808C10E8E}"/>
              </a:ext>
            </a:extLst>
          </p:cNvPr>
          <p:cNvSpPr txBox="1"/>
          <p:nvPr/>
        </p:nvSpPr>
        <p:spPr>
          <a:xfrm rot="16200000">
            <a:off x="-301547" y="3390079"/>
            <a:ext cx="1577922"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363636"/>
                </a:solidFill>
                <a:latin typeface="Arial" charset="0"/>
                <a:cs typeface="Arial" panose="020B0604020202020204" pitchFamily="34" charset="0"/>
              </a:rPr>
              <a:t>Probabilité de SSP</a:t>
            </a:r>
            <a:endPar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18" name="TextBox 17">
            <a:extLst>
              <a:ext uri="{FF2B5EF4-FFF2-40B4-BE49-F238E27FC236}">
                <a16:creationId xmlns:a16="http://schemas.microsoft.com/office/drawing/2014/main" xmlns="" id="{2A0A5830-D9B1-40EF-92B0-F59FAF35D696}"/>
              </a:ext>
            </a:extLst>
          </p:cNvPr>
          <p:cNvSpPr txBox="1"/>
          <p:nvPr/>
        </p:nvSpPr>
        <p:spPr>
          <a:xfrm>
            <a:off x="746323" y="2555524"/>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80</a:t>
            </a:r>
          </a:p>
        </p:txBody>
      </p:sp>
      <p:sp>
        <p:nvSpPr>
          <p:cNvPr id="19" name="TextBox 18">
            <a:extLst>
              <a:ext uri="{FF2B5EF4-FFF2-40B4-BE49-F238E27FC236}">
                <a16:creationId xmlns:a16="http://schemas.microsoft.com/office/drawing/2014/main" xmlns="" id="{ACE17A7B-3F3C-4A6F-98CE-CAFC42F89C9A}"/>
              </a:ext>
            </a:extLst>
          </p:cNvPr>
          <p:cNvSpPr txBox="1"/>
          <p:nvPr/>
        </p:nvSpPr>
        <p:spPr>
          <a:xfrm>
            <a:off x="746323" y="3088256"/>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60</a:t>
            </a:r>
          </a:p>
        </p:txBody>
      </p:sp>
      <p:sp>
        <p:nvSpPr>
          <p:cNvPr id="20" name="TextBox 19">
            <a:extLst>
              <a:ext uri="{FF2B5EF4-FFF2-40B4-BE49-F238E27FC236}">
                <a16:creationId xmlns:a16="http://schemas.microsoft.com/office/drawing/2014/main" xmlns="" id="{3040257D-11A6-47AD-9A7E-08CFC4FE2EA3}"/>
              </a:ext>
            </a:extLst>
          </p:cNvPr>
          <p:cNvSpPr txBox="1"/>
          <p:nvPr/>
        </p:nvSpPr>
        <p:spPr>
          <a:xfrm>
            <a:off x="746323" y="3642623"/>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40</a:t>
            </a:r>
          </a:p>
        </p:txBody>
      </p:sp>
      <p:sp>
        <p:nvSpPr>
          <p:cNvPr id="21" name="TextBox 20">
            <a:extLst>
              <a:ext uri="{FF2B5EF4-FFF2-40B4-BE49-F238E27FC236}">
                <a16:creationId xmlns:a16="http://schemas.microsoft.com/office/drawing/2014/main" xmlns="" id="{256F55C7-044B-4323-98E7-75EBFB31F3E9}"/>
              </a:ext>
            </a:extLst>
          </p:cNvPr>
          <p:cNvSpPr txBox="1"/>
          <p:nvPr/>
        </p:nvSpPr>
        <p:spPr>
          <a:xfrm>
            <a:off x="746323" y="4176728"/>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20</a:t>
            </a:r>
          </a:p>
        </p:txBody>
      </p:sp>
      <p:sp>
        <p:nvSpPr>
          <p:cNvPr id="22" name="TextBox 21">
            <a:extLst>
              <a:ext uri="{FF2B5EF4-FFF2-40B4-BE49-F238E27FC236}">
                <a16:creationId xmlns:a16="http://schemas.microsoft.com/office/drawing/2014/main" xmlns="" id="{9C24CCC8-C7A4-493B-BFFE-48008A78149A}"/>
              </a:ext>
            </a:extLst>
          </p:cNvPr>
          <p:cNvSpPr txBox="1"/>
          <p:nvPr/>
        </p:nvSpPr>
        <p:spPr>
          <a:xfrm>
            <a:off x="845709" y="4771777"/>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3" name="TextBox 22">
            <a:extLst>
              <a:ext uri="{FF2B5EF4-FFF2-40B4-BE49-F238E27FC236}">
                <a16:creationId xmlns:a16="http://schemas.microsoft.com/office/drawing/2014/main" xmlns="" id="{65C24C1D-C9FB-4D71-9E5F-D3E77E134ACF}"/>
              </a:ext>
            </a:extLst>
          </p:cNvPr>
          <p:cNvSpPr txBox="1"/>
          <p:nvPr/>
        </p:nvSpPr>
        <p:spPr>
          <a:xfrm>
            <a:off x="1062257" y="499487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4" name="TextBox 23">
            <a:extLst>
              <a:ext uri="{FF2B5EF4-FFF2-40B4-BE49-F238E27FC236}">
                <a16:creationId xmlns:a16="http://schemas.microsoft.com/office/drawing/2014/main" xmlns="" id="{206DADFC-AC03-4767-ACDA-4A0E52505136}"/>
              </a:ext>
            </a:extLst>
          </p:cNvPr>
          <p:cNvSpPr txBox="1"/>
          <p:nvPr/>
        </p:nvSpPr>
        <p:spPr>
          <a:xfrm>
            <a:off x="2209604" y="499487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a:t>
            </a:r>
          </a:p>
        </p:txBody>
      </p:sp>
      <p:sp>
        <p:nvSpPr>
          <p:cNvPr id="25" name="TextBox 24">
            <a:extLst>
              <a:ext uri="{FF2B5EF4-FFF2-40B4-BE49-F238E27FC236}">
                <a16:creationId xmlns:a16="http://schemas.microsoft.com/office/drawing/2014/main" xmlns="" id="{20AE9C43-7A4D-459F-AC3D-884CF3837248}"/>
              </a:ext>
            </a:extLst>
          </p:cNvPr>
          <p:cNvSpPr txBox="1"/>
          <p:nvPr/>
        </p:nvSpPr>
        <p:spPr>
          <a:xfrm>
            <a:off x="3414937" y="499487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a:t>
            </a:r>
          </a:p>
        </p:txBody>
      </p:sp>
      <p:sp>
        <p:nvSpPr>
          <p:cNvPr id="26" name="TextBox 25">
            <a:extLst>
              <a:ext uri="{FF2B5EF4-FFF2-40B4-BE49-F238E27FC236}">
                <a16:creationId xmlns:a16="http://schemas.microsoft.com/office/drawing/2014/main" xmlns="" id="{09F7A206-2513-4FF7-9A94-D259F59FC6ED}"/>
              </a:ext>
            </a:extLst>
          </p:cNvPr>
          <p:cNvSpPr txBox="1"/>
          <p:nvPr/>
        </p:nvSpPr>
        <p:spPr>
          <a:xfrm>
            <a:off x="4602958" y="499487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9</a:t>
            </a:r>
          </a:p>
        </p:txBody>
      </p:sp>
      <p:sp>
        <p:nvSpPr>
          <p:cNvPr id="27" name="TextBox 26">
            <a:extLst>
              <a:ext uri="{FF2B5EF4-FFF2-40B4-BE49-F238E27FC236}">
                <a16:creationId xmlns:a16="http://schemas.microsoft.com/office/drawing/2014/main" xmlns="" id="{F964B8FD-D9AD-4C98-AE8F-DAD8FF352389}"/>
              </a:ext>
            </a:extLst>
          </p:cNvPr>
          <p:cNvSpPr txBox="1"/>
          <p:nvPr/>
        </p:nvSpPr>
        <p:spPr>
          <a:xfrm>
            <a:off x="5743782" y="4994879"/>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12</a:t>
            </a:r>
          </a:p>
        </p:txBody>
      </p:sp>
      <p:sp>
        <p:nvSpPr>
          <p:cNvPr id="28" name="TextBox 27">
            <a:extLst>
              <a:ext uri="{FF2B5EF4-FFF2-40B4-BE49-F238E27FC236}">
                <a16:creationId xmlns:a16="http://schemas.microsoft.com/office/drawing/2014/main" xmlns="" id="{6028BDFF-E4C0-40BC-AC8A-EC9F3376654A}"/>
              </a:ext>
            </a:extLst>
          </p:cNvPr>
          <p:cNvSpPr txBox="1"/>
          <p:nvPr/>
        </p:nvSpPr>
        <p:spPr>
          <a:xfrm>
            <a:off x="6950464" y="4994879"/>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15</a:t>
            </a:r>
          </a:p>
        </p:txBody>
      </p:sp>
      <p:sp>
        <p:nvSpPr>
          <p:cNvPr id="29" name="TextBox 28">
            <a:extLst>
              <a:ext uri="{FF2B5EF4-FFF2-40B4-BE49-F238E27FC236}">
                <a16:creationId xmlns:a16="http://schemas.microsoft.com/office/drawing/2014/main" xmlns="" id="{65A99C9F-DF0B-4C2E-B85F-1CE1B6528A71}"/>
              </a:ext>
            </a:extLst>
          </p:cNvPr>
          <p:cNvSpPr txBox="1"/>
          <p:nvPr/>
        </p:nvSpPr>
        <p:spPr>
          <a:xfrm>
            <a:off x="8156255" y="4994879"/>
            <a:ext cx="271474"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18</a:t>
            </a:r>
          </a:p>
        </p:txBody>
      </p:sp>
      <p:sp>
        <p:nvSpPr>
          <p:cNvPr id="30" name="Line 21">
            <a:extLst>
              <a:ext uri="{FF2B5EF4-FFF2-40B4-BE49-F238E27FC236}">
                <a16:creationId xmlns:a16="http://schemas.microsoft.com/office/drawing/2014/main" xmlns="" id="{FF094112-CC4A-40AC-BE56-13797B766212}"/>
              </a:ext>
            </a:extLst>
          </p:cNvPr>
          <p:cNvSpPr>
            <a:spLocks noChangeShapeType="1"/>
          </p:cNvSpPr>
          <p:nvPr/>
        </p:nvSpPr>
        <p:spPr bwMode="auto">
          <a:xfrm>
            <a:off x="1150272"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31" name="Line 19">
            <a:extLst>
              <a:ext uri="{FF2B5EF4-FFF2-40B4-BE49-F238E27FC236}">
                <a16:creationId xmlns:a16="http://schemas.microsoft.com/office/drawing/2014/main" xmlns="" id="{63813E28-A09D-4B25-89E1-9677925D7F38}"/>
              </a:ext>
            </a:extLst>
          </p:cNvPr>
          <p:cNvSpPr>
            <a:spLocks noChangeShapeType="1"/>
          </p:cNvSpPr>
          <p:nvPr/>
        </p:nvSpPr>
        <p:spPr bwMode="auto">
          <a:xfrm>
            <a:off x="2296567"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2" name="Line 19">
            <a:extLst>
              <a:ext uri="{FF2B5EF4-FFF2-40B4-BE49-F238E27FC236}">
                <a16:creationId xmlns:a16="http://schemas.microsoft.com/office/drawing/2014/main" xmlns="" id="{C18938B6-B55E-49D6-A97F-BFCBC478B617}"/>
              </a:ext>
            </a:extLst>
          </p:cNvPr>
          <p:cNvSpPr>
            <a:spLocks noChangeShapeType="1"/>
          </p:cNvSpPr>
          <p:nvPr/>
        </p:nvSpPr>
        <p:spPr bwMode="auto">
          <a:xfrm>
            <a:off x="3484235"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3" name="Line 19">
            <a:extLst>
              <a:ext uri="{FF2B5EF4-FFF2-40B4-BE49-F238E27FC236}">
                <a16:creationId xmlns:a16="http://schemas.microsoft.com/office/drawing/2014/main" xmlns="" id="{6B2AE875-6FC1-4A95-9259-39A180AA564A}"/>
              </a:ext>
            </a:extLst>
          </p:cNvPr>
          <p:cNvSpPr>
            <a:spLocks noChangeShapeType="1"/>
          </p:cNvSpPr>
          <p:nvPr/>
        </p:nvSpPr>
        <p:spPr bwMode="auto">
          <a:xfrm>
            <a:off x="4672258"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4" name="Line 19">
            <a:extLst>
              <a:ext uri="{FF2B5EF4-FFF2-40B4-BE49-F238E27FC236}">
                <a16:creationId xmlns:a16="http://schemas.microsoft.com/office/drawing/2014/main" xmlns="" id="{5DA5FDF7-8AB2-4930-9FA2-1B970668F332}"/>
              </a:ext>
            </a:extLst>
          </p:cNvPr>
          <p:cNvSpPr>
            <a:spLocks noChangeShapeType="1"/>
          </p:cNvSpPr>
          <p:nvPr/>
        </p:nvSpPr>
        <p:spPr bwMode="auto">
          <a:xfrm>
            <a:off x="5862777"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5" name="Line 19">
            <a:extLst>
              <a:ext uri="{FF2B5EF4-FFF2-40B4-BE49-F238E27FC236}">
                <a16:creationId xmlns:a16="http://schemas.microsoft.com/office/drawing/2014/main" xmlns="" id="{3ACCCE24-0706-4788-ABB3-342D2B06B700}"/>
              </a:ext>
            </a:extLst>
          </p:cNvPr>
          <p:cNvSpPr>
            <a:spLocks noChangeShapeType="1"/>
          </p:cNvSpPr>
          <p:nvPr/>
        </p:nvSpPr>
        <p:spPr bwMode="auto">
          <a:xfrm>
            <a:off x="7069455"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6" name="Line 19">
            <a:extLst>
              <a:ext uri="{FF2B5EF4-FFF2-40B4-BE49-F238E27FC236}">
                <a16:creationId xmlns:a16="http://schemas.microsoft.com/office/drawing/2014/main" xmlns="" id="{70C948B8-D133-4682-9364-875FDE2E8103}"/>
              </a:ext>
            </a:extLst>
          </p:cNvPr>
          <p:cNvSpPr>
            <a:spLocks noChangeShapeType="1"/>
          </p:cNvSpPr>
          <p:nvPr/>
        </p:nvSpPr>
        <p:spPr bwMode="auto">
          <a:xfrm>
            <a:off x="8275257" y="4930805"/>
            <a:ext cx="0" cy="80067"/>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7" name="TextBox 36">
            <a:extLst>
              <a:ext uri="{FF2B5EF4-FFF2-40B4-BE49-F238E27FC236}">
                <a16:creationId xmlns:a16="http://schemas.microsoft.com/office/drawing/2014/main" xmlns="" id="{8DE509CE-1C9C-469D-83F5-A4D43540DE5C}"/>
              </a:ext>
            </a:extLst>
          </p:cNvPr>
          <p:cNvSpPr txBox="1"/>
          <p:nvPr/>
        </p:nvSpPr>
        <p:spPr>
          <a:xfrm>
            <a:off x="442795" y="5500710"/>
            <a:ext cx="543739" cy="307777"/>
          </a:xfrm>
          <a:prstGeom prst="rect">
            <a:avLst/>
          </a:prstGeom>
          <a:noFill/>
        </p:spPr>
        <p:txBody>
          <a:bodyPr wrap="none" rtlCol="0">
            <a:spAutoFit/>
          </a:bodyPr>
          <a:lstStyle/>
          <a:p>
            <a:pPr algn="r"/>
            <a:r>
              <a:rPr lang="fr-FR" sz="1400" dirty="0" err="1">
                <a:solidFill>
                  <a:srgbClr val="B60D27"/>
                </a:solidFill>
              </a:rPr>
              <a:t>Rivo</a:t>
            </a:r>
            <a:endParaRPr lang="fr-FR" sz="1400" dirty="0">
              <a:solidFill>
                <a:srgbClr val="B60D27"/>
              </a:solidFill>
            </a:endParaRPr>
          </a:p>
        </p:txBody>
      </p:sp>
      <p:sp>
        <p:nvSpPr>
          <p:cNvPr id="38" name="TextBox 37">
            <a:extLst>
              <a:ext uri="{FF2B5EF4-FFF2-40B4-BE49-F238E27FC236}">
                <a16:creationId xmlns:a16="http://schemas.microsoft.com/office/drawing/2014/main" xmlns="" id="{D6572AFB-11DE-4A7B-83D1-10E26138DE8C}"/>
              </a:ext>
            </a:extLst>
          </p:cNvPr>
          <p:cNvSpPr txBox="1"/>
          <p:nvPr/>
        </p:nvSpPr>
        <p:spPr>
          <a:xfrm>
            <a:off x="906889" y="5500710"/>
            <a:ext cx="482824" cy="307777"/>
          </a:xfrm>
          <a:prstGeom prst="rect">
            <a:avLst/>
          </a:prstGeom>
          <a:noFill/>
        </p:spPr>
        <p:txBody>
          <a:bodyPr wrap="none" rtlCol="0">
            <a:spAutoFit/>
          </a:bodyPr>
          <a:lstStyle/>
          <a:p>
            <a:pPr algn="ctr"/>
            <a:r>
              <a:rPr lang="fr-FR" sz="1400" dirty="0">
                <a:solidFill>
                  <a:srgbClr val="B60D27"/>
                </a:solidFill>
              </a:rPr>
              <a:t>308</a:t>
            </a:r>
          </a:p>
        </p:txBody>
      </p:sp>
      <p:sp>
        <p:nvSpPr>
          <p:cNvPr id="39" name="TextBox 38">
            <a:extLst>
              <a:ext uri="{FF2B5EF4-FFF2-40B4-BE49-F238E27FC236}">
                <a16:creationId xmlns:a16="http://schemas.microsoft.com/office/drawing/2014/main" xmlns="" id="{0269DBC9-6D6C-4142-BF52-F3940EBE355C}"/>
              </a:ext>
            </a:extLst>
          </p:cNvPr>
          <p:cNvSpPr txBox="1"/>
          <p:nvPr/>
        </p:nvSpPr>
        <p:spPr>
          <a:xfrm>
            <a:off x="2054236" y="5500710"/>
            <a:ext cx="482824" cy="307777"/>
          </a:xfrm>
          <a:prstGeom prst="rect">
            <a:avLst/>
          </a:prstGeom>
          <a:noFill/>
        </p:spPr>
        <p:txBody>
          <a:bodyPr wrap="none" rtlCol="0">
            <a:spAutoFit/>
          </a:bodyPr>
          <a:lstStyle/>
          <a:p>
            <a:pPr algn="ctr"/>
            <a:r>
              <a:rPr lang="fr-FR" sz="1400" dirty="0">
                <a:solidFill>
                  <a:srgbClr val="B60D27"/>
                </a:solidFill>
              </a:rPr>
              <a:t>145</a:t>
            </a:r>
          </a:p>
        </p:txBody>
      </p:sp>
      <p:sp>
        <p:nvSpPr>
          <p:cNvPr id="40" name="TextBox 39">
            <a:extLst>
              <a:ext uri="{FF2B5EF4-FFF2-40B4-BE49-F238E27FC236}">
                <a16:creationId xmlns:a16="http://schemas.microsoft.com/office/drawing/2014/main" xmlns="" id="{F2A37333-E7AD-487D-B9C9-6D58FF9A3BEA}"/>
              </a:ext>
            </a:extLst>
          </p:cNvPr>
          <p:cNvSpPr txBox="1"/>
          <p:nvPr/>
        </p:nvSpPr>
        <p:spPr>
          <a:xfrm>
            <a:off x="8144831" y="5500710"/>
            <a:ext cx="284052" cy="307777"/>
          </a:xfrm>
          <a:prstGeom prst="rect">
            <a:avLst/>
          </a:prstGeom>
          <a:noFill/>
        </p:spPr>
        <p:txBody>
          <a:bodyPr wrap="none" rtlCol="0">
            <a:spAutoFit/>
          </a:bodyPr>
          <a:lstStyle/>
          <a:p>
            <a:pPr algn="ctr"/>
            <a:r>
              <a:rPr lang="fr-FR" sz="1400" dirty="0">
                <a:solidFill>
                  <a:srgbClr val="B60D27"/>
                </a:solidFill>
              </a:rPr>
              <a:t>0</a:t>
            </a:r>
          </a:p>
        </p:txBody>
      </p:sp>
      <p:sp>
        <p:nvSpPr>
          <p:cNvPr id="41" name="TextBox 40">
            <a:extLst>
              <a:ext uri="{FF2B5EF4-FFF2-40B4-BE49-F238E27FC236}">
                <a16:creationId xmlns:a16="http://schemas.microsoft.com/office/drawing/2014/main" xmlns="" id="{7689E359-765E-47B6-BBEA-7EBF78EDE24F}"/>
              </a:ext>
            </a:extLst>
          </p:cNvPr>
          <p:cNvSpPr txBox="1"/>
          <p:nvPr/>
        </p:nvSpPr>
        <p:spPr>
          <a:xfrm>
            <a:off x="3304315" y="5500710"/>
            <a:ext cx="383438" cy="307777"/>
          </a:xfrm>
          <a:prstGeom prst="rect">
            <a:avLst/>
          </a:prstGeom>
          <a:noFill/>
        </p:spPr>
        <p:txBody>
          <a:bodyPr wrap="none" rtlCol="0">
            <a:spAutoFit/>
          </a:bodyPr>
          <a:lstStyle/>
          <a:p>
            <a:pPr algn="ctr"/>
            <a:r>
              <a:rPr lang="fr-FR" sz="1400" dirty="0">
                <a:solidFill>
                  <a:srgbClr val="B60D27"/>
                </a:solidFill>
              </a:rPr>
              <a:t>51</a:t>
            </a:r>
          </a:p>
        </p:txBody>
      </p:sp>
      <p:sp>
        <p:nvSpPr>
          <p:cNvPr id="42" name="TextBox 41">
            <a:extLst>
              <a:ext uri="{FF2B5EF4-FFF2-40B4-BE49-F238E27FC236}">
                <a16:creationId xmlns:a16="http://schemas.microsoft.com/office/drawing/2014/main" xmlns="" id="{43508F64-BF10-43A4-B7BD-B95E2D49BEDC}"/>
              </a:ext>
            </a:extLst>
          </p:cNvPr>
          <p:cNvSpPr txBox="1"/>
          <p:nvPr/>
        </p:nvSpPr>
        <p:spPr>
          <a:xfrm>
            <a:off x="4492337" y="5500710"/>
            <a:ext cx="383438" cy="307777"/>
          </a:xfrm>
          <a:prstGeom prst="rect">
            <a:avLst/>
          </a:prstGeom>
          <a:noFill/>
        </p:spPr>
        <p:txBody>
          <a:bodyPr wrap="none" rtlCol="0">
            <a:spAutoFit/>
          </a:bodyPr>
          <a:lstStyle/>
          <a:p>
            <a:pPr algn="ctr"/>
            <a:r>
              <a:rPr lang="fr-FR" sz="1400" dirty="0">
                <a:solidFill>
                  <a:srgbClr val="B60D27"/>
                </a:solidFill>
              </a:rPr>
              <a:t>23</a:t>
            </a:r>
          </a:p>
        </p:txBody>
      </p:sp>
      <p:sp>
        <p:nvSpPr>
          <p:cNvPr id="43" name="TextBox 42">
            <a:extLst>
              <a:ext uri="{FF2B5EF4-FFF2-40B4-BE49-F238E27FC236}">
                <a16:creationId xmlns:a16="http://schemas.microsoft.com/office/drawing/2014/main" xmlns="" id="{FC6C3A71-84FA-4D80-8E78-DE22A0F4CAED}"/>
              </a:ext>
            </a:extLst>
          </p:cNvPr>
          <p:cNvSpPr txBox="1"/>
          <p:nvPr/>
        </p:nvSpPr>
        <p:spPr>
          <a:xfrm>
            <a:off x="5732612" y="5500710"/>
            <a:ext cx="284052" cy="307777"/>
          </a:xfrm>
          <a:prstGeom prst="rect">
            <a:avLst/>
          </a:prstGeom>
          <a:noFill/>
        </p:spPr>
        <p:txBody>
          <a:bodyPr wrap="none" rtlCol="0">
            <a:spAutoFit/>
          </a:bodyPr>
          <a:lstStyle/>
          <a:p>
            <a:pPr algn="ctr"/>
            <a:r>
              <a:rPr lang="fr-FR" sz="1400" dirty="0">
                <a:solidFill>
                  <a:srgbClr val="B60D27"/>
                </a:solidFill>
              </a:rPr>
              <a:t>6</a:t>
            </a:r>
          </a:p>
        </p:txBody>
      </p:sp>
      <p:sp>
        <p:nvSpPr>
          <p:cNvPr id="44" name="TextBox 43">
            <a:extLst>
              <a:ext uri="{FF2B5EF4-FFF2-40B4-BE49-F238E27FC236}">
                <a16:creationId xmlns:a16="http://schemas.microsoft.com/office/drawing/2014/main" xmlns="" id="{89298238-FD1E-4B65-B2A2-8F8B2DA60BD0}"/>
              </a:ext>
            </a:extLst>
          </p:cNvPr>
          <p:cNvSpPr txBox="1"/>
          <p:nvPr/>
        </p:nvSpPr>
        <p:spPr>
          <a:xfrm>
            <a:off x="6939288" y="5500710"/>
            <a:ext cx="284052" cy="307777"/>
          </a:xfrm>
          <a:prstGeom prst="rect">
            <a:avLst/>
          </a:prstGeom>
          <a:noFill/>
        </p:spPr>
        <p:txBody>
          <a:bodyPr wrap="none" rtlCol="0">
            <a:spAutoFit/>
          </a:bodyPr>
          <a:lstStyle/>
          <a:p>
            <a:pPr algn="ctr"/>
            <a:r>
              <a:rPr lang="fr-FR" sz="1400" dirty="0">
                <a:solidFill>
                  <a:srgbClr val="B60D27"/>
                </a:solidFill>
              </a:rPr>
              <a:t>3</a:t>
            </a:r>
          </a:p>
        </p:txBody>
      </p:sp>
      <p:sp>
        <p:nvSpPr>
          <p:cNvPr id="45" name="TextBox 44">
            <a:extLst>
              <a:ext uri="{FF2B5EF4-FFF2-40B4-BE49-F238E27FC236}">
                <a16:creationId xmlns:a16="http://schemas.microsoft.com/office/drawing/2014/main" xmlns="" id="{EF454AB0-CF94-4B68-94BE-6BF98430560C}"/>
              </a:ext>
            </a:extLst>
          </p:cNvPr>
          <p:cNvSpPr txBox="1"/>
          <p:nvPr/>
        </p:nvSpPr>
        <p:spPr>
          <a:xfrm>
            <a:off x="154256" y="5764668"/>
            <a:ext cx="832278" cy="307777"/>
          </a:xfrm>
          <a:prstGeom prst="rect">
            <a:avLst/>
          </a:prstGeom>
          <a:noFill/>
        </p:spPr>
        <p:txBody>
          <a:bodyPr wrap="none" rtlCol="0">
            <a:spAutoFit/>
          </a:bodyPr>
          <a:lstStyle/>
          <a:p>
            <a:pPr algn="r"/>
            <a:r>
              <a:rPr lang="fr-FR" sz="1400" dirty="0">
                <a:solidFill>
                  <a:schemeClr val="accent2"/>
                </a:solidFill>
              </a:rPr>
              <a:t>Placebo</a:t>
            </a:r>
          </a:p>
        </p:txBody>
      </p:sp>
      <p:sp>
        <p:nvSpPr>
          <p:cNvPr id="46" name="TextBox 45">
            <a:extLst>
              <a:ext uri="{FF2B5EF4-FFF2-40B4-BE49-F238E27FC236}">
                <a16:creationId xmlns:a16="http://schemas.microsoft.com/office/drawing/2014/main" xmlns="" id="{8FD5EE26-F079-40F1-B42C-534F40FFA829}"/>
              </a:ext>
            </a:extLst>
          </p:cNvPr>
          <p:cNvSpPr txBox="1"/>
          <p:nvPr/>
        </p:nvSpPr>
        <p:spPr>
          <a:xfrm>
            <a:off x="906889" y="5764668"/>
            <a:ext cx="482824" cy="307777"/>
          </a:xfrm>
          <a:prstGeom prst="rect">
            <a:avLst/>
          </a:prstGeom>
          <a:noFill/>
        </p:spPr>
        <p:txBody>
          <a:bodyPr wrap="none" rtlCol="0">
            <a:spAutoFit/>
          </a:bodyPr>
          <a:lstStyle/>
          <a:p>
            <a:pPr algn="ctr"/>
            <a:r>
              <a:rPr lang="fr-FR" sz="1400" dirty="0">
                <a:solidFill>
                  <a:schemeClr val="accent2"/>
                </a:solidFill>
              </a:rPr>
              <a:t>152</a:t>
            </a:r>
          </a:p>
        </p:txBody>
      </p:sp>
      <p:sp>
        <p:nvSpPr>
          <p:cNvPr id="47" name="TextBox 46">
            <a:extLst>
              <a:ext uri="{FF2B5EF4-FFF2-40B4-BE49-F238E27FC236}">
                <a16:creationId xmlns:a16="http://schemas.microsoft.com/office/drawing/2014/main" xmlns="" id="{22CF3C07-E9F0-4F34-9E2D-8C9EBFA5E127}"/>
              </a:ext>
            </a:extLst>
          </p:cNvPr>
          <p:cNvSpPr txBox="1"/>
          <p:nvPr/>
        </p:nvSpPr>
        <p:spPr>
          <a:xfrm>
            <a:off x="2103929" y="5764668"/>
            <a:ext cx="383438" cy="307777"/>
          </a:xfrm>
          <a:prstGeom prst="rect">
            <a:avLst/>
          </a:prstGeom>
          <a:noFill/>
        </p:spPr>
        <p:txBody>
          <a:bodyPr wrap="none" rtlCol="0">
            <a:spAutoFit/>
          </a:bodyPr>
          <a:lstStyle/>
          <a:p>
            <a:pPr algn="ctr"/>
            <a:r>
              <a:rPr lang="fr-FR" sz="1400" dirty="0">
                <a:solidFill>
                  <a:schemeClr val="accent2"/>
                </a:solidFill>
              </a:rPr>
              <a:t>32</a:t>
            </a:r>
          </a:p>
        </p:txBody>
      </p:sp>
      <p:sp>
        <p:nvSpPr>
          <p:cNvPr id="48" name="TextBox 47">
            <a:extLst>
              <a:ext uri="{FF2B5EF4-FFF2-40B4-BE49-F238E27FC236}">
                <a16:creationId xmlns:a16="http://schemas.microsoft.com/office/drawing/2014/main" xmlns="" id="{C03E1E87-1E24-46E9-9C07-5B4AF0709A0D}"/>
              </a:ext>
            </a:extLst>
          </p:cNvPr>
          <p:cNvSpPr txBox="1"/>
          <p:nvPr/>
        </p:nvSpPr>
        <p:spPr>
          <a:xfrm>
            <a:off x="3304312" y="5764668"/>
            <a:ext cx="383438" cy="307777"/>
          </a:xfrm>
          <a:prstGeom prst="rect">
            <a:avLst/>
          </a:prstGeom>
          <a:noFill/>
        </p:spPr>
        <p:txBody>
          <a:bodyPr wrap="none" rtlCol="0">
            <a:spAutoFit/>
          </a:bodyPr>
          <a:lstStyle/>
          <a:p>
            <a:pPr algn="ctr"/>
            <a:r>
              <a:rPr lang="fr-FR" sz="1400" dirty="0">
                <a:solidFill>
                  <a:schemeClr val="accent2"/>
                </a:solidFill>
              </a:rPr>
              <a:t>10</a:t>
            </a:r>
          </a:p>
        </p:txBody>
      </p:sp>
      <p:sp>
        <p:nvSpPr>
          <p:cNvPr id="49" name="TextBox 48">
            <a:extLst>
              <a:ext uri="{FF2B5EF4-FFF2-40B4-BE49-F238E27FC236}">
                <a16:creationId xmlns:a16="http://schemas.microsoft.com/office/drawing/2014/main" xmlns="" id="{14F768FA-8AFD-4F51-A109-766EE0283915}"/>
              </a:ext>
            </a:extLst>
          </p:cNvPr>
          <p:cNvSpPr txBox="1"/>
          <p:nvPr/>
        </p:nvSpPr>
        <p:spPr>
          <a:xfrm>
            <a:off x="4542029" y="5764668"/>
            <a:ext cx="284052" cy="307777"/>
          </a:xfrm>
          <a:prstGeom prst="rect">
            <a:avLst/>
          </a:prstGeom>
          <a:noFill/>
        </p:spPr>
        <p:txBody>
          <a:bodyPr wrap="none" rtlCol="0">
            <a:spAutoFit/>
          </a:bodyPr>
          <a:lstStyle/>
          <a:p>
            <a:pPr algn="ctr"/>
            <a:r>
              <a:rPr lang="fr-FR" sz="1400" dirty="0">
                <a:solidFill>
                  <a:schemeClr val="accent2"/>
                </a:solidFill>
              </a:rPr>
              <a:t>4</a:t>
            </a:r>
          </a:p>
        </p:txBody>
      </p:sp>
      <p:sp>
        <p:nvSpPr>
          <p:cNvPr id="50" name="TextBox 49">
            <a:extLst>
              <a:ext uri="{FF2B5EF4-FFF2-40B4-BE49-F238E27FC236}">
                <a16:creationId xmlns:a16="http://schemas.microsoft.com/office/drawing/2014/main" xmlns="" id="{D8BDFE5C-EB84-4901-B44A-89564134B882}"/>
              </a:ext>
            </a:extLst>
          </p:cNvPr>
          <p:cNvSpPr txBox="1"/>
          <p:nvPr/>
        </p:nvSpPr>
        <p:spPr>
          <a:xfrm>
            <a:off x="5732608" y="5764668"/>
            <a:ext cx="284052" cy="307777"/>
          </a:xfrm>
          <a:prstGeom prst="rect">
            <a:avLst/>
          </a:prstGeom>
          <a:noFill/>
        </p:spPr>
        <p:txBody>
          <a:bodyPr wrap="none" rtlCol="0">
            <a:spAutoFit/>
          </a:bodyPr>
          <a:lstStyle/>
          <a:p>
            <a:pPr algn="ctr"/>
            <a:r>
              <a:rPr lang="fr-FR" sz="1400" dirty="0">
                <a:solidFill>
                  <a:schemeClr val="accent2"/>
                </a:solidFill>
              </a:rPr>
              <a:t>1</a:t>
            </a:r>
          </a:p>
        </p:txBody>
      </p:sp>
      <p:sp>
        <p:nvSpPr>
          <p:cNvPr id="51" name="TextBox 50">
            <a:extLst>
              <a:ext uri="{FF2B5EF4-FFF2-40B4-BE49-F238E27FC236}">
                <a16:creationId xmlns:a16="http://schemas.microsoft.com/office/drawing/2014/main" xmlns="" id="{00B371E4-4C07-4A86-BD64-97D7D6F059B7}"/>
              </a:ext>
            </a:extLst>
          </p:cNvPr>
          <p:cNvSpPr txBox="1"/>
          <p:nvPr/>
        </p:nvSpPr>
        <p:spPr>
          <a:xfrm>
            <a:off x="6939288" y="5764668"/>
            <a:ext cx="284052" cy="307777"/>
          </a:xfrm>
          <a:prstGeom prst="rect">
            <a:avLst/>
          </a:prstGeom>
          <a:noFill/>
        </p:spPr>
        <p:txBody>
          <a:bodyPr wrap="none" rtlCol="0">
            <a:spAutoFit/>
          </a:bodyPr>
          <a:lstStyle/>
          <a:p>
            <a:pPr algn="ctr"/>
            <a:r>
              <a:rPr lang="fr-FR" sz="1400" dirty="0">
                <a:solidFill>
                  <a:schemeClr val="accent2"/>
                </a:solidFill>
              </a:rPr>
              <a:t>0</a:t>
            </a:r>
          </a:p>
        </p:txBody>
      </p:sp>
      <p:sp>
        <p:nvSpPr>
          <p:cNvPr id="52" name="TextBox 51">
            <a:extLst>
              <a:ext uri="{FF2B5EF4-FFF2-40B4-BE49-F238E27FC236}">
                <a16:creationId xmlns:a16="http://schemas.microsoft.com/office/drawing/2014/main" xmlns="" id="{DD409039-D208-4BDB-973A-1E4DE04B38C8}"/>
              </a:ext>
            </a:extLst>
          </p:cNvPr>
          <p:cNvSpPr txBox="1"/>
          <p:nvPr/>
        </p:nvSpPr>
        <p:spPr>
          <a:xfrm>
            <a:off x="644200" y="5236498"/>
            <a:ext cx="314510" cy="307777"/>
          </a:xfrm>
          <a:prstGeom prst="rect">
            <a:avLst/>
          </a:prstGeom>
          <a:noFill/>
        </p:spPr>
        <p:txBody>
          <a:bodyPr wrap="none" rtlCol="0">
            <a:spAutoFit/>
          </a:bodyPr>
          <a:lstStyle/>
          <a:p>
            <a:r>
              <a:rPr lang="fr-FR" sz="1400" dirty="0">
                <a:solidFill>
                  <a:srgbClr val="363636"/>
                </a:solidFill>
              </a:rPr>
              <a:t>N</a:t>
            </a:r>
          </a:p>
        </p:txBody>
      </p:sp>
      <p:cxnSp>
        <p:nvCxnSpPr>
          <p:cNvPr id="53" name="Straight Connector 52">
            <a:extLst>
              <a:ext uri="{FF2B5EF4-FFF2-40B4-BE49-F238E27FC236}">
                <a16:creationId xmlns:a16="http://schemas.microsoft.com/office/drawing/2014/main" xmlns="" id="{DC10652B-1075-4D90-AB72-EC925B62AD51}"/>
              </a:ext>
            </a:extLst>
          </p:cNvPr>
          <p:cNvCxnSpPr/>
          <p:nvPr/>
        </p:nvCxnSpPr>
        <p:spPr>
          <a:xfrm>
            <a:off x="2702550" y="2620113"/>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91D52562-0CAD-431A-AB6C-331D881ED9B9}"/>
              </a:ext>
            </a:extLst>
          </p:cNvPr>
          <p:cNvCxnSpPr/>
          <p:nvPr/>
        </p:nvCxnSpPr>
        <p:spPr>
          <a:xfrm>
            <a:off x="2702550" y="2869394"/>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16C3051A-28D5-4BF3-BD35-32E3489C395D}"/>
              </a:ext>
            </a:extLst>
          </p:cNvPr>
          <p:cNvCxnSpPr/>
          <p:nvPr/>
        </p:nvCxnSpPr>
        <p:spPr>
          <a:xfrm flipV="1">
            <a:off x="2206962" y="3483321"/>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E59FA35-A93B-4035-97D8-0862E07DB006}"/>
              </a:ext>
            </a:extLst>
          </p:cNvPr>
          <p:cNvCxnSpPr/>
          <p:nvPr/>
        </p:nvCxnSpPr>
        <p:spPr>
          <a:xfrm flipV="1">
            <a:off x="1749931" y="3487988"/>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58A56B5E-F4F1-4C62-9929-9818471E7A0D}"/>
              </a:ext>
            </a:extLst>
          </p:cNvPr>
          <p:cNvCxnSpPr>
            <a:cxnSpLocks/>
          </p:cNvCxnSpPr>
          <p:nvPr/>
        </p:nvCxnSpPr>
        <p:spPr>
          <a:xfrm flipH="1">
            <a:off x="1150272" y="3500016"/>
            <a:ext cx="1052543"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9E59E3DE-1334-4D23-98CD-38E882B42A48}"/>
              </a:ext>
            </a:extLst>
          </p:cNvPr>
          <p:cNvSpPr txBox="1"/>
          <p:nvPr/>
        </p:nvSpPr>
        <p:spPr>
          <a:xfrm>
            <a:off x="2345413" y="3285613"/>
            <a:ext cx="861133" cy="307777"/>
          </a:xfrm>
          <a:prstGeom prst="rect">
            <a:avLst/>
          </a:prstGeom>
          <a:noFill/>
        </p:spPr>
        <p:txBody>
          <a:bodyPr wrap="none" rtlCol="0">
            <a:spAutoFit/>
          </a:bodyPr>
          <a:lstStyle/>
          <a:p>
            <a:r>
              <a:rPr lang="fr-FR" sz="1400" dirty="0">
                <a:solidFill>
                  <a:srgbClr val="B60D27"/>
                </a:solidFill>
              </a:rPr>
              <a:t>2,8 mois</a:t>
            </a:r>
          </a:p>
        </p:txBody>
      </p:sp>
      <p:sp>
        <p:nvSpPr>
          <p:cNvPr id="59" name="TextBox 58">
            <a:extLst>
              <a:ext uri="{FF2B5EF4-FFF2-40B4-BE49-F238E27FC236}">
                <a16:creationId xmlns:a16="http://schemas.microsoft.com/office/drawing/2014/main" xmlns="" id="{6DD330B6-5CA6-4294-920C-8A7CF56DA6AD}"/>
              </a:ext>
            </a:extLst>
          </p:cNvPr>
          <p:cNvSpPr txBox="1"/>
          <p:nvPr/>
        </p:nvSpPr>
        <p:spPr>
          <a:xfrm>
            <a:off x="1176507" y="3493406"/>
            <a:ext cx="562975" cy="523220"/>
          </a:xfrm>
          <a:prstGeom prst="rect">
            <a:avLst/>
          </a:prstGeom>
          <a:noFill/>
        </p:spPr>
        <p:txBody>
          <a:bodyPr wrap="none" rtlCol="0">
            <a:spAutoFit/>
          </a:bodyPr>
          <a:lstStyle/>
          <a:p>
            <a:pPr algn="ctr"/>
            <a:r>
              <a:rPr lang="fr-FR" sz="1400" dirty="0">
                <a:solidFill>
                  <a:schemeClr val="accent2"/>
                </a:solidFill>
              </a:rPr>
              <a:t>1,8 </a:t>
            </a:r>
            <a:br>
              <a:rPr lang="fr-FR" sz="1400" dirty="0">
                <a:solidFill>
                  <a:schemeClr val="accent2"/>
                </a:solidFill>
              </a:rPr>
            </a:br>
            <a:r>
              <a:rPr lang="fr-FR" sz="1400" dirty="0">
                <a:solidFill>
                  <a:schemeClr val="accent2"/>
                </a:solidFill>
              </a:rPr>
              <a:t>mois</a:t>
            </a:r>
          </a:p>
        </p:txBody>
      </p:sp>
      <p:graphicFrame>
        <p:nvGraphicFramePr>
          <p:cNvPr id="60" name="Table 59">
            <a:extLst>
              <a:ext uri="{FF2B5EF4-FFF2-40B4-BE49-F238E27FC236}">
                <a16:creationId xmlns:a16="http://schemas.microsoft.com/office/drawing/2014/main" xmlns="" id="{4C112C89-74D7-46E5-9E00-F14D40A7BA6F}"/>
              </a:ext>
            </a:extLst>
          </p:cNvPr>
          <p:cNvGraphicFramePr>
            <a:graphicFrameLocks noGrp="1"/>
          </p:cNvGraphicFramePr>
          <p:nvPr>
            <p:extLst>
              <p:ext uri="{D42A27DB-BD31-4B8C-83A1-F6EECF244321}">
                <p14:modId xmlns:p14="http://schemas.microsoft.com/office/powerpoint/2010/main" xmlns="" val="1836961613"/>
              </p:ext>
            </p:extLst>
          </p:nvPr>
        </p:nvGraphicFramePr>
        <p:xfrm>
          <a:off x="3173927" y="2035663"/>
          <a:ext cx="5595899" cy="978144"/>
        </p:xfrm>
        <a:graphic>
          <a:graphicData uri="http://schemas.openxmlformats.org/drawingml/2006/table">
            <a:tbl>
              <a:tblPr firstRow="1" bandRow="1">
                <a:tableStyleId>{5C22544A-7EE6-4342-B048-85BDC9FD1C3A}</a:tableStyleId>
              </a:tblPr>
              <a:tblGrid>
                <a:gridCol w="1155069">
                  <a:extLst>
                    <a:ext uri="{9D8B030D-6E8A-4147-A177-3AD203B41FA5}">
                      <a16:colId xmlns:a16="http://schemas.microsoft.com/office/drawing/2014/main" xmlns="" val="3808187442"/>
                    </a:ext>
                  </a:extLst>
                </a:gridCol>
                <a:gridCol w="1179187">
                  <a:extLst>
                    <a:ext uri="{9D8B030D-6E8A-4147-A177-3AD203B41FA5}">
                      <a16:colId xmlns:a16="http://schemas.microsoft.com/office/drawing/2014/main" xmlns="" val="1375985562"/>
                    </a:ext>
                  </a:extLst>
                </a:gridCol>
                <a:gridCol w="1207832">
                  <a:extLst>
                    <a:ext uri="{9D8B030D-6E8A-4147-A177-3AD203B41FA5}">
                      <a16:colId xmlns:a16="http://schemas.microsoft.com/office/drawing/2014/main" xmlns="" val="3941133880"/>
                    </a:ext>
                  </a:extLst>
                </a:gridCol>
                <a:gridCol w="1109964">
                  <a:extLst>
                    <a:ext uri="{9D8B030D-6E8A-4147-A177-3AD203B41FA5}">
                      <a16:colId xmlns:a16="http://schemas.microsoft.com/office/drawing/2014/main" xmlns="" val="210782145"/>
                    </a:ext>
                  </a:extLst>
                </a:gridCol>
                <a:gridCol w="943847">
                  <a:extLst>
                    <a:ext uri="{9D8B030D-6E8A-4147-A177-3AD203B41FA5}">
                      <a16:colId xmlns:a16="http://schemas.microsoft.com/office/drawing/2014/main" xmlns="" val="222126392"/>
                    </a:ext>
                  </a:extLst>
                </a:gridCol>
              </a:tblGrid>
              <a:tr h="370840">
                <a:tc>
                  <a:txBody>
                    <a:bodyPr/>
                    <a:lstStyle/>
                    <a:p>
                      <a:endParaRPr lang="en-GB" sz="1200" dirty="0"/>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Patients avec </a:t>
                      </a:r>
                      <a:r>
                        <a:rPr lang="en-GB" sz="1200" dirty="0" err="1"/>
                        <a:t>evt</a:t>
                      </a:r>
                      <a:r>
                        <a:rPr lang="en-GB" sz="1200" dirty="0"/>
                        <a:t>, n (%)</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SSPm, </a:t>
                      </a:r>
                      <a:r>
                        <a:rPr lang="en-GB" sz="1200" dirty="0" smtClean="0"/>
                        <a:t/>
                      </a:r>
                      <a:br>
                        <a:rPr lang="en-GB" sz="1200" dirty="0" smtClean="0"/>
                      </a:br>
                      <a:r>
                        <a:rPr lang="en-GB" sz="1200" dirty="0" err="1" smtClean="0"/>
                        <a:t>mois</a:t>
                      </a:r>
                      <a:endParaRPr lang="en-GB" sz="1200" dirty="0"/>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 </a:t>
                      </a:r>
                      <a:br>
                        <a:rPr lang="en-GB" sz="1200" dirty="0"/>
                      </a:br>
                      <a:r>
                        <a:rPr lang="en-GB" sz="1200" dirty="0"/>
                        <a:t>(IC95%)</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p</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57827527"/>
                  </a:ext>
                </a:extLst>
              </a:tr>
              <a:tr h="270192">
                <a:tc>
                  <a:txBody>
                    <a:bodyPr/>
                    <a:lstStyle/>
                    <a:p>
                      <a:r>
                        <a:rPr lang="en-GB" sz="1200" dirty="0" err="1">
                          <a:solidFill>
                            <a:srgbClr val="363636"/>
                          </a:solidFill>
                        </a:rPr>
                        <a:t>Rivocéranib</a:t>
                      </a:r>
                      <a:endParaRPr lang="en-GB" sz="1200" dirty="0">
                        <a:solidFill>
                          <a:srgbClr val="363636"/>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363636"/>
                          </a:solidFill>
                        </a:rPr>
                        <a:t>279 (90,6)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363636"/>
                          </a:solidFill>
                        </a:rPr>
                        <a:t>2,8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1200" dirty="0">
                          <a:solidFill>
                            <a:srgbClr val="363636"/>
                          </a:solidFill>
                        </a:rPr>
                        <a:t>0,57</a:t>
                      </a:r>
                      <a:br>
                        <a:rPr lang="en-GB" sz="1200" dirty="0">
                          <a:solidFill>
                            <a:srgbClr val="363636"/>
                          </a:solidFill>
                        </a:rPr>
                      </a:br>
                      <a:r>
                        <a:rPr lang="en-GB" sz="1200" dirty="0">
                          <a:solidFill>
                            <a:srgbClr val="363636"/>
                          </a:solidFill>
                        </a:rPr>
                        <a:t>(0,46 - 0,79)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200" dirty="0">
                          <a:solidFill>
                            <a:srgbClr val="363636"/>
                          </a:solidFill>
                        </a:rPr>
                        <a:t>&lt;0,0001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65320913"/>
                  </a:ext>
                </a:extLst>
              </a:tr>
              <a:tr h="270192">
                <a:tc>
                  <a:txBody>
                    <a:bodyPr/>
                    <a:lstStyle/>
                    <a:p>
                      <a:r>
                        <a:rPr lang="en-GB" sz="1200" dirty="0">
                          <a:solidFill>
                            <a:srgbClr val="363636"/>
                          </a:solidFill>
                        </a:rPr>
                        <a:t>Placebo</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363636"/>
                          </a:solidFill>
                        </a:rPr>
                        <a:t>144 (94,7)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363636"/>
                          </a:solidFill>
                        </a:rPr>
                        <a:t>1,8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noFill/>
                  </a:tcPr>
                </a:tc>
                <a:tc vMerge="1">
                  <a:txBody>
                    <a:bodyPr/>
                    <a:lstStyle/>
                    <a:p>
                      <a:endParaRPr lang="en-GB" dirty="0"/>
                    </a:p>
                  </a:txBody>
                  <a:tcPr>
                    <a:noFill/>
                  </a:tcPr>
                </a:tc>
                <a:extLst>
                  <a:ext uri="{0D108BD9-81ED-4DB2-BD59-A6C34878D82A}">
                    <a16:rowId xmlns:a16="http://schemas.microsoft.com/office/drawing/2014/main" xmlns="" val="1773177702"/>
                  </a:ext>
                </a:extLst>
              </a:tr>
            </a:tbl>
          </a:graphicData>
        </a:graphic>
      </p:graphicFrame>
      <p:grpSp>
        <p:nvGrpSpPr>
          <p:cNvPr id="61" name="Group 60">
            <a:extLst>
              <a:ext uri="{FF2B5EF4-FFF2-40B4-BE49-F238E27FC236}">
                <a16:creationId xmlns:a16="http://schemas.microsoft.com/office/drawing/2014/main" xmlns="" id="{76B21A8B-5D3D-4FA8-9C84-B04DF4C251ED}"/>
              </a:ext>
            </a:extLst>
          </p:cNvPr>
          <p:cNvGrpSpPr/>
          <p:nvPr/>
        </p:nvGrpSpPr>
        <p:grpSpPr>
          <a:xfrm>
            <a:off x="1162916" y="2183244"/>
            <a:ext cx="4752000" cy="2712982"/>
            <a:chOff x="8840454" y="2045183"/>
            <a:chExt cx="7115175" cy="4238625"/>
          </a:xfrm>
        </p:grpSpPr>
        <p:sp>
          <p:nvSpPr>
            <p:cNvPr id="62" name="Freeform: Shape 139">
              <a:extLst>
                <a:ext uri="{FF2B5EF4-FFF2-40B4-BE49-F238E27FC236}">
                  <a16:creationId xmlns:a16="http://schemas.microsoft.com/office/drawing/2014/main" xmlns="" id="{A9655606-F321-4D43-8414-C5121F356258}"/>
                </a:ext>
              </a:extLst>
            </p:cNvPr>
            <p:cNvSpPr/>
            <p:nvPr/>
          </p:nvSpPr>
          <p:spPr>
            <a:xfrm>
              <a:off x="8840454" y="2045183"/>
              <a:ext cx="7115175" cy="4238625"/>
            </a:xfrm>
            <a:custGeom>
              <a:avLst/>
              <a:gdLst>
                <a:gd name="connsiteX0" fmla="*/ 7117290 w 7115175"/>
                <a:gd name="connsiteY0" fmla="*/ 4246560 h 4238625"/>
                <a:gd name="connsiteX1" fmla="*/ 7117290 w 7115175"/>
                <a:gd name="connsiteY1" fmla="*/ 4180418 h 4238625"/>
                <a:gd name="connsiteX2" fmla="*/ 5578298 w 7115175"/>
                <a:gd name="connsiteY2" fmla="*/ 4180418 h 4238625"/>
                <a:gd name="connsiteX3" fmla="*/ 5578298 w 7115175"/>
                <a:gd name="connsiteY3" fmla="*/ 4127497 h 4238625"/>
                <a:gd name="connsiteX4" fmla="*/ 5274031 w 7115175"/>
                <a:gd name="connsiteY4" fmla="*/ 4127497 h 4238625"/>
                <a:gd name="connsiteX5" fmla="*/ 5274031 w 7115175"/>
                <a:gd name="connsiteY5" fmla="*/ 4114267 h 4238625"/>
                <a:gd name="connsiteX6" fmla="*/ 5225520 w 7115175"/>
                <a:gd name="connsiteY6" fmla="*/ 4114267 h 4238625"/>
                <a:gd name="connsiteX7" fmla="*/ 5225520 w 7115175"/>
                <a:gd name="connsiteY7" fmla="*/ 4070176 h 4238625"/>
                <a:gd name="connsiteX8" fmla="*/ 5137328 w 7115175"/>
                <a:gd name="connsiteY8" fmla="*/ 4070176 h 4238625"/>
                <a:gd name="connsiteX9" fmla="*/ 5137328 w 7115175"/>
                <a:gd name="connsiteY9" fmla="*/ 4030485 h 4238625"/>
                <a:gd name="connsiteX10" fmla="*/ 4250970 w 7115175"/>
                <a:gd name="connsiteY10" fmla="*/ 4030485 h 4238625"/>
                <a:gd name="connsiteX11" fmla="*/ 4250970 w 7115175"/>
                <a:gd name="connsiteY11" fmla="*/ 3999614 h 4238625"/>
                <a:gd name="connsiteX12" fmla="*/ 4017255 w 7115175"/>
                <a:gd name="connsiteY12" fmla="*/ 3999614 h 4238625"/>
                <a:gd name="connsiteX13" fmla="*/ 4017255 w 7115175"/>
                <a:gd name="connsiteY13" fmla="*/ 3959933 h 4238625"/>
                <a:gd name="connsiteX14" fmla="*/ 3946703 w 7115175"/>
                <a:gd name="connsiteY14" fmla="*/ 3959933 h 4238625"/>
                <a:gd name="connsiteX15" fmla="*/ 3946703 w 7115175"/>
                <a:gd name="connsiteY15" fmla="*/ 3915832 h 4238625"/>
                <a:gd name="connsiteX16" fmla="*/ 3593926 w 7115175"/>
                <a:gd name="connsiteY16" fmla="*/ 3915832 h 4238625"/>
                <a:gd name="connsiteX17" fmla="*/ 3593926 w 7115175"/>
                <a:gd name="connsiteY17" fmla="*/ 3880552 h 4238625"/>
                <a:gd name="connsiteX18" fmla="*/ 3298469 w 7115175"/>
                <a:gd name="connsiteY18" fmla="*/ 3880552 h 4238625"/>
                <a:gd name="connsiteX19" fmla="*/ 3298469 w 7115175"/>
                <a:gd name="connsiteY19" fmla="*/ 3854101 h 4238625"/>
                <a:gd name="connsiteX20" fmla="*/ 3183817 w 7115175"/>
                <a:gd name="connsiteY20" fmla="*/ 3854101 h 4238625"/>
                <a:gd name="connsiteX21" fmla="*/ 3183817 w 7115175"/>
                <a:gd name="connsiteY21" fmla="*/ 3805590 h 4238625"/>
                <a:gd name="connsiteX22" fmla="*/ 2487082 w 7115175"/>
                <a:gd name="connsiteY22" fmla="*/ 3805590 h 4238625"/>
                <a:gd name="connsiteX23" fmla="*/ 2487082 w 7115175"/>
                <a:gd name="connsiteY23" fmla="*/ 3779130 h 4238625"/>
                <a:gd name="connsiteX24" fmla="*/ 2372430 w 7115175"/>
                <a:gd name="connsiteY24" fmla="*/ 3779130 h 4238625"/>
                <a:gd name="connsiteX25" fmla="*/ 2372430 w 7115175"/>
                <a:gd name="connsiteY25" fmla="*/ 3735038 h 4238625"/>
                <a:gd name="connsiteX26" fmla="*/ 2182816 w 7115175"/>
                <a:gd name="connsiteY26" fmla="*/ 3735038 h 4238625"/>
                <a:gd name="connsiteX27" fmla="*/ 2182816 w 7115175"/>
                <a:gd name="connsiteY27" fmla="*/ 3717398 h 4238625"/>
                <a:gd name="connsiteX28" fmla="*/ 2112255 w 7115175"/>
                <a:gd name="connsiteY28" fmla="*/ 3717398 h 4238625"/>
                <a:gd name="connsiteX29" fmla="*/ 2112255 w 7115175"/>
                <a:gd name="connsiteY29" fmla="*/ 3664477 h 4238625"/>
                <a:gd name="connsiteX30" fmla="*/ 2054933 w 7115175"/>
                <a:gd name="connsiteY30" fmla="*/ 3664477 h 4238625"/>
                <a:gd name="connsiteX31" fmla="*/ 2054933 w 7115175"/>
                <a:gd name="connsiteY31" fmla="*/ 3585105 h 4238625"/>
                <a:gd name="connsiteX32" fmla="*/ 1953511 w 7115175"/>
                <a:gd name="connsiteY32" fmla="*/ 3585105 h 4238625"/>
                <a:gd name="connsiteX33" fmla="*/ 1953511 w 7115175"/>
                <a:gd name="connsiteY33" fmla="*/ 3488093 h 4238625"/>
                <a:gd name="connsiteX34" fmla="*/ 1927050 w 7115175"/>
                <a:gd name="connsiteY34" fmla="*/ 3488093 h 4238625"/>
                <a:gd name="connsiteX35" fmla="*/ 1927050 w 7115175"/>
                <a:gd name="connsiteY35" fmla="*/ 3443993 h 4238625"/>
                <a:gd name="connsiteX36" fmla="*/ 1878540 w 7115175"/>
                <a:gd name="connsiteY36" fmla="*/ 3443993 h 4238625"/>
                <a:gd name="connsiteX37" fmla="*/ 1878540 w 7115175"/>
                <a:gd name="connsiteY37" fmla="*/ 3391072 h 4238625"/>
                <a:gd name="connsiteX38" fmla="*/ 1812398 w 7115175"/>
                <a:gd name="connsiteY38" fmla="*/ 3391072 h 4238625"/>
                <a:gd name="connsiteX39" fmla="*/ 1812398 w 7115175"/>
                <a:gd name="connsiteY39" fmla="*/ 3346980 h 4238625"/>
                <a:gd name="connsiteX40" fmla="*/ 1724206 w 7115175"/>
                <a:gd name="connsiteY40" fmla="*/ 3346980 h 4238625"/>
                <a:gd name="connsiteX41" fmla="*/ 1724206 w 7115175"/>
                <a:gd name="connsiteY41" fmla="*/ 3289649 h 4238625"/>
                <a:gd name="connsiteX42" fmla="*/ 1508122 w 7115175"/>
                <a:gd name="connsiteY42" fmla="*/ 3289649 h 4238625"/>
                <a:gd name="connsiteX43" fmla="*/ 1508122 w 7115175"/>
                <a:gd name="connsiteY43" fmla="*/ 3258788 h 4238625"/>
                <a:gd name="connsiteX44" fmla="*/ 1336148 w 7115175"/>
                <a:gd name="connsiteY44" fmla="*/ 3258788 h 4238625"/>
                <a:gd name="connsiteX45" fmla="*/ 1336148 w 7115175"/>
                <a:gd name="connsiteY45" fmla="*/ 3214688 h 4238625"/>
                <a:gd name="connsiteX46" fmla="*/ 1269997 w 7115175"/>
                <a:gd name="connsiteY46" fmla="*/ 3214688 h 4238625"/>
                <a:gd name="connsiteX47" fmla="*/ 1269997 w 7115175"/>
                <a:gd name="connsiteY47" fmla="*/ 3144136 h 4238625"/>
                <a:gd name="connsiteX48" fmla="*/ 1124483 w 7115175"/>
                <a:gd name="connsiteY48" fmla="*/ 3144136 h 4238625"/>
                <a:gd name="connsiteX49" fmla="*/ 1124483 w 7115175"/>
                <a:gd name="connsiteY49" fmla="*/ 3086805 h 4238625"/>
                <a:gd name="connsiteX50" fmla="*/ 1053922 w 7115175"/>
                <a:gd name="connsiteY50" fmla="*/ 3086805 h 4238625"/>
                <a:gd name="connsiteX51" fmla="*/ 1053922 w 7115175"/>
                <a:gd name="connsiteY51" fmla="*/ 3007433 h 4238625"/>
                <a:gd name="connsiteX52" fmla="*/ 974550 w 7115175"/>
                <a:gd name="connsiteY52" fmla="*/ 3007433 h 4238625"/>
                <a:gd name="connsiteX53" fmla="*/ 974550 w 7115175"/>
                <a:gd name="connsiteY53" fmla="*/ 2910421 h 4238625"/>
                <a:gd name="connsiteX54" fmla="*/ 934861 w 7115175"/>
                <a:gd name="connsiteY54" fmla="*/ 2910421 h 4238625"/>
                <a:gd name="connsiteX55" fmla="*/ 934861 w 7115175"/>
                <a:gd name="connsiteY55" fmla="*/ 2826630 h 4238625"/>
                <a:gd name="connsiteX56" fmla="*/ 917222 w 7115175"/>
                <a:gd name="connsiteY56" fmla="*/ 2826630 h 4238625"/>
                <a:gd name="connsiteX57" fmla="*/ 917222 w 7115175"/>
                <a:gd name="connsiteY57" fmla="*/ 2513543 h 4238625"/>
                <a:gd name="connsiteX58" fmla="*/ 881945 w 7115175"/>
                <a:gd name="connsiteY58" fmla="*/ 2513543 h 4238625"/>
                <a:gd name="connsiteX59" fmla="*/ 881945 w 7115175"/>
                <a:gd name="connsiteY59" fmla="*/ 2156355 h 4238625"/>
                <a:gd name="connsiteX60" fmla="*/ 886355 w 7115175"/>
                <a:gd name="connsiteY60" fmla="*/ 2156355 h 4238625"/>
                <a:gd name="connsiteX61" fmla="*/ 886355 w 7115175"/>
                <a:gd name="connsiteY61" fmla="*/ 2063753 h 4238625"/>
                <a:gd name="connsiteX62" fmla="*/ 877534 w 7115175"/>
                <a:gd name="connsiteY62" fmla="*/ 2063753 h 4238625"/>
                <a:gd name="connsiteX63" fmla="*/ 877534 w 7115175"/>
                <a:gd name="connsiteY63" fmla="*/ 1644825 h 4238625"/>
                <a:gd name="connsiteX64" fmla="*/ 833438 w 7115175"/>
                <a:gd name="connsiteY64" fmla="*/ 1644825 h 4238625"/>
                <a:gd name="connsiteX65" fmla="*/ 833438 w 7115175"/>
                <a:gd name="connsiteY65" fmla="*/ 1230316 h 4238625"/>
                <a:gd name="connsiteX66" fmla="*/ 824618 w 7115175"/>
                <a:gd name="connsiteY66" fmla="*/ 1230316 h 4238625"/>
                <a:gd name="connsiteX67" fmla="*/ 824618 w 7115175"/>
                <a:gd name="connsiteY67" fmla="*/ 1137704 h 4238625"/>
                <a:gd name="connsiteX68" fmla="*/ 780520 w 7115175"/>
                <a:gd name="connsiteY68" fmla="*/ 1137704 h 4238625"/>
                <a:gd name="connsiteX69" fmla="*/ 780520 w 7115175"/>
                <a:gd name="connsiteY69" fmla="*/ 1053922 h 4238625"/>
                <a:gd name="connsiteX70" fmla="*/ 740834 w 7115175"/>
                <a:gd name="connsiteY70" fmla="*/ 1053922 h 4238625"/>
                <a:gd name="connsiteX71" fmla="*/ 740834 w 7115175"/>
                <a:gd name="connsiteY71" fmla="*/ 912812 h 4238625"/>
                <a:gd name="connsiteX72" fmla="*/ 621771 w 7115175"/>
                <a:gd name="connsiteY72" fmla="*/ 912812 h 4238625"/>
                <a:gd name="connsiteX73" fmla="*/ 621771 w 7115175"/>
                <a:gd name="connsiteY73" fmla="*/ 829027 h 4238625"/>
                <a:gd name="connsiteX74" fmla="*/ 542395 w 7115175"/>
                <a:gd name="connsiteY74" fmla="*/ 829027 h 4238625"/>
                <a:gd name="connsiteX75" fmla="*/ 542395 w 7115175"/>
                <a:gd name="connsiteY75" fmla="*/ 670277 h 4238625"/>
                <a:gd name="connsiteX76" fmla="*/ 489479 w 7115175"/>
                <a:gd name="connsiteY76" fmla="*/ 670277 h 4238625"/>
                <a:gd name="connsiteX77" fmla="*/ 489479 w 7115175"/>
                <a:gd name="connsiteY77" fmla="*/ 568854 h 4238625"/>
                <a:gd name="connsiteX78" fmla="*/ 454202 w 7115175"/>
                <a:gd name="connsiteY78" fmla="*/ 568854 h 4238625"/>
                <a:gd name="connsiteX79" fmla="*/ 454202 w 7115175"/>
                <a:gd name="connsiteY79" fmla="*/ 493888 h 4238625"/>
                <a:gd name="connsiteX80" fmla="*/ 392465 w 7115175"/>
                <a:gd name="connsiteY80" fmla="*/ 493888 h 4238625"/>
                <a:gd name="connsiteX81" fmla="*/ 392465 w 7115175"/>
                <a:gd name="connsiteY81" fmla="*/ 427743 h 4238625"/>
                <a:gd name="connsiteX82" fmla="*/ 352777 w 7115175"/>
                <a:gd name="connsiteY82" fmla="*/ 427743 h 4238625"/>
                <a:gd name="connsiteX83" fmla="*/ 352777 w 7115175"/>
                <a:gd name="connsiteY83" fmla="*/ 286632 h 4238625"/>
                <a:gd name="connsiteX84" fmla="*/ 308680 w 7115175"/>
                <a:gd name="connsiteY84" fmla="*/ 286632 h 4238625"/>
                <a:gd name="connsiteX85" fmla="*/ 308680 w 7115175"/>
                <a:gd name="connsiteY85" fmla="*/ 242534 h 4238625"/>
                <a:gd name="connsiteX86" fmla="*/ 251354 w 7115175"/>
                <a:gd name="connsiteY86" fmla="*/ 242534 h 4238625"/>
                <a:gd name="connsiteX87" fmla="*/ 251354 w 7115175"/>
                <a:gd name="connsiteY87" fmla="*/ 119063 h 4238625"/>
                <a:gd name="connsiteX88" fmla="*/ 180799 w 7115175"/>
                <a:gd name="connsiteY88" fmla="*/ 119063 h 4238625"/>
                <a:gd name="connsiteX89" fmla="*/ 180799 w 7115175"/>
                <a:gd name="connsiteY89" fmla="*/ 0 h 4238625"/>
                <a:gd name="connsiteX90" fmla="*/ 0 w 7115175"/>
                <a:gd name="connsiteY90" fmla="*/ 0 h 42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115175" h="4238625">
                  <a:moveTo>
                    <a:pt x="7117290" y="4246560"/>
                  </a:moveTo>
                  <a:lnTo>
                    <a:pt x="7117290" y="4180418"/>
                  </a:lnTo>
                  <a:lnTo>
                    <a:pt x="5578298" y="4180418"/>
                  </a:lnTo>
                  <a:lnTo>
                    <a:pt x="5578298" y="4127497"/>
                  </a:lnTo>
                  <a:lnTo>
                    <a:pt x="5274031" y="4127497"/>
                  </a:lnTo>
                  <a:lnTo>
                    <a:pt x="5274031" y="4114267"/>
                  </a:lnTo>
                  <a:lnTo>
                    <a:pt x="5225520" y="4114267"/>
                  </a:lnTo>
                  <a:lnTo>
                    <a:pt x="5225520" y="4070176"/>
                  </a:lnTo>
                  <a:lnTo>
                    <a:pt x="5137328" y="4070176"/>
                  </a:lnTo>
                  <a:lnTo>
                    <a:pt x="5137328" y="4030485"/>
                  </a:lnTo>
                  <a:lnTo>
                    <a:pt x="4250970" y="4030485"/>
                  </a:lnTo>
                  <a:lnTo>
                    <a:pt x="4250970" y="3999614"/>
                  </a:lnTo>
                  <a:lnTo>
                    <a:pt x="4017255" y="3999614"/>
                  </a:lnTo>
                  <a:lnTo>
                    <a:pt x="4017255" y="3959933"/>
                  </a:lnTo>
                  <a:lnTo>
                    <a:pt x="3946703" y="3959933"/>
                  </a:lnTo>
                  <a:lnTo>
                    <a:pt x="3946703" y="3915832"/>
                  </a:lnTo>
                  <a:lnTo>
                    <a:pt x="3593926" y="3915832"/>
                  </a:lnTo>
                  <a:lnTo>
                    <a:pt x="3593926" y="3880552"/>
                  </a:lnTo>
                  <a:lnTo>
                    <a:pt x="3298469" y="3880552"/>
                  </a:lnTo>
                  <a:lnTo>
                    <a:pt x="3298469" y="3854101"/>
                  </a:lnTo>
                  <a:lnTo>
                    <a:pt x="3183817" y="3854101"/>
                  </a:lnTo>
                  <a:lnTo>
                    <a:pt x="3183817" y="3805590"/>
                  </a:lnTo>
                  <a:lnTo>
                    <a:pt x="2487082" y="3805590"/>
                  </a:lnTo>
                  <a:lnTo>
                    <a:pt x="2487082" y="3779130"/>
                  </a:lnTo>
                  <a:lnTo>
                    <a:pt x="2372430" y="3779130"/>
                  </a:lnTo>
                  <a:lnTo>
                    <a:pt x="2372430" y="3735038"/>
                  </a:lnTo>
                  <a:lnTo>
                    <a:pt x="2182816" y="3735038"/>
                  </a:lnTo>
                  <a:lnTo>
                    <a:pt x="2182816" y="3717398"/>
                  </a:lnTo>
                  <a:lnTo>
                    <a:pt x="2112255" y="3717398"/>
                  </a:lnTo>
                  <a:lnTo>
                    <a:pt x="2112255" y="3664477"/>
                  </a:lnTo>
                  <a:lnTo>
                    <a:pt x="2054933" y="3664477"/>
                  </a:lnTo>
                  <a:lnTo>
                    <a:pt x="2054933" y="3585105"/>
                  </a:lnTo>
                  <a:lnTo>
                    <a:pt x="1953511" y="3585105"/>
                  </a:lnTo>
                  <a:lnTo>
                    <a:pt x="1953511" y="3488093"/>
                  </a:lnTo>
                  <a:lnTo>
                    <a:pt x="1927050" y="3488093"/>
                  </a:lnTo>
                  <a:lnTo>
                    <a:pt x="1927050" y="3443993"/>
                  </a:lnTo>
                  <a:lnTo>
                    <a:pt x="1878540" y="3443993"/>
                  </a:lnTo>
                  <a:lnTo>
                    <a:pt x="1878540" y="3391072"/>
                  </a:lnTo>
                  <a:lnTo>
                    <a:pt x="1812398" y="3391072"/>
                  </a:lnTo>
                  <a:lnTo>
                    <a:pt x="1812398" y="3346980"/>
                  </a:lnTo>
                  <a:lnTo>
                    <a:pt x="1724206" y="3346980"/>
                  </a:lnTo>
                  <a:lnTo>
                    <a:pt x="1724206" y="3289649"/>
                  </a:lnTo>
                  <a:lnTo>
                    <a:pt x="1508122" y="3289649"/>
                  </a:lnTo>
                  <a:lnTo>
                    <a:pt x="1508122" y="3258788"/>
                  </a:lnTo>
                  <a:lnTo>
                    <a:pt x="1336148" y="3258788"/>
                  </a:lnTo>
                  <a:lnTo>
                    <a:pt x="1336148" y="3214688"/>
                  </a:lnTo>
                  <a:lnTo>
                    <a:pt x="1269997" y="3214688"/>
                  </a:lnTo>
                  <a:lnTo>
                    <a:pt x="1269997" y="3144136"/>
                  </a:lnTo>
                  <a:lnTo>
                    <a:pt x="1124483" y="3144136"/>
                  </a:lnTo>
                  <a:lnTo>
                    <a:pt x="1124483" y="3086805"/>
                  </a:lnTo>
                  <a:lnTo>
                    <a:pt x="1053922" y="3086805"/>
                  </a:lnTo>
                  <a:lnTo>
                    <a:pt x="1053922" y="3007433"/>
                  </a:lnTo>
                  <a:lnTo>
                    <a:pt x="974550" y="3007433"/>
                  </a:lnTo>
                  <a:lnTo>
                    <a:pt x="974550" y="2910421"/>
                  </a:lnTo>
                  <a:lnTo>
                    <a:pt x="934861" y="2910421"/>
                  </a:lnTo>
                  <a:lnTo>
                    <a:pt x="934861" y="2826630"/>
                  </a:lnTo>
                  <a:lnTo>
                    <a:pt x="917222" y="2826630"/>
                  </a:lnTo>
                  <a:lnTo>
                    <a:pt x="917222" y="2513543"/>
                  </a:lnTo>
                  <a:lnTo>
                    <a:pt x="881945" y="2513543"/>
                  </a:lnTo>
                  <a:lnTo>
                    <a:pt x="881945" y="2156355"/>
                  </a:lnTo>
                  <a:lnTo>
                    <a:pt x="886355" y="2156355"/>
                  </a:lnTo>
                  <a:lnTo>
                    <a:pt x="886355" y="2063753"/>
                  </a:lnTo>
                  <a:lnTo>
                    <a:pt x="877534" y="2063753"/>
                  </a:lnTo>
                  <a:lnTo>
                    <a:pt x="877534" y="1644825"/>
                  </a:lnTo>
                  <a:lnTo>
                    <a:pt x="833438" y="1644825"/>
                  </a:lnTo>
                  <a:lnTo>
                    <a:pt x="833438" y="1230316"/>
                  </a:lnTo>
                  <a:lnTo>
                    <a:pt x="824618" y="1230316"/>
                  </a:lnTo>
                  <a:lnTo>
                    <a:pt x="824618" y="1137704"/>
                  </a:lnTo>
                  <a:lnTo>
                    <a:pt x="780520" y="1137704"/>
                  </a:lnTo>
                  <a:lnTo>
                    <a:pt x="780520" y="1053922"/>
                  </a:lnTo>
                  <a:lnTo>
                    <a:pt x="740834" y="1053922"/>
                  </a:lnTo>
                  <a:lnTo>
                    <a:pt x="740834" y="912812"/>
                  </a:lnTo>
                  <a:lnTo>
                    <a:pt x="621771" y="912812"/>
                  </a:lnTo>
                  <a:lnTo>
                    <a:pt x="621771" y="829027"/>
                  </a:lnTo>
                  <a:lnTo>
                    <a:pt x="542395" y="829027"/>
                  </a:lnTo>
                  <a:lnTo>
                    <a:pt x="542395" y="670277"/>
                  </a:lnTo>
                  <a:lnTo>
                    <a:pt x="489479" y="670277"/>
                  </a:lnTo>
                  <a:lnTo>
                    <a:pt x="489479" y="568854"/>
                  </a:lnTo>
                  <a:lnTo>
                    <a:pt x="454202" y="568854"/>
                  </a:lnTo>
                  <a:lnTo>
                    <a:pt x="454202" y="493888"/>
                  </a:lnTo>
                  <a:lnTo>
                    <a:pt x="392465" y="493888"/>
                  </a:lnTo>
                  <a:lnTo>
                    <a:pt x="392465" y="427743"/>
                  </a:lnTo>
                  <a:lnTo>
                    <a:pt x="352777" y="427743"/>
                  </a:lnTo>
                  <a:lnTo>
                    <a:pt x="352777" y="286632"/>
                  </a:lnTo>
                  <a:lnTo>
                    <a:pt x="308680" y="286632"/>
                  </a:lnTo>
                  <a:lnTo>
                    <a:pt x="308680" y="242534"/>
                  </a:lnTo>
                  <a:lnTo>
                    <a:pt x="251354" y="242534"/>
                  </a:lnTo>
                  <a:lnTo>
                    <a:pt x="251354" y="119063"/>
                  </a:lnTo>
                  <a:lnTo>
                    <a:pt x="180799" y="119063"/>
                  </a:lnTo>
                  <a:lnTo>
                    <a:pt x="180799"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63" name="Group 62">
              <a:extLst>
                <a:ext uri="{FF2B5EF4-FFF2-40B4-BE49-F238E27FC236}">
                  <a16:creationId xmlns:a16="http://schemas.microsoft.com/office/drawing/2014/main" xmlns="" id="{3B2C67C0-4FCF-4C20-A50E-12B26E174818}"/>
                </a:ext>
              </a:extLst>
            </p:cNvPr>
            <p:cNvGrpSpPr/>
            <p:nvPr/>
          </p:nvGrpSpPr>
          <p:grpSpPr>
            <a:xfrm>
              <a:off x="9620955" y="3513776"/>
              <a:ext cx="5712415" cy="2745838"/>
              <a:chOff x="9620955" y="3513776"/>
              <a:chExt cx="5712415" cy="2745838"/>
            </a:xfrm>
          </p:grpSpPr>
          <p:sp>
            <p:nvSpPr>
              <p:cNvPr id="64" name="Freeform: Shape 140">
                <a:extLst>
                  <a:ext uri="{FF2B5EF4-FFF2-40B4-BE49-F238E27FC236}">
                    <a16:creationId xmlns:a16="http://schemas.microsoft.com/office/drawing/2014/main" xmlns="" id="{86F66D10-7463-4C31-BCE0-F3A43C1DAE0F}"/>
                  </a:ext>
                </a:extLst>
              </p:cNvPr>
              <p:cNvSpPr/>
              <p:nvPr/>
            </p:nvSpPr>
            <p:spPr>
              <a:xfrm>
                <a:off x="9620955" y="3513776"/>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65" name="Freeform: Shape 141">
                <a:extLst>
                  <a:ext uri="{FF2B5EF4-FFF2-40B4-BE49-F238E27FC236}">
                    <a16:creationId xmlns:a16="http://schemas.microsoft.com/office/drawing/2014/main" xmlns="" id="{0A1D648B-A7A9-47F2-ACF8-B38D27CC6531}"/>
                  </a:ext>
                </a:extLst>
              </p:cNvPr>
              <p:cNvSpPr/>
              <p:nvPr/>
            </p:nvSpPr>
            <p:spPr>
              <a:xfrm>
                <a:off x="9659055" y="3894776"/>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66" name="Freeform: Shape 142">
                <a:extLst>
                  <a:ext uri="{FF2B5EF4-FFF2-40B4-BE49-F238E27FC236}">
                    <a16:creationId xmlns:a16="http://schemas.microsoft.com/office/drawing/2014/main" xmlns="" id="{53F54BF8-F6EC-4A7F-BB8B-58BECDD1C2FA}"/>
                  </a:ext>
                </a:extLst>
              </p:cNvPr>
              <p:cNvSpPr/>
              <p:nvPr/>
            </p:nvSpPr>
            <p:spPr>
              <a:xfrm>
                <a:off x="9716205" y="4561535"/>
                <a:ext cx="85725" cy="9525"/>
              </a:xfrm>
              <a:custGeom>
                <a:avLst/>
                <a:gdLst>
                  <a:gd name="connsiteX0" fmla="*/ 89998 w 85725"/>
                  <a:gd name="connsiteY0" fmla="*/ 0 h 0"/>
                  <a:gd name="connsiteX1" fmla="*/ 0 w 85725"/>
                  <a:gd name="connsiteY1" fmla="*/ 0 h 0"/>
                </a:gdLst>
                <a:ahLst/>
                <a:cxnLst>
                  <a:cxn ang="0">
                    <a:pos x="connsiteX0" y="connsiteY0"/>
                  </a:cxn>
                  <a:cxn ang="0">
                    <a:pos x="connsiteX1" y="connsiteY1"/>
                  </a:cxn>
                </a:cxnLst>
                <a:rect l="l" t="t" r="r" b="b"/>
                <a:pathLst>
                  <a:path w="85725">
                    <a:moveTo>
                      <a:pt x="89998"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67" name="Freeform: Shape 143">
                <a:extLst>
                  <a:ext uri="{FF2B5EF4-FFF2-40B4-BE49-F238E27FC236}">
                    <a16:creationId xmlns:a16="http://schemas.microsoft.com/office/drawing/2014/main" xmlns="" id="{A09100E0-E62D-487F-A551-399552669197}"/>
                  </a:ext>
                </a:extLst>
              </p:cNvPr>
              <p:cNvSpPr/>
              <p:nvPr/>
            </p:nvSpPr>
            <p:spPr>
              <a:xfrm>
                <a:off x="10744911" y="5514035"/>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68" name="Freeform: Shape 144">
                <a:extLst>
                  <a:ext uri="{FF2B5EF4-FFF2-40B4-BE49-F238E27FC236}">
                    <a16:creationId xmlns:a16="http://schemas.microsoft.com/office/drawing/2014/main" xmlns="" id="{FA4BF2B2-B739-4F02-B49B-0CF332BC5DDA}"/>
                  </a:ext>
                </a:extLst>
              </p:cNvPr>
              <p:cNvSpPr/>
              <p:nvPr/>
            </p:nvSpPr>
            <p:spPr>
              <a:xfrm>
                <a:off x="11818617" y="579288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69" name="Freeform: Shape 145">
                <a:extLst>
                  <a:ext uri="{FF2B5EF4-FFF2-40B4-BE49-F238E27FC236}">
                    <a16:creationId xmlns:a16="http://schemas.microsoft.com/office/drawing/2014/main" xmlns="" id="{9ED6F1B5-4679-476E-B280-1DD52C70C7A1}"/>
                  </a:ext>
                </a:extLst>
              </p:cNvPr>
              <p:cNvSpPr/>
              <p:nvPr/>
            </p:nvSpPr>
            <p:spPr>
              <a:xfrm>
                <a:off x="15323845" y="617388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grpSp>
        <p:nvGrpSpPr>
          <p:cNvPr id="70" name="Group 69">
            <a:extLst>
              <a:ext uri="{FF2B5EF4-FFF2-40B4-BE49-F238E27FC236}">
                <a16:creationId xmlns:a16="http://schemas.microsoft.com/office/drawing/2014/main" xmlns="" id="{DDD7E9D7-A316-4F80-A365-1CB2EE4D64F8}"/>
              </a:ext>
            </a:extLst>
          </p:cNvPr>
          <p:cNvGrpSpPr/>
          <p:nvPr/>
        </p:nvGrpSpPr>
        <p:grpSpPr>
          <a:xfrm>
            <a:off x="1162917" y="2183244"/>
            <a:ext cx="7092000" cy="2700000"/>
            <a:chOff x="8741460" y="1868471"/>
            <a:chExt cx="9135901" cy="3596046"/>
          </a:xfrm>
        </p:grpSpPr>
        <p:sp>
          <p:nvSpPr>
            <p:cNvPr id="71" name="Freeform: Shape 150">
              <a:extLst>
                <a:ext uri="{FF2B5EF4-FFF2-40B4-BE49-F238E27FC236}">
                  <a16:creationId xmlns:a16="http://schemas.microsoft.com/office/drawing/2014/main" xmlns="" id="{A4882AAE-E87F-4C5C-9FCB-8C864FD23904}"/>
                </a:ext>
              </a:extLst>
            </p:cNvPr>
            <p:cNvSpPr/>
            <p:nvPr/>
          </p:nvSpPr>
          <p:spPr>
            <a:xfrm>
              <a:off x="8741460" y="1868471"/>
              <a:ext cx="9135901" cy="3596046"/>
            </a:xfrm>
            <a:custGeom>
              <a:avLst/>
              <a:gdLst>
                <a:gd name="connsiteX0" fmla="*/ 9136792 w 9135900"/>
                <a:gd name="connsiteY0" fmla="*/ 3597479 h 3596045"/>
                <a:gd name="connsiteX1" fmla="*/ 8541581 w 9135900"/>
                <a:gd name="connsiteY1" fmla="*/ 3597479 h 3596045"/>
                <a:gd name="connsiteX2" fmla="*/ 8541581 w 9135900"/>
                <a:gd name="connsiteY2" fmla="*/ 3561697 h 3596045"/>
                <a:gd name="connsiteX3" fmla="*/ 7731645 w 9135900"/>
                <a:gd name="connsiteY3" fmla="*/ 3561697 h 3596045"/>
                <a:gd name="connsiteX4" fmla="*/ 7731645 w 9135900"/>
                <a:gd name="connsiteY4" fmla="*/ 3535674 h 3596045"/>
                <a:gd name="connsiteX5" fmla="*/ 6674521 w 9135900"/>
                <a:gd name="connsiteY5" fmla="*/ 3535674 h 3596045"/>
                <a:gd name="connsiteX6" fmla="*/ 6674521 w 9135900"/>
                <a:gd name="connsiteY6" fmla="*/ 3509652 h 3596045"/>
                <a:gd name="connsiteX7" fmla="*/ 6313475 w 9135900"/>
                <a:gd name="connsiteY7" fmla="*/ 3509652 h 3596045"/>
                <a:gd name="connsiteX8" fmla="*/ 6313475 w 9135900"/>
                <a:gd name="connsiteY8" fmla="*/ 3473877 h 3596045"/>
                <a:gd name="connsiteX9" fmla="*/ 6274444 w 9135900"/>
                <a:gd name="connsiteY9" fmla="*/ 3473877 h 3596045"/>
                <a:gd name="connsiteX10" fmla="*/ 6274444 w 9135900"/>
                <a:gd name="connsiteY10" fmla="*/ 3454359 h 3596045"/>
                <a:gd name="connsiteX11" fmla="*/ 5919902 w 9135900"/>
                <a:gd name="connsiteY11" fmla="*/ 3454359 h 3596045"/>
                <a:gd name="connsiteX12" fmla="*/ 5919902 w 9135900"/>
                <a:gd name="connsiteY12" fmla="*/ 3431592 h 3596045"/>
                <a:gd name="connsiteX13" fmla="*/ 5737751 w 9135900"/>
                <a:gd name="connsiteY13" fmla="*/ 3431592 h 3596045"/>
                <a:gd name="connsiteX14" fmla="*/ 5737751 w 9135900"/>
                <a:gd name="connsiteY14" fmla="*/ 3395809 h 3596045"/>
                <a:gd name="connsiteX15" fmla="*/ 5493795 w 9135900"/>
                <a:gd name="connsiteY15" fmla="*/ 3395809 h 3596045"/>
                <a:gd name="connsiteX16" fmla="*/ 5493795 w 9135900"/>
                <a:gd name="connsiteY16" fmla="*/ 3379546 h 3596045"/>
                <a:gd name="connsiteX17" fmla="*/ 4885545 w 9135900"/>
                <a:gd name="connsiteY17" fmla="*/ 3379546 h 3596045"/>
                <a:gd name="connsiteX18" fmla="*/ 4885545 w 9135900"/>
                <a:gd name="connsiteY18" fmla="*/ 3360027 h 3596045"/>
                <a:gd name="connsiteX19" fmla="*/ 4810732 w 9135900"/>
                <a:gd name="connsiteY19" fmla="*/ 3360027 h 3596045"/>
                <a:gd name="connsiteX20" fmla="*/ 4810732 w 9135900"/>
                <a:gd name="connsiteY20" fmla="*/ 3327501 h 3596045"/>
                <a:gd name="connsiteX21" fmla="*/ 4527746 w 9135900"/>
                <a:gd name="connsiteY21" fmla="*/ 3327501 h 3596045"/>
                <a:gd name="connsiteX22" fmla="*/ 4527746 w 9135900"/>
                <a:gd name="connsiteY22" fmla="*/ 3301486 h 3596045"/>
                <a:gd name="connsiteX23" fmla="*/ 4488716 w 9135900"/>
                <a:gd name="connsiteY23" fmla="*/ 3301486 h 3596045"/>
                <a:gd name="connsiteX24" fmla="*/ 4488716 w 9135900"/>
                <a:gd name="connsiteY24" fmla="*/ 3281967 h 3596045"/>
                <a:gd name="connsiteX25" fmla="*/ 4439926 w 9135900"/>
                <a:gd name="connsiteY25" fmla="*/ 3281967 h 3596045"/>
                <a:gd name="connsiteX26" fmla="*/ 4439926 w 9135900"/>
                <a:gd name="connsiteY26" fmla="*/ 3255944 h 3596045"/>
                <a:gd name="connsiteX27" fmla="*/ 4316325 w 9135900"/>
                <a:gd name="connsiteY27" fmla="*/ 3255944 h 3596045"/>
                <a:gd name="connsiteX28" fmla="*/ 4316325 w 9135900"/>
                <a:gd name="connsiteY28" fmla="*/ 3223418 h 3596045"/>
                <a:gd name="connsiteX29" fmla="*/ 4192723 w 9135900"/>
                <a:gd name="connsiteY29" fmla="*/ 3223418 h 3596045"/>
                <a:gd name="connsiteX30" fmla="*/ 4192723 w 9135900"/>
                <a:gd name="connsiteY30" fmla="*/ 3190892 h 3596045"/>
                <a:gd name="connsiteX31" fmla="*/ 4039842 w 9135900"/>
                <a:gd name="connsiteY31" fmla="*/ 3190892 h 3596045"/>
                <a:gd name="connsiteX32" fmla="*/ 4039842 w 9135900"/>
                <a:gd name="connsiteY32" fmla="*/ 3174628 h 3596045"/>
                <a:gd name="connsiteX33" fmla="*/ 3886970 w 9135900"/>
                <a:gd name="connsiteY33" fmla="*/ 3174628 h 3596045"/>
                <a:gd name="connsiteX34" fmla="*/ 3886970 w 9135900"/>
                <a:gd name="connsiteY34" fmla="*/ 3151861 h 3596045"/>
                <a:gd name="connsiteX35" fmla="*/ 3825165 w 9135900"/>
                <a:gd name="connsiteY35" fmla="*/ 3151861 h 3596045"/>
                <a:gd name="connsiteX36" fmla="*/ 3825165 w 9135900"/>
                <a:gd name="connsiteY36" fmla="*/ 3135598 h 3596045"/>
                <a:gd name="connsiteX37" fmla="*/ 3753608 w 9135900"/>
                <a:gd name="connsiteY37" fmla="*/ 3135598 h 3596045"/>
                <a:gd name="connsiteX38" fmla="*/ 3753608 w 9135900"/>
                <a:gd name="connsiteY38" fmla="*/ 3103072 h 3596045"/>
                <a:gd name="connsiteX39" fmla="*/ 3652773 w 9135900"/>
                <a:gd name="connsiteY39" fmla="*/ 3103072 h 3596045"/>
                <a:gd name="connsiteX40" fmla="*/ 3652773 w 9135900"/>
                <a:gd name="connsiteY40" fmla="*/ 3077049 h 3596045"/>
                <a:gd name="connsiteX41" fmla="*/ 3594224 w 9135900"/>
                <a:gd name="connsiteY41" fmla="*/ 3077049 h 3596045"/>
                <a:gd name="connsiteX42" fmla="*/ 3594224 w 9135900"/>
                <a:gd name="connsiteY42" fmla="*/ 3025003 h 3596045"/>
                <a:gd name="connsiteX43" fmla="*/ 3499901 w 9135900"/>
                <a:gd name="connsiteY43" fmla="*/ 3025003 h 3596045"/>
                <a:gd name="connsiteX44" fmla="*/ 3499901 w 9135900"/>
                <a:gd name="connsiteY44" fmla="*/ 3002237 h 3596045"/>
                <a:gd name="connsiteX45" fmla="*/ 3408825 w 9135900"/>
                <a:gd name="connsiteY45" fmla="*/ 3002237 h 3596045"/>
                <a:gd name="connsiteX46" fmla="*/ 3408825 w 9135900"/>
                <a:gd name="connsiteY46" fmla="*/ 2969710 h 3596045"/>
                <a:gd name="connsiteX47" fmla="*/ 3343764 w 9135900"/>
                <a:gd name="connsiteY47" fmla="*/ 2969710 h 3596045"/>
                <a:gd name="connsiteX48" fmla="*/ 3343764 w 9135900"/>
                <a:gd name="connsiteY48" fmla="*/ 2956695 h 3596045"/>
                <a:gd name="connsiteX49" fmla="*/ 3229922 w 9135900"/>
                <a:gd name="connsiteY49" fmla="*/ 2956695 h 3596045"/>
                <a:gd name="connsiteX50" fmla="*/ 3229922 w 9135900"/>
                <a:gd name="connsiteY50" fmla="*/ 2917665 h 3596045"/>
                <a:gd name="connsiteX51" fmla="*/ 3051027 w 9135900"/>
                <a:gd name="connsiteY51" fmla="*/ 2917665 h 3596045"/>
                <a:gd name="connsiteX52" fmla="*/ 3051027 w 9135900"/>
                <a:gd name="connsiteY52" fmla="*/ 2901402 h 3596045"/>
                <a:gd name="connsiteX53" fmla="*/ 2943688 w 9135900"/>
                <a:gd name="connsiteY53" fmla="*/ 2901402 h 3596045"/>
                <a:gd name="connsiteX54" fmla="*/ 2943688 w 9135900"/>
                <a:gd name="connsiteY54" fmla="*/ 2878635 h 3596045"/>
                <a:gd name="connsiteX55" fmla="*/ 2885139 w 9135900"/>
                <a:gd name="connsiteY55" fmla="*/ 2878635 h 3596045"/>
                <a:gd name="connsiteX56" fmla="*/ 2885139 w 9135900"/>
                <a:gd name="connsiteY56" fmla="*/ 2852612 h 3596045"/>
                <a:gd name="connsiteX57" fmla="*/ 2855860 w 9135900"/>
                <a:gd name="connsiteY57" fmla="*/ 2852612 h 3596045"/>
                <a:gd name="connsiteX58" fmla="*/ 2855860 w 9135900"/>
                <a:gd name="connsiteY58" fmla="*/ 2823333 h 3596045"/>
                <a:gd name="connsiteX59" fmla="*/ 2774544 w 9135900"/>
                <a:gd name="connsiteY59" fmla="*/ 2823333 h 3596045"/>
                <a:gd name="connsiteX60" fmla="*/ 2774544 w 9135900"/>
                <a:gd name="connsiteY60" fmla="*/ 2784303 h 3596045"/>
                <a:gd name="connsiteX61" fmla="*/ 2667205 w 9135900"/>
                <a:gd name="connsiteY61" fmla="*/ 2784303 h 3596045"/>
                <a:gd name="connsiteX62" fmla="*/ 2667205 w 9135900"/>
                <a:gd name="connsiteY62" fmla="*/ 2735514 h 3596045"/>
                <a:gd name="connsiteX63" fmla="*/ 2602153 w 9135900"/>
                <a:gd name="connsiteY63" fmla="*/ 2735514 h 3596045"/>
                <a:gd name="connsiteX64" fmla="*/ 2602153 w 9135900"/>
                <a:gd name="connsiteY64" fmla="*/ 2689980 h 3596045"/>
                <a:gd name="connsiteX65" fmla="*/ 2559867 w 9135900"/>
                <a:gd name="connsiteY65" fmla="*/ 2689980 h 3596045"/>
                <a:gd name="connsiteX66" fmla="*/ 2559867 w 9135900"/>
                <a:gd name="connsiteY66" fmla="*/ 2605408 h 3596045"/>
                <a:gd name="connsiteX67" fmla="*/ 2520836 w 9135900"/>
                <a:gd name="connsiteY67" fmla="*/ 2605408 h 3596045"/>
                <a:gd name="connsiteX68" fmla="*/ 2520836 w 9135900"/>
                <a:gd name="connsiteY68" fmla="*/ 2576130 h 3596045"/>
                <a:gd name="connsiteX69" fmla="*/ 2442768 w 9135900"/>
                <a:gd name="connsiteY69" fmla="*/ 2576130 h 3596045"/>
                <a:gd name="connsiteX70" fmla="*/ 2442768 w 9135900"/>
                <a:gd name="connsiteY70" fmla="*/ 2517580 h 3596045"/>
                <a:gd name="connsiteX71" fmla="*/ 2416754 w 9135900"/>
                <a:gd name="connsiteY71" fmla="*/ 2517580 h 3596045"/>
                <a:gd name="connsiteX72" fmla="*/ 2416754 w 9135900"/>
                <a:gd name="connsiteY72" fmla="*/ 2475295 h 3596045"/>
                <a:gd name="connsiteX73" fmla="*/ 2377716 w 9135900"/>
                <a:gd name="connsiteY73" fmla="*/ 2475295 h 3596045"/>
                <a:gd name="connsiteX74" fmla="*/ 2377716 w 9135900"/>
                <a:gd name="connsiteY74" fmla="*/ 2442768 h 3596045"/>
                <a:gd name="connsiteX75" fmla="*/ 2283392 w 9135900"/>
                <a:gd name="connsiteY75" fmla="*/ 2442768 h 3596045"/>
                <a:gd name="connsiteX76" fmla="*/ 2283392 w 9135900"/>
                <a:gd name="connsiteY76" fmla="*/ 2406994 h 3596045"/>
                <a:gd name="connsiteX77" fmla="*/ 2205324 w 9135900"/>
                <a:gd name="connsiteY77" fmla="*/ 2406994 h 3596045"/>
                <a:gd name="connsiteX78" fmla="*/ 2205324 w 9135900"/>
                <a:gd name="connsiteY78" fmla="*/ 2384227 h 3596045"/>
                <a:gd name="connsiteX79" fmla="*/ 2124008 w 9135900"/>
                <a:gd name="connsiteY79" fmla="*/ 2384227 h 3596045"/>
                <a:gd name="connsiteX80" fmla="*/ 2124008 w 9135900"/>
                <a:gd name="connsiteY80" fmla="*/ 2351693 h 3596045"/>
                <a:gd name="connsiteX81" fmla="*/ 1847525 w 9135900"/>
                <a:gd name="connsiteY81" fmla="*/ 2351693 h 3596045"/>
                <a:gd name="connsiteX82" fmla="*/ 1847525 w 9135900"/>
                <a:gd name="connsiteY82" fmla="*/ 2293152 h 3596045"/>
                <a:gd name="connsiteX83" fmla="*/ 1749946 w 9135900"/>
                <a:gd name="connsiteY83" fmla="*/ 2293152 h 3596045"/>
                <a:gd name="connsiteX84" fmla="*/ 1749946 w 9135900"/>
                <a:gd name="connsiteY84" fmla="*/ 2231347 h 3596045"/>
                <a:gd name="connsiteX85" fmla="*/ 1701157 w 9135900"/>
                <a:gd name="connsiteY85" fmla="*/ 2231347 h 3596045"/>
                <a:gd name="connsiteX86" fmla="*/ 1701157 w 9135900"/>
                <a:gd name="connsiteY86" fmla="*/ 2094737 h 3596045"/>
                <a:gd name="connsiteX87" fmla="*/ 1662127 w 9135900"/>
                <a:gd name="connsiteY87" fmla="*/ 2094737 h 3596045"/>
                <a:gd name="connsiteX88" fmla="*/ 1662127 w 9135900"/>
                <a:gd name="connsiteY88" fmla="*/ 1984143 h 3596045"/>
                <a:gd name="connsiteX89" fmla="*/ 1597074 w 9135900"/>
                <a:gd name="connsiteY89" fmla="*/ 1984143 h 3596045"/>
                <a:gd name="connsiteX90" fmla="*/ 1597074 w 9135900"/>
                <a:gd name="connsiteY90" fmla="*/ 1876804 h 3596045"/>
                <a:gd name="connsiteX91" fmla="*/ 1479976 w 9135900"/>
                <a:gd name="connsiteY91" fmla="*/ 1876804 h 3596045"/>
                <a:gd name="connsiteX92" fmla="*/ 1479976 w 9135900"/>
                <a:gd name="connsiteY92" fmla="*/ 1841022 h 3596045"/>
                <a:gd name="connsiteX93" fmla="*/ 1437690 w 9135900"/>
                <a:gd name="connsiteY93" fmla="*/ 1841022 h 3596045"/>
                <a:gd name="connsiteX94" fmla="*/ 1437690 w 9135900"/>
                <a:gd name="connsiteY94" fmla="*/ 1801992 h 3596045"/>
                <a:gd name="connsiteX95" fmla="*/ 1359621 w 9135900"/>
                <a:gd name="connsiteY95" fmla="*/ 1801992 h 3596045"/>
                <a:gd name="connsiteX96" fmla="*/ 1359621 w 9135900"/>
                <a:gd name="connsiteY96" fmla="*/ 1779225 h 3596045"/>
                <a:gd name="connsiteX97" fmla="*/ 1304328 w 9135900"/>
                <a:gd name="connsiteY97" fmla="*/ 1779225 h 3596045"/>
                <a:gd name="connsiteX98" fmla="*/ 1304328 w 9135900"/>
                <a:gd name="connsiteY98" fmla="*/ 1736939 h 3596045"/>
                <a:gd name="connsiteX99" fmla="*/ 1239275 w 9135900"/>
                <a:gd name="connsiteY99" fmla="*/ 1736939 h 3596045"/>
                <a:gd name="connsiteX100" fmla="*/ 1239275 w 9135900"/>
                <a:gd name="connsiteY100" fmla="*/ 1704412 h 3596045"/>
                <a:gd name="connsiteX101" fmla="*/ 1157959 w 9135900"/>
                <a:gd name="connsiteY101" fmla="*/ 1704412 h 3596045"/>
                <a:gd name="connsiteX102" fmla="*/ 1157959 w 9135900"/>
                <a:gd name="connsiteY102" fmla="*/ 1665382 h 3596045"/>
                <a:gd name="connsiteX103" fmla="*/ 1122177 w 9135900"/>
                <a:gd name="connsiteY103" fmla="*/ 1665382 h 3596045"/>
                <a:gd name="connsiteX104" fmla="*/ 1122177 w 9135900"/>
                <a:gd name="connsiteY104" fmla="*/ 1626344 h 3596045"/>
                <a:gd name="connsiteX105" fmla="*/ 972552 w 9135900"/>
                <a:gd name="connsiteY105" fmla="*/ 1626344 h 3596045"/>
                <a:gd name="connsiteX106" fmla="*/ 972552 w 9135900"/>
                <a:gd name="connsiteY106" fmla="*/ 1574307 h 3596045"/>
                <a:gd name="connsiteX107" fmla="*/ 933522 w 9135900"/>
                <a:gd name="connsiteY107" fmla="*/ 1574307 h 3596045"/>
                <a:gd name="connsiteX108" fmla="*/ 933522 w 9135900"/>
                <a:gd name="connsiteY108" fmla="*/ 1522261 h 3596045"/>
                <a:gd name="connsiteX109" fmla="*/ 878229 w 9135900"/>
                <a:gd name="connsiteY109" fmla="*/ 1522261 h 3596045"/>
                <a:gd name="connsiteX110" fmla="*/ 878229 w 9135900"/>
                <a:gd name="connsiteY110" fmla="*/ 1479975 h 3596045"/>
                <a:gd name="connsiteX111" fmla="*/ 826184 w 9135900"/>
                <a:gd name="connsiteY111" fmla="*/ 1479975 h 3596045"/>
                <a:gd name="connsiteX112" fmla="*/ 826184 w 9135900"/>
                <a:gd name="connsiteY112" fmla="*/ 1424682 h 3596045"/>
                <a:gd name="connsiteX113" fmla="*/ 803415 w 9135900"/>
                <a:gd name="connsiteY113" fmla="*/ 1424682 h 3596045"/>
                <a:gd name="connsiteX114" fmla="*/ 803415 w 9135900"/>
                <a:gd name="connsiteY114" fmla="*/ 1141696 h 3596045"/>
                <a:gd name="connsiteX115" fmla="*/ 757877 w 9135900"/>
                <a:gd name="connsiteY115" fmla="*/ 1141696 h 3596045"/>
                <a:gd name="connsiteX116" fmla="*/ 757877 w 9135900"/>
                <a:gd name="connsiteY116" fmla="*/ 979064 h 3596045"/>
                <a:gd name="connsiteX117" fmla="*/ 728603 w 9135900"/>
                <a:gd name="connsiteY117" fmla="*/ 979064 h 3596045"/>
                <a:gd name="connsiteX118" fmla="*/ 728603 w 9135900"/>
                <a:gd name="connsiteY118" fmla="*/ 777393 h 3596045"/>
                <a:gd name="connsiteX119" fmla="*/ 731856 w 9135900"/>
                <a:gd name="connsiteY119" fmla="*/ 777393 h 3596045"/>
                <a:gd name="connsiteX120" fmla="*/ 731856 w 9135900"/>
                <a:gd name="connsiteY120" fmla="*/ 598495 h 3596045"/>
                <a:gd name="connsiteX121" fmla="*/ 679812 w 9135900"/>
                <a:gd name="connsiteY121" fmla="*/ 598495 h 3596045"/>
                <a:gd name="connsiteX122" fmla="*/ 679812 w 9135900"/>
                <a:gd name="connsiteY122" fmla="*/ 588738 h 3596045"/>
                <a:gd name="connsiteX123" fmla="*/ 627769 w 9135900"/>
                <a:gd name="connsiteY123" fmla="*/ 588738 h 3596045"/>
                <a:gd name="connsiteX124" fmla="*/ 627769 w 9135900"/>
                <a:gd name="connsiteY124" fmla="*/ 526937 h 3596045"/>
                <a:gd name="connsiteX125" fmla="*/ 588738 w 9135900"/>
                <a:gd name="connsiteY125" fmla="*/ 526937 h 3596045"/>
                <a:gd name="connsiteX126" fmla="*/ 588738 w 9135900"/>
                <a:gd name="connsiteY126" fmla="*/ 455377 h 3596045"/>
                <a:gd name="connsiteX127" fmla="*/ 539947 w 9135900"/>
                <a:gd name="connsiteY127" fmla="*/ 455377 h 3596045"/>
                <a:gd name="connsiteX128" fmla="*/ 539947 w 9135900"/>
                <a:gd name="connsiteY128" fmla="*/ 426103 h 3596045"/>
                <a:gd name="connsiteX129" fmla="*/ 494409 w 9135900"/>
                <a:gd name="connsiteY129" fmla="*/ 426103 h 3596045"/>
                <a:gd name="connsiteX130" fmla="*/ 494409 w 9135900"/>
                <a:gd name="connsiteY130" fmla="*/ 387071 h 3596045"/>
                <a:gd name="connsiteX131" fmla="*/ 429356 w 9135900"/>
                <a:gd name="connsiteY131" fmla="*/ 387071 h 3596045"/>
                <a:gd name="connsiteX132" fmla="*/ 429356 w 9135900"/>
                <a:gd name="connsiteY132" fmla="*/ 302500 h 3596045"/>
                <a:gd name="connsiteX133" fmla="*/ 364301 w 9135900"/>
                <a:gd name="connsiteY133" fmla="*/ 302500 h 3596045"/>
                <a:gd name="connsiteX134" fmla="*/ 364301 w 9135900"/>
                <a:gd name="connsiteY134" fmla="*/ 230941 h 3596045"/>
                <a:gd name="connsiteX135" fmla="*/ 328522 w 9135900"/>
                <a:gd name="connsiteY135" fmla="*/ 230941 h 3596045"/>
                <a:gd name="connsiteX136" fmla="*/ 328522 w 9135900"/>
                <a:gd name="connsiteY136" fmla="*/ 165887 h 3596045"/>
                <a:gd name="connsiteX137" fmla="*/ 292742 w 9135900"/>
                <a:gd name="connsiteY137" fmla="*/ 165887 h 3596045"/>
                <a:gd name="connsiteX138" fmla="*/ 292742 w 9135900"/>
                <a:gd name="connsiteY138" fmla="*/ 110591 h 3596045"/>
                <a:gd name="connsiteX139" fmla="*/ 269973 w 9135900"/>
                <a:gd name="connsiteY139" fmla="*/ 110591 h 3596045"/>
                <a:gd name="connsiteX140" fmla="*/ 269973 w 9135900"/>
                <a:gd name="connsiteY140" fmla="*/ 71559 h 3596045"/>
                <a:gd name="connsiteX141" fmla="*/ 253710 w 9135900"/>
                <a:gd name="connsiteY141" fmla="*/ 71559 h 3596045"/>
                <a:gd name="connsiteX142" fmla="*/ 253710 w 9135900"/>
                <a:gd name="connsiteY142" fmla="*/ 35780 h 3596045"/>
                <a:gd name="connsiteX143" fmla="*/ 185404 w 9135900"/>
                <a:gd name="connsiteY143" fmla="*/ 35780 h 3596045"/>
                <a:gd name="connsiteX144" fmla="*/ 185404 w 9135900"/>
                <a:gd name="connsiteY144" fmla="*/ 0 h 3596045"/>
                <a:gd name="connsiteX145" fmla="*/ 0 w 9135900"/>
                <a:gd name="connsiteY145" fmla="*/ 0 h 3596045"/>
                <a:gd name="connsiteX146" fmla="*/ 0 w 9135900"/>
                <a:gd name="connsiteY146" fmla="*/ 3253 h 359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135900" h="3596045">
                  <a:moveTo>
                    <a:pt x="9136792" y="3597479"/>
                  </a:moveTo>
                  <a:lnTo>
                    <a:pt x="8541581" y="3597479"/>
                  </a:lnTo>
                  <a:lnTo>
                    <a:pt x="8541581" y="3561697"/>
                  </a:lnTo>
                  <a:lnTo>
                    <a:pt x="7731645" y="3561697"/>
                  </a:lnTo>
                  <a:lnTo>
                    <a:pt x="7731645" y="3535674"/>
                  </a:lnTo>
                  <a:lnTo>
                    <a:pt x="6674521" y="3535674"/>
                  </a:lnTo>
                  <a:lnTo>
                    <a:pt x="6674521" y="3509652"/>
                  </a:lnTo>
                  <a:lnTo>
                    <a:pt x="6313475" y="3509652"/>
                  </a:lnTo>
                  <a:lnTo>
                    <a:pt x="6313475" y="3473877"/>
                  </a:lnTo>
                  <a:lnTo>
                    <a:pt x="6274444" y="3473877"/>
                  </a:lnTo>
                  <a:lnTo>
                    <a:pt x="6274444" y="3454359"/>
                  </a:lnTo>
                  <a:lnTo>
                    <a:pt x="5919902" y="3454359"/>
                  </a:lnTo>
                  <a:lnTo>
                    <a:pt x="5919902" y="3431592"/>
                  </a:lnTo>
                  <a:lnTo>
                    <a:pt x="5737751" y="3431592"/>
                  </a:lnTo>
                  <a:lnTo>
                    <a:pt x="5737751" y="3395809"/>
                  </a:lnTo>
                  <a:lnTo>
                    <a:pt x="5493795" y="3395809"/>
                  </a:lnTo>
                  <a:lnTo>
                    <a:pt x="5493795" y="3379546"/>
                  </a:lnTo>
                  <a:lnTo>
                    <a:pt x="4885545" y="3379546"/>
                  </a:lnTo>
                  <a:lnTo>
                    <a:pt x="4885545" y="3360027"/>
                  </a:lnTo>
                  <a:lnTo>
                    <a:pt x="4810732" y="3360027"/>
                  </a:lnTo>
                  <a:lnTo>
                    <a:pt x="4810732" y="3327501"/>
                  </a:lnTo>
                  <a:lnTo>
                    <a:pt x="4527746" y="3327501"/>
                  </a:lnTo>
                  <a:lnTo>
                    <a:pt x="4527746" y="3301486"/>
                  </a:lnTo>
                  <a:lnTo>
                    <a:pt x="4488716" y="3301486"/>
                  </a:lnTo>
                  <a:lnTo>
                    <a:pt x="4488716" y="3281967"/>
                  </a:lnTo>
                  <a:lnTo>
                    <a:pt x="4439926" y="3281967"/>
                  </a:lnTo>
                  <a:lnTo>
                    <a:pt x="4439926" y="3255944"/>
                  </a:lnTo>
                  <a:lnTo>
                    <a:pt x="4316325" y="3255944"/>
                  </a:lnTo>
                  <a:lnTo>
                    <a:pt x="4316325" y="3223418"/>
                  </a:lnTo>
                  <a:lnTo>
                    <a:pt x="4192723" y="3223418"/>
                  </a:lnTo>
                  <a:lnTo>
                    <a:pt x="4192723" y="3190892"/>
                  </a:lnTo>
                  <a:lnTo>
                    <a:pt x="4039842" y="3190892"/>
                  </a:lnTo>
                  <a:lnTo>
                    <a:pt x="4039842" y="3174628"/>
                  </a:lnTo>
                  <a:lnTo>
                    <a:pt x="3886970" y="3174628"/>
                  </a:lnTo>
                  <a:lnTo>
                    <a:pt x="3886970" y="3151861"/>
                  </a:lnTo>
                  <a:lnTo>
                    <a:pt x="3825165" y="3151861"/>
                  </a:lnTo>
                  <a:lnTo>
                    <a:pt x="3825165" y="3135598"/>
                  </a:lnTo>
                  <a:lnTo>
                    <a:pt x="3753608" y="3135598"/>
                  </a:lnTo>
                  <a:lnTo>
                    <a:pt x="3753608" y="3103072"/>
                  </a:lnTo>
                  <a:lnTo>
                    <a:pt x="3652773" y="3103072"/>
                  </a:lnTo>
                  <a:lnTo>
                    <a:pt x="3652773" y="3077049"/>
                  </a:lnTo>
                  <a:lnTo>
                    <a:pt x="3594224" y="3077049"/>
                  </a:lnTo>
                  <a:lnTo>
                    <a:pt x="3594224" y="3025003"/>
                  </a:lnTo>
                  <a:lnTo>
                    <a:pt x="3499901" y="3025003"/>
                  </a:lnTo>
                  <a:lnTo>
                    <a:pt x="3499901" y="3002237"/>
                  </a:lnTo>
                  <a:lnTo>
                    <a:pt x="3408825" y="3002237"/>
                  </a:lnTo>
                  <a:lnTo>
                    <a:pt x="3408825" y="2969710"/>
                  </a:lnTo>
                  <a:lnTo>
                    <a:pt x="3343764" y="2969710"/>
                  </a:lnTo>
                  <a:lnTo>
                    <a:pt x="3343764" y="2956695"/>
                  </a:lnTo>
                  <a:lnTo>
                    <a:pt x="3229922" y="2956695"/>
                  </a:lnTo>
                  <a:lnTo>
                    <a:pt x="3229922" y="2917665"/>
                  </a:lnTo>
                  <a:lnTo>
                    <a:pt x="3051027" y="2917665"/>
                  </a:lnTo>
                  <a:lnTo>
                    <a:pt x="3051027" y="2901402"/>
                  </a:lnTo>
                  <a:lnTo>
                    <a:pt x="2943688" y="2901402"/>
                  </a:lnTo>
                  <a:lnTo>
                    <a:pt x="2943688" y="2878635"/>
                  </a:lnTo>
                  <a:lnTo>
                    <a:pt x="2885139" y="2878635"/>
                  </a:lnTo>
                  <a:lnTo>
                    <a:pt x="2885139" y="2852612"/>
                  </a:lnTo>
                  <a:lnTo>
                    <a:pt x="2855860" y="2852612"/>
                  </a:lnTo>
                  <a:lnTo>
                    <a:pt x="2855860" y="2823333"/>
                  </a:lnTo>
                  <a:lnTo>
                    <a:pt x="2774544" y="2823333"/>
                  </a:lnTo>
                  <a:lnTo>
                    <a:pt x="2774544" y="2784303"/>
                  </a:lnTo>
                  <a:lnTo>
                    <a:pt x="2667205" y="2784303"/>
                  </a:lnTo>
                  <a:lnTo>
                    <a:pt x="2667205" y="2735514"/>
                  </a:lnTo>
                  <a:lnTo>
                    <a:pt x="2602153" y="2735514"/>
                  </a:lnTo>
                  <a:lnTo>
                    <a:pt x="2602153" y="2689980"/>
                  </a:lnTo>
                  <a:lnTo>
                    <a:pt x="2559867" y="2689980"/>
                  </a:lnTo>
                  <a:lnTo>
                    <a:pt x="2559867" y="2605408"/>
                  </a:lnTo>
                  <a:lnTo>
                    <a:pt x="2520836" y="2605408"/>
                  </a:lnTo>
                  <a:lnTo>
                    <a:pt x="2520836" y="2576130"/>
                  </a:lnTo>
                  <a:lnTo>
                    <a:pt x="2442768" y="2576130"/>
                  </a:lnTo>
                  <a:lnTo>
                    <a:pt x="2442768" y="2517580"/>
                  </a:lnTo>
                  <a:lnTo>
                    <a:pt x="2416754" y="2517580"/>
                  </a:lnTo>
                  <a:lnTo>
                    <a:pt x="2416754" y="2475295"/>
                  </a:lnTo>
                  <a:lnTo>
                    <a:pt x="2377716" y="2475295"/>
                  </a:lnTo>
                  <a:lnTo>
                    <a:pt x="2377716" y="2442768"/>
                  </a:lnTo>
                  <a:lnTo>
                    <a:pt x="2283392" y="2442768"/>
                  </a:lnTo>
                  <a:lnTo>
                    <a:pt x="2283392" y="2406994"/>
                  </a:lnTo>
                  <a:lnTo>
                    <a:pt x="2205324" y="2406994"/>
                  </a:lnTo>
                  <a:lnTo>
                    <a:pt x="2205324" y="2384227"/>
                  </a:lnTo>
                  <a:lnTo>
                    <a:pt x="2124008" y="2384227"/>
                  </a:lnTo>
                  <a:lnTo>
                    <a:pt x="2124008" y="2351693"/>
                  </a:lnTo>
                  <a:lnTo>
                    <a:pt x="1847525" y="2351693"/>
                  </a:lnTo>
                  <a:lnTo>
                    <a:pt x="1847525" y="2293152"/>
                  </a:lnTo>
                  <a:lnTo>
                    <a:pt x="1749946" y="2293152"/>
                  </a:lnTo>
                  <a:lnTo>
                    <a:pt x="1749946" y="2231347"/>
                  </a:lnTo>
                  <a:lnTo>
                    <a:pt x="1701157" y="2231347"/>
                  </a:lnTo>
                  <a:lnTo>
                    <a:pt x="1701157" y="2094737"/>
                  </a:lnTo>
                  <a:lnTo>
                    <a:pt x="1662127" y="2094737"/>
                  </a:lnTo>
                  <a:lnTo>
                    <a:pt x="1662127" y="1984143"/>
                  </a:lnTo>
                  <a:lnTo>
                    <a:pt x="1597074" y="1984143"/>
                  </a:lnTo>
                  <a:lnTo>
                    <a:pt x="1597074" y="1876804"/>
                  </a:lnTo>
                  <a:lnTo>
                    <a:pt x="1479976" y="1876804"/>
                  </a:lnTo>
                  <a:lnTo>
                    <a:pt x="1479976" y="1841022"/>
                  </a:lnTo>
                  <a:lnTo>
                    <a:pt x="1437690" y="1841022"/>
                  </a:lnTo>
                  <a:lnTo>
                    <a:pt x="1437690" y="1801992"/>
                  </a:lnTo>
                  <a:lnTo>
                    <a:pt x="1359621" y="1801992"/>
                  </a:lnTo>
                  <a:lnTo>
                    <a:pt x="1359621" y="1779225"/>
                  </a:lnTo>
                  <a:lnTo>
                    <a:pt x="1304328" y="1779225"/>
                  </a:lnTo>
                  <a:lnTo>
                    <a:pt x="1304328" y="1736939"/>
                  </a:lnTo>
                  <a:lnTo>
                    <a:pt x="1239275" y="1736939"/>
                  </a:lnTo>
                  <a:lnTo>
                    <a:pt x="1239275" y="1704412"/>
                  </a:lnTo>
                  <a:lnTo>
                    <a:pt x="1157959" y="1704412"/>
                  </a:lnTo>
                  <a:lnTo>
                    <a:pt x="1157959" y="1665382"/>
                  </a:lnTo>
                  <a:lnTo>
                    <a:pt x="1122177" y="1665382"/>
                  </a:lnTo>
                  <a:lnTo>
                    <a:pt x="1122177" y="1626344"/>
                  </a:lnTo>
                  <a:lnTo>
                    <a:pt x="972552" y="1626344"/>
                  </a:lnTo>
                  <a:lnTo>
                    <a:pt x="972552" y="1574307"/>
                  </a:lnTo>
                  <a:lnTo>
                    <a:pt x="933522" y="1574307"/>
                  </a:lnTo>
                  <a:lnTo>
                    <a:pt x="933522" y="1522261"/>
                  </a:lnTo>
                  <a:lnTo>
                    <a:pt x="878229" y="1522261"/>
                  </a:lnTo>
                  <a:lnTo>
                    <a:pt x="878229" y="1479975"/>
                  </a:lnTo>
                  <a:lnTo>
                    <a:pt x="826184" y="1479975"/>
                  </a:lnTo>
                  <a:lnTo>
                    <a:pt x="826184" y="1424682"/>
                  </a:lnTo>
                  <a:lnTo>
                    <a:pt x="803415" y="1424682"/>
                  </a:lnTo>
                  <a:lnTo>
                    <a:pt x="803415" y="1141696"/>
                  </a:lnTo>
                  <a:lnTo>
                    <a:pt x="757877" y="1141696"/>
                  </a:lnTo>
                  <a:lnTo>
                    <a:pt x="757877" y="979064"/>
                  </a:lnTo>
                  <a:lnTo>
                    <a:pt x="728603" y="979064"/>
                  </a:lnTo>
                  <a:lnTo>
                    <a:pt x="728603" y="777393"/>
                  </a:lnTo>
                  <a:lnTo>
                    <a:pt x="731856" y="777393"/>
                  </a:lnTo>
                  <a:lnTo>
                    <a:pt x="731856" y="598495"/>
                  </a:lnTo>
                  <a:lnTo>
                    <a:pt x="679812" y="598495"/>
                  </a:lnTo>
                  <a:lnTo>
                    <a:pt x="679812" y="588738"/>
                  </a:lnTo>
                  <a:lnTo>
                    <a:pt x="627769" y="588738"/>
                  </a:lnTo>
                  <a:lnTo>
                    <a:pt x="627769" y="526937"/>
                  </a:lnTo>
                  <a:lnTo>
                    <a:pt x="588738" y="526937"/>
                  </a:lnTo>
                  <a:lnTo>
                    <a:pt x="588738" y="455377"/>
                  </a:lnTo>
                  <a:lnTo>
                    <a:pt x="539947" y="455377"/>
                  </a:lnTo>
                  <a:lnTo>
                    <a:pt x="539947" y="426103"/>
                  </a:lnTo>
                  <a:lnTo>
                    <a:pt x="494409" y="426103"/>
                  </a:lnTo>
                  <a:lnTo>
                    <a:pt x="494409" y="387071"/>
                  </a:lnTo>
                  <a:lnTo>
                    <a:pt x="429356" y="387071"/>
                  </a:lnTo>
                  <a:lnTo>
                    <a:pt x="429356" y="302500"/>
                  </a:lnTo>
                  <a:lnTo>
                    <a:pt x="364301" y="302500"/>
                  </a:lnTo>
                  <a:lnTo>
                    <a:pt x="364301" y="230941"/>
                  </a:lnTo>
                  <a:lnTo>
                    <a:pt x="328522" y="230941"/>
                  </a:lnTo>
                  <a:lnTo>
                    <a:pt x="328522" y="165887"/>
                  </a:lnTo>
                  <a:lnTo>
                    <a:pt x="292742" y="165887"/>
                  </a:lnTo>
                  <a:lnTo>
                    <a:pt x="292742" y="110591"/>
                  </a:lnTo>
                  <a:lnTo>
                    <a:pt x="269973" y="110591"/>
                  </a:lnTo>
                  <a:lnTo>
                    <a:pt x="269973" y="71559"/>
                  </a:lnTo>
                  <a:lnTo>
                    <a:pt x="253710" y="71559"/>
                  </a:lnTo>
                  <a:lnTo>
                    <a:pt x="253710" y="35780"/>
                  </a:lnTo>
                  <a:lnTo>
                    <a:pt x="185404" y="35780"/>
                  </a:lnTo>
                  <a:lnTo>
                    <a:pt x="185404" y="0"/>
                  </a:lnTo>
                  <a:lnTo>
                    <a:pt x="0" y="0"/>
                  </a:lnTo>
                  <a:lnTo>
                    <a:pt x="0" y="3253"/>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72" name="Group 71">
              <a:extLst>
                <a:ext uri="{FF2B5EF4-FFF2-40B4-BE49-F238E27FC236}">
                  <a16:creationId xmlns:a16="http://schemas.microsoft.com/office/drawing/2014/main" xmlns="" id="{CACEC2D2-52C1-49F4-BC11-4E22356457BD}"/>
                </a:ext>
              </a:extLst>
            </p:cNvPr>
            <p:cNvGrpSpPr/>
            <p:nvPr/>
          </p:nvGrpSpPr>
          <p:grpSpPr>
            <a:xfrm>
              <a:off x="9138418" y="2223144"/>
              <a:ext cx="5165072" cy="3063749"/>
              <a:chOff x="9138418" y="2223144"/>
              <a:chExt cx="5165072" cy="3063749"/>
            </a:xfrm>
          </p:grpSpPr>
          <p:sp>
            <p:nvSpPr>
              <p:cNvPr id="73" name="Freeform: Shape 151">
                <a:extLst>
                  <a:ext uri="{FF2B5EF4-FFF2-40B4-BE49-F238E27FC236}">
                    <a16:creationId xmlns:a16="http://schemas.microsoft.com/office/drawing/2014/main" xmlns="" id="{51DBDA91-DE55-4FA4-A03F-8B54BB034166}"/>
                  </a:ext>
                </a:extLst>
              </p:cNvPr>
              <p:cNvSpPr/>
              <p:nvPr/>
            </p:nvSpPr>
            <p:spPr>
              <a:xfrm>
                <a:off x="9138418" y="2223144"/>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4" name="Freeform: Shape 152">
                <a:extLst>
                  <a:ext uri="{FF2B5EF4-FFF2-40B4-BE49-F238E27FC236}">
                    <a16:creationId xmlns:a16="http://schemas.microsoft.com/office/drawing/2014/main" xmlns="" id="{344D2F1C-543D-4CA7-8927-17613B76681E}"/>
                  </a:ext>
                </a:extLst>
              </p:cNvPr>
              <p:cNvSpPr/>
              <p:nvPr/>
            </p:nvSpPr>
            <p:spPr>
              <a:xfrm>
                <a:off x="9429990" y="2790095"/>
                <a:ext cx="72893" cy="8099"/>
              </a:xfrm>
              <a:custGeom>
                <a:avLst/>
                <a:gdLst>
                  <a:gd name="connsiteX0" fmla="*/ 76528 w 72892"/>
                  <a:gd name="connsiteY0" fmla="*/ 0 h 0"/>
                  <a:gd name="connsiteX1" fmla="*/ 0 w 72892"/>
                  <a:gd name="connsiteY1" fmla="*/ 0 h 0"/>
                </a:gdLst>
                <a:ahLst/>
                <a:cxnLst>
                  <a:cxn ang="0">
                    <a:pos x="connsiteX0" y="connsiteY0"/>
                  </a:cxn>
                  <a:cxn ang="0">
                    <a:pos x="connsiteX1" y="connsiteY1"/>
                  </a:cxn>
                </a:cxnLst>
                <a:rect l="l" t="t" r="r" b="b"/>
                <a:pathLst>
                  <a:path w="72892">
                    <a:moveTo>
                      <a:pt x="76528"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5" name="Freeform: Shape 153">
                <a:extLst>
                  <a:ext uri="{FF2B5EF4-FFF2-40B4-BE49-F238E27FC236}">
                    <a16:creationId xmlns:a16="http://schemas.microsoft.com/office/drawing/2014/main" xmlns="" id="{7887A31F-48B3-47D7-AD99-FB4233AA2B28}"/>
                  </a:ext>
                </a:extLst>
              </p:cNvPr>
              <p:cNvSpPr/>
              <p:nvPr/>
            </p:nvSpPr>
            <p:spPr>
              <a:xfrm>
                <a:off x="9510982" y="3097865"/>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6" name="Freeform: Shape 154">
                <a:extLst>
                  <a:ext uri="{FF2B5EF4-FFF2-40B4-BE49-F238E27FC236}">
                    <a16:creationId xmlns:a16="http://schemas.microsoft.com/office/drawing/2014/main" xmlns="" id="{0E6B61CD-E91C-457B-86F9-137A540F9C50}"/>
                  </a:ext>
                </a:extLst>
              </p:cNvPr>
              <p:cNvSpPr/>
              <p:nvPr/>
            </p:nvSpPr>
            <p:spPr>
              <a:xfrm>
                <a:off x="9932140" y="3583817"/>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7" name="Freeform: Shape 155">
                <a:extLst>
                  <a:ext uri="{FF2B5EF4-FFF2-40B4-BE49-F238E27FC236}">
                    <a16:creationId xmlns:a16="http://schemas.microsoft.com/office/drawing/2014/main" xmlns="" id="{BF612D92-EFCC-4EAE-BDDD-B1FEF5D8CD8E}"/>
                  </a:ext>
                </a:extLst>
              </p:cNvPr>
              <p:cNvSpPr/>
              <p:nvPr/>
            </p:nvSpPr>
            <p:spPr>
              <a:xfrm>
                <a:off x="10288504" y="3794396"/>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8" name="Freeform: Shape 156">
                <a:extLst>
                  <a:ext uri="{FF2B5EF4-FFF2-40B4-BE49-F238E27FC236}">
                    <a16:creationId xmlns:a16="http://schemas.microsoft.com/office/drawing/2014/main" xmlns="" id="{DE4D82F8-1995-453E-AB48-7DB1318DBBCC}"/>
                  </a:ext>
                </a:extLst>
              </p:cNvPr>
              <p:cNvSpPr/>
              <p:nvPr/>
            </p:nvSpPr>
            <p:spPr>
              <a:xfrm>
                <a:off x="9970400" y="3529358"/>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9" name="Freeform: Shape 157">
                <a:extLst>
                  <a:ext uri="{FF2B5EF4-FFF2-40B4-BE49-F238E27FC236}">
                    <a16:creationId xmlns:a16="http://schemas.microsoft.com/office/drawing/2014/main" xmlns="" id="{BDA6D789-5313-455D-A7CF-4DADD6FFFEC3}"/>
                  </a:ext>
                </a:extLst>
              </p:cNvPr>
              <p:cNvSpPr/>
              <p:nvPr/>
            </p:nvSpPr>
            <p:spPr>
              <a:xfrm>
                <a:off x="10148583" y="3642747"/>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0" name="Freeform: Shape 158">
                <a:extLst>
                  <a:ext uri="{FF2B5EF4-FFF2-40B4-BE49-F238E27FC236}">
                    <a16:creationId xmlns:a16="http://schemas.microsoft.com/office/drawing/2014/main" xmlns="" id="{862F10B3-EEF7-428A-9837-4B540D81BDE1}"/>
                  </a:ext>
                </a:extLst>
              </p:cNvPr>
              <p:cNvSpPr/>
              <p:nvPr/>
            </p:nvSpPr>
            <p:spPr>
              <a:xfrm>
                <a:off x="10401893" y="3972587"/>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1" name="Freeform: Shape 159">
                <a:extLst>
                  <a:ext uri="{FF2B5EF4-FFF2-40B4-BE49-F238E27FC236}">
                    <a16:creationId xmlns:a16="http://schemas.microsoft.com/office/drawing/2014/main" xmlns="" id="{5F3BCA1B-C665-4461-8CF4-2BE1DCEC5152}"/>
                  </a:ext>
                </a:extLst>
              </p:cNvPr>
              <p:cNvSpPr/>
              <p:nvPr/>
            </p:nvSpPr>
            <p:spPr>
              <a:xfrm>
                <a:off x="10401893" y="4069777"/>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2" name="Freeform: Shape 160">
                <a:extLst>
                  <a:ext uri="{FF2B5EF4-FFF2-40B4-BE49-F238E27FC236}">
                    <a16:creationId xmlns:a16="http://schemas.microsoft.com/office/drawing/2014/main" xmlns="" id="{BE1C5FD8-F778-4535-B117-5650AB117B0E}"/>
                  </a:ext>
                </a:extLst>
              </p:cNvPr>
              <p:cNvSpPr/>
              <p:nvPr/>
            </p:nvSpPr>
            <p:spPr>
              <a:xfrm>
                <a:off x="11228012" y="4458539"/>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3" name="Freeform: Shape 161">
                <a:extLst>
                  <a:ext uri="{FF2B5EF4-FFF2-40B4-BE49-F238E27FC236}">
                    <a16:creationId xmlns:a16="http://schemas.microsoft.com/office/drawing/2014/main" xmlns="" id="{2992F191-D011-4922-BDE4-E68CE7D4604D}"/>
                  </a:ext>
                </a:extLst>
              </p:cNvPr>
              <p:cNvSpPr/>
              <p:nvPr/>
            </p:nvSpPr>
            <p:spPr>
              <a:xfrm>
                <a:off x="10537353" y="411250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4" name="Freeform: Shape 162">
                <a:extLst>
                  <a:ext uri="{FF2B5EF4-FFF2-40B4-BE49-F238E27FC236}">
                    <a16:creationId xmlns:a16="http://schemas.microsoft.com/office/drawing/2014/main" xmlns="" id="{1B73F813-C4BB-47F7-B388-A727A0CC4775}"/>
                  </a:ext>
                </a:extLst>
              </p:cNvPr>
              <p:cNvSpPr/>
              <p:nvPr/>
            </p:nvSpPr>
            <p:spPr>
              <a:xfrm>
                <a:off x="11233884" y="4404072"/>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5" name="Freeform: Shape 163">
                <a:extLst>
                  <a:ext uri="{FF2B5EF4-FFF2-40B4-BE49-F238E27FC236}">
                    <a16:creationId xmlns:a16="http://schemas.microsoft.com/office/drawing/2014/main" xmlns="" id="{47BD349A-F70F-4745-A580-AA95B9058AF5}"/>
                  </a:ext>
                </a:extLst>
              </p:cNvPr>
              <p:cNvSpPr/>
              <p:nvPr/>
            </p:nvSpPr>
            <p:spPr>
              <a:xfrm>
                <a:off x="11233884" y="4404072"/>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6" name="Freeform: Shape 164">
                <a:extLst>
                  <a:ext uri="{FF2B5EF4-FFF2-40B4-BE49-F238E27FC236}">
                    <a16:creationId xmlns:a16="http://schemas.microsoft.com/office/drawing/2014/main" xmlns="" id="{94CCE12A-1549-4669-8C9F-62BBEAD56F9A}"/>
                  </a:ext>
                </a:extLst>
              </p:cNvPr>
              <p:cNvSpPr/>
              <p:nvPr/>
            </p:nvSpPr>
            <p:spPr>
              <a:xfrm>
                <a:off x="11309004" y="4588126"/>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7" name="Freeform: Shape 165">
                <a:extLst>
                  <a:ext uri="{FF2B5EF4-FFF2-40B4-BE49-F238E27FC236}">
                    <a16:creationId xmlns:a16="http://schemas.microsoft.com/office/drawing/2014/main" xmlns="" id="{1E8A5607-305E-426F-BA7B-C04A21D5095A}"/>
                  </a:ext>
                </a:extLst>
              </p:cNvPr>
              <p:cNvSpPr/>
              <p:nvPr/>
            </p:nvSpPr>
            <p:spPr>
              <a:xfrm>
                <a:off x="11493058" y="4614659"/>
                <a:ext cx="8099" cy="72893"/>
              </a:xfrm>
              <a:custGeom>
                <a:avLst/>
                <a:gdLst>
                  <a:gd name="connsiteX0" fmla="*/ 0 w 0"/>
                  <a:gd name="connsiteY0" fmla="*/ 76521 h 72892"/>
                  <a:gd name="connsiteX1" fmla="*/ 0 w 0"/>
                  <a:gd name="connsiteY1" fmla="*/ 0 h 72892"/>
                </a:gdLst>
                <a:ahLst/>
                <a:cxnLst>
                  <a:cxn ang="0">
                    <a:pos x="connsiteX0" y="connsiteY0"/>
                  </a:cxn>
                  <a:cxn ang="0">
                    <a:pos x="connsiteX1" y="connsiteY1"/>
                  </a:cxn>
                </a:cxnLst>
                <a:rect l="l" t="t" r="r" b="b"/>
                <a:pathLst>
                  <a:path h="72892">
                    <a:moveTo>
                      <a:pt x="0" y="76521"/>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8" name="Freeform: Shape 166">
                <a:extLst>
                  <a:ext uri="{FF2B5EF4-FFF2-40B4-BE49-F238E27FC236}">
                    <a16:creationId xmlns:a16="http://schemas.microsoft.com/office/drawing/2014/main" xmlns="" id="{0F0F4533-2B32-404F-AA19-18FE4750F6D5}"/>
                  </a:ext>
                </a:extLst>
              </p:cNvPr>
              <p:cNvSpPr/>
              <p:nvPr/>
            </p:nvSpPr>
            <p:spPr>
              <a:xfrm>
                <a:off x="12367772" y="490623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9" name="Freeform: Shape 167">
                <a:extLst>
                  <a:ext uri="{FF2B5EF4-FFF2-40B4-BE49-F238E27FC236}">
                    <a16:creationId xmlns:a16="http://schemas.microsoft.com/office/drawing/2014/main" xmlns="" id="{ACB1B6CD-A577-418A-B097-760CBBA7093F}"/>
                  </a:ext>
                </a:extLst>
              </p:cNvPr>
              <p:cNvSpPr/>
              <p:nvPr/>
            </p:nvSpPr>
            <p:spPr>
              <a:xfrm>
                <a:off x="12448764" y="4938627"/>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0" name="Freeform: Shape 168">
                <a:extLst>
                  <a:ext uri="{FF2B5EF4-FFF2-40B4-BE49-F238E27FC236}">
                    <a16:creationId xmlns:a16="http://schemas.microsoft.com/office/drawing/2014/main" xmlns="" id="{77C1631C-B6C3-4CF7-AA30-77E5BD843581}"/>
                  </a:ext>
                </a:extLst>
              </p:cNvPr>
              <p:cNvSpPr/>
              <p:nvPr/>
            </p:nvSpPr>
            <p:spPr>
              <a:xfrm>
                <a:off x="13210089" y="511681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1" name="Freeform: Shape 169">
                <a:extLst>
                  <a:ext uri="{FF2B5EF4-FFF2-40B4-BE49-F238E27FC236}">
                    <a16:creationId xmlns:a16="http://schemas.microsoft.com/office/drawing/2014/main" xmlns="" id="{ACB4A484-9F87-4ECC-8C8A-28EAAC4BEE31}"/>
                  </a:ext>
                </a:extLst>
              </p:cNvPr>
              <p:cNvSpPr/>
              <p:nvPr/>
            </p:nvSpPr>
            <p:spPr>
              <a:xfrm>
                <a:off x="13242486" y="511681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2" name="Freeform: Shape 170">
                <a:extLst>
                  <a:ext uri="{FF2B5EF4-FFF2-40B4-BE49-F238E27FC236}">
                    <a16:creationId xmlns:a16="http://schemas.microsoft.com/office/drawing/2014/main" xmlns="" id="{A092F250-B788-4D67-83D2-8EC3CE924E71}"/>
                  </a:ext>
                </a:extLst>
              </p:cNvPr>
              <p:cNvSpPr/>
              <p:nvPr/>
            </p:nvSpPr>
            <p:spPr>
              <a:xfrm>
                <a:off x="13323478" y="5149206"/>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3" name="Freeform: Shape 171">
                <a:extLst>
                  <a:ext uri="{FF2B5EF4-FFF2-40B4-BE49-F238E27FC236}">
                    <a16:creationId xmlns:a16="http://schemas.microsoft.com/office/drawing/2014/main" xmlns="" id="{D0CF08F8-A910-464A-9D9E-5824AB9B9948}"/>
                  </a:ext>
                </a:extLst>
              </p:cNvPr>
              <p:cNvSpPr/>
              <p:nvPr/>
            </p:nvSpPr>
            <p:spPr>
              <a:xfrm>
                <a:off x="14214399" y="521400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4" name="Freeform: Shape 172">
                <a:extLst>
                  <a:ext uri="{FF2B5EF4-FFF2-40B4-BE49-F238E27FC236}">
                    <a16:creationId xmlns:a16="http://schemas.microsoft.com/office/drawing/2014/main" xmlns="" id="{2FC026A8-9000-45DC-B9D6-7978B85D3F3A}"/>
                  </a:ext>
                </a:extLst>
              </p:cNvPr>
              <p:cNvSpPr/>
              <p:nvPr/>
            </p:nvSpPr>
            <p:spPr>
              <a:xfrm>
                <a:off x="14295391" y="521400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sp>
        <p:nvSpPr>
          <p:cNvPr id="95" name="TextBox 94">
            <a:extLst>
              <a:ext uri="{FF2B5EF4-FFF2-40B4-BE49-F238E27FC236}">
                <a16:creationId xmlns:a16="http://schemas.microsoft.com/office/drawing/2014/main" xmlns="" id="{2A0A5830-D9B1-40EF-92B0-F59FAF35D696}"/>
              </a:ext>
            </a:extLst>
          </p:cNvPr>
          <p:cNvSpPr txBox="1"/>
          <p:nvPr/>
        </p:nvSpPr>
        <p:spPr>
          <a:xfrm>
            <a:off x="646936" y="2021419"/>
            <a:ext cx="370863"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400" dirty="0">
                <a:solidFill>
                  <a:srgbClr val="363636"/>
                </a:solidFill>
                <a:cs typeface="Arial" panose="020B0604020202020204" pitchFamily="34" charset="0"/>
              </a:rPr>
              <a:t>10</a:t>
            </a:r>
            <a:r>
              <a:rPr kumimoji="0" lang="fr-FR" sz="1400" b="0" i="0" u="none" strike="noStrike" kern="1200" cap="none" spc="0" normalizeH="0" baseline="0" noProof="0" dirty="0">
                <a:ln>
                  <a:noFill/>
                </a:ln>
                <a:solidFill>
                  <a:srgbClr val="363636"/>
                </a:solidFill>
                <a:effectLst/>
                <a:uLnTx/>
                <a:uFillTx/>
                <a:cs typeface="Arial" panose="020B0604020202020204" pitchFamily="34" charset="0"/>
              </a:rPr>
              <a:t>0</a:t>
            </a:r>
          </a:p>
        </p:txBody>
      </p:sp>
    </p:spTree>
    <p:extLst>
      <p:ext uri="{BB962C8B-B14F-4D97-AF65-F5344CB8AC3E}">
        <p14:creationId xmlns:p14="http://schemas.microsoft.com/office/powerpoint/2010/main" xmlns="" val="3681203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LBA43: Etude randomisée de phase 3 ANGEL évaluant </a:t>
            </a:r>
            <a:r>
              <a:rPr lang="fr-FR" dirty="0" err="1"/>
              <a:t>rivocéranib</a:t>
            </a:r>
            <a:r>
              <a:rPr lang="fr-FR" dirty="0"/>
              <a:t> (</a:t>
            </a:r>
            <a:r>
              <a:rPr lang="fr-FR" dirty="0" err="1"/>
              <a:t>apatinib</a:t>
            </a:r>
            <a:r>
              <a:rPr lang="fr-FR" dirty="0"/>
              <a:t>) + meilleurs soins de support (</a:t>
            </a:r>
            <a:r>
              <a:rPr lang="fr-FR" dirty="0" err="1"/>
              <a:t>MSSup</a:t>
            </a:r>
            <a:r>
              <a:rPr lang="fr-FR" dirty="0"/>
              <a:t>) vs placebo + </a:t>
            </a:r>
            <a:r>
              <a:rPr lang="fr-FR" dirty="0" err="1"/>
              <a:t>MSSup</a:t>
            </a:r>
            <a:r>
              <a:rPr lang="fr-FR" dirty="0"/>
              <a:t> chez les patients avec cancer de l’estomac avancé/métastatique en échec après ≥2 lignes préalables de chimiothérapie – Kang Y-K, et al</a:t>
            </a:r>
          </a:p>
        </p:txBody>
      </p:sp>
      <p:sp>
        <p:nvSpPr>
          <p:cNvPr id="3" name="Content Placeholder 2"/>
          <p:cNvSpPr>
            <a:spLocks noGrp="1"/>
          </p:cNvSpPr>
          <p:nvPr>
            <p:ph idx="1"/>
          </p:nvPr>
        </p:nvSpPr>
        <p:spPr/>
        <p:txBody>
          <a:bodyPr/>
          <a:lstStyle/>
          <a:p>
            <a:pPr marL="0" indent="0">
              <a:buNone/>
            </a:pPr>
            <a:r>
              <a:rPr lang="fr-FR" b="1" dirty="0"/>
              <a:t>Résultats</a:t>
            </a:r>
            <a:endParaRPr lang="fr-FR" dirty="0"/>
          </a:p>
          <a:p>
            <a:pPr marL="0" indent="0">
              <a:spcBef>
                <a:spcPts val="18600"/>
              </a:spcBef>
              <a:buNone/>
            </a:pPr>
            <a:r>
              <a:rPr lang="fr-FR" b="1" dirty="0"/>
              <a:t>Conclusion</a:t>
            </a:r>
          </a:p>
          <a:p>
            <a:r>
              <a:rPr lang="fr-FR" b="1" dirty="0"/>
              <a:t>Chez ces patients avec cancer de l’estomac avancé ou métastatique prétraité, le </a:t>
            </a:r>
            <a:r>
              <a:rPr lang="fr-FR" b="1" dirty="0" err="1"/>
              <a:t>rivocéranib</a:t>
            </a:r>
            <a:r>
              <a:rPr lang="fr-FR" b="1" dirty="0"/>
              <a:t> n’a pas significativement amélioré la SG, mais a démontré des améliorations significatives des autres paramètres (SSP, TRO, TCM) et a été globalement bien toléré</a:t>
            </a:r>
          </a:p>
        </p:txBody>
      </p:sp>
      <p:sp>
        <p:nvSpPr>
          <p:cNvPr id="5" name="Text Placeholder 4"/>
          <p:cNvSpPr>
            <a:spLocks noGrp="1"/>
          </p:cNvSpPr>
          <p:nvPr>
            <p:ph type="body" sz="quarter" idx="11"/>
          </p:nvPr>
        </p:nvSpPr>
        <p:spPr/>
        <p:txBody>
          <a:bodyPr/>
          <a:lstStyle/>
          <a:p>
            <a:r>
              <a:rPr lang="fr-FR" dirty="0"/>
              <a:t>Kang Y-K, et al, Ann </a:t>
            </a:r>
            <a:r>
              <a:rPr lang="fr-FR" dirty="0" err="1"/>
              <a:t>Oncol</a:t>
            </a:r>
            <a:r>
              <a:rPr lang="fr-FR" dirty="0"/>
              <a:t> 2019;30(</a:t>
            </a:r>
            <a:r>
              <a:rPr lang="fr-FR" dirty="0" err="1"/>
              <a:t>suppl</a:t>
            </a:r>
            <a:r>
              <a:rPr lang="fr-FR" dirty="0"/>
              <a:t>):</a:t>
            </a:r>
            <a:r>
              <a:rPr lang="fr-FR" dirty="0" err="1"/>
              <a:t>abstr</a:t>
            </a:r>
            <a:r>
              <a:rPr lang="fr-FR" dirty="0"/>
              <a:t> LBA43</a:t>
            </a:r>
          </a:p>
        </p:txBody>
      </p:sp>
      <p:graphicFrame>
        <p:nvGraphicFramePr>
          <p:cNvPr id="6" name="Group 88"/>
          <p:cNvGraphicFramePr>
            <a:graphicFrameLocks noGrp="1"/>
          </p:cNvGraphicFramePr>
          <p:nvPr>
            <p:extLst>
              <p:ext uri="{D42A27DB-BD31-4B8C-83A1-F6EECF244321}">
                <p14:modId xmlns:p14="http://schemas.microsoft.com/office/powerpoint/2010/main" xmlns="" val="896247586"/>
              </p:ext>
            </p:extLst>
          </p:nvPr>
        </p:nvGraphicFramePr>
        <p:xfrm>
          <a:off x="369886" y="1601189"/>
          <a:ext cx="8303059" cy="2210880"/>
        </p:xfrm>
        <a:graphic>
          <a:graphicData uri="http://schemas.openxmlformats.org/drawingml/2006/table">
            <a:tbl>
              <a:tblPr firstRow="1" bandRow="1">
                <a:tableStyleId>{69012ECD-51FC-41F1-AA8D-1B2483CD663E}</a:tableStyleId>
              </a:tblPr>
              <a:tblGrid>
                <a:gridCol w="3606369">
                  <a:extLst>
                    <a:ext uri="{9D8B030D-6E8A-4147-A177-3AD203B41FA5}">
                      <a16:colId xmlns:a16="http://schemas.microsoft.com/office/drawing/2014/main" xmlns="" val="20000"/>
                    </a:ext>
                  </a:extLst>
                </a:gridCol>
                <a:gridCol w="2369127">
                  <a:extLst>
                    <a:ext uri="{9D8B030D-6E8A-4147-A177-3AD203B41FA5}">
                      <a16:colId xmlns:a16="http://schemas.microsoft.com/office/drawing/2014/main" xmlns="" val="20001"/>
                    </a:ext>
                  </a:extLst>
                </a:gridCol>
                <a:gridCol w="2327563">
                  <a:extLst>
                    <a:ext uri="{9D8B030D-6E8A-4147-A177-3AD203B41FA5}">
                      <a16:colId xmlns:a16="http://schemas.microsoft.com/office/drawing/2014/main" xmlns="" val="1177897767"/>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de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5%,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err="1">
                          <a:ln>
                            <a:noFill/>
                          </a:ln>
                          <a:solidFill>
                            <a:schemeClr val="tx2"/>
                          </a:solidFill>
                          <a:effectLst/>
                          <a:latin typeface="+mn-lt"/>
                        </a:rPr>
                        <a:t>Rivocéranib</a:t>
                      </a:r>
                      <a:r>
                        <a:rPr kumimoji="0" lang="fr-FR" sz="1400" u="none" strike="noStrike" cap="none" normalizeH="0" baseline="0" noProof="0" dirty="0">
                          <a:ln>
                            <a:noFill/>
                          </a:ln>
                          <a:solidFill>
                            <a:schemeClr val="tx2"/>
                          </a:solidFill>
                          <a:effectLst/>
                          <a:latin typeface="+mn-lt"/>
                        </a:rPr>
                        <a:t> + </a:t>
                      </a:r>
                      <a:r>
                        <a:rPr kumimoji="0" lang="fr-FR" sz="1400" u="none" strike="noStrike" cap="none" normalizeH="0" baseline="0" noProof="0" dirty="0" err="1">
                          <a:ln>
                            <a:noFill/>
                          </a:ln>
                          <a:solidFill>
                            <a:schemeClr val="tx2"/>
                          </a:solidFill>
                          <a:effectLst/>
                          <a:latin typeface="+mn-lt"/>
                        </a:rPr>
                        <a:t>MSSup</a:t>
                      </a:r>
                      <a:r>
                        <a:rPr kumimoji="0" lang="fr-FR" sz="1400" u="none" strike="noStrike" cap="none" normalizeH="0" baseline="0" noProof="0" dirty="0">
                          <a:ln>
                            <a:noFill/>
                          </a:ln>
                          <a:solidFill>
                            <a:schemeClr val="tx2"/>
                          </a:solidFill>
                          <a:effectLst/>
                          <a:latin typeface="+mn-lt"/>
                        </a:rPr>
                        <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(n=307)</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Placebo + </a:t>
                      </a:r>
                      <a:r>
                        <a:rPr kumimoji="0" lang="fr-FR" sz="1400" b="1" i="0" u="none" strike="noStrike" cap="none" normalizeH="0" baseline="0" noProof="0" dirty="0" err="1">
                          <a:ln>
                            <a:noFill/>
                          </a:ln>
                          <a:solidFill>
                            <a:schemeClr val="tx2"/>
                          </a:solidFill>
                          <a:effectLst/>
                          <a:latin typeface="+mn-lt"/>
                          <a:cs typeface="Arial" charset="0"/>
                        </a:rPr>
                        <a:t>MSSup</a:t>
                      </a:r>
                      <a:r>
                        <a:rPr kumimoji="0" lang="fr-FR" sz="1400" b="1" i="0" u="none" strike="noStrike" cap="none" normalizeH="0" baseline="0" noProof="0" dirty="0">
                          <a:ln>
                            <a:noFill/>
                          </a:ln>
                          <a:solidFill>
                            <a:schemeClr val="tx2"/>
                          </a:solidFill>
                          <a:effectLst/>
                          <a:latin typeface="+mn-lt"/>
                          <a:cs typeface="Arial" charset="0"/>
                        </a:rPr>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Hypertension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55 (17,9)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Protéinurie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23 (7,5)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Diminution appétit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22 (7,2)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Asthénie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26 (8,5)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15 (9,9)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Douleurs abdominales</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22 (7,2)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30 (9,8)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24 (15,9)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bl>
          </a:graphicData>
        </a:graphic>
      </p:graphicFrame>
    </p:spTree>
    <p:extLst>
      <p:ext uri="{BB962C8B-B14F-4D97-AF65-F5344CB8AC3E}">
        <p14:creationId xmlns:p14="http://schemas.microsoft.com/office/powerpoint/2010/main" xmlns="" val="198890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LBA44: Pembrolizumab avec ou sans chimiothérapie vs chimiothérapie chez les patients avec cancer avancé de l’estomac ou de la JGO, avec résultats en fonction du statut microsatellitaire (MSI-H) dans KEYNOTE-062 – Shitara K,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Etudier l'efficacité et la tolérance du pembrolizumab avec ou sans CT vs. CT seule chez des patients avec adénocarcinome avancé de l’estomac ou de la JGO selon statut MSI-H</a:t>
            </a:r>
            <a:endParaRPr lang="fr-FR" dirty="0"/>
          </a:p>
        </p:txBody>
      </p:sp>
      <p:sp>
        <p:nvSpPr>
          <p:cNvPr id="9" name="Text Placeholder 8"/>
          <p:cNvSpPr>
            <a:spLocks noGrp="1"/>
          </p:cNvSpPr>
          <p:nvPr>
            <p:ph type="body" sz="quarter" idx="10"/>
          </p:nvPr>
        </p:nvSpPr>
        <p:spPr>
          <a:xfrm>
            <a:off x="365125" y="6096000"/>
            <a:ext cx="4420848" cy="487363"/>
          </a:xfrm>
        </p:spPr>
        <p:txBody>
          <a:bodyPr/>
          <a:lstStyle/>
          <a:p>
            <a:r>
              <a:rPr lang="fr-FR" dirty="0" smtClean="0"/>
              <a:t>*</a:t>
            </a:r>
            <a:r>
              <a:rPr lang="fr-FR" dirty="0" err="1"/>
              <a:t>C</a:t>
            </a:r>
            <a:r>
              <a:rPr lang="fr-FR" dirty="0" err="1" smtClean="0"/>
              <a:t>isplatine</a:t>
            </a:r>
            <a:r>
              <a:rPr lang="fr-FR" dirty="0" smtClean="0"/>
              <a:t> 80 mg/m</a:t>
            </a:r>
            <a:r>
              <a:rPr lang="fr-FR" baseline="30000" dirty="0" smtClean="0"/>
              <a:t>2</a:t>
            </a:r>
            <a:r>
              <a:rPr lang="fr-FR" dirty="0" smtClean="0"/>
              <a:t> /3S + 5FU 800 mg/m</a:t>
            </a:r>
            <a:r>
              <a:rPr lang="fr-FR" baseline="30000" dirty="0" smtClean="0"/>
              <a:t>2</a:t>
            </a:r>
            <a:r>
              <a:rPr lang="fr-FR" dirty="0" smtClean="0"/>
              <a:t>/j pendant 5 jours /3S (le </a:t>
            </a:r>
            <a:r>
              <a:rPr lang="fr-FR" dirty="0" err="1" smtClean="0"/>
              <a:t>cisplatine</a:t>
            </a:r>
            <a:r>
              <a:rPr lang="fr-FR" dirty="0" smtClean="0"/>
              <a:t> pouvait être limité à 6 cycles selon le pays) ou capécitabine 2x/j j1–14 /3S</a:t>
            </a:r>
            <a:endParaRPr lang="fr-FR" dirty="0"/>
          </a:p>
        </p:txBody>
      </p:sp>
      <p:sp>
        <p:nvSpPr>
          <p:cNvPr id="5" name="Text Placeholder 4"/>
          <p:cNvSpPr>
            <a:spLocks noGrp="1"/>
          </p:cNvSpPr>
          <p:nvPr>
            <p:ph type="body" sz="quarter" idx="11"/>
          </p:nvPr>
        </p:nvSpPr>
        <p:spPr/>
        <p:txBody>
          <a:bodyPr/>
          <a:lstStyle/>
          <a:p>
            <a:r>
              <a:rPr lang="fr-FR" smtClean="0"/>
              <a:t>Shitara K, et al, Ann Oncol 2019;30(suppl):abstr LBA44</a:t>
            </a:r>
            <a:endParaRPr lang="fr-FR" dirty="0"/>
          </a:p>
        </p:txBody>
      </p:sp>
      <p:sp>
        <p:nvSpPr>
          <p:cNvPr id="6" name="Oval 14"/>
          <p:cNvSpPr>
            <a:spLocks noChangeArrowheads="1"/>
          </p:cNvSpPr>
          <p:nvPr/>
        </p:nvSpPr>
        <p:spPr bwMode="auto">
          <a:xfrm>
            <a:off x="3296961" y="34518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1:1:1</a:t>
            </a:r>
          </a:p>
        </p:txBody>
      </p:sp>
      <p:cxnSp>
        <p:nvCxnSpPr>
          <p:cNvPr id="7" name="AutoShape 15"/>
          <p:cNvCxnSpPr>
            <a:cxnSpLocks noChangeShapeType="1"/>
            <a:stCxn id="6" idx="0"/>
            <a:endCxn id="14" idx="1"/>
          </p:cNvCxnSpPr>
          <p:nvPr/>
        </p:nvCxnSpPr>
        <p:spPr bwMode="auto">
          <a:xfrm rot="5400000" flipH="1" flipV="1">
            <a:off x="3490065" y="2752126"/>
            <a:ext cx="798381" cy="600993"/>
          </a:xfrm>
          <a:prstGeom prst="bentConnector2">
            <a:avLst/>
          </a:prstGeom>
          <a:noFill/>
          <a:ln w="57150">
            <a:solidFill>
              <a:schemeClr val="bg2">
                <a:lumMod val="60000"/>
                <a:lumOff val="40000"/>
              </a:schemeClr>
            </a:solidFill>
            <a:round/>
            <a:headEnd/>
            <a:tailEnd type="triangle" w="med" len="med"/>
          </a:ln>
        </p:spPr>
      </p:cxnSp>
      <p:cxnSp>
        <p:nvCxnSpPr>
          <p:cNvPr id="8" name="AutoShape 16"/>
          <p:cNvCxnSpPr>
            <a:cxnSpLocks noChangeShapeType="1"/>
            <a:stCxn id="6" idx="4"/>
            <a:endCxn id="13" idx="1"/>
          </p:cNvCxnSpPr>
          <p:nvPr/>
        </p:nvCxnSpPr>
        <p:spPr bwMode="auto">
          <a:xfrm rot="16200000" flipH="1">
            <a:off x="3557456" y="4067314"/>
            <a:ext cx="663597" cy="600991"/>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5" idx="3"/>
            <a:endCxn id="6" idx="2"/>
          </p:cNvCxnSpPr>
          <p:nvPr/>
        </p:nvCxnSpPr>
        <p:spPr bwMode="auto">
          <a:xfrm>
            <a:off x="3185411" y="3743912"/>
            <a:ext cx="111550"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a:endCxn id="21" idx="1"/>
          </p:cNvCxnSpPr>
          <p:nvPr/>
        </p:nvCxnSpPr>
        <p:spPr bwMode="auto">
          <a:xfrm>
            <a:off x="7915750" y="4699609"/>
            <a:ext cx="260646"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2" name="AutoShape 21"/>
          <p:cNvCxnSpPr>
            <a:cxnSpLocks noChangeShapeType="1"/>
            <a:stCxn id="14" idx="3"/>
            <a:endCxn id="19" idx="1"/>
          </p:cNvCxnSpPr>
          <p:nvPr/>
        </p:nvCxnSpPr>
        <p:spPr bwMode="auto">
          <a:xfrm>
            <a:off x="7914810" y="2653431"/>
            <a:ext cx="261586" cy="1"/>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4189750" y="4420608"/>
            <a:ext cx="3726000" cy="55800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Placebo + CT*</a:t>
            </a:r>
            <a:r>
              <a:rPr lang="fr-FR" altLang="zh-CN" dirty="0">
                <a:solidFill>
                  <a:srgbClr val="4D4D4D"/>
                </a:solidFill>
                <a:latin typeface="Arial" charset="0"/>
                <a:ea typeface="SimSun" pitchFamily="2" charset="-122"/>
                <a:cs typeface="Arial" charset="0"/>
              </a:rPr>
              <a:t> </a:t>
            </a:r>
            <a:br>
              <a:rPr lang="fr-FR" altLang="zh-CN" dirty="0">
                <a:solidFill>
                  <a:srgbClr val="4D4D4D"/>
                </a:solidFill>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(n=250)</a:t>
            </a:r>
          </a:p>
        </p:txBody>
      </p:sp>
      <p:sp>
        <p:nvSpPr>
          <p:cNvPr id="14" name="AutoShape 8"/>
          <p:cNvSpPr>
            <a:spLocks noChangeArrowheads="1"/>
          </p:cNvSpPr>
          <p:nvPr/>
        </p:nvSpPr>
        <p:spPr bwMode="auto">
          <a:xfrm>
            <a:off x="4189752" y="2193028"/>
            <a:ext cx="3725058"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Pembrolizumab</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200 mg /3S </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jusqu’à 35 cycles</a:t>
            </a:r>
            <a:r>
              <a:rPr lang="fr-FR" altLang="zh-CN" dirty="0">
                <a:solidFill>
                  <a:srgbClr val="FFFFFF"/>
                </a:solidFill>
                <a:latin typeface="Arial" charset="0"/>
                <a:ea typeface="SimSun" pitchFamily="2" charset="-122"/>
                <a:cs typeface="Arial" charset="0"/>
              </a:rPr>
              <a:t> </a:t>
            </a:r>
            <a:br>
              <a:rPr lang="fr-FR" altLang="zh-CN" dirty="0">
                <a:solidFill>
                  <a:srgbClr val="FFFFFF"/>
                </a:solidFill>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(n=256)</a:t>
            </a:r>
          </a:p>
        </p:txBody>
      </p:sp>
      <p:sp>
        <p:nvSpPr>
          <p:cNvPr id="15" name="AutoShape 9"/>
          <p:cNvSpPr>
            <a:spLocks noChangeArrowheads="1"/>
          </p:cNvSpPr>
          <p:nvPr/>
        </p:nvSpPr>
        <p:spPr bwMode="auto">
          <a:xfrm>
            <a:off x="122548" y="2147834"/>
            <a:ext cx="3062863" cy="31921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dirty="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latin typeface="Arial"/>
                <a:ea typeface="SimSun" pitchFamily="2" charset="-122"/>
                <a:cs typeface="Arial"/>
              </a:rPr>
              <a:t>Adénocarcinome localement avancé, non résécable ou métastatique estomac ou JGO </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HER2/</a:t>
            </a:r>
            <a:r>
              <a:rPr kumimoji="0" lang="fr-FR" altLang="zh-CN" sz="1800" b="0" i="0" u="none" strike="noStrike" kern="1200" cap="none" spc="0" normalizeH="0" baseline="0" noProof="0" dirty="0" err="1">
                <a:ln>
                  <a:noFill/>
                </a:ln>
                <a:solidFill>
                  <a:srgbClr val="FFFFFF"/>
                </a:solidFill>
                <a:effectLst/>
                <a:uLnTx/>
                <a:uFillTx/>
                <a:latin typeface="Arial"/>
                <a:ea typeface="SimSun" pitchFamily="2" charset="-122"/>
                <a:cs typeface="Arial"/>
              </a:rPr>
              <a:t>neu</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négatif, </a:t>
            </a:r>
            <a:b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PD-L1 positif (CPS ≥1)</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(n=763)</a:t>
            </a:r>
          </a:p>
        </p:txBody>
      </p:sp>
      <p:cxnSp>
        <p:nvCxnSpPr>
          <p:cNvPr id="16" name="AutoShape 21"/>
          <p:cNvCxnSpPr>
            <a:cxnSpLocks noChangeShapeType="1"/>
            <a:stCxn id="17" idx="3"/>
            <a:endCxn id="20" idx="1"/>
          </p:cNvCxnSpPr>
          <p:nvPr/>
        </p:nvCxnSpPr>
        <p:spPr bwMode="auto">
          <a:xfrm>
            <a:off x="7914809" y="3743913"/>
            <a:ext cx="261587"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189751" y="3246863"/>
            <a:ext cx="3725058" cy="994099"/>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Pembrolizumab</a:t>
            </a: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 200 mg /3S </a:t>
            </a:r>
            <a:b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jusqu’à 35 cycles + CT* </a:t>
            </a:r>
            <a:b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(n=257)</a:t>
            </a:r>
          </a:p>
        </p:txBody>
      </p:sp>
      <p:cxnSp>
        <p:nvCxnSpPr>
          <p:cNvPr id="18" name="AutoShape 19"/>
          <p:cNvCxnSpPr>
            <a:cxnSpLocks noChangeShapeType="1"/>
            <a:stCxn id="6" idx="6"/>
            <a:endCxn id="17" idx="1"/>
          </p:cNvCxnSpPr>
          <p:nvPr/>
        </p:nvCxnSpPr>
        <p:spPr bwMode="auto">
          <a:xfrm>
            <a:off x="3880556" y="3743912"/>
            <a:ext cx="309195" cy="1"/>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76396" y="2344012"/>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20" name="AutoShape 12"/>
          <p:cNvSpPr>
            <a:spLocks noChangeArrowheads="1"/>
          </p:cNvSpPr>
          <p:nvPr/>
        </p:nvSpPr>
        <p:spPr bwMode="auto">
          <a:xfrm>
            <a:off x="8176396" y="3434493"/>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21" name="AutoShape 12"/>
          <p:cNvSpPr>
            <a:spLocks noChangeArrowheads="1"/>
          </p:cNvSpPr>
          <p:nvPr/>
        </p:nvSpPr>
        <p:spPr bwMode="auto">
          <a:xfrm>
            <a:off x="8176396" y="4390189"/>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22" name="Content Placeholder 26"/>
          <p:cNvSpPr txBox="1">
            <a:spLocks/>
          </p:cNvSpPr>
          <p:nvPr/>
        </p:nvSpPr>
        <p:spPr bwMode="auto">
          <a:xfrm>
            <a:off x="3160513" y="4907410"/>
            <a:ext cx="5770762" cy="655738"/>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a:cs typeface="Arial" charset="0"/>
              </a:rPr>
              <a:t>Région;</a:t>
            </a:r>
            <a:r>
              <a:rPr kumimoji="0" lang="fr-FR" sz="1400" b="0" i="0" u="none" strike="noStrike" kern="1200" cap="none" spc="0" normalizeH="0" noProof="0" dirty="0">
                <a:ln>
                  <a:noFill/>
                </a:ln>
                <a:solidFill>
                  <a:srgbClr val="4D4D4D"/>
                </a:solidFill>
                <a:effectLst/>
                <a:uLnTx/>
                <a:uFillTx/>
                <a:latin typeface="Arial"/>
                <a:cs typeface="Arial" charset="0"/>
              </a:rPr>
              <a:t> </a:t>
            </a:r>
            <a:r>
              <a:rPr lang="fr-FR" sz="1400" dirty="0">
                <a:solidFill>
                  <a:srgbClr val="4D4D4D"/>
                </a:solidFill>
                <a:latin typeface="Arial"/>
                <a:cs typeface="Arial" charset="0"/>
              </a:rPr>
              <a:t>localement avancé ou métastatique; </a:t>
            </a:r>
            <a:r>
              <a:rPr kumimoji="0" lang="fr-FR" sz="1400" b="0" i="0" u="none" strike="noStrike" kern="1200" cap="none" spc="0" normalizeH="0" baseline="0" noProof="0" dirty="0">
                <a:ln>
                  <a:noFill/>
                </a:ln>
                <a:solidFill>
                  <a:srgbClr val="4D4D4D"/>
                </a:solidFill>
                <a:effectLst/>
                <a:uLnTx/>
                <a:uFillTx/>
                <a:latin typeface="Arial"/>
                <a:cs typeface="Arial" charset="0"/>
              </a:rPr>
              <a:t>5FU</a:t>
            </a:r>
            <a:r>
              <a:rPr kumimoji="0" lang="fr-FR" sz="1400" b="0" i="0" u="none" strike="noStrike" kern="1200" cap="none" spc="0" normalizeH="0" noProof="0" dirty="0">
                <a:ln>
                  <a:noFill/>
                </a:ln>
                <a:solidFill>
                  <a:srgbClr val="4D4D4D"/>
                </a:solidFill>
                <a:effectLst/>
                <a:uLnTx/>
                <a:uFillTx/>
                <a:latin typeface="Arial"/>
                <a:cs typeface="Arial" charset="0"/>
              </a:rPr>
              <a:t> ou capécitabine</a:t>
            </a:r>
            <a:endParaRPr kumimoji="0" lang="fr-FR" sz="1400" b="0" i="0" u="none" strike="noStrike" kern="1200" cap="none" spc="0" normalizeH="0" baseline="0" noProof="0" dirty="0">
              <a:ln>
                <a:noFill/>
              </a:ln>
              <a:solidFill>
                <a:srgbClr val="4D4D4D"/>
              </a:solidFill>
              <a:effectLst/>
              <a:uLnTx/>
              <a:uFillTx/>
              <a:latin typeface="Arial"/>
              <a:cs typeface="Arial" charset="0"/>
            </a:endParaRPr>
          </a:p>
        </p:txBody>
      </p:sp>
      <p:sp>
        <p:nvSpPr>
          <p:cNvPr id="23" name="Content Placeholder 26"/>
          <p:cNvSpPr txBox="1">
            <a:spLocks/>
          </p:cNvSpPr>
          <p:nvPr/>
        </p:nvSpPr>
        <p:spPr>
          <a:xfrm>
            <a:off x="365124" y="542096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PRINCIPAUX</a:t>
            </a:r>
            <a:endParaRPr kumimoji="0" lang="fr-FR" sz="1600" b="1" i="0" u="none" strike="noStrike" kern="1200" cap="none" spc="0" normalizeH="0" noProof="0" dirty="0" smtClean="0">
              <a:ln>
                <a:noFill/>
              </a:ln>
              <a:solidFill>
                <a:srgbClr val="A0A0A0"/>
              </a:solidFill>
              <a:effectLst/>
              <a:uLnTx/>
              <a:uFillTx/>
              <a:latin typeface="Arial"/>
              <a:cs typeface="Arial"/>
            </a:endParaRPr>
          </a:p>
          <a:p>
            <a:pPr>
              <a:buClr>
                <a:srgbClr val="043882"/>
              </a:buClr>
              <a:defRPr/>
            </a:pPr>
            <a:r>
              <a:rPr lang="fr-FR" dirty="0" smtClean="0">
                <a:latin typeface="Arial"/>
                <a:cs typeface="Arial"/>
              </a:rPr>
              <a:t>SG</a:t>
            </a:r>
            <a:r>
              <a:rPr lang="fr-FR" dirty="0">
                <a:latin typeface="Arial"/>
                <a:cs typeface="Arial"/>
              </a:rPr>
              <a:t>, SSP</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24" name="Content Placeholder 26"/>
          <p:cNvSpPr txBox="1">
            <a:spLocks/>
          </p:cNvSpPr>
          <p:nvPr/>
        </p:nvSpPr>
        <p:spPr>
          <a:xfrm>
            <a:off x="4648200" y="542096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TRO</a:t>
            </a:r>
            <a:r>
              <a:rPr kumimoji="0" lang="fr-FR" sz="1600" b="0" i="0" u="none" strike="noStrike" kern="1200" cap="none" spc="0" normalizeH="0" baseline="0" noProof="0" dirty="0">
                <a:ln>
                  <a:noFill/>
                </a:ln>
                <a:solidFill>
                  <a:srgbClr val="4D4D4D"/>
                </a:solidFill>
                <a:effectLst/>
                <a:uLnTx/>
                <a:uFillTx/>
                <a:latin typeface="Arial"/>
                <a:ea typeface="+mn-ea"/>
                <a:cs typeface="Arial"/>
              </a:rPr>
              <a:t>, tolérance</a:t>
            </a:r>
          </a:p>
        </p:txBody>
      </p:sp>
    </p:spTree>
    <p:extLst>
      <p:ext uri="{BB962C8B-B14F-4D97-AF65-F5344CB8AC3E}">
        <p14:creationId xmlns:p14="http://schemas.microsoft.com/office/powerpoint/2010/main" xmlns="" val="646207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LBA44: Pembrolizumab avec ou sans chimiothérapie vs chimiothérapie chez les patients avec cancer avancé de l’estomac ou de la JGO, avec résultats en fonction du statut microsatellitaire (MSI-H) dans KEYNOTE-062 –</a:t>
            </a:r>
            <a:r>
              <a:rPr lang="fr-FR" dirty="0" smtClean="0"/>
              <a:t> </a:t>
            </a:r>
            <a:r>
              <a:rPr lang="fr-FR" dirty="0" err="1" smtClean="0"/>
              <a:t>Shitara</a:t>
            </a:r>
            <a:r>
              <a:rPr lang="fr-FR" dirty="0" smtClean="0"/>
              <a:t> </a:t>
            </a:r>
            <a:r>
              <a:rPr lang="fr-FR" dirty="0"/>
              <a:t>K, et al</a:t>
            </a:r>
          </a:p>
        </p:txBody>
      </p:sp>
      <p:sp>
        <p:nvSpPr>
          <p:cNvPr id="3" name="Content Placeholder 2"/>
          <p:cNvSpPr>
            <a:spLocks noGrp="1"/>
          </p:cNvSpPr>
          <p:nvPr>
            <p:ph idx="1"/>
          </p:nvPr>
        </p:nvSpPr>
        <p:spPr/>
        <p:txBody>
          <a:bodyPr/>
          <a:lstStyle/>
          <a:p>
            <a:pPr marL="0" indent="0">
              <a:buNone/>
            </a:pPr>
            <a:r>
              <a:rPr lang="fr-FR" b="1" dirty="0"/>
              <a:t>Résultats</a:t>
            </a:r>
          </a:p>
          <a:p>
            <a:pPr>
              <a:spcBef>
                <a:spcPts val="33000"/>
              </a:spcBef>
            </a:pPr>
            <a:r>
              <a:rPr lang="fr-FR" dirty="0"/>
              <a:t>Dans le sous-groupe CPS </a:t>
            </a:r>
            <a:r>
              <a:rPr lang="fr-FR" dirty="0">
                <a:latin typeface="Arial" panose="020B0604020202020204" pitchFamily="34" charset="0"/>
                <a:cs typeface="Arial" panose="020B0604020202020204" pitchFamily="34" charset="0"/>
              </a:rPr>
              <a:t>≥</a:t>
            </a:r>
            <a:r>
              <a:rPr lang="fr-FR" dirty="0"/>
              <a:t>1 et non MSI-H, la SGm était de 9,5 vs. 11,2 mois (HR 0,94 [IC95% 0,77 - 1,14) pour pembrolizumab vs. chimiothérapie, respectivement</a:t>
            </a:r>
          </a:p>
        </p:txBody>
      </p:sp>
      <p:sp>
        <p:nvSpPr>
          <p:cNvPr id="5" name="Text Placeholder 4"/>
          <p:cNvSpPr>
            <a:spLocks noGrp="1"/>
          </p:cNvSpPr>
          <p:nvPr>
            <p:ph type="body" sz="quarter" idx="11"/>
          </p:nvPr>
        </p:nvSpPr>
        <p:spPr/>
        <p:txBody>
          <a:bodyPr/>
          <a:lstStyle/>
          <a:p>
            <a:r>
              <a:rPr lang="fr-FR" dirty="0" err="1"/>
              <a:t>Shitara</a:t>
            </a:r>
            <a:r>
              <a:rPr lang="fr-FR" dirty="0"/>
              <a:t> K, et al, Ann </a:t>
            </a:r>
            <a:r>
              <a:rPr lang="fr-FR" dirty="0" err="1"/>
              <a:t>Oncol</a:t>
            </a:r>
            <a:r>
              <a:rPr lang="fr-FR" dirty="0"/>
              <a:t> 2019;30(</a:t>
            </a:r>
            <a:r>
              <a:rPr lang="fr-FR" dirty="0" err="1"/>
              <a:t>suppl</a:t>
            </a:r>
            <a:r>
              <a:rPr lang="fr-FR" dirty="0"/>
              <a:t>):</a:t>
            </a:r>
            <a:r>
              <a:rPr lang="fr-FR" dirty="0" err="1"/>
              <a:t>abstr</a:t>
            </a:r>
            <a:r>
              <a:rPr lang="fr-FR" dirty="0"/>
              <a:t> LBA44</a:t>
            </a:r>
          </a:p>
        </p:txBody>
      </p:sp>
      <p:sp>
        <p:nvSpPr>
          <p:cNvPr id="6" name="TextBox 5"/>
          <p:cNvSpPr txBox="1"/>
          <p:nvPr/>
        </p:nvSpPr>
        <p:spPr>
          <a:xfrm>
            <a:off x="2365314" y="1333890"/>
            <a:ext cx="4413388" cy="338554"/>
          </a:xfrm>
          <a:prstGeom prst="rect">
            <a:avLst/>
          </a:prstGeom>
          <a:noFill/>
        </p:spPr>
        <p:txBody>
          <a:bodyPr wrap="none" rtlCol="0">
            <a:spAutoFit/>
          </a:bodyPr>
          <a:lstStyle/>
          <a:p>
            <a:pPr algn="ctr"/>
            <a:r>
              <a:rPr lang="fr-FR" sz="1600" b="1" dirty="0"/>
              <a:t>SG dans les sous-groupes CPS </a:t>
            </a:r>
            <a:r>
              <a:rPr lang="fr-FR" sz="1600" b="1" dirty="0">
                <a:latin typeface="Arial" panose="020B0604020202020204" pitchFamily="34" charset="0"/>
                <a:cs typeface="Arial" panose="020B0604020202020204" pitchFamily="34" charset="0"/>
              </a:rPr>
              <a:t>≥</a:t>
            </a:r>
            <a:r>
              <a:rPr lang="fr-FR" sz="1600" b="1" dirty="0"/>
              <a:t>1 et MSI-H</a:t>
            </a:r>
          </a:p>
        </p:txBody>
      </p:sp>
      <p:graphicFrame>
        <p:nvGraphicFramePr>
          <p:cNvPr id="8" name="Group 88">
            <a:extLst>
              <a:ext uri="{FF2B5EF4-FFF2-40B4-BE49-F238E27FC236}">
                <a16:creationId xmlns:a16="http://schemas.microsoft.com/office/drawing/2014/main" xmlns="" id="{105A5224-E656-4D90-9860-0A3577CC2833}"/>
              </a:ext>
            </a:extLst>
          </p:cNvPr>
          <p:cNvGraphicFramePr>
            <a:graphicFrameLocks noGrp="1"/>
          </p:cNvGraphicFramePr>
          <p:nvPr>
            <p:extLst>
              <p:ext uri="{D42A27DB-BD31-4B8C-83A1-F6EECF244321}">
                <p14:modId xmlns:p14="http://schemas.microsoft.com/office/powerpoint/2010/main" xmlns="" val="1758973393"/>
              </p:ext>
            </p:extLst>
          </p:nvPr>
        </p:nvGraphicFramePr>
        <p:xfrm>
          <a:off x="1785023" y="1686558"/>
          <a:ext cx="2543137" cy="656640"/>
        </p:xfrm>
        <a:graphic>
          <a:graphicData uri="http://schemas.openxmlformats.org/drawingml/2006/table">
            <a:tbl>
              <a:tblPr firstRow="1" bandRow="1">
                <a:tableStyleId>{69012ECD-51FC-41F1-AA8D-1B2483CD663E}</a:tableStyleId>
              </a:tblPr>
              <a:tblGrid>
                <a:gridCol w="741366">
                  <a:extLst>
                    <a:ext uri="{9D8B030D-6E8A-4147-A177-3AD203B41FA5}">
                      <a16:colId xmlns:a16="http://schemas.microsoft.com/office/drawing/2014/main" xmlns="" val="20000"/>
                    </a:ext>
                  </a:extLst>
                </a:gridCol>
                <a:gridCol w="826411">
                  <a:extLst>
                    <a:ext uri="{9D8B030D-6E8A-4147-A177-3AD203B41FA5}">
                      <a16:colId xmlns:a16="http://schemas.microsoft.com/office/drawing/2014/main" xmlns="" val="20001"/>
                    </a:ext>
                  </a:extLst>
                </a:gridCol>
                <a:gridCol w="975360">
                  <a:extLst>
                    <a:ext uri="{9D8B030D-6E8A-4147-A177-3AD203B41FA5}">
                      <a16:colId xmlns:a16="http://schemas.microsoft.com/office/drawing/2014/main" xmlns="" val="20002"/>
                    </a:ext>
                  </a:extLst>
                </a:gridCol>
              </a:tblGrid>
              <a:tr h="74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Evts, %</a:t>
                      </a:r>
                      <a:endParaRPr kumimoji="0" lang="en-GB"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1"/>
                          </a:solidFill>
                          <a:effectLst/>
                          <a:latin typeface="+mn-lt"/>
                          <a:cs typeface="Arial" charset="0"/>
                        </a:rPr>
                        <a:t>HR (IC95%)</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tx1"/>
                          </a:solidFill>
                          <a:effectLst/>
                          <a:latin typeface="+mn-lt"/>
                        </a:rPr>
                        <a:t>Pembro</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36</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0,29</a:t>
                      </a:r>
                      <a:br>
                        <a:rPr kumimoji="0" lang="en-GB" sz="1200" u="none" strike="noStrike" cap="none" normalizeH="0" baseline="0" dirty="0">
                          <a:ln>
                            <a:noFill/>
                          </a:ln>
                          <a:solidFill>
                            <a:schemeClr val="tx1"/>
                          </a:solidFill>
                          <a:effectLst/>
                          <a:latin typeface="+mn-lt"/>
                        </a:rPr>
                      </a:br>
                      <a:r>
                        <a:rPr kumimoji="0" lang="en-GB" sz="1200" u="none" strike="noStrike" cap="none" normalizeH="0" baseline="0" dirty="0">
                          <a:ln>
                            <a:noFill/>
                          </a:ln>
                          <a:solidFill>
                            <a:schemeClr val="tx1"/>
                          </a:solidFill>
                          <a:effectLst/>
                          <a:latin typeface="+mn-lt"/>
                        </a:rPr>
                        <a:t>(0,11 - 0,81)</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CT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tx1"/>
                          </a:solidFill>
                          <a:effectLst/>
                          <a:latin typeface="+mn-lt"/>
                          <a:cs typeface="Arial" charset="0"/>
                        </a:rPr>
                        <a:t>79</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pSp>
        <p:nvGrpSpPr>
          <p:cNvPr id="9" name="Group 8">
            <a:extLst>
              <a:ext uri="{FF2B5EF4-FFF2-40B4-BE49-F238E27FC236}">
                <a16:creationId xmlns:a16="http://schemas.microsoft.com/office/drawing/2014/main" xmlns="" id="{DD4F9572-EFF0-4F41-9B10-121F36F49CD4}"/>
              </a:ext>
            </a:extLst>
          </p:cNvPr>
          <p:cNvGrpSpPr/>
          <p:nvPr/>
        </p:nvGrpSpPr>
        <p:grpSpPr>
          <a:xfrm>
            <a:off x="82382" y="2192297"/>
            <a:ext cx="4670597" cy="3569568"/>
            <a:chOff x="82382" y="2786657"/>
            <a:chExt cx="4670597" cy="3569568"/>
          </a:xfrm>
        </p:grpSpPr>
        <p:sp>
          <p:nvSpPr>
            <p:cNvPr id="10" name="TextBox 9">
              <a:extLst>
                <a:ext uri="{FF2B5EF4-FFF2-40B4-BE49-F238E27FC236}">
                  <a16:creationId xmlns:a16="http://schemas.microsoft.com/office/drawing/2014/main" xmlns="" id="{5A911182-E121-4794-B7F3-036532A02B32}"/>
                </a:ext>
              </a:extLst>
            </p:cNvPr>
            <p:cNvSpPr txBox="1"/>
            <p:nvPr/>
          </p:nvSpPr>
          <p:spPr>
            <a:xfrm>
              <a:off x="3075917" y="4169743"/>
              <a:ext cx="1677062" cy="646331"/>
            </a:xfrm>
            <a:prstGeom prst="rect">
              <a:avLst/>
            </a:prstGeom>
            <a:noFill/>
          </p:spPr>
          <p:txBody>
            <a:bodyPr wrap="none" rtlCol="0">
              <a:spAutoFit/>
            </a:bodyPr>
            <a:lstStyle/>
            <a:p>
              <a:r>
                <a:rPr lang="fr-FR" sz="1200" dirty="0"/>
                <a:t>Médiane, mo (IC95%)</a:t>
              </a:r>
            </a:p>
            <a:p>
              <a:r>
                <a:rPr lang="fr-FR" sz="1200" dirty="0">
                  <a:solidFill>
                    <a:schemeClr val="accent3"/>
                  </a:solidFill>
                </a:rPr>
                <a:t>NA (10,7 - NA)</a:t>
              </a:r>
            </a:p>
            <a:p>
              <a:r>
                <a:rPr lang="fr-FR" sz="1200" dirty="0">
                  <a:solidFill>
                    <a:schemeClr val="accent2"/>
                  </a:solidFill>
                </a:rPr>
                <a:t>8,5 (5,3 - 20,8)</a:t>
              </a:r>
            </a:p>
          </p:txBody>
        </p:sp>
        <p:grpSp>
          <p:nvGrpSpPr>
            <p:cNvPr id="11" name="Group 10">
              <a:extLst>
                <a:ext uri="{FF2B5EF4-FFF2-40B4-BE49-F238E27FC236}">
                  <a16:creationId xmlns:a16="http://schemas.microsoft.com/office/drawing/2014/main" xmlns="" id="{A92C476A-31D2-42CC-8061-071C020F8D0E}"/>
                </a:ext>
              </a:extLst>
            </p:cNvPr>
            <p:cNvGrpSpPr/>
            <p:nvPr/>
          </p:nvGrpSpPr>
          <p:grpSpPr>
            <a:xfrm>
              <a:off x="82382" y="2786657"/>
              <a:ext cx="4444786" cy="3569568"/>
              <a:chOff x="82382" y="2786657"/>
              <a:chExt cx="4444786" cy="3569568"/>
            </a:xfrm>
          </p:grpSpPr>
          <p:sp>
            <p:nvSpPr>
              <p:cNvPr id="13" name="TextBox 12">
                <a:extLst>
                  <a:ext uri="{FF2B5EF4-FFF2-40B4-BE49-F238E27FC236}">
                    <a16:creationId xmlns:a16="http://schemas.microsoft.com/office/drawing/2014/main" xmlns="" id="{5DAD88B1-D472-4A73-8CB1-3EA303901EBD}"/>
                  </a:ext>
                </a:extLst>
              </p:cNvPr>
              <p:cNvSpPr txBox="1"/>
              <p:nvPr/>
            </p:nvSpPr>
            <p:spPr>
              <a:xfrm>
                <a:off x="4284546"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42</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0</a:t>
                </a:r>
              </a:p>
              <a:p>
                <a:pPr algn="ctr"/>
                <a:r>
                  <a:rPr lang="fr-FR" sz="1200" dirty="0">
                    <a:solidFill>
                      <a:schemeClr val="accent2"/>
                    </a:solidFill>
                    <a:cs typeface="Arial" panose="020B0604020202020204" pitchFamily="34" charset="0"/>
                  </a:rPr>
                  <a:t>0</a:t>
                </a:r>
              </a:p>
            </p:txBody>
          </p:sp>
          <p:sp>
            <p:nvSpPr>
              <p:cNvPr id="14" name="TextBox 13">
                <a:extLst>
                  <a:ext uri="{FF2B5EF4-FFF2-40B4-BE49-F238E27FC236}">
                    <a16:creationId xmlns:a16="http://schemas.microsoft.com/office/drawing/2014/main" xmlns="" id="{6550F7F4-CEA2-48C2-BD24-26718E847E42}"/>
                  </a:ext>
                </a:extLst>
              </p:cNvPr>
              <p:cNvSpPr txBox="1"/>
              <p:nvPr/>
            </p:nvSpPr>
            <p:spPr>
              <a:xfrm>
                <a:off x="2377343" y="5679817"/>
                <a:ext cx="469214" cy="330072"/>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fr-FR" sz="1200" dirty="0">
                    <a:solidFill>
                      <a:srgbClr val="363636"/>
                    </a:solidFill>
                    <a:cs typeface="Arial" panose="020B0604020202020204" pitchFamily="34" charset="0"/>
                  </a:rPr>
                  <a:t>Mois</a:t>
                </a:r>
              </a:p>
            </p:txBody>
          </p:sp>
          <p:sp>
            <p:nvSpPr>
              <p:cNvPr id="15" name="Freeform 21">
                <a:extLst>
                  <a:ext uri="{FF2B5EF4-FFF2-40B4-BE49-F238E27FC236}">
                    <a16:creationId xmlns:a16="http://schemas.microsoft.com/office/drawing/2014/main" xmlns="" id="{867C4C5C-BE61-434E-8843-BD69A20E29DF}"/>
                  </a:ext>
                </a:extLst>
              </p:cNvPr>
              <p:cNvSpPr>
                <a:spLocks/>
              </p:cNvSpPr>
              <p:nvPr/>
            </p:nvSpPr>
            <p:spPr bwMode="auto">
              <a:xfrm>
                <a:off x="792993" y="291938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6" name="Line 6">
                <a:extLst>
                  <a:ext uri="{FF2B5EF4-FFF2-40B4-BE49-F238E27FC236}">
                    <a16:creationId xmlns:a16="http://schemas.microsoft.com/office/drawing/2014/main" xmlns="" id="{EA19898C-C693-41FF-BC53-8E7836D9E069}"/>
                  </a:ext>
                </a:extLst>
              </p:cNvPr>
              <p:cNvSpPr>
                <a:spLocks noChangeShapeType="1"/>
              </p:cNvSpPr>
              <p:nvPr/>
            </p:nvSpPr>
            <p:spPr bwMode="auto">
              <a:xfrm>
                <a:off x="660532" y="2919380"/>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7" name="Line 7">
                <a:extLst>
                  <a:ext uri="{FF2B5EF4-FFF2-40B4-BE49-F238E27FC236}">
                    <a16:creationId xmlns:a16="http://schemas.microsoft.com/office/drawing/2014/main" xmlns="" id="{EB15BFF9-6922-41B0-9446-28BC34057ADA}"/>
                  </a:ext>
                </a:extLst>
              </p:cNvPr>
              <p:cNvSpPr>
                <a:spLocks noChangeShapeType="1"/>
              </p:cNvSpPr>
              <p:nvPr/>
            </p:nvSpPr>
            <p:spPr bwMode="auto">
              <a:xfrm>
                <a:off x="660532" y="3439366"/>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8" name="Line 8">
                <a:extLst>
                  <a:ext uri="{FF2B5EF4-FFF2-40B4-BE49-F238E27FC236}">
                    <a16:creationId xmlns:a16="http://schemas.microsoft.com/office/drawing/2014/main" xmlns="" id="{76E212D9-9498-4139-9AA5-490159424491}"/>
                  </a:ext>
                </a:extLst>
              </p:cNvPr>
              <p:cNvSpPr>
                <a:spLocks noChangeShapeType="1"/>
              </p:cNvSpPr>
              <p:nvPr/>
            </p:nvSpPr>
            <p:spPr bwMode="auto">
              <a:xfrm>
                <a:off x="660532" y="3936007"/>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9" name="Line 9">
                <a:extLst>
                  <a:ext uri="{FF2B5EF4-FFF2-40B4-BE49-F238E27FC236}">
                    <a16:creationId xmlns:a16="http://schemas.microsoft.com/office/drawing/2014/main" xmlns="" id="{B77172C7-D2D3-4EC7-B3E0-F3347A59FD3C}"/>
                  </a:ext>
                </a:extLst>
              </p:cNvPr>
              <p:cNvSpPr>
                <a:spLocks noChangeShapeType="1"/>
              </p:cNvSpPr>
              <p:nvPr/>
            </p:nvSpPr>
            <p:spPr bwMode="auto">
              <a:xfrm>
                <a:off x="660532" y="4448695"/>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0" name="Line 10">
                <a:extLst>
                  <a:ext uri="{FF2B5EF4-FFF2-40B4-BE49-F238E27FC236}">
                    <a16:creationId xmlns:a16="http://schemas.microsoft.com/office/drawing/2014/main" xmlns="" id="{0320BA5D-4DF3-452B-BBF3-890C7D5566DF}"/>
                  </a:ext>
                </a:extLst>
              </p:cNvPr>
              <p:cNvSpPr>
                <a:spLocks noChangeShapeType="1"/>
              </p:cNvSpPr>
              <p:nvPr/>
            </p:nvSpPr>
            <p:spPr bwMode="auto">
              <a:xfrm>
                <a:off x="660532" y="4950688"/>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1" name="Line 11">
                <a:extLst>
                  <a:ext uri="{FF2B5EF4-FFF2-40B4-BE49-F238E27FC236}">
                    <a16:creationId xmlns:a16="http://schemas.microsoft.com/office/drawing/2014/main" xmlns="" id="{01B8138D-FB8B-4DEC-A031-3F3816ECE5AE}"/>
                  </a:ext>
                </a:extLst>
              </p:cNvPr>
              <p:cNvSpPr>
                <a:spLocks noChangeShapeType="1"/>
              </p:cNvSpPr>
              <p:nvPr/>
            </p:nvSpPr>
            <p:spPr bwMode="auto">
              <a:xfrm>
                <a:off x="660532" y="5458031"/>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2" name="TextBox 21">
                <a:extLst>
                  <a:ext uri="{FF2B5EF4-FFF2-40B4-BE49-F238E27FC236}">
                    <a16:creationId xmlns:a16="http://schemas.microsoft.com/office/drawing/2014/main" xmlns="" id="{0A65A1BF-6CDC-4F78-B66D-11C327EA54BB}"/>
                  </a:ext>
                </a:extLst>
              </p:cNvPr>
              <p:cNvSpPr txBox="1"/>
              <p:nvPr/>
            </p:nvSpPr>
            <p:spPr>
              <a:xfrm rot="16200000">
                <a:off x="44528" y="4035293"/>
                <a:ext cx="518338" cy="25736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200" dirty="0">
                    <a:solidFill>
                      <a:srgbClr val="4D4D4D"/>
                    </a:solidFill>
                    <a:cs typeface="Arial" panose="020B0604020202020204" pitchFamily="34" charset="0"/>
                  </a:rPr>
                  <a:t>SG, %</a:t>
                </a:r>
              </a:p>
            </p:txBody>
          </p:sp>
          <p:sp>
            <p:nvSpPr>
              <p:cNvPr id="23" name="TextBox 22">
                <a:extLst>
                  <a:ext uri="{FF2B5EF4-FFF2-40B4-BE49-F238E27FC236}">
                    <a16:creationId xmlns:a16="http://schemas.microsoft.com/office/drawing/2014/main" xmlns="" id="{C8D7278D-FDE8-47F5-A1C0-C727D822E7B8}"/>
                  </a:ext>
                </a:extLst>
              </p:cNvPr>
              <p:cNvSpPr txBox="1"/>
              <p:nvPr/>
            </p:nvSpPr>
            <p:spPr>
              <a:xfrm>
                <a:off x="311793" y="2786657"/>
                <a:ext cx="327580" cy="259928"/>
              </a:xfrm>
              <a:prstGeom prst="rect">
                <a:avLst/>
              </a:prstGeom>
              <a:noFill/>
            </p:spPr>
            <p:txBody>
              <a:bodyPr wrap="none" lIns="36000" tIns="36000" rIns="36000" bIns="36000" rtlCol="0" anchor="ctr" anchorCtr="0">
                <a:spAutoFit/>
              </a:bodyPr>
              <a:lstStyle/>
              <a:p>
                <a:pPr algn="r"/>
                <a:r>
                  <a:rPr lang="fr-FR" sz="1200" dirty="0">
                    <a:cs typeface="Arial" panose="020B0604020202020204" pitchFamily="34" charset="0"/>
                  </a:rPr>
                  <a:t>100</a:t>
                </a:r>
              </a:p>
            </p:txBody>
          </p:sp>
          <p:sp>
            <p:nvSpPr>
              <p:cNvPr id="24" name="TextBox 23">
                <a:extLst>
                  <a:ext uri="{FF2B5EF4-FFF2-40B4-BE49-F238E27FC236}">
                    <a16:creationId xmlns:a16="http://schemas.microsoft.com/office/drawing/2014/main" xmlns="" id="{BDF3D209-14A7-482F-8C44-E19BAECBBE6E}"/>
                  </a:ext>
                </a:extLst>
              </p:cNvPr>
              <p:cNvSpPr txBox="1"/>
              <p:nvPr/>
            </p:nvSpPr>
            <p:spPr>
              <a:xfrm>
                <a:off x="396753" y="3308568"/>
                <a:ext cx="242622" cy="259928"/>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80</a:t>
                </a:r>
              </a:p>
            </p:txBody>
          </p:sp>
          <p:sp>
            <p:nvSpPr>
              <p:cNvPr id="25" name="TextBox 24">
                <a:extLst>
                  <a:ext uri="{FF2B5EF4-FFF2-40B4-BE49-F238E27FC236}">
                    <a16:creationId xmlns:a16="http://schemas.microsoft.com/office/drawing/2014/main" xmlns="" id="{55B91E62-A7D8-4E08-94B1-94DC81F81218}"/>
                  </a:ext>
                </a:extLst>
              </p:cNvPr>
              <p:cNvSpPr txBox="1"/>
              <p:nvPr/>
            </p:nvSpPr>
            <p:spPr>
              <a:xfrm>
                <a:off x="396753" y="3804980"/>
                <a:ext cx="242622" cy="259928"/>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60</a:t>
                </a:r>
              </a:p>
            </p:txBody>
          </p:sp>
          <p:sp>
            <p:nvSpPr>
              <p:cNvPr id="26" name="TextBox 25">
                <a:extLst>
                  <a:ext uri="{FF2B5EF4-FFF2-40B4-BE49-F238E27FC236}">
                    <a16:creationId xmlns:a16="http://schemas.microsoft.com/office/drawing/2014/main" xmlns="" id="{FF1BED2C-09A7-4A43-BF6D-3CFBC225BD1B}"/>
                  </a:ext>
                </a:extLst>
              </p:cNvPr>
              <p:cNvSpPr txBox="1"/>
              <p:nvPr/>
            </p:nvSpPr>
            <p:spPr>
              <a:xfrm>
                <a:off x="396753" y="4317443"/>
                <a:ext cx="242622" cy="259928"/>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40</a:t>
                </a:r>
              </a:p>
            </p:txBody>
          </p:sp>
          <p:sp>
            <p:nvSpPr>
              <p:cNvPr id="27" name="TextBox 26">
                <a:extLst>
                  <a:ext uri="{FF2B5EF4-FFF2-40B4-BE49-F238E27FC236}">
                    <a16:creationId xmlns:a16="http://schemas.microsoft.com/office/drawing/2014/main" xmlns="" id="{D8090482-4DEF-44F8-9C8B-133F909E55D1}"/>
                  </a:ext>
                </a:extLst>
              </p:cNvPr>
              <p:cNvSpPr txBox="1"/>
              <p:nvPr/>
            </p:nvSpPr>
            <p:spPr>
              <a:xfrm>
                <a:off x="396753" y="4819205"/>
                <a:ext cx="242622" cy="259928"/>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20</a:t>
                </a:r>
              </a:p>
            </p:txBody>
          </p:sp>
          <p:sp>
            <p:nvSpPr>
              <p:cNvPr id="28" name="TextBox 27">
                <a:extLst>
                  <a:ext uri="{FF2B5EF4-FFF2-40B4-BE49-F238E27FC236}">
                    <a16:creationId xmlns:a16="http://schemas.microsoft.com/office/drawing/2014/main" xmlns="" id="{16D4274F-F94E-4204-9012-ABF22EAA5F86}"/>
                  </a:ext>
                </a:extLst>
              </p:cNvPr>
              <p:cNvSpPr txBox="1"/>
              <p:nvPr/>
            </p:nvSpPr>
            <p:spPr>
              <a:xfrm>
                <a:off x="481724" y="5326316"/>
                <a:ext cx="157662" cy="259928"/>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a:t>
                </a:r>
              </a:p>
            </p:txBody>
          </p:sp>
          <p:sp>
            <p:nvSpPr>
              <p:cNvPr id="29" name="Line 21">
                <a:extLst>
                  <a:ext uri="{FF2B5EF4-FFF2-40B4-BE49-F238E27FC236}">
                    <a16:creationId xmlns:a16="http://schemas.microsoft.com/office/drawing/2014/main" xmlns="" id="{BCCA2045-187D-491A-A608-95F5923ECAB4}"/>
                  </a:ext>
                </a:extLst>
              </p:cNvPr>
              <p:cNvSpPr>
                <a:spLocks noChangeShapeType="1"/>
              </p:cNvSpPr>
              <p:nvPr/>
            </p:nvSpPr>
            <p:spPr bwMode="auto">
              <a:xfrm>
                <a:off x="1054615"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30" name="TextBox 29">
                <a:extLst>
                  <a:ext uri="{FF2B5EF4-FFF2-40B4-BE49-F238E27FC236}">
                    <a16:creationId xmlns:a16="http://schemas.microsoft.com/office/drawing/2014/main" xmlns="" id="{5AC60535-F524-4765-BBDC-F3E6C3A1E57A}"/>
                  </a:ext>
                </a:extLst>
              </p:cNvPr>
              <p:cNvSpPr txBox="1"/>
              <p:nvPr/>
            </p:nvSpPr>
            <p:spPr>
              <a:xfrm>
                <a:off x="932096"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13</a:t>
                </a:r>
              </a:p>
              <a:p>
                <a:pPr algn="ctr"/>
                <a:r>
                  <a:rPr lang="fr-FR" sz="1200" dirty="0">
                    <a:solidFill>
                      <a:schemeClr val="accent2"/>
                    </a:solidFill>
                    <a:cs typeface="Arial" panose="020B0604020202020204" pitchFamily="34" charset="0"/>
                  </a:rPr>
                  <a:t>18</a:t>
                </a:r>
              </a:p>
            </p:txBody>
          </p:sp>
          <p:sp>
            <p:nvSpPr>
              <p:cNvPr id="31" name="Line 19">
                <a:extLst>
                  <a:ext uri="{FF2B5EF4-FFF2-40B4-BE49-F238E27FC236}">
                    <a16:creationId xmlns:a16="http://schemas.microsoft.com/office/drawing/2014/main" xmlns="" id="{A94C4D60-1D39-444B-B4B5-BDB3BBD60752}"/>
                  </a:ext>
                </a:extLst>
              </p:cNvPr>
              <p:cNvSpPr>
                <a:spLocks noChangeShapeType="1"/>
              </p:cNvSpPr>
              <p:nvPr/>
            </p:nvSpPr>
            <p:spPr bwMode="auto">
              <a:xfrm>
                <a:off x="1312158"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32" name="TextBox 31">
                <a:extLst>
                  <a:ext uri="{FF2B5EF4-FFF2-40B4-BE49-F238E27FC236}">
                    <a16:creationId xmlns:a16="http://schemas.microsoft.com/office/drawing/2014/main" xmlns="" id="{C8B1554B-680D-443E-915A-16B3BF14FC51}"/>
                  </a:ext>
                </a:extLst>
              </p:cNvPr>
              <p:cNvSpPr txBox="1"/>
              <p:nvPr/>
            </p:nvSpPr>
            <p:spPr>
              <a:xfrm>
                <a:off x="1195473"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6</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13</a:t>
                </a:r>
              </a:p>
              <a:p>
                <a:pPr algn="ctr"/>
                <a:r>
                  <a:rPr lang="fr-FR" sz="1200" dirty="0">
                    <a:solidFill>
                      <a:schemeClr val="accent2"/>
                    </a:solidFill>
                    <a:cs typeface="Arial" panose="020B0604020202020204" pitchFamily="34" charset="0"/>
                  </a:rPr>
                  <a:t>13</a:t>
                </a:r>
              </a:p>
            </p:txBody>
          </p:sp>
          <p:sp>
            <p:nvSpPr>
              <p:cNvPr id="33" name="Line 21">
                <a:extLst>
                  <a:ext uri="{FF2B5EF4-FFF2-40B4-BE49-F238E27FC236}">
                    <a16:creationId xmlns:a16="http://schemas.microsoft.com/office/drawing/2014/main" xmlns="" id="{6BBA6A45-631E-4772-B93C-93A49282C542}"/>
                  </a:ext>
                </a:extLst>
              </p:cNvPr>
              <p:cNvSpPr>
                <a:spLocks noChangeShapeType="1"/>
              </p:cNvSpPr>
              <p:nvPr/>
            </p:nvSpPr>
            <p:spPr bwMode="auto">
              <a:xfrm>
                <a:off x="1569701"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34" name="TextBox 33">
                <a:extLst>
                  <a:ext uri="{FF2B5EF4-FFF2-40B4-BE49-F238E27FC236}">
                    <a16:creationId xmlns:a16="http://schemas.microsoft.com/office/drawing/2014/main" xmlns="" id="{3BE636D1-F221-4827-9A6A-A6CD6F87ECDF}"/>
                  </a:ext>
                </a:extLst>
              </p:cNvPr>
              <p:cNvSpPr txBox="1"/>
              <p:nvPr/>
            </p:nvSpPr>
            <p:spPr>
              <a:xfrm>
                <a:off x="1454087"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9</a:t>
                </a:r>
              </a:p>
              <a:p>
                <a:pPr algn="ctr"/>
                <a:endParaRPr lang="fr-FR" sz="1200" dirty="0">
                  <a:solidFill>
                    <a:srgbClr val="043882"/>
                  </a:solidFill>
                  <a:cs typeface="Arial" panose="020B0604020202020204" pitchFamily="34" charset="0"/>
                </a:endParaRPr>
              </a:p>
              <a:p>
                <a:pPr algn="ctr"/>
                <a:r>
                  <a:rPr lang="fr-FR" sz="1200" dirty="0">
                    <a:solidFill>
                      <a:schemeClr val="accent3"/>
                    </a:solidFill>
                    <a:cs typeface="Arial" panose="020B0604020202020204" pitchFamily="34" charset="0"/>
                  </a:rPr>
                  <a:t>13</a:t>
                </a:r>
              </a:p>
              <a:p>
                <a:pPr algn="ctr"/>
                <a:r>
                  <a:rPr lang="fr-FR" sz="1200" dirty="0">
                    <a:solidFill>
                      <a:schemeClr val="accent2"/>
                    </a:solidFill>
                    <a:cs typeface="Arial" panose="020B0604020202020204" pitchFamily="34" charset="0"/>
                  </a:rPr>
                  <a:t>9</a:t>
                </a:r>
              </a:p>
            </p:txBody>
          </p:sp>
          <p:sp>
            <p:nvSpPr>
              <p:cNvPr id="35" name="Line 19">
                <a:extLst>
                  <a:ext uri="{FF2B5EF4-FFF2-40B4-BE49-F238E27FC236}">
                    <a16:creationId xmlns:a16="http://schemas.microsoft.com/office/drawing/2014/main" xmlns="" id="{BD1C6DFA-5B7D-4858-A02D-BB23CA3E9E21}"/>
                  </a:ext>
                </a:extLst>
              </p:cNvPr>
              <p:cNvSpPr>
                <a:spLocks noChangeShapeType="1"/>
              </p:cNvSpPr>
              <p:nvPr/>
            </p:nvSpPr>
            <p:spPr bwMode="auto">
              <a:xfrm>
                <a:off x="1827244"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36" name="TextBox 35">
                <a:extLst>
                  <a:ext uri="{FF2B5EF4-FFF2-40B4-BE49-F238E27FC236}">
                    <a16:creationId xmlns:a16="http://schemas.microsoft.com/office/drawing/2014/main" xmlns="" id="{89340498-F4DF-4A4A-A187-4037CA354F2B}"/>
                  </a:ext>
                </a:extLst>
              </p:cNvPr>
              <p:cNvSpPr txBox="1"/>
              <p:nvPr/>
            </p:nvSpPr>
            <p:spPr>
              <a:xfrm>
                <a:off x="1707938"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12</a:t>
                </a:r>
              </a:p>
              <a:p>
                <a:pPr algn="ctr"/>
                <a:endParaRPr lang="fr-FR" sz="1200" dirty="0">
                  <a:solidFill>
                    <a:srgbClr val="043882"/>
                  </a:solidFill>
                  <a:cs typeface="Arial" panose="020B0604020202020204" pitchFamily="34" charset="0"/>
                </a:endParaRPr>
              </a:p>
              <a:p>
                <a:pPr algn="ctr"/>
                <a:r>
                  <a:rPr lang="fr-FR" sz="1200" dirty="0">
                    <a:solidFill>
                      <a:schemeClr val="accent3"/>
                    </a:solidFill>
                    <a:cs typeface="Arial" panose="020B0604020202020204" pitchFamily="34" charset="0"/>
                  </a:rPr>
                  <a:t>11</a:t>
                </a:r>
              </a:p>
              <a:p>
                <a:pPr algn="ctr"/>
                <a:r>
                  <a:rPr lang="fr-FR" sz="1200" dirty="0">
                    <a:solidFill>
                      <a:schemeClr val="accent2"/>
                    </a:solidFill>
                    <a:cs typeface="Arial" panose="020B0604020202020204" pitchFamily="34" charset="0"/>
                  </a:rPr>
                  <a:t>9</a:t>
                </a:r>
              </a:p>
            </p:txBody>
          </p:sp>
          <p:sp>
            <p:nvSpPr>
              <p:cNvPr id="37" name="Line 21">
                <a:extLst>
                  <a:ext uri="{FF2B5EF4-FFF2-40B4-BE49-F238E27FC236}">
                    <a16:creationId xmlns:a16="http://schemas.microsoft.com/office/drawing/2014/main" xmlns="" id="{2FD02F49-15BA-4F12-ADA8-679E8998C605}"/>
                  </a:ext>
                </a:extLst>
              </p:cNvPr>
              <p:cNvSpPr>
                <a:spLocks noChangeShapeType="1"/>
              </p:cNvSpPr>
              <p:nvPr/>
            </p:nvSpPr>
            <p:spPr bwMode="auto">
              <a:xfrm>
                <a:off x="2084787"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38" name="TextBox 37">
                <a:extLst>
                  <a:ext uri="{FF2B5EF4-FFF2-40B4-BE49-F238E27FC236}">
                    <a16:creationId xmlns:a16="http://schemas.microsoft.com/office/drawing/2014/main" xmlns="" id="{CEA41815-11DC-4EE9-96B1-E45886C782AA}"/>
                  </a:ext>
                </a:extLst>
              </p:cNvPr>
              <p:cNvSpPr txBox="1"/>
              <p:nvPr/>
            </p:nvSpPr>
            <p:spPr>
              <a:xfrm>
                <a:off x="1966552"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15</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10</a:t>
                </a:r>
              </a:p>
              <a:p>
                <a:pPr algn="ctr"/>
                <a:r>
                  <a:rPr lang="fr-FR" sz="1200" dirty="0">
                    <a:solidFill>
                      <a:schemeClr val="accent2"/>
                    </a:solidFill>
                    <a:cs typeface="Arial" panose="020B0604020202020204" pitchFamily="34" charset="0"/>
                  </a:rPr>
                  <a:t>8</a:t>
                </a:r>
              </a:p>
            </p:txBody>
          </p:sp>
          <p:sp>
            <p:nvSpPr>
              <p:cNvPr id="39" name="Line 19">
                <a:extLst>
                  <a:ext uri="{FF2B5EF4-FFF2-40B4-BE49-F238E27FC236}">
                    <a16:creationId xmlns:a16="http://schemas.microsoft.com/office/drawing/2014/main" xmlns="" id="{13445716-95D6-4825-B019-151BE9A6DE7F}"/>
                  </a:ext>
                </a:extLst>
              </p:cNvPr>
              <p:cNvSpPr>
                <a:spLocks noChangeShapeType="1"/>
              </p:cNvSpPr>
              <p:nvPr/>
            </p:nvSpPr>
            <p:spPr bwMode="auto">
              <a:xfrm>
                <a:off x="3630045"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40" name="TextBox 39">
                <a:extLst>
                  <a:ext uri="{FF2B5EF4-FFF2-40B4-BE49-F238E27FC236}">
                    <a16:creationId xmlns:a16="http://schemas.microsoft.com/office/drawing/2014/main" xmlns="" id="{3A7F6087-0C3A-4BD5-A15B-A6DAA5689CF2}"/>
                  </a:ext>
                </a:extLst>
              </p:cNvPr>
              <p:cNvSpPr txBox="1"/>
              <p:nvPr/>
            </p:nvSpPr>
            <p:spPr>
              <a:xfrm>
                <a:off x="3508705"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33</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3</a:t>
                </a:r>
              </a:p>
              <a:p>
                <a:pPr algn="ctr"/>
                <a:r>
                  <a:rPr lang="fr-FR" sz="1200" dirty="0">
                    <a:solidFill>
                      <a:schemeClr val="accent2"/>
                    </a:solidFill>
                    <a:cs typeface="Arial" panose="020B0604020202020204" pitchFamily="34" charset="0"/>
                  </a:rPr>
                  <a:t>0</a:t>
                </a:r>
              </a:p>
            </p:txBody>
          </p:sp>
          <p:sp>
            <p:nvSpPr>
              <p:cNvPr id="41" name="Line 21">
                <a:extLst>
                  <a:ext uri="{FF2B5EF4-FFF2-40B4-BE49-F238E27FC236}">
                    <a16:creationId xmlns:a16="http://schemas.microsoft.com/office/drawing/2014/main" xmlns="" id="{AE7B1746-DA8B-4391-A61A-3A1A030D8371}"/>
                  </a:ext>
                </a:extLst>
              </p:cNvPr>
              <p:cNvSpPr>
                <a:spLocks noChangeShapeType="1"/>
              </p:cNvSpPr>
              <p:nvPr/>
            </p:nvSpPr>
            <p:spPr bwMode="auto">
              <a:xfrm>
                <a:off x="3887588"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42" name="TextBox 41">
                <a:extLst>
                  <a:ext uri="{FF2B5EF4-FFF2-40B4-BE49-F238E27FC236}">
                    <a16:creationId xmlns:a16="http://schemas.microsoft.com/office/drawing/2014/main" xmlns="" id="{E1834A7E-10A7-4B16-84E1-4D37AE6E1BD1}"/>
                  </a:ext>
                </a:extLst>
              </p:cNvPr>
              <p:cNvSpPr txBox="1"/>
              <p:nvPr/>
            </p:nvSpPr>
            <p:spPr>
              <a:xfrm>
                <a:off x="3767319"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36</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2</a:t>
                </a:r>
              </a:p>
              <a:p>
                <a:pPr algn="ctr"/>
                <a:r>
                  <a:rPr lang="fr-FR" sz="1200" dirty="0">
                    <a:solidFill>
                      <a:schemeClr val="accent2"/>
                    </a:solidFill>
                    <a:cs typeface="Arial" panose="020B0604020202020204" pitchFamily="34" charset="0"/>
                  </a:rPr>
                  <a:t>0</a:t>
                </a:r>
              </a:p>
            </p:txBody>
          </p:sp>
          <p:sp>
            <p:nvSpPr>
              <p:cNvPr id="43" name="Line 19">
                <a:extLst>
                  <a:ext uri="{FF2B5EF4-FFF2-40B4-BE49-F238E27FC236}">
                    <a16:creationId xmlns:a16="http://schemas.microsoft.com/office/drawing/2014/main" xmlns="" id="{1B69AE6F-6BF1-413F-B4CB-CBBB409C5950}"/>
                  </a:ext>
                </a:extLst>
              </p:cNvPr>
              <p:cNvSpPr>
                <a:spLocks noChangeShapeType="1"/>
              </p:cNvSpPr>
              <p:nvPr/>
            </p:nvSpPr>
            <p:spPr bwMode="auto">
              <a:xfrm>
                <a:off x="4145131"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44" name="TextBox 43">
                <a:extLst>
                  <a:ext uri="{FF2B5EF4-FFF2-40B4-BE49-F238E27FC236}">
                    <a16:creationId xmlns:a16="http://schemas.microsoft.com/office/drawing/2014/main" xmlns="" id="{97A38C17-36B5-4AF4-AE31-F1BEF6A64DCF}"/>
                  </a:ext>
                </a:extLst>
              </p:cNvPr>
              <p:cNvSpPr txBox="1"/>
              <p:nvPr/>
            </p:nvSpPr>
            <p:spPr>
              <a:xfrm>
                <a:off x="4025933"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39</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0</a:t>
                </a:r>
              </a:p>
              <a:p>
                <a:pPr algn="ctr"/>
                <a:r>
                  <a:rPr lang="fr-FR" sz="1200" dirty="0">
                    <a:solidFill>
                      <a:schemeClr val="accent2"/>
                    </a:solidFill>
                    <a:cs typeface="Arial" panose="020B0604020202020204" pitchFamily="34" charset="0"/>
                  </a:rPr>
                  <a:t>0</a:t>
                </a:r>
              </a:p>
            </p:txBody>
          </p:sp>
          <p:sp>
            <p:nvSpPr>
              <p:cNvPr id="45" name="Line 21">
                <a:extLst>
                  <a:ext uri="{FF2B5EF4-FFF2-40B4-BE49-F238E27FC236}">
                    <a16:creationId xmlns:a16="http://schemas.microsoft.com/office/drawing/2014/main" xmlns="" id="{059EEF7C-1010-416D-A541-4BD06894BA61}"/>
                  </a:ext>
                </a:extLst>
              </p:cNvPr>
              <p:cNvSpPr>
                <a:spLocks noChangeShapeType="1"/>
              </p:cNvSpPr>
              <p:nvPr/>
            </p:nvSpPr>
            <p:spPr bwMode="auto">
              <a:xfrm>
                <a:off x="4402674"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46" name="TextBox 45">
                <a:extLst>
                  <a:ext uri="{FF2B5EF4-FFF2-40B4-BE49-F238E27FC236}">
                    <a16:creationId xmlns:a16="http://schemas.microsoft.com/office/drawing/2014/main" xmlns="" id="{FAFDA305-B940-405E-A8E2-0E24D23C443E}"/>
                  </a:ext>
                </a:extLst>
              </p:cNvPr>
              <p:cNvSpPr txBox="1"/>
              <p:nvPr/>
            </p:nvSpPr>
            <p:spPr>
              <a:xfrm>
                <a:off x="82382" y="5729524"/>
                <a:ext cx="609709" cy="626701"/>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dirty="0" smtClean="0">
                    <a:solidFill>
                      <a:srgbClr val="4D4D4D"/>
                    </a:solidFill>
                    <a:cs typeface="Arial" panose="020B0604020202020204" pitchFamily="34" charset="0"/>
                  </a:rPr>
                  <a:t>N</a:t>
                </a:r>
                <a:endParaRPr lang="fr-FR" sz="1200" dirty="0">
                  <a:solidFill>
                    <a:srgbClr val="4D4D4D"/>
                  </a:solidFill>
                  <a:cs typeface="Arial" panose="020B0604020202020204" pitchFamily="34" charset="0"/>
                </a:endParaRPr>
              </a:p>
              <a:p>
                <a:pPr algn="r" fontAlgn="base">
                  <a:spcBef>
                    <a:spcPct val="0"/>
                  </a:spcBef>
                  <a:spcAft>
                    <a:spcPct val="0"/>
                  </a:spcAft>
                </a:pPr>
                <a:r>
                  <a:rPr lang="fr-FR" sz="1200" dirty="0" err="1">
                    <a:solidFill>
                      <a:schemeClr val="accent3"/>
                    </a:solidFill>
                    <a:cs typeface="Arial" panose="020B0604020202020204" pitchFamily="34" charset="0"/>
                  </a:rPr>
                  <a:t>Pembro</a:t>
                </a:r>
                <a:endParaRPr lang="fr-FR" sz="1200" dirty="0">
                  <a:solidFill>
                    <a:schemeClr val="accent3"/>
                  </a:solidFill>
                  <a:cs typeface="Arial" panose="020B0604020202020204" pitchFamily="34" charset="0"/>
                </a:endParaRPr>
              </a:p>
              <a:p>
                <a:pPr algn="r" fontAlgn="base">
                  <a:spcBef>
                    <a:spcPct val="0"/>
                  </a:spcBef>
                  <a:spcAft>
                    <a:spcPct val="0"/>
                  </a:spcAft>
                </a:pPr>
                <a:r>
                  <a:rPr lang="fr-FR" sz="1200" dirty="0">
                    <a:solidFill>
                      <a:schemeClr val="accent2"/>
                    </a:solidFill>
                    <a:cs typeface="Arial" panose="020B0604020202020204" pitchFamily="34" charset="0"/>
                  </a:rPr>
                  <a:t>CT</a:t>
                </a:r>
              </a:p>
            </p:txBody>
          </p:sp>
          <p:sp>
            <p:nvSpPr>
              <p:cNvPr id="47" name="Line 21">
                <a:extLst>
                  <a:ext uri="{FF2B5EF4-FFF2-40B4-BE49-F238E27FC236}">
                    <a16:creationId xmlns:a16="http://schemas.microsoft.com/office/drawing/2014/main" xmlns="" id="{62F5A0C8-AF11-49B7-BE5F-1CEF3CB92377}"/>
                  </a:ext>
                </a:extLst>
              </p:cNvPr>
              <p:cNvSpPr>
                <a:spLocks noChangeShapeType="1"/>
              </p:cNvSpPr>
              <p:nvPr/>
            </p:nvSpPr>
            <p:spPr bwMode="auto">
              <a:xfrm>
                <a:off x="797072"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48" name="TextBox 47">
                <a:extLst>
                  <a:ext uri="{FF2B5EF4-FFF2-40B4-BE49-F238E27FC236}">
                    <a16:creationId xmlns:a16="http://schemas.microsoft.com/office/drawing/2014/main" xmlns="" id="{81F66968-62D3-4D26-82F8-64DA2E1138F5}"/>
                  </a:ext>
                </a:extLst>
              </p:cNvPr>
              <p:cNvSpPr txBox="1"/>
              <p:nvPr/>
            </p:nvSpPr>
            <p:spPr>
              <a:xfrm>
                <a:off x="678246"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0</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14</a:t>
                </a:r>
              </a:p>
              <a:p>
                <a:pPr algn="ctr"/>
                <a:r>
                  <a:rPr lang="fr-FR" sz="1200" dirty="0">
                    <a:solidFill>
                      <a:schemeClr val="accent2"/>
                    </a:solidFill>
                    <a:cs typeface="Arial" panose="020B0604020202020204" pitchFamily="34" charset="0"/>
                  </a:rPr>
                  <a:t>19</a:t>
                </a:r>
              </a:p>
            </p:txBody>
          </p:sp>
          <p:sp>
            <p:nvSpPr>
              <p:cNvPr id="49" name="Line 21">
                <a:extLst>
                  <a:ext uri="{FF2B5EF4-FFF2-40B4-BE49-F238E27FC236}">
                    <a16:creationId xmlns:a16="http://schemas.microsoft.com/office/drawing/2014/main" xmlns="" id="{0F6F69A3-B36B-4A4C-94C9-68565BDA4917}"/>
                  </a:ext>
                </a:extLst>
              </p:cNvPr>
              <p:cNvSpPr>
                <a:spLocks noChangeShapeType="1"/>
              </p:cNvSpPr>
              <p:nvPr/>
            </p:nvSpPr>
            <p:spPr bwMode="auto">
              <a:xfrm>
                <a:off x="2342330"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50" name="TextBox 49">
                <a:extLst>
                  <a:ext uri="{FF2B5EF4-FFF2-40B4-BE49-F238E27FC236}">
                    <a16:creationId xmlns:a16="http://schemas.microsoft.com/office/drawing/2014/main" xmlns="" id="{D20B5332-4342-4CFC-B3B3-463F492390FE}"/>
                  </a:ext>
                </a:extLst>
              </p:cNvPr>
              <p:cNvSpPr txBox="1"/>
              <p:nvPr/>
            </p:nvSpPr>
            <p:spPr>
              <a:xfrm>
                <a:off x="2225165"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18</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10</a:t>
                </a:r>
              </a:p>
              <a:p>
                <a:pPr algn="ctr"/>
                <a:r>
                  <a:rPr lang="fr-FR" sz="1200" dirty="0">
                    <a:solidFill>
                      <a:schemeClr val="accent2"/>
                    </a:solidFill>
                    <a:cs typeface="Arial" panose="020B0604020202020204" pitchFamily="34" charset="0"/>
                  </a:rPr>
                  <a:t>7</a:t>
                </a:r>
              </a:p>
            </p:txBody>
          </p:sp>
          <p:sp>
            <p:nvSpPr>
              <p:cNvPr id="51" name="Line 19">
                <a:extLst>
                  <a:ext uri="{FF2B5EF4-FFF2-40B4-BE49-F238E27FC236}">
                    <a16:creationId xmlns:a16="http://schemas.microsoft.com/office/drawing/2014/main" xmlns="" id="{5AD5FC8D-769F-41E5-9BBE-8CE82A57EAFD}"/>
                  </a:ext>
                </a:extLst>
              </p:cNvPr>
              <p:cNvSpPr>
                <a:spLocks noChangeShapeType="1"/>
              </p:cNvSpPr>
              <p:nvPr/>
            </p:nvSpPr>
            <p:spPr bwMode="auto">
              <a:xfrm>
                <a:off x="2599873"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52" name="TextBox 51">
                <a:extLst>
                  <a:ext uri="{FF2B5EF4-FFF2-40B4-BE49-F238E27FC236}">
                    <a16:creationId xmlns:a16="http://schemas.microsoft.com/office/drawing/2014/main" xmlns="" id="{93E15EA0-FFB4-4614-8607-3BE627A7C6DF}"/>
                  </a:ext>
                </a:extLst>
              </p:cNvPr>
              <p:cNvSpPr txBox="1"/>
              <p:nvPr/>
            </p:nvSpPr>
            <p:spPr>
              <a:xfrm>
                <a:off x="2479015" y="5544855"/>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21</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10</a:t>
                </a:r>
              </a:p>
              <a:p>
                <a:pPr algn="ctr"/>
                <a:r>
                  <a:rPr lang="fr-FR" sz="1200" dirty="0">
                    <a:solidFill>
                      <a:schemeClr val="accent2"/>
                    </a:solidFill>
                    <a:cs typeface="Arial" panose="020B0604020202020204" pitchFamily="34" charset="0"/>
                  </a:rPr>
                  <a:t>5</a:t>
                </a:r>
              </a:p>
            </p:txBody>
          </p:sp>
          <p:sp>
            <p:nvSpPr>
              <p:cNvPr id="53" name="Line 21">
                <a:extLst>
                  <a:ext uri="{FF2B5EF4-FFF2-40B4-BE49-F238E27FC236}">
                    <a16:creationId xmlns:a16="http://schemas.microsoft.com/office/drawing/2014/main" xmlns="" id="{0447A39E-0EC5-4D52-BFA0-3C84637A6893}"/>
                  </a:ext>
                </a:extLst>
              </p:cNvPr>
              <p:cNvSpPr>
                <a:spLocks noChangeShapeType="1"/>
              </p:cNvSpPr>
              <p:nvPr/>
            </p:nvSpPr>
            <p:spPr bwMode="auto">
              <a:xfrm>
                <a:off x="2857416"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54" name="TextBox 53">
                <a:extLst>
                  <a:ext uri="{FF2B5EF4-FFF2-40B4-BE49-F238E27FC236}">
                    <a16:creationId xmlns:a16="http://schemas.microsoft.com/office/drawing/2014/main" xmlns="" id="{1BDD9940-DDB9-45BA-B10B-149238D83977}"/>
                  </a:ext>
                </a:extLst>
              </p:cNvPr>
              <p:cNvSpPr txBox="1"/>
              <p:nvPr/>
            </p:nvSpPr>
            <p:spPr>
              <a:xfrm>
                <a:off x="2737628"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24</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9</a:t>
                </a:r>
              </a:p>
              <a:p>
                <a:pPr algn="ctr"/>
                <a:r>
                  <a:rPr lang="fr-FR" sz="1200" dirty="0">
                    <a:solidFill>
                      <a:schemeClr val="accent2"/>
                    </a:solidFill>
                    <a:cs typeface="Arial" panose="020B0604020202020204" pitchFamily="34" charset="0"/>
                  </a:rPr>
                  <a:t>4</a:t>
                </a:r>
              </a:p>
            </p:txBody>
          </p:sp>
          <p:sp>
            <p:nvSpPr>
              <p:cNvPr id="55" name="Line 19">
                <a:extLst>
                  <a:ext uri="{FF2B5EF4-FFF2-40B4-BE49-F238E27FC236}">
                    <a16:creationId xmlns:a16="http://schemas.microsoft.com/office/drawing/2014/main" xmlns="" id="{BFF5A042-B72C-41B2-92FD-76828FF92EC2}"/>
                  </a:ext>
                </a:extLst>
              </p:cNvPr>
              <p:cNvSpPr>
                <a:spLocks noChangeShapeType="1"/>
              </p:cNvSpPr>
              <p:nvPr/>
            </p:nvSpPr>
            <p:spPr bwMode="auto">
              <a:xfrm>
                <a:off x="3114959"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56" name="TextBox 55">
                <a:extLst>
                  <a:ext uri="{FF2B5EF4-FFF2-40B4-BE49-F238E27FC236}">
                    <a16:creationId xmlns:a16="http://schemas.microsoft.com/office/drawing/2014/main" xmlns="" id="{240F1BA3-336B-47E5-8476-54F40D286512}"/>
                  </a:ext>
                </a:extLst>
              </p:cNvPr>
              <p:cNvSpPr txBox="1"/>
              <p:nvPr/>
            </p:nvSpPr>
            <p:spPr>
              <a:xfrm>
                <a:off x="2996241"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27</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6</a:t>
                </a:r>
              </a:p>
              <a:p>
                <a:pPr algn="ctr"/>
                <a:r>
                  <a:rPr lang="fr-FR" sz="1200" dirty="0">
                    <a:solidFill>
                      <a:schemeClr val="accent2"/>
                    </a:solidFill>
                    <a:cs typeface="Arial" panose="020B0604020202020204" pitchFamily="34" charset="0"/>
                  </a:rPr>
                  <a:t>3</a:t>
                </a:r>
              </a:p>
            </p:txBody>
          </p:sp>
          <p:sp>
            <p:nvSpPr>
              <p:cNvPr id="57" name="Line 21">
                <a:extLst>
                  <a:ext uri="{FF2B5EF4-FFF2-40B4-BE49-F238E27FC236}">
                    <a16:creationId xmlns:a16="http://schemas.microsoft.com/office/drawing/2014/main" xmlns="" id="{484B71DB-1C50-43B7-A81D-8F96B9E0BCAC}"/>
                  </a:ext>
                </a:extLst>
              </p:cNvPr>
              <p:cNvSpPr>
                <a:spLocks noChangeShapeType="1"/>
              </p:cNvSpPr>
              <p:nvPr/>
            </p:nvSpPr>
            <p:spPr bwMode="auto">
              <a:xfrm>
                <a:off x="3372502" y="54577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58" name="TextBox 57">
                <a:extLst>
                  <a:ext uri="{FF2B5EF4-FFF2-40B4-BE49-F238E27FC236}">
                    <a16:creationId xmlns:a16="http://schemas.microsoft.com/office/drawing/2014/main" xmlns="" id="{9623B59E-C9D3-4447-9EBB-D469A5D68DCF}"/>
                  </a:ext>
                </a:extLst>
              </p:cNvPr>
              <p:cNvSpPr txBox="1"/>
              <p:nvPr/>
            </p:nvSpPr>
            <p:spPr>
              <a:xfrm>
                <a:off x="3254854" y="55448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30</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4</a:t>
                </a:r>
              </a:p>
              <a:p>
                <a:pPr algn="ctr"/>
                <a:r>
                  <a:rPr lang="fr-FR" sz="1200" dirty="0">
                    <a:solidFill>
                      <a:schemeClr val="accent2"/>
                    </a:solidFill>
                    <a:cs typeface="Arial" panose="020B0604020202020204" pitchFamily="34" charset="0"/>
                  </a:rPr>
                  <a:t>3</a:t>
                </a:r>
              </a:p>
            </p:txBody>
          </p:sp>
          <p:cxnSp>
            <p:nvCxnSpPr>
              <p:cNvPr id="59" name="Straight Connector 58">
                <a:extLst>
                  <a:ext uri="{FF2B5EF4-FFF2-40B4-BE49-F238E27FC236}">
                    <a16:creationId xmlns:a16="http://schemas.microsoft.com/office/drawing/2014/main" xmlns="" id="{7B245A86-5CC2-4E56-A403-008344E6B4AB}"/>
                  </a:ext>
                </a:extLst>
              </p:cNvPr>
              <p:cNvCxnSpPr/>
              <p:nvPr/>
            </p:nvCxnSpPr>
            <p:spPr>
              <a:xfrm>
                <a:off x="792993" y="419023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8DEDDC20-86CE-4156-8FF3-35AD581C219F}"/>
                  </a:ext>
                </a:extLst>
              </p:cNvPr>
              <p:cNvCxnSpPr/>
              <p:nvPr/>
            </p:nvCxnSpPr>
            <p:spPr>
              <a:xfrm flipV="1">
                <a:off x="1825096" y="304658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0CB9663E-AD74-46DE-AF2F-2BEF82070C0A}"/>
                  </a:ext>
                </a:extLst>
              </p:cNvPr>
              <p:cNvCxnSpPr>
                <a:cxnSpLocks/>
              </p:cNvCxnSpPr>
              <p:nvPr/>
            </p:nvCxnSpPr>
            <p:spPr>
              <a:xfrm flipV="1">
                <a:off x="2863779" y="3439366"/>
                <a:ext cx="0" cy="201806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71BCABDC-E643-4E25-924C-89008E8F772B}"/>
                  </a:ext>
                </a:extLst>
              </p:cNvPr>
              <p:cNvSpPr txBox="1"/>
              <p:nvPr/>
            </p:nvSpPr>
            <p:spPr>
              <a:xfrm>
                <a:off x="1802938" y="3046585"/>
                <a:ext cx="1106970" cy="646331"/>
              </a:xfrm>
              <a:prstGeom prst="rect">
                <a:avLst/>
              </a:prstGeom>
              <a:noFill/>
            </p:spPr>
            <p:txBody>
              <a:bodyPr wrap="none" rtlCol="0">
                <a:spAutoFit/>
              </a:bodyPr>
              <a:lstStyle/>
              <a:p>
                <a:r>
                  <a:rPr lang="fr-FR" sz="1200" dirty="0"/>
                  <a:t>Taux à 12 mo</a:t>
                </a:r>
              </a:p>
              <a:p>
                <a:r>
                  <a:rPr lang="fr-FR" sz="1200" dirty="0">
                    <a:solidFill>
                      <a:schemeClr val="accent3"/>
                    </a:solidFill>
                  </a:rPr>
                  <a:t>79%</a:t>
                </a:r>
              </a:p>
              <a:p>
                <a:r>
                  <a:rPr lang="fr-FR" sz="1200" dirty="0">
                    <a:solidFill>
                      <a:schemeClr val="accent2"/>
                    </a:solidFill>
                  </a:rPr>
                  <a:t>47%</a:t>
                </a:r>
              </a:p>
            </p:txBody>
          </p:sp>
          <p:sp>
            <p:nvSpPr>
              <p:cNvPr id="63" name="TextBox 62">
                <a:extLst>
                  <a:ext uri="{FF2B5EF4-FFF2-40B4-BE49-F238E27FC236}">
                    <a16:creationId xmlns:a16="http://schemas.microsoft.com/office/drawing/2014/main" xmlns="" id="{099A8911-2F25-4BE9-9F20-8FF37E42BF1F}"/>
                  </a:ext>
                </a:extLst>
              </p:cNvPr>
              <p:cNvSpPr txBox="1"/>
              <p:nvPr/>
            </p:nvSpPr>
            <p:spPr>
              <a:xfrm>
                <a:off x="2859211" y="3046585"/>
                <a:ext cx="1217577" cy="646331"/>
              </a:xfrm>
              <a:prstGeom prst="rect">
                <a:avLst/>
              </a:prstGeom>
              <a:noFill/>
            </p:spPr>
            <p:txBody>
              <a:bodyPr wrap="none" rtlCol="0">
                <a:spAutoFit/>
              </a:bodyPr>
              <a:lstStyle/>
              <a:p>
                <a:r>
                  <a:rPr lang="fr-FR" sz="1200" dirty="0"/>
                  <a:t>Taux à 24 mois</a:t>
                </a:r>
              </a:p>
              <a:p>
                <a:r>
                  <a:rPr lang="fr-FR" sz="1200" dirty="0">
                    <a:solidFill>
                      <a:schemeClr val="accent3"/>
                    </a:solidFill>
                  </a:rPr>
                  <a:t>71%</a:t>
                </a:r>
              </a:p>
              <a:p>
                <a:r>
                  <a:rPr lang="fr-FR" sz="1200" dirty="0">
                    <a:solidFill>
                      <a:schemeClr val="accent2"/>
                    </a:solidFill>
                  </a:rPr>
                  <a:t>26%</a:t>
                </a:r>
              </a:p>
            </p:txBody>
          </p:sp>
          <p:sp>
            <p:nvSpPr>
              <p:cNvPr id="64" name="Freeform: Shape 66">
                <a:extLst>
                  <a:ext uri="{FF2B5EF4-FFF2-40B4-BE49-F238E27FC236}">
                    <a16:creationId xmlns:a16="http://schemas.microsoft.com/office/drawing/2014/main" xmlns="" id="{E79D3115-5AF2-4686-A1C7-BB99C92B3BCE}"/>
                  </a:ext>
                </a:extLst>
              </p:cNvPr>
              <p:cNvSpPr/>
              <p:nvPr/>
            </p:nvSpPr>
            <p:spPr>
              <a:xfrm>
                <a:off x="798033" y="2920682"/>
                <a:ext cx="3195955" cy="1008000"/>
              </a:xfrm>
              <a:custGeom>
                <a:avLst/>
                <a:gdLst>
                  <a:gd name="connsiteX0" fmla="*/ 5015789 w 5010150"/>
                  <a:gd name="connsiteY0" fmla="*/ 1562529 h 1562100"/>
                  <a:gd name="connsiteX1" fmla="*/ 3449688 w 5010150"/>
                  <a:gd name="connsiteY1" fmla="*/ 1562529 h 1562100"/>
                  <a:gd name="connsiteX2" fmla="*/ 3449688 w 5010150"/>
                  <a:gd name="connsiteY2" fmla="*/ 1138009 h 1562100"/>
                  <a:gd name="connsiteX3" fmla="*/ 1648149 w 5010150"/>
                  <a:gd name="connsiteY3" fmla="*/ 1138009 h 1562100"/>
                  <a:gd name="connsiteX4" fmla="*/ 1648149 w 5010150"/>
                  <a:gd name="connsiteY4" fmla="*/ 859747 h 1562100"/>
                  <a:gd name="connsiteX5" fmla="*/ 1416263 w 5010150"/>
                  <a:gd name="connsiteY5" fmla="*/ 859747 h 1562100"/>
                  <a:gd name="connsiteX6" fmla="*/ 1416263 w 5010150"/>
                  <a:gd name="connsiteY6" fmla="*/ 306797 h 1562100"/>
                  <a:gd name="connsiteX7" fmla="*/ 156966 w 5010150"/>
                  <a:gd name="connsiteY7" fmla="*/ 306797 h 1562100"/>
                  <a:gd name="connsiteX8" fmla="*/ 156966 w 5010150"/>
                  <a:gd name="connsiteY8" fmla="*/ 0 h 1562100"/>
                  <a:gd name="connsiteX9" fmla="*/ 0 w 5010150"/>
                  <a:gd name="connsiteY9" fmla="*/ 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0150" h="1562100">
                    <a:moveTo>
                      <a:pt x="5015789" y="1562529"/>
                    </a:moveTo>
                    <a:lnTo>
                      <a:pt x="3449688" y="1562529"/>
                    </a:lnTo>
                    <a:lnTo>
                      <a:pt x="3449688" y="1138009"/>
                    </a:lnTo>
                    <a:lnTo>
                      <a:pt x="1648149" y="1138009"/>
                    </a:lnTo>
                    <a:lnTo>
                      <a:pt x="1648149" y="859747"/>
                    </a:lnTo>
                    <a:lnTo>
                      <a:pt x="1416263" y="859747"/>
                    </a:lnTo>
                    <a:lnTo>
                      <a:pt x="1416263" y="306797"/>
                    </a:lnTo>
                    <a:lnTo>
                      <a:pt x="156966" y="306797"/>
                    </a:lnTo>
                    <a:lnTo>
                      <a:pt x="156966" y="0"/>
                    </a:lnTo>
                    <a:lnTo>
                      <a:pt x="0" y="0"/>
                    </a:lnTo>
                  </a:path>
                </a:pathLst>
              </a:custGeom>
              <a:noFill/>
              <a:ln w="22225" cap="flat">
                <a:solidFill>
                  <a:schemeClr val="accent3"/>
                </a:solidFill>
                <a:prstDash val="solid"/>
                <a:miter/>
              </a:ln>
            </p:spPr>
            <p:txBody>
              <a:bodyPr rtlCol="0" anchor="ctr"/>
              <a:lstStyle/>
              <a:p>
                <a:endParaRPr lang="fr-FR" dirty="0"/>
              </a:p>
            </p:txBody>
          </p:sp>
          <p:grpSp>
            <p:nvGrpSpPr>
              <p:cNvPr id="65" name="Group 64">
                <a:extLst>
                  <a:ext uri="{FF2B5EF4-FFF2-40B4-BE49-F238E27FC236}">
                    <a16:creationId xmlns:a16="http://schemas.microsoft.com/office/drawing/2014/main" xmlns="" id="{720CD7E1-EC7D-4478-8297-178FB60AABE6}"/>
                  </a:ext>
                </a:extLst>
              </p:cNvPr>
              <p:cNvGrpSpPr/>
              <p:nvPr/>
            </p:nvGrpSpPr>
            <p:grpSpPr>
              <a:xfrm>
                <a:off x="2784665" y="3585433"/>
                <a:ext cx="1209128" cy="338049"/>
                <a:chOff x="8126431" y="2010146"/>
                <a:chExt cx="1895494" cy="523875"/>
              </a:xfrm>
            </p:grpSpPr>
            <p:sp>
              <p:nvSpPr>
                <p:cNvPr id="71" name="Freeform: Shape 67">
                  <a:extLst>
                    <a:ext uri="{FF2B5EF4-FFF2-40B4-BE49-F238E27FC236}">
                      <a16:creationId xmlns:a16="http://schemas.microsoft.com/office/drawing/2014/main" xmlns="" id="{F895A036-860C-49D5-9E7A-17ACA96514FC}"/>
                    </a:ext>
                  </a:extLst>
                </p:cNvPr>
                <p:cNvSpPr/>
                <p:nvPr/>
              </p:nvSpPr>
              <p:spPr>
                <a:xfrm>
                  <a:off x="8126431" y="20101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fr-FR" dirty="0"/>
                </a:p>
              </p:txBody>
            </p:sp>
            <p:sp>
              <p:nvSpPr>
                <p:cNvPr id="72" name="Freeform: Shape 68">
                  <a:extLst>
                    <a:ext uri="{FF2B5EF4-FFF2-40B4-BE49-F238E27FC236}">
                      <a16:creationId xmlns:a16="http://schemas.microsoft.com/office/drawing/2014/main" xmlns="" id="{76970DF9-5168-458A-A07D-92290B633099}"/>
                    </a:ext>
                  </a:extLst>
                </p:cNvPr>
                <p:cNvSpPr/>
                <p:nvPr/>
              </p:nvSpPr>
              <p:spPr>
                <a:xfrm>
                  <a:off x="8240731" y="20101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fr-FR" dirty="0"/>
                </a:p>
              </p:txBody>
            </p:sp>
            <p:sp>
              <p:nvSpPr>
                <p:cNvPr id="73" name="Freeform: Shape 69">
                  <a:extLst>
                    <a:ext uri="{FF2B5EF4-FFF2-40B4-BE49-F238E27FC236}">
                      <a16:creationId xmlns:a16="http://schemas.microsoft.com/office/drawing/2014/main" xmlns="" id="{8FD81EFD-2FD5-4AC9-82CE-9FD2A095A09C}"/>
                    </a:ext>
                  </a:extLst>
                </p:cNvPr>
                <p:cNvSpPr/>
                <p:nvPr/>
              </p:nvSpPr>
              <p:spPr>
                <a:xfrm>
                  <a:off x="8297881" y="20101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fr-FR" dirty="0"/>
                </a:p>
              </p:txBody>
            </p:sp>
            <p:sp>
              <p:nvSpPr>
                <p:cNvPr id="74" name="Freeform: Shape 70">
                  <a:extLst>
                    <a:ext uri="{FF2B5EF4-FFF2-40B4-BE49-F238E27FC236}">
                      <a16:creationId xmlns:a16="http://schemas.microsoft.com/office/drawing/2014/main" xmlns="" id="{559E1BF6-6A48-4228-958E-3D154C8EB6DC}"/>
                    </a:ext>
                  </a:extLst>
                </p:cNvPr>
                <p:cNvSpPr/>
                <p:nvPr/>
              </p:nvSpPr>
              <p:spPr>
                <a:xfrm>
                  <a:off x="86979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fr-FR" dirty="0"/>
                </a:p>
              </p:txBody>
            </p:sp>
            <p:sp>
              <p:nvSpPr>
                <p:cNvPr id="75" name="Freeform: Shape 71">
                  <a:extLst>
                    <a:ext uri="{FF2B5EF4-FFF2-40B4-BE49-F238E27FC236}">
                      <a16:creationId xmlns:a16="http://schemas.microsoft.com/office/drawing/2014/main" xmlns="" id="{BC4D89BE-1CA7-469C-BCD4-CF2DD12CF744}"/>
                    </a:ext>
                  </a:extLst>
                </p:cNvPr>
                <p:cNvSpPr/>
                <p:nvPr/>
              </p:nvSpPr>
              <p:spPr>
                <a:xfrm>
                  <a:off x="87741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fr-FR" dirty="0"/>
                </a:p>
              </p:txBody>
            </p:sp>
            <p:sp>
              <p:nvSpPr>
                <p:cNvPr id="76" name="Freeform: Shape 72">
                  <a:extLst>
                    <a:ext uri="{FF2B5EF4-FFF2-40B4-BE49-F238E27FC236}">
                      <a16:creationId xmlns:a16="http://schemas.microsoft.com/office/drawing/2014/main" xmlns="" id="{413FEB57-92C1-4391-BDFB-B4CC0A7F5BDE}"/>
                    </a:ext>
                  </a:extLst>
                </p:cNvPr>
                <p:cNvSpPr/>
                <p:nvPr/>
              </p:nvSpPr>
              <p:spPr>
                <a:xfrm>
                  <a:off x="93456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fr-FR" dirty="0"/>
                </a:p>
              </p:txBody>
            </p:sp>
            <p:sp>
              <p:nvSpPr>
                <p:cNvPr id="77" name="Freeform: Shape 73">
                  <a:extLst>
                    <a:ext uri="{FF2B5EF4-FFF2-40B4-BE49-F238E27FC236}">
                      <a16:creationId xmlns:a16="http://schemas.microsoft.com/office/drawing/2014/main" xmlns="" id="{929AC800-D864-4991-A926-5556073EB385}"/>
                    </a:ext>
                  </a:extLst>
                </p:cNvPr>
                <p:cNvSpPr/>
                <p:nvPr/>
              </p:nvSpPr>
              <p:spPr>
                <a:xfrm>
                  <a:off x="96504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fr-FR" dirty="0"/>
                </a:p>
              </p:txBody>
            </p:sp>
            <p:sp>
              <p:nvSpPr>
                <p:cNvPr id="78" name="Freeform: Shape 74">
                  <a:extLst>
                    <a:ext uri="{FF2B5EF4-FFF2-40B4-BE49-F238E27FC236}">
                      <a16:creationId xmlns:a16="http://schemas.microsoft.com/office/drawing/2014/main" xmlns="" id="{14CF0411-E087-4BF4-9A67-93B2D92092B4}"/>
                    </a:ext>
                  </a:extLst>
                </p:cNvPr>
                <p:cNvSpPr/>
                <p:nvPr/>
              </p:nvSpPr>
              <p:spPr>
                <a:xfrm>
                  <a:off x="9898090"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fr-FR" dirty="0"/>
                </a:p>
              </p:txBody>
            </p:sp>
            <p:sp>
              <p:nvSpPr>
                <p:cNvPr id="79" name="Freeform: Shape 75">
                  <a:extLst>
                    <a:ext uri="{FF2B5EF4-FFF2-40B4-BE49-F238E27FC236}">
                      <a16:creationId xmlns:a16="http://schemas.microsoft.com/office/drawing/2014/main" xmlns="" id="{86DB68C1-55FF-4B47-B8AB-21434440D59D}"/>
                    </a:ext>
                  </a:extLst>
                </p:cNvPr>
                <p:cNvSpPr/>
                <p:nvPr/>
              </p:nvSpPr>
              <p:spPr>
                <a:xfrm>
                  <a:off x="10012400"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fr-FR" dirty="0"/>
                </a:p>
              </p:txBody>
            </p:sp>
          </p:grpSp>
          <p:sp>
            <p:nvSpPr>
              <p:cNvPr id="66" name="Freeform: Shape 80">
                <a:extLst>
                  <a:ext uri="{FF2B5EF4-FFF2-40B4-BE49-F238E27FC236}">
                    <a16:creationId xmlns:a16="http://schemas.microsoft.com/office/drawing/2014/main" xmlns="" id="{38F59D8E-4968-484A-AAAF-06863B4BAD49}"/>
                  </a:ext>
                </a:extLst>
              </p:cNvPr>
              <p:cNvSpPr/>
              <p:nvPr/>
            </p:nvSpPr>
            <p:spPr>
              <a:xfrm>
                <a:off x="798033" y="2920682"/>
                <a:ext cx="2812906" cy="2044397"/>
              </a:xfrm>
              <a:custGeom>
                <a:avLst/>
                <a:gdLst>
                  <a:gd name="connsiteX0" fmla="*/ 4398626 w 4391025"/>
                  <a:gd name="connsiteY0" fmla="*/ 3196409 h 3190875"/>
                  <a:gd name="connsiteX1" fmla="*/ 3438992 w 4391025"/>
                  <a:gd name="connsiteY1" fmla="*/ 3196409 h 3190875"/>
                  <a:gd name="connsiteX2" fmla="*/ 3438992 w 4391025"/>
                  <a:gd name="connsiteY2" fmla="*/ 2925280 h 3190875"/>
                  <a:gd name="connsiteX3" fmla="*/ 2782586 w 4391025"/>
                  <a:gd name="connsiteY3" fmla="*/ 2925280 h 3190875"/>
                  <a:gd name="connsiteX4" fmla="*/ 2782586 w 4391025"/>
                  <a:gd name="connsiteY4" fmla="*/ 2721940 h 3190875"/>
                  <a:gd name="connsiteX5" fmla="*/ 2472223 w 4391025"/>
                  <a:gd name="connsiteY5" fmla="*/ 2721940 h 3190875"/>
                  <a:gd name="connsiteX6" fmla="*/ 2472223 w 4391025"/>
                  <a:gd name="connsiteY6" fmla="*/ 2518591 h 3190875"/>
                  <a:gd name="connsiteX7" fmla="*/ 2293849 w 4391025"/>
                  <a:gd name="connsiteY7" fmla="*/ 2518591 h 3190875"/>
                  <a:gd name="connsiteX8" fmla="*/ 2293849 w 4391025"/>
                  <a:gd name="connsiteY8" fmla="*/ 2297411 h 3190875"/>
                  <a:gd name="connsiteX9" fmla="*/ 1776574 w 4391025"/>
                  <a:gd name="connsiteY9" fmla="*/ 2297411 h 3190875"/>
                  <a:gd name="connsiteX10" fmla="*/ 1776574 w 4391025"/>
                  <a:gd name="connsiteY10" fmla="*/ 2097643 h 3190875"/>
                  <a:gd name="connsiteX11" fmla="*/ 1113034 w 4391025"/>
                  <a:gd name="connsiteY11" fmla="*/ 2097643 h 3190875"/>
                  <a:gd name="connsiteX12" fmla="*/ 1113034 w 4391025"/>
                  <a:gd name="connsiteY12" fmla="*/ 1883597 h 3190875"/>
                  <a:gd name="connsiteX13" fmla="*/ 984609 w 4391025"/>
                  <a:gd name="connsiteY13" fmla="*/ 1883597 h 3190875"/>
                  <a:gd name="connsiteX14" fmla="*/ 984609 w 4391025"/>
                  <a:gd name="connsiteY14" fmla="*/ 1687392 h 3190875"/>
                  <a:gd name="connsiteX15" fmla="*/ 870450 w 4391025"/>
                  <a:gd name="connsiteY15" fmla="*/ 1687392 h 3190875"/>
                  <a:gd name="connsiteX16" fmla="*/ 870450 w 4391025"/>
                  <a:gd name="connsiteY16" fmla="*/ 1469774 h 3190875"/>
                  <a:gd name="connsiteX17" fmla="*/ 824073 w 4391025"/>
                  <a:gd name="connsiteY17" fmla="*/ 1469774 h 3190875"/>
                  <a:gd name="connsiteX18" fmla="*/ 824073 w 4391025"/>
                  <a:gd name="connsiteY18" fmla="*/ 1262863 h 3190875"/>
                  <a:gd name="connsiteX19" fmla="*/ 781264 w 4391025"/>
                  <a:gd name="connsiteY19" fmla="*/ 1262863 h 3190875"/>
                  <a:gd name="connsiteX20" fmla="*/ 781264 w 4391025"/>
                  <a:gd name="connsiteY20" fmla="*/ 1052389 h 3190875"/>
                  <a:gd name="connsiteX21" fmla="*/ 692079 w 4391025"/>
                  <a:gd name="connsiteY21" fmla="*/ 1052389 h 3190875"/>
                  <a:gd name="connsiteX22" fmla="*/ 692079 w 4391025"/>
                  <a:gd name="connsiteY22" fmla="*/ 849044 h 3190875"/>
                  <a:gd name="connsiteX23" fmla="*/ 677809 w 4391025"/>
                  <a:gd name="connsiteY23" fmla="*/ 849044 h 3190875"/>
                  <a:gd name="connsiteX24" fmla="*/ 677809 w 4391025"/>
                  <a:gd name="connsiteY24" fmla="*/ 627865 h 3190875"/>
                  <a:gd name="connsiteX25" fmla="*/ 560084 w 4391025"/>
                  <a:gd name="connsiteY25" fmla="*/ 627865 h 3190875"/>
                  <a:gd name="connsiteX26" fmla="*/ 560084 w 4391025"/>
                  <a:gd name="connsiteY26" fmla="*/ 435225 h 3190875"/>
                  <a:gd name="connsiteX27" fmla="*/ 499439 w 4391025"/>
                  <a:gd name="connsiteY27" fmla="*/ 435225 h 3190875"/>
                  <a:gd name="connsiteX28" fmla="*/ 499439 w 4391025"/>
                  <a:gd name="connsiteY28" fmla="*/ 228314 h 3190875"/>
                  <a:gd name="connsiteX29" fmla="*/ 121292 w 4391025"/>
                  <a:gd name="connsiteY29" fmla="*/ 228314 h 3190875"/>
                  <a:gd name="connsiteX30" fmla="*/ 121292 w 4391025"/>
                  <a:gd name="connsiteY30" fmla="*/ 10702 h 3190875"/>
                  <a:gd name="connsiteX31" fmla="*/ 0 w 4391025"/>
                  <a:gd name="connsiteY31" fmla="*/ 10702 h 3190875"/>
                  <a:gd name="connsiteX32" fmla="*/ 0 w 4391025"/>
                  <a:gd name="connsiteY32"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91025" h="3190875">
                    <a:moveTo>
                      <a:pt x="4398626" y="3196409"/>
                    </a:moveTo>
                    <a:lnTo>
                      <a:pt x="3438992" y="3196409"/>
                    </a:lnTo>
                    <a:lnTo>
                      <a:pt x="3438992" y="2925280"/>
                    </a:lnTo>
                    <a:lnTo>
                      <a:pt x="2782586" y="2925280"/>
                    </a:lnTo>
                    <a:lnTo>
                      <a:pt x="2782586" y="2721940"/>
                    </a:lnTo>
                    <a:lnTo>
                      <a:pt x="2472223" y="2721940"/>
                    </a:lnTo>
                    <a:lnTo>
                      <a:pt x="2472223" y="2518591"/>
                    </a:lnTo>
                    <a:lnTo>
                      <a:pt x="2293849" y="2518591"/>
                    </a:lnTo>
                    <a:lnTo>
                      <a:pt x="2293849" y="2297411"/>
                    </a:lnTo>
                    <a:lnTo>
                      <a:pt x="1776574" y="2297411"/>
                    </a:lnTo>
                    <a:lnTo>
                      <a:pt x="1776574" y="2097643"/>
                    </a:lnTo>
                    <a:lnTo>
                      <a:pt x="1113034" y="2097643"/>
                    </a:lnTo>
                    <a:lnTo>
                      <a:pt x="1113034" y="1883597"/>
                    </a:lnTo>
                    <a:lnTo>
                      <a:pt x="984609" y="1883597"/>
                    </a:lnTo>
                    <a:lnTo>
                      <a:pt x="984609" y="1687392"/>
                    </a:lnTo>
                    <a:lnTo>
                      <a:pt x="870450" y="1687392"/>
                    </a:lnTo>
                    <a:lnTo>
                      <a:pt x="870450" y="1469774"/>
                    </a:lnTo>
                    <a:lnTo>
                      <a:pt x="824073" y="1469774"/>
                    </a:lnTo>
                    <a:lnTo>
                      <a:pt x="824073" y="1262863"/>
                    </a:lnTo>
                    <a:lnTo>
                      <a:pt x="781264" y="1262863"/>
                    </a:lnTo>
                    <a:lnTo>
                      <a:pt x="781264" y="1052389"/>
                    </a:lnTo>
                    <a:lnTo>
                      <a:pt x="692079" y="1052389"/>
                    </a:lnTo>
                    <a:lnTo>
                      <a:pt x="692079" y="849044"/>
                    </a:lnTo>
                    <a:lnTo>
                      <a:pt x="677809" y="849044"/>
                    </a:lnTo>
                    <a:lnTo>
                      <a:pt x="677809" y="627865"/>
                    </a:lnTo>
                    <a:lnTo>
                      <a:pt x="560084" y="627865"/>
                    </a:lnTo>
                    <a:lnTo>
                      <a:pt x="560084" y="435225"/>
                    </a:lnTo>
                    <a:lnTo>
                      <a:pt x="499439" y="435225"/>
                    </a:lnTo>
                    <a:lnTo>
                      <a:pt x="499439" y="228314"/>
                    </a:lnTo>
                    <a:lnTo>
                      <a:pt x="121292" y="228314"/>
                    </a:lnTo>
                    <a:lnTo>
                      <a:pt x="121292" y="10702"/>
                    </a:lnTo>
                    <a:lnTo>
                      <a:pt x="0" y="10702"/>
                    </a:lnTo>
                    <a:lnTo>
                      <a:pt x="0" y="0"/>
                    </a:lnTo>
                  </a:path>
                </a:pathLst>
              </a:custGeom>
              <a:noFill/>
              <a:ln w="22225" cap="flat">
                <a:solidFill>
                  <a:schemeClr val="accent2"/>
                </a:solidFill>
                <a:prstDash val="solid"/>
                <a:miter/>
              </a:ln>
            </p:spPr>
            <p:txBody>
              <a:bodyPr rtlCol="0" anchor="ctr"/>
              <a:lstStyle/>
              <a:p>
                <a:endParaRPr lang="fr-FR" dirty="0"/>
              </a:p>
            </p:txBody>
          </p:sp>
          <p:sp>
            <p:nvSpPr>
              <p:cNvPr id="67" name="Freeform: Shape 81">
                <a:extLst>
                  <a:ext uri="{FF2B5EF4-FFF2-40B4-BE49-F238E27FC236}">
                    <a16:creationId xmlns:a16="http://schemas.microsoft.com/office/drawing/2014/main" xmlns="" id="{B6F26FC0-67E7-4994-BB7B-622CB5E882AE}"/>
                  </a:ext>
                </a:extLst>
              </p:cNvPr>
              <p:cNvSpPr/>
              <p:nvPr/>
            </p:nvSpPr>
            <p:spPr>
              <a:xfrm>
                <a:off x="3605868" y="4903220"/>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fr-FR" dirty="0"/>
              </a:p>
            </p:txBody>
          </p:sp>
          <p:sp>
            <p:nvSpPr>
              <p:cNvPr id="68" name="Freeform: Shape 82">
                <a:extLst>
                  <a:ext uri="{FF2B5EF4-FFF2-40B4-BE49-F238E27FC236}">
                    <a16:creationId xmlns:a16="http://schemas.microsoft.com/office/drawing/2014/main" xmlns="" id="{720B9322-2C42-4BEA-9F91-CEFFE55691FA}"/>
                  </a:ext>
                </a:extLst>
              </p:cNvPr>
              <p:cNvSpPr/>
              <p:nvPr/>
            </p:nvSpPr>
            <p:spPr>
              <a:xfrm>
                <a:off x="3542587" y="4903220"/>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fr-FR" dirty="0"/>
              </a:p>
            </p:txBody>
          </p:sp>
          <p:sp>
            <p:nvSpPr>
              <p:cNvPr id="69" name="Freeform: Shape 83">
                <a:extLst>
                  <a:ext uri="{FF2B5EF4-FFF2-40B4-BE49-F238E27FC236}">
                    <a16:creationId xmlns:a16="http://schemas.microsoft.com/office/drawing/2014/main" xmlns="" id="{5E0BE242-123E-41DD-936D-8CACCF229711}"/>
                  </a:ext>
                </a:extLst>
              </p:cNvPr>
              <p:cNvSpPr/>
              <p:nvPr/>
            </p:nvSpPr>
            <p:spPr>
              <a:xfrm>
                <a:off x="3469366" y="4903220"/>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fr-FR" dirty="0"/>
              </a:p>
            </p:txBody>
          </p:sp>
          <p:sp>
            <p:nvSpPr>
              <p:cNvPr id="70" name="Freeform: Shape 84">
                <a:extLst>
                  <a:ext uri="{FF2B5EF4-FFF2-40B4-BE49-F238E27FC236}">
                    <a16:creationId xmlns:a16="http://schemas.microsoft.com/office/drawing/2014/main" xmlns="" id="{8D121340-F6C4-42EB-8992-EB56841769CE}"/>
                  </a:ext>
                </a:extLst>
              </p:cNvPr>
              <p:cNvSpPr/>
              <p:nvPr/>
            </p:nvSpPr>
            <p:spPr>
              <a:xfrm>
                <a:off x="2700540" y="4732345"/>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fr-FR" dirty="0"/>
              </a:p>
            </p:txBody>
          </p:sp>
        </p:grpSp>
      </p:grpSp>
      <p:grpSp>
        <p:nvGrpSpPr>
          <p:cNvPr id="80" name="Group 79">
            <a:extLst>
              <a:ext uri="{FF2B5EF4-FFF2-40B4-BE49-F238E27FC236}">
                <a16:creationId xmlns:a16="http://schemas.microsoft.com/office/drawing/2014/main" xmlns="" id="{C1A2DCAE-E3EE-45F8-8DAB-FF2B7AA12CC8}"/>
              </a:ext>
            </a:extLst>
          </p:cNvPr>
          <p:cNvGrpSpPr/>
          <p:nvPr/>
        </p:nvGrpSpPr>
        <p:grpSpPr>
          <a:xfrm>
            <a:off x="4592096" y="2192297"/>
            <a:ext cx="4389133" cy="3569571"/>
            <a:chOff x="3041806" y="2308579"/>
            <a:chExt cx="3310969" cy="2405541"/>
          </a:xfrm>
        </p:grpSpPr>
        <p:sp>
          <p:nvSpPr>
            <p:cNvPr id="81" name="TextBox 80">
              <a:extLst>
                <a:ext uri="{FF2B5EF4-FFF2-40B4-BE49-F238E27FC236}">
                  <a16:creationId xmlns:a16="http://schemas.microsoft.com/office/drawing/2014/main" xmlns="" id="{486E1DCF-95BC-4969-B425-E0CDA19592EE}"/>
                </a:ext>
              </a:extLst>
            </p:cNvPr>
            <p:cNvSpPr txBox="1"/>
            <p:nvPr/>
          </p:nvSpPr>
          <p:spPr>
            <a:xfrm>
              <a:off x="6169752"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42</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0</a:t>
              </a:r>
            </a:p>
            <a:p>
              <a:pPr algn="ctr"/>
              <a:r>
                <a:rPr lang="fr-FR" sz="1200" dirty="0">
                  <a:solidFill>
                    <a:schemeClr val="accent2"/>
                  </a:solidFill>
                  <a:cs typeface="Arial" panose="020B0604020202020204" pitchFamily="34" charset="0"/>
                </a:rPr>
                <a:t>0</a:t>
              </a:r>
            </a:p>
          </p:txBody>
        </p:sp>
        <p:sp>
          <p:nvSpPr>
            <p:cNvPr id="82" name="TextBox 81">
              <a:extLst>
                <a:ext uri="{FF2B5EF4-FFF2-40B4-BE49-F238E27FC236}">
                  <a16:creationId xmlns:a16="http://schemas.microsoft.com/office/drawing/2014/main" xmlns="" id="{18AD7505-F71F-4D1E-A823-5E4A199588E3}"/>
                </a:ext>
              </a:extLst>
            </p:cNvPr>
            <p:cNvSpPr txBox="1"/>
            <p:nvPr/>
          </p:nvSpPr>
          <p:spPr>
            <a:xfrm>
              <a:off x="4731042" y="4262256"/>
              <a:ext cx="353954" cy="222436"/>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fr-FR" sz="1200" dirty="0">
                  <a:solidFill>
                    <a:srgbClr val="363636"/>
                  </a:solidFill>
                  <a:cs typeface="Arial" panose="020B0604020202020204" pitchFamily="34" charset="0"/>
                </a:rPr>
                <a:t>Mois</a:t>
              </a:r>
            </a:p>
          </p:txBody>
        </p:sp>
        <p:sp>
          <p:nvSpPr>
            <p:cNvPr id="83" name="Freeform 21">
              <a:extLst>
                <a:ext uri="{FF2B5EF4-FFF2-40B4-BE49-F238E27FC236}">
                  <a16:creationId xmlns:a16="http://schemas.microsoft.com/office/drawing/2014/main" xmlns="" id="{FF3FC552-32F8-4B4F-960B-13D2B48181D1}"/>
                </a:ext>
              </a:extLst>
            </p:cNvPr>
            <p:cNvSpPr>
              <a:spLocks/>
            </p:cNvSpPr>
            <p:nvPr/>
          </p:nvSpPr>
          <p:spPr bwMode="auto">
            <a:xfrm>
              <a:off x="3535878" y="2398022"/>
              <a:ext cx="2722984" cy="17103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84" name="Line 6">
              <a:extLst>
                <a:ext uri="{FF2B5EF4-FFF2-40B4-BE49-F238E27FC236}">
                  <a16:creationId xmlns:a16="http://schemas.microsoft.com/office/drawing/2014/main" xmlns="" id="{AFF9806D-88CC-4E75-AB78-8B376BC492B1}"/>
                </a:ext>
              </a:extLst>
            </p:cNvPr>
            <p:cNvSpPr>
              <a:spLocks noChangeShapeType="1"/>
            </p:cNvSpPr>
            <p:nvPr/>
          </p:nvSpPr>
          <p:spPr bwMode="auto">
            <a:xfrm>
              <a:off x="3435955" y="2398021"/>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85" name="Line 7">
              <a:extLst>
                <a:ext uri="{FF2B5EF4-FFF2-40B4-BE49-F238E27FC236}">
                  <a16:creationId xmlns:a16="http://schemas.microsoft.com/office/drawing/2014/main" xmlns="" id="{BF93F01C-3FCD-4DEF-AC6D-3A1857FE5B99}"/>
                </a:ext>
              </a:extLst>
            </p:cNvPr>
            <p:cNvSpPr>
              <a:spLocks noChangeShapeType="1"/>
            </p:cNvSpPr>
            <p:nvPr/>
          </p:nvSpPr>
          <p:spPr bwMode="auto">
            <a:xfrm>
              <a:off x="3435955" y="2748441"/>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86" name="Line 8">
              <a:extLst>
                <a:ext uri="{FF2B5EF4-FFF2-40B4-BE49-F238E27FC236}">
                  <a16:creationId xmlns:a16="http://schemas.microsoft.com/office/drawing/2014/main" xmlns="" id="{10C54655-248A-448F-BF33-E94BD7EC919B}"/>
                </a:ext>
              </a:extLst>
            </p:cNvPr>
            <p:cNvSpPr>
              <a:spLocks noChangeShapeType="1"/>
            </p:cNvSpPr>
            <p:nvPr/>
          </p:nvSpPr>
          <p:spPr bwMode="auto">
            <a:xfrm>
              <a:off x="3435955" y="3083128"/>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87" name="Line 9">
              <a:extLst>
                <a:ext uri="{FF2B5EF4-FFF2-40B4-BE49-F238E27FC236}">
                  <a16:creationId xmlns:a16="http://schemas.microsoft.com/office/drawing/2014/main" xmlns="" id="{6E0E7315-5730-4FE3-B9FC-825667E64107}"/>
                </a:ext>
              </a:extLst>
            </p:cNvPr>
            <p:cNvSpPr>
              <a:spLocks noChangeShapeType="1"/>
            </p:cNvSpPr>
            <p:nvPr/>
          </p:nvSpPr>
          <p:spPr bwMode="auto">
            <a:xfrm>
              <a:off x="3435955" y="3428630"/>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88" name="Line 10">
              <a:extLst>
                <a:ext uri="{FF2B5EF4-FFF2-40B4-BE49-F238E27FC236}">
                  <a16:creationId xmlns:a16="http://schemas.microsoft.com/office/drawing/2014/main" xmlns="" id="{AFFEB66A-3D1A-40EE-897B-245DF880E87E}"/>
                </a:ext>
              </a:extLst>
            </p:cNvPr>
            <p:cNvSpPr>
              <a:spLocks noChangeShapeType="1"/>
            </p:cNvSpPr>
            <p:nvPr/>
          </p:nvSpPr>
          <p:spPr bwMode="auto">
            <a:xfrm>
              <a:off x="3435955" y="3766924"/>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89" name="Line 11">
              <a:extLst>
                <a:ext uri="{FF2B5EF4-FFF2-40B4-BE49-F238E27FC236}">
                  <a16:creationId xmlns:a16="http://schemas.microsoft.com/office/drawing/2014/main" xmlns="" id="{469D2677-0BC2-48F4-9C22-7AB69AC9A3D3}"/>
                </a:ext>
              </a:extLst>
            </p:cNvPr>
            <p:cNvSpPr>
              <a:spLocks noChangeShapeType="1"/>
            </p:cNvSpPr>
            <p:nvPr/>
          </p:nvSpPr>
          <p:spPr bwMode="auto">
            <a:xfrm>
              <a:off x="3435955" y="4108823"/>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90" name="TextBox 89">
              <a:extLst>
                <a:ext uri="{FF2B5EF4-FFF2-40B4-BE49-F238E27FC236}">
                  <a16:creationId xmlns:a16="http://schemas.microsoft.com/office/drawing/2014/main" xmlns="" id="{7B988ADB-4241-486A-8B7B-B1334D4C2E6E}"/>
                </a:ext>
              </a:extLst>
            </p:cNvPr>
            <p:cNvSpPr txBox="1"/>
            <p:nvPr/>
          </p:nvSpPr>
          <p:spPr>
            <a:xfrm rot="16200000">
              <a:off x="2992119" y="3139684"/>
              <a:ext cx="349309" cy="19414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200" dirty="0">
                  <a:solidFill>
                    <a:srgbClr val="4D4D4D"/>
                  </a:solidFill>
                  <a:cs typeface="Arial" panose="020B0604020202020204" pitchFamily="34" charset="0"/>
                </a:rPr>
                <a:t>SG, %</a:t>
              </a:r>
            </a:p>
          </p:txBody>
        </p:sp>
        <p:sp>
          <p:nvSpPr>
            <p:cNvPr id="91" name="TextBox 90">
              <a:extLst>
                <a:ext uri="{FF2B5EF4-FFF2-40B4-BE49-F238E27FC236}">
                  <a16:creationId xmlns:a16="http://schemas.microsoft.com/office/drawing/2014/main" xmlns="" id="{8DDC2249-6EB9-438E-BA40-8E1F460AA876}"/>
                </a:ext>
              </a:extLst>
            </p:cNvPr>
            <p:cNvSpPr txBox="1"/>
            <p:nvPr/>
          </p:nvSpPr>
          <p:spPr>
            <a:xfrm>
              <a:off x="3172882" y="2308579"/>
              <a:ext cx="247112" cy="175166"/>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100</a:t>
              </a:r>
            </a:p>
          </p:txBody>
        </p:sp>
        <p:sp>
          <p:nvSpPr>
            <p:cNvPr id="92" name="TextBox 91">
              <a:extLst>
                <a:ext uri="{FF2B5EF4-FFF2-40B4-BE49-F238E27FC236}">
                  <a16:creationId xmlns:a16="http://schemas.microsoft.com/office/drawing/2014/main" xmlns="" id="{0F2D37FF-98F1-4AB3-B6DF-4D1060BDF960}"/>
                </a:ext>
              </a:extLst>
            </p:cNvPr>
            <p:cNvSpPr txBox="1"/>
            <p:nvPr/>
          </p:nvSpPr>
          <p:spPr>
            <a:xfrm>
              <a:off x="3236972" y="2660296"/>
              <a:ext cx="183023" cy="175166"/>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80</a:t>
              </a:r>
            </a:p>
          </p:txBody>
        </p:sp>
        <p:sp>
          <p:nvSpPr>
            <p:cNvPr id="93" name="TextBox 92">
              <a:extLst>
                <a:ext uri="{FF2B5EF4-FFF2-40B4-BE49-F238E27FC236}">
                  <a16:creationId xmlns:a16="http://schemas.microsoft.com/office/drawing/2014/main" xmlns="" id="{797669A9-D7C7-4DA9-AB5F-00CF32200231}"/>
                </a:ext>
              </a:extLst>
            </p:cNvPr>
            <p:cNvSpPr txBox="1"/>
            <p:nvPr/>
          </p:nvSpPr>
          <p:spPr>
            <a:xfrm>
              <a:off x="3236972" y="2994829"/>
              <a:ext cx="183023" cy="175166"/>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60</a:t>
              </a:r>
            </a:p>
          </p:txBody>
        </p:sp>
        <p:sp>
          <p:nvSpPr>
            <p:cNvPr id="94" name="TextBox 93">
              <a:extLst>
                <a:ext uri="{FF2B5EF4-FFF2-40B4-BE49-F238E27FC236}">
                  <a16:creationId xmlns:a16="http://schemas.microsoft.com/office/drawing/2014/main" xmlns="" id="{D55CB2E4-D1F1-4775-900D-40442E06A75D}"/>
                </a:ext>
              </a:extLst>
            </p:cNvPr>
            <p:cNvSpPr txBox="1"/>
            <p:nvPr/>
          </p:nvSpPr>
          <p:spPr>
            <a:xfrm>
              <a:off x="3236972" y="3340179"/>
              <a:ext cx="183023" cy="175166"/>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40</a:t>
              </a:r>
            </a:p>
          </p:txBody>
        </p:sp>
        <p:sp>
          <p:nvSpPr>
            <p:cNvPr id="95" name="TextBox 94">
              <a:extLst>
                <a:ext uri="{FF2B5EF4-FFF2-40B4-BE49-F238E27FC236}">
                  <a16:creationId xmlns:a16="http://schemas.microsoft.com/office/drawing/2014/main" xmlns="" id="{4FDC6539-1019-429B-BD94-E96ADA97117B}"/>
                </a:ext>
              </a:extLst>
            </p:cNvPr>
            <p:cNvSpPr txBox="1"/>
            <p:nvPr/>
          </p:nvSpPr>
          <p:spPr>
            <a:xfrm>
              <a:off x="3236972" y="3678317"/>
              <a:ext cx="183023" cy="175166"/>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20</a:t>
              </a:r>
            </a:p>
          </p:txBody>
        </p:sp>
        <p:sp>
          <p:nvSpPr>
            <p:cNvPr id="96" name="TextBox 95">
              <a:extLst>
                <a:ext uri="{FF2B5EF4-FFF2-40B4-BE49-F238E27FC236}">
                  <a16:creationId xmlns:a16="http://schemas.microsoft.com/office/drawing/2014/main" xmlns="" id="{ADB1BEE5-D197-4216-B557-F99A75E256FE}"/>
                </a:ext>
              </a:extLst>
            </p:cNvPr>
            <p:cNvSpPr txBox="1"/>
            <p:nvPr/>
          </p:nvSpPr>
          <p:spPr>
            <a:xfrm>
              <a:off x="3301070" y="4020060"/>
              <a:ext cx="118933" cy="175166"/>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a:t>
              </a:r>
            </a:p>
          </p:txBody>
        </p:sp>
        <p:sp>
          <p:nvSpPr>
            <p:cNvPr id="97" name="Line 21">
              <a:extLst>
                <a:ext uri="{FF2B5EF4-FFF2-40B4-BE49-F238E27FC236}">
                  <a16:creationId xmlns:a16="http://schemas.microsoft.com/office/drawing/2014/main" xmlns="" id="{2F2C31C4-BD04-4438-BF1A-5A25FB439D02}"/>
                </a:ext>
              </a:extLst>
            </p:cNvPr>
            <p:cNvSpPr>
              <a:spLocks noChangeShapeType="1"/>
            </p:cNvSpPr>
            <p:nvPr/>
          </p:nvSpPr>
          <p:spPr bwMode="auto">
            <a:xfrm>
              <a:off x="3732743"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98" name="TextBox 97">
              <a:extLst>
                <a:ext uri="{FF2B5EF4-FFF2-40B4-BE49-F238E27FC236}">
                  <a16:creationId xmlns:a16="http://schemas.microsoft.com/office/drawing/2014/main" xmlns="" id="{B266A631-03E7-434F-8D0F-F239BBF90FB1}"/>
                </a:ext>
              </a:extLst>
            </p:cNvPr>
            <p:cNvSpPr txBox="1"/>
            <p:nvPr/>
          </p:nvSpPr>
          <p:spPr>
            <a:xfrm>
              <a:off x="3643099"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14</a:t>
              </a:r>
            </a:p>
            <a:p>
              <a:pPr algn="ctr"/>
              <a:r>
                <a:rPr lang="fr-FR" sz="1200" dirty="0">
                  <a:solidFill>
                    <a:schemeClr val="accent2"/>
                  </a:solidFill>
                  <a:cs typeface="Arial" panose="020B0604020202020204" pitchFamily="34" charset="0"/>
                </a:rPr>
                <a:t>18</a:t>
              </a:r>
            </a:p>
          </p:txBody>
        </p:sp>
        <p:sp>
          <p:nvSpPr>
            <p:cNvPr id="99" name="Line 19">
              <a:extLst>
                <a:ext uri="{FF2B5EF4-FFF2-40B4-BE49-F238E27FC236}">
                  <a16:creationId xmlns:a16="http://schemas.microsoft.com/office/drawing/2014/main" xmlns="" id="{2013EE52-4E91-4336-92B2-3FAA8A5C7EE8}"/>
                </a:ext>
              </a:extLst>
            </p:cNvPr>
            <p:cNvSpPr>
              <a:spLocks noChangeShapeType="1"/>
            </p:cNvSpPr>
            <p:nvPr/>
          </p:nvSpPr>
          <p:spPr bwMode="auto">
            <a:xfrm>
              <a:off x="3927060"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00" name="TextBox 99">
              <a:extLst>
                <a:ext uri="{FF2B5EF4-FFF2-40B4-BE49-F238E27FC236}">
                  <a16:creationId xmlns:a16="http://schemas.microsoft.com/office/drawing/2014/main" xmlns="" id="{E7D483F2-5FDA-421F-9D98-FFCDC57C15E8}"/>
                </a:ext>
              </a:extLst>
            </p:cNvPr>
            <p:cNvSpPr txBox="1"/>
            <p:nvPr/>
          </p:nvSpPr>
          <p:spPr>
            <a:xfrm>
              <a:off x="3840122"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6</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12</a:t>
              </a:r>
            </a:p>
            <a:p>
              <a:pPr algn="ctr"/>
              <a:r>
                <a:rPr lang="fr-FR" sz="1200" dirty="0">
                  <a:solidFill>
                    <a:schemeClr val="accent2"/>
                  </a:solidFill>
                  <a:cs typeface="Arial" panose="020B0604020202020204" pitchFamily="34" charset="0"/>
                </a:rPr>
                <a:t>13</a:t>
              </a:r>
            </a:p>
          </p:txBody>
        </p:sp>
        <p:sp>
          <p:nvSpPr>
            <p:cNvPr id="101" name="Line 21">
              <a:extLst>
                <a:ext uri="{FF2B5EF4-FFF2-40B4-BE49-F238E27FC236}">
                  <a16:creationId xmlns:a16="http://schemas.microsoft.com/office/drawing/2014/main" xmlns="" id="{AF0ACA14-6A65-4ACE-A103-3B1DC00A4007}"/>
                </a:ext>
              </a:extLst>
            </p:cNvPr>
            <p:cNvSpPr>
              <a:spLocks noChangeShapeType="1"/>
            </p:cNvSpPr>
            <p:nvPr/>
          </p:nvSpPr>
          <p:spPr bwMode="auto">
            <a:xfrm>
              <a:off x="4121377"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102" name="TextBox 101">
              <a:extLst>
                <a:ext uri="{FF2B5EF4-FFF2-40B4-BE49-F238E27FC236}">
                  <a16:creationId xmlns:a16="http://schemas.microsoft.com/office/drawing/2014/main" xmlns="" id="{17975650-0610-4807-A972-07FE33A899DF}"/>
                </a:ext>
              </a:extLst>
            </p:cNvPr>
            <p:cNvSpPr txBox="1"/>
            <p:nvPr/>
          </p:nvSpPr>
          <p:spPr>
            <a:xfrm>
              <a:off x="4032384"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9</a:t>
              </a:r>
            </a:p>
            <a:p>
              <a:pPr algn="ctr"/>
              <a:endParaRPr lang="fr-FR" sz="1200" dirty="0">
                <a:solidFill>
                  <a:srgbClr val="043882"/>
                </a:solidFill>
                <a:cs typeface="Arial" panose="020B0604020202020204" pitchFamily="34" charset="0"/>
              </a:endParaRPr>
            </a:p>
            <a:p>
              <a:pPr algn="ctr"/>
              <a:r>
                <a:rPr lang="fr-FR" sz="1200" dirty="0">
                  <a:solidFill>
                    <a:schemeClr val="accent4"/>
                  </a:solidFill>
                  <a:cs typeface="Arial" panose="020B0604020202020204" pitchFamily="34" charset="0"/>
                </a:rPr>
                <a:t>12</a:t>
              </a:r>
            </a:p>
            <a:p>
              <a:pPr algn="ctr"/>
              <a:r>
                <a:rPr lang="fr-FR" sz="1200" dirty="0">
                  <a:solidFill>
                    <a:schemeClr val="accent2"/>
                  </a:solidFill>
                  <a:cs typeface="Arial" panose="020B0604020202020204" pitchFamily="34" charset="0"/>
                </a:rPr>
                <a:t>9</a:t>
              </a:r>
            </a:p>
          </p:txBody>
        </p:sp>
        <p:sp>
          <p:nvSpPr>
            <p:cNvPr id="103" name="Line 19">
              <a:extLst>
                <a:ext uri="{FF2B5EF4-FFF2-40B4-BE49-F238E27FC236}">
                  <a16:creationId xmlns:a16="http://schemas.microsoft.com/office/drawing/2014/main" xmlns="" id="{47758793-1062-4568-87F9-A7E08B9ECCD3}"/>
                </a:ext>
              </a:extLst>
            </p:cNvPr>
            <p:cNvSpPr>
              <a:spLocks noChangeShapeType="1"/>
            </p:cNvSpPr>
            <p:nvPr/>
          </p:nvSpPr>
          <p:spPr bwMode="auto">
            <a:xfrm>
              <a:off x="4315694"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04" name="TextBox 103">
              <a:extLst>
                <a:ext uri="{FF2B5EF4-FFF2-40B4-BE49-F238E27FC236}">
                  <a16:creationId xmlns:a16="http://schemas.microsoft.com/office/drawing/2014/main" xmlns="" id="{A79F508E-6230-4644-A62C-1115EA3B223A}"/>
                </a:ext>
              </a:extLst>
            </p:cNvPr>
            <p:cNvSpPr txBox="1"/>
            <p:nvPr/>
          </p:nvSpPr>
          <p:spPr>
            <a:xfrm>
              <a:off x="4223588"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12</a:t>
              </a:r>
            </a:p>
            <a:p>
              <a:pPr algn="ctr"/>
              <a:endParaRPr lang="fr-FR" sz="1200" dirty="0">
                <a:solidFill>
                  <a:srgbClr val="043882"/>
                </a:solidFill>
                <a:cs typeface="Arial" panose="020B0604020202020204" pitchFamily="34" charset="0"/>
              </a:endParaRPr>
            </a:p>
            <a:p>
              <a:pPr algn="ctr"/>
              <a:r>
                <a:rPr lang="fr-FR" sz="1200" dirty="0">
                  <a:solidFill>
                    <a:schemeClr val="accent4"/>
                  </a:solidFill>
                  <a:cs typeface="Arial" panose="020B0604020202020204" pitchFamily="34" charset="0"/>
                </a:rPr>
                <a:t>12</a:t>
              </a:r>
            </a:p>
            <a:p>
              <a:pPr algn="ctr"/>
              <a:r>
                <a:rPr lang="fr-FR" sz="1200" dirty="0">
                  <a:solidFill>
                    <a:schemeClr val="accent2"/>
                  </a:solidFill>
                  <a:cs typeface="Arial" panose="020B0604020202020204" pitchFamily="34" charset="0"/>
                </a:rPr>
                <a:t>9</a:t>
              </a:r>
            </a:p>
          </p:txBody>
        </p:sp>
        <p:sp>
          <p:nvSpPr>
            <p:cNvPr id="105" name="Line 21">
              <a:extLst>
                <a:ext uri="{FF2B5EF4-FFF2-40B4-BE49-F238E27FC236}">
                  <a16:creationId xmlns:a16="http://schemas.microsoft.com/office/drawing/2014/main" xmlns="" id="{4D117CE8-7EA6-46C0-B0D1-75484510B0DC}"/>
                </a:ext>
              </a:extLst>
            </p:cNvPr>
            <p:cNvSpPr>
              <a:spLocks noChangeShapeType="1"/>
            </p:cNvSpPr>
            <p:nvPr/>
          </p:nvSpPr>
          <p:spPr bwMode="auto">
            <a:xfrm>
              <a:off x="4510010"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106" name="TextBox 105">
              <a:extLst>
                <a:ext uri="{FF2B5EF4-FFF2-40B4-BE49-F238E27FC236}">
                  <a16:creationId xmlns:a16="http://schemas.microsoft.com/office/drawing/2014/main" xmlns="" id="{5A103491-C4A9-4C43-825D-528015267FE5}"/>
                </a:ext>
              </a:extLst>
            </p:cNvPr>
            <p:cNvSpPr txBox="1"/>
            <p:nvPr/>
          </p:nvSpPr>
          <p:spPr>
            <a:xfrm>
              <a:off x="4419031"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15</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12</a:t>
              </a:r>
            </a:p>
            <a:p>
              <a:pPr algn="ctr"/>
              <a:r>
                <a:rPr lang="fr-FR" sz="1200" dirty="0">
                  <a:solidFill>
                    <a:schemeClr val="accent2"/>
                  </a:solidFill>
                  <a:cs typeface="Arial" panose="020B0604020202020204" pitchFamily="34" charset="0"/>
                </a:rPr>
                <a:t>8</a:t>
              </a:r>
            </a:p>
          </p:txBody>
        </p:sp>
        <p:sp>
          <p:nvSpPr>
            <p:cNvPr id="107" name="Line 19">
              <a:extLst>
                <a:ext uri="{FF2B5EF4-FFF2-40B4-BE49-F238E27FC236}">
                  <a16:creationId xmlns:a16="http://schemas.microsoft.com/office/drawing/2014/main" xmlns="" id="{BD4676A8-BFAB-4E8E-9010-01C3CA68FFA4}"/>
                </a:ext>
              </a:extLst>
            </p:cNvPr>
            <p:cNvSpPr>
              <a:spLocks noChangeShapeType="1"/>
            </p:cNvSpPr>
            <p:nvPr/>
          </p:nvSpPr>
          <p:spPr bwMode="auto">
            <a:xfrm>
              <a:off x="5675911"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08" name="TextBox 107">
              <a:extLst>
                <a:ext uri="{FF2B5EF4-FFF2-40B4-BE49-F238E27FC236}">
                  <a16:creationId xmlns:a16="http://schemas.microsoft.com/office/drawing/2014/main" xmlns="" id="{50A807F7-0E31-427B-B564-F2149013E023}"/>
                </a:ext>
              </a:extLst>
            </p:cNvPr>
            <p:cNvSpPr txBox="1"/>
            <p:nvPr/>
          </p:nvSpPr>
          <p:spPr>
            <a:xfrm>
              <a:off x="5582705"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33</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1</a:t>
              </a:r>
            </a:p>
            <a:p>
              <a:pPr algn="ctr"/>
              <a:r>
                <a:rPr lang="fr-FR" sz="1200" dirty="0">
                  <a:solidFill>
                    <a:schemeClr val="accent2"/>
                  </a:solidFill>
                  <a:cs typeface="Arial" panose="020B0604020202020204" pitchFamily="34" charset="0"/>
                </a:rPr>
                <a:t>0</a:t>
              </a:r>
            </a:p>
          </p:txBody>
        </p:sp>
        <p:sp>
          <p:nvSpPr>
            <p:cNvPr id="109" name="Line 21">
              <a:extLst>
                <a:ext uri="{FF2B5EF4-FFF2-40B4-BE49-F238E27FC236}">
                  <a16:creationId xmlns:a16="http://schemas.microsoft.com/office/drawing/2014/main" xmlns="" id="{B2B1A8CB-CA09-45F8-9884-FCBA0465E0BD}"/>
                </a:ext>
              </a:extLst>
            </p:cNvPr>
            <p:cNvSpPr>
              <a:spLocks noChangeShapeType="1"/>
            </p:cNvSpPr>
            <p:nvPr/>
          </p:nvSpPr>
          <p:spPr bwMode="auto">
            <a:xfrm>
              <a:off x="5870228"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110" name="TextBox 109">
              <a:extLst>
                <a:ext uri="{FF2B5EF4-FFF2-40B4-BE49-F238E27FC236}">
                  <a16:creationId xmlns:a16="http://schemas.microsoft.com/office/drawing/2014/main" xmlns="" id="{E8DAD23B-8FA0-48AA-BC7D-BE751C67F58A}"/>
                </a:ext>
              </a:extLst>
            </p:cNvPr>
            <p:cNvSpPr txBox="1"/>
            <p:nvPr/>
          </p:nvSpPr>
          <p:spPr>
            <a:xfrm>
              <a:off x="5781916"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36</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1</a:t>
              </a:r>
            </a:p>
            <a:p>
              <a:pPr algn="ctr"/>
              <a:r>
                <a:rPr lang="fr-FR" sz="1200" dirty="0">
                  <a:solidFill>
                    <a:schemeClr val="accent2"/>
                  </a:solidFill>
                  <a:cs typeface="Arial" panose="020B0604020202020204" pitchFamily="34" charset="0"/>
                </a:rPr>
                <a:t>0</a:t>
              </a:r>
            </a:p>
          </p:txBody>
        </p:sp>
        <p:sp>
          <p:nvSpPr>
            <p:cNvPr id="111" name="Line 19">
              <a:extLst>
                <a:ext uri="{FF2B5EF4-FFF2-40B4-BE49-F238E27FC236}">
                  <a16:creationId xmlns:a16="http://schemas.microsoft.com/office/drawing/2014/main" xmlns="" id="{A8893966-E161-4D9A-808F-59C9AAF00BF3}"/>
                </a:ext>
              </a:extLst>
            </p:cNvPr>
            <p:cNvSpPr>
              <a:spLocks noChangeShapeType="1"/>
            </p:cNvSpPr>
            <p:nvPr/>
          </p:nvSpPr>
          <p:spPr bwMode="auto">
            <a:xfrm>
              <a:off x="6064545"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12" name="TextBox 111">
              <a:extLst>
                <a:ext uri="{FF2B5EF4-FFF2-40B4-BE49-F238E27FC236}">
                  <a16:creationId xmlns:a16="http://schemas.microsoft.com/office/drawing/2014/main" xmlns="" id="{A56D5E69-E4C5-4E74-B3B9-AD62C3BBFC29}"/>
                </a:ext>
              </a:extLst>
            </p:cNvPr>
            <p:cNvSpPr txBox="1"/>
            <p:nvPr/>
          </p:nvSpPr>
          <p:spPr>
            <a:xfrm>
              <a:off x="5972941"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39</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0</a:t>
              </a:r>
            </a:p>
            <a:p>
              <a:pPr algn="ctr"/>
              <a:r>
                <a:rPr lang="fr-FR" sz="1200" dirty="0">
                  <a:solidFill>
                    <a:schemeClr val="accent2"/>
                  </a:solidFill>
                  <a:cs typeface="Arial" panose="020B0604020202020204" pitchFamily="34" charset="0"/>
                </a:rPr>
                <a:t>0</a:t>
              </a:r>
            </a:p>
          </p:txBody>
        </p:sp>
        <p:sp>
          <p:nvSpPr>
            <p:cNvPr id="113" name="Line 21">
              <a:extLst>
                <a:ext uri="{FF2B5EF4-FFF2-40B4-BE49-F238E27FC236}">
                  <a16:creationId xmlns:a16="http://schemas.microsoft.com/office/drawing/2014/main" xmlns="" id="{A12DCCDF-C4B5-4E87-916F-6068FC26997E}"/>
                </a:ext>
              </a:extLst>
            </p:cNvPr>
            <p:cNvSpPr>
              <a:spLocks noChangeShapeType="1"/>
            </p:cNvSpPr>
            <p:nvPr/>
          </p:nvSpPr>
          <p:spPr bwMode="auto">
            <a:xfrm>
              <a:off x="6258862"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114" name="TextBox 113">
              <a:extLst>
                <a:ext uri="{FF2B5EF4-FFF2-40B4-BE49-F238E27FC236}">
                  <a16:creationId xmlns:a16="http://schemas.microsoft.com/office/drawing/2014/main" xmlns="" id="{F33BA845-D01A-43DA-97DB-CF56DBA027E4}"/>
                </a:ext>
              </a:extLst>
            </p:cNvPr>
            <p:cNvSpPr txBox="1"/>
            <p:nvPr/>
          </p:nvSpPr>
          <p:spPr>
            <a:xfrm>
              <a:off x="3041806" y="4291783"/>
              <a:ext cx="417953" cy="4223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dirty="0" smtClean="0">
                  <a:solidFill>
                    <a:srgbClr val="4D4D4D"/>
                  </a:solidFill>
                  <a:cs typeface="Arial" panose="020B0604020202020204" pitchFamily="34" charset="0"/>
                </a:rPr>
                <a:t>N</a:t>
              </a:r>
              <a:endParaRPr lang="fr-FR" sz="1200" dirty="0">
                <a:solidFill>
                  <a:srgbClr val="4D4D4D"/>
                </a:solidFill>
                <a:cs typeface="Arial" panose="020B0604020202020204" pitchFamily="34" charset="0"/>
              </a:endParaRPr>
            </a:p>
            <a:p>
              <a:pPr algn="r" fontAlgn="base">
                <a:spcBef>
                  <a:spcPct val="0"/>
                </a:spcBef>
                <a:spcAft>
                  <a:spcPct val="0"/>
                </a:spcAft>
              </a:pPr>
              <a:r>
                <a:rPr lang="fr-FR" sz="1200" dirty="0">
                  <a:solidFill>
                    <a:schemeClr val="accent4"/>
                  </a:solidFill>
                  <a:cs typeface="Arial" panose="020B0604020202020204" pitchFamily="34" charset="0"/>
                </a:rPr>
                <a:t>P + CT</a:t>
              </a:r>
            </a:p>
            <a:p>
              <a:pPr algn="r" fontAlgn="base">
                <a:spcBef>
                  <a:spcPct val="0"/>
                </a:spcBef>
                <a:spcAft>
                  <a:spcPct val="0"/>
                </a:spcAft>
              </a:pPr>
              <a:r>
                <a:rPr lang="fr-FR" sz="1200" dirty="0">
                  <a:solidFill>
                    <a:schemeClr val="accent2"/>
                  </a:solidFill>
                  <a:cs typeface="Arial" panose="020B0604020202020204" pitchFamily="34" charset="0"/>
                </a:rPr>
                <a:t>CT</a:t>
              </a:r>
            </a:p>
          </p:txBody>
        </p:sp>
        <p:sp>
          <p:nvSpPr>
            <p:cNvPr id="115" name="Line 21">
              <a:extLst>
                <a:ext uri="{FF2B5EF4-FFF2-40B4-BE49-F238E27FC236}">
                  <a16:creationId xmlns:a16="http://schemas.microsoft.com/office/drawing/2014/main" xmlns="" id="{5B764233-B886-4A4D-8ABE-0B8706479C76}"/>
                </a:ext>
              </a:extLst>
            </p:cNvPr>
            <p:cNvSpPr>
              <a:spLocks noChangeShapeType="1"/>
            </p:cNvSpPr>
            <p:nvPr/>
          </p:nvSpPr>
          <p:spPr bwMode="auto">
            <a:xfrm>
              <a:off x="3538426"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116" name="TextBox 115">
              <a:extLst>
                <a:ext uri="{FF2B5EF4-FFF2-40B4-BE49-F238E27FC236}">
                  <a16:creationId xmlns:a16="http://schemas.microsoft.com/office/drawing/2014/main" xmlns="" id="{4A9EF6EF-1B8C-4257-A399-C24A2F469327}"/>
                </a:ext>
              </a:extLst>
            </p:cNvPr>
            <p:cNvSpPr txBox="1"/>
            <p:nvPr/>
          </p:nvSpPr>
          <p:spPr>
            <a:xfrm>
              <a:off x="3445725"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0</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17</a:t>
              </a:r>
            </a:p>
            <a:p>
              <a:pPr algn="ctr"/>
              <a:r>
                <a:rPr lang="fr-FR" sz="1200" dirty="0">
                  <a:solidFill>
                    <a:schemeClr val="accent2"/>
                  </a:solidFill>
                  <a:cs typeface="Arial" panose="020B0604020202020204" pitchFamily="34" charset="0"/>
                </a:rPr>
                <a:t>19</a:t>
              </a:r>
            </a:p>
          </p:txBody>
        </p:sp>
        <p:sp>
          <p:nvSpPr>
            <p:cNvPr id="117" name="Line 21">
              <a:extLst>
                <a:ext uri="{FF2B5EF4-FFF2-40B4-BE49-F238E27FC236}">
                  <a16:creationId xmlns:a16="http://schemas.microsoft.com/office/drawing/2014/main" xmlns="" id="{F855C626-FA7C-4B20-9F0F-4C6F6A69A852}"/>
                </a:ext>
              </a:extLst>
            </p:cNvPr>
            <p:cNvSpPr>
              <a:spLocks noChangeShapeType="1"/>
            </p:cNvSpPr>
            <p:nvPr/>
          </p:nvSpPr>
          <p:spPr bwMode="auto">
            <a:xfrm>
              <a:off x="4704327"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118" name="TextBox 117">
              <a:extLst>
                <a:ext uri="{FF2B5EF4-FFF2-40B4-BE49-F238E27FC236}">
                  <a16:creationId xmlns:a16="http://schemas.microsoft.com/office/drawing/2014/main" xmlns="" id="{C582E3DB-1233-43F0-8826-C20AB07A187B}"/>
                </a:ext>
              </a:extLst>
            </p:cNvPr>
            <p:cNvSpPr txBox="1"/>
            <p:nvPr/>
          </p:nvSpPr>
          <p:spPr>
            <a:xfrm>
              <a:off x="4614253"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18</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12</a:t>
              </a:r>
            </a:p>
            <a:p>
              <a:pPr algn="ctr"/>
              <a:r>
                <a:rPr lang="fr-FR" sz="1200" dirty="0">
                  <a:solidFill>
                    <a:schemeClr val="accent2"/>
                  </a:solidFill>
                  <a:cs typeface="Arial" panose="020B0604020202020204" pitchFamily="34" charset="0"/>
                </a:rPr>
                <a:t>7</a:t>
              </a:r>
            </a:p>
          </p:txBody>
        </p:sp>
        <p:sp>
          <p:nvSpPr>
            <p:cNvPr id="119" name="Line 19">
              <a:extLst>
                <a:ext uri="{FF2B5EF4-FFF2-40B4-BE49-F238E27FC236}">
                  <a16:creationId xmlns:a16="http://schemas.microsoft.com/office/drawing/2014/main" xmlns="" id="{D86636EE-F7B3-48E4-B1FD-327D8F904508}"/>
                </a:ext>
              </a:extLst>
            </p:cNvPr>
            <p:cNvSpPr>
              <a:spLocks noChangeShapeType="1"/>
            </p:cNvSpPr>
            <p:nvPr/>
          </p:nvSpPr>
          <p:spPr bwMode="auto">
            <a:xfrm>
              <a:off x="4898644"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20" name="TextBox 119">
              <a:extLst>
                <a:ext uri="{FF2B5EF4-FFF2-40B4-BE49-F238E27FC236}">
                  <a16:creationId xmlns:a16="http://schemas.microsoft.com/office/drawing/2014/main" xmlns="" id="{7560F8BB-55EA-49DA-AEA5-DB748A831865}"/>
                </a:ext>
              </a:extLst>
            </p:cNvPr>
            <p:cNvSpPr txBox="1"/>
            <p:nvPr/>
          </p:nvSpPr>
          <p:spPr>
            <a:xfrm>
              <a:off x="4807240" y="4167338"/>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21</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11</a:t>
              </a:r>
            </a:p>
            <a:p>
              <a:pPr algn="ctr"/>
              <a:r>
                <a:rPr lang="fr-FR" sz="1200" dirty="0">
                  <a:solidFill>
                    <a:schemeClr val="accent2"/>
                  </a:solidFill>
                  <a:cs typeface="Arial" panose="020B0604020202020204" pitchFamily="34" charset="0"/>
                </a:rPr>
                <a:t>5</a:t>
              </a:r>
            </a:p>
          </p:txBody>
        </p:sp>
        <p:sp>
          <p:nvSpPr>
            <p:cNvPr id="121" name="Line 21">
              <a:extLst>
                <a:ext uri="{FF2B5EF4-FFF2-40B4-BE49-F238E27FC236}">
                  <a16:creationId xmlns:a16="http://schemas.microsoft.com/office/drawing/2014/main" xmlns="" id="{76FC7389-AD52-4DCD-B57F-81BC924CA992}"/>
                </a:ext>
              </a:extLst>
            </p:cNvPr>
            <p:cNvSpPr>
              <a:spLocks noChangeShapeType="1"/>
            </p:cNvSpPr>
            <p:nvPr/>
          </p:nvSpPr>
          <p:spPr bwMode="auto">
            <a:xfrm>
              <a:off x="5092961"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122" name="TextBox 121">
              <a:extLst>
                <a:ext uri="{FF2B5EF4-FFF2-40B4-BE49-F238E27FC236}">
                  <a16:creationId xmlns:a16="http://schemas.microsoft.com/office/drawing/2014/main" xmlns="" id="{B91F5F85-CCCF-400B-BEBF-62769C7C150F}"/>
                </a:ext>
              </a:extLst>
            </p:cNvPr>
            <p:cNvSpPr txBox="1"/>
            <p:nvPr/>
          </p:nvSpPr>
          <p:spPr>
            <a:xfrm>
              <a:off x="5003087"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24</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9</a:t>
              </a:r>
            </a:p>
            <a:p>
              <a:pPr algn="ctr"/>
              <a:r>
                <a:rPr lang="fr-FR" sz="1200" dirty="0">
                  <a:solidFill>
                    <a:schemeClr val="accent2"/>
                  </a:solidFill>
                  <a:cs typeface="Arial" panose="020B0604020202020204" pitchFamily="34" charset="0"/>
                </a:rPr>
                <a:t>4</a:t>
              </a:r>
            </a:p>
          </p:txBody>
        </p:sp>
        <p:sp>
          <p:nvSpPr>
            <p:cNvPr id="123" name="Line 19">
              <a:extLst>
                <a:ext uri="{FF2B5EF4-FFF2-40B4-BE49-F238E27FC236}">
                  <a16:creationId xmlns:a16="http://schemas.microsoft.com/office/drawing/2014/main" xmlns="" id="{9F6BF6AD-F390-4898-A8A6-F26336A56233}"/>
                </a:ext>
              </a:extLst>
            </p:cNvPr>
            <p:cNvSpPr>
              <a:spLocks noChangeShapeType="1"/>
            </p:cNvSpPr>
            <p:nvPr/>
          </p:nvSpPr>
          <p:spPr bwMode="auto">
            <a:xfrm>
              <a:off x="5287278"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24" name="TextBox 123">
              <a:extLst>
                <a:ext uri="{FF2B5EF4-FFF2-40B4-BE49-F238E27FC236}">
                  <a16:creationId xmlns:a16="http://schemas.microsoft.com/office/drawing/2014/main" xmlns="" id="{18D2F172-95E7-40DD-BC71-817A413644B8}"/>
                </a:ext>
              </a:extLst>
            </p:cNvPr>
            <p:cNvSpPr txBox="1"/>
            <p:nvPr/>
          </p:nvSpPr>
          <p:spPr>
            <a:xfrm>
              <a:off x="5201484"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27</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8</a:t>
              </a:r>
            </a:p>
            <a:p>
              <a:pPr algn="ctr"/>
              <a:r>
                <a:rPr lang="fr-FR" sz="1200" dirty="0">
                  <a:solidFill>
                    <a:schemeClr val="accent2"/>
                  </a:solidFill>
                  <a:cs typeface="Arial" panose="020B0604020202020204" pitchFamily="34" charset="0"/>
                </a:rPr>
                <a:t>3</a:t>
              </a:r>
            </a:p>
          </p:txBody>
        </p:sp>
        <p:sp>
          <p:nvSpPr>
            <p:cNvPr id="125" name="Line 21">
              <a:extLst>
                <a:ext uri="{FF2B5EF4-FFF2-40B4-BE49-F238E27FC236}">
                  <a16:creationId xmlns:a16="http://schemas.microsoft.com/office/drawing/2014/main" xmlns="" id="{61FC2080-3B3E-46B3-9047-5ED10B7592DF}"/>
                </a:ext>
              </a:extLst>
            </p:cNvPr>
            <p:cNvSpPr>
              <a:spLocks noChangeShapeType="1"/>
            </p:cNvSpPr>
            <p:nvPr/>
          </p:nvSpPr>
          <p:spPr bwMode="auto">
            <a:xfrm>
              <a:off x="5481594"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126" name="TextBox 125">
              <a:extLst>
                <a:ext uri="{FF2B5EF4-FFF2-40B4-BE49-F238E27FC236}">
                  <a16:creationId xmlns:a16="http://schemas.microsoft.com/office/drawing/2014/main" xmlns="" id="{1ED0AC1D-96FD-48F3-B97E-FFB680C62926}"/>
                </a:ext>
              </a:extLst>
            </p:cNvPr>
            <p:cNvSpPr txBox="1"/>
            <p:nvPr/>
          </p:nvSpPr>
          <p:spPr>
            <a:xfrm>
              <a:off x="5389743"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30</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4</a:t>
              </a:r>
            </a:p>
            <a:p>
              <a:pPr algn="ctr"/>
              <a:r>
                <a:rPr lang="fr-FR" sz="1200" dirty="0">
                  <a:solidFill>
                    <a:schemeClr val="accent2"/>
                  </a:solidFill>
                  <a:cs typeface="Arial" panose="020B0604020202020204" pitchFamily="34" charset="0"/>
                </a:rPr>
                <a:t>3</a:t>
              </a:r>
            </a:p>
          </p:txBody>
        </p:sp>
      </p:grpSp>
      <p:cxnSp>
        <p:nvCxnSpPr>
          <p:cNvPr id="127" name="Straight Connector 126">
            <a:extLst>
              <a:ext uri="{FF2B5EF4-FFF2-40B4-BE49-F238E27FC236}">
                <a16:creationId xmlns:a16="http://schemas.microsoft.com/office/drawing/2014/main" xmlns="" id="{2D030DCB-1185-491C-AE09-17AC48A70548}"/>
              </a:ext>
            </a:extLst>
          </p:cNvPr>
          <p:cNvCxnSpPr/>
          <p:nvPr/>
        </p:nvCxnSpPr>
        <p:spPr>
          <a:xfrm>
            <a:off x="5247057" y="359587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6BCCC2D0-4A5A-4500-ABBA-A98717182F28}"/>
              </a:ext>
            </a:extLst>
          </p:cNvPr>
          <p:cNvCxnSpPr/>
          <p:nvPr/>
        </p:nvCxnSpPr>
        <p:spPr>
          <a:xfrm flipV="1">
            <a:off x="6279160" y="245222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3677A2A5-DFC4-40FA-B754-D00DD840AC7D}"/>
              </a:ext>
            </a:extLst>
          </p:cNvPr>
          <p:cNvCxnSpPr>
            <a:cxnSpLocks/>
          </p:cNvCxnSpPr>
          <p:nvPr/>
        </p:nvCxnSpPr>
        <p:spPr>
          <a:xfrm flipV="1">
            <a:off x="7308512" y="2845006"/>
            <a:ext cx="0" cy="201806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xmlns="" id="{828D06AD-E826-4C4A-8C3A-0D760984CEF1}"/>
              </a:ext>
            </a:extLst>
          </p:cNvPr>
          <p:cNvSpPr txBox="1"/>
          <p:nvPr/>
        </p:nvSpPr>
        <p:spPr>
          <a:xfrm>
            <a:off x="6301817" y="2437795"/>
            <a:ext cx="1150251" cy="646331"/>
          </a:xfrm>
          <a:prstGeom prst="rect">
            <a:avLst/>
          </a:prstGeom>
          <a:noFill/>
        </p:spPr>
        <p:txBody>
          <a:bodyPr wrap="none" rtlCol="0">
            <a:spAutoFit/>
          </a:bodyPr>
          <a:lstStyle/>
          <a:p>
            <a:r>
              <a:rPr lang="fr-FR" sz="1200" dirty="0"/>
              <a:t>Taux à 12 mo </a:t>
            </a:r>
          </a:p>
          <a:p>
            <a:r>
              <a:rPr lang="fr-FR" sz="1200" dirty="0">
                <a:solidFill>
                  <a:schemeClr val="accent4"/>
                </a:solidFill>
              </a:rPr>
              <a:t>71%</a:t>
            </a:r>
          </a:p>
          <a:p>
            <a:r>
              <a:rPr lang="fr-FR" sz="1200" dirty="0">
                <a:solidFill>
                  <a:schemeClr val="accent2"/>
                </a:solidFill>
              </a:rPr>
              <a:t>47%</a:t>
            </a:r>
          </a:p>
        </p:txBody>
      </p:sp>
      <p:sp>
        <p:nvSpPr>
          <p:cNvPr id="131" name="TextBox 130">
            <a:extLst>
              <a:ext uri="{FF2B5EF4-FFF2-40B4-BE49-F238E27FC236}">
                <a16:creationId xmlns:a16="http://schemas.microsoft.com/office/drawing/2014/main" xmlns="" id="{AC44AFB4-7BE0-4D59-BC33-A74EC93B281D}"/>
              </a:ext>
            </a:extLst>
          </p:cNvPr>
          <p:cNvSpPr txBox="1"/>
          <p:nvPr/>
        </p:nvSpPr>
        <p:spPr>
          <a:xfrm>
            <a:off x="7313275" y="2437795"/>
            <a:ext cx="1217577" cy="646331"/>
          </a:xfrm>
          <a:prstGeom prst="rect">
            <a:avLst/>
          </a:prstGeom>
          <a:noFill/>
        </p:spPr>
        <p:txBody>
          <a:bodyPr wrap="none" rtlCol="0">
            <a:spAutoFit/>
          </a:bodyPr>
          <a:lstStyle/>
          <a:p>
            <a:r>
              <a:rPr lang="fr-FR" sz="1200" dirty="0"/>
              <a:t>Taux à 24 mois</a:t>
            </a:r>
          </a:p>
          <a:p>
            <a:r>
              <a:rPr lang="fr-FR" sz="1200" dirty="0">
                <a:solidFill>
                  <a:schemeClr val="accent4"/>
                </a:solidFill>
              </a:rPr>
              <a:t>65%</a:t>
            </a:r>
          </a:p>
          <a:p>
            <a:r>
              <a:rPr lang="fr-FR" sz="1200" dirty="0">
                <a:solidFill>
                  <a:schemeClr val="accent2"/>
                </a:solidFill>
              </a:rPr>
              <a:t>26%</a:t>
            </a:r>
          </a:p>
        </p:txBody>
      </p:sp>
      <p:sp>
        <p:nvSpPr>
          <p:cNvPr id="132" name="TextBox 131">
            <a:extLst>
              <a:ext uri="{FF2B5EF4-FFF2-40B4-BE49-F238E27FC236}">
                <a16:creationId xmlns:a16="http://schemas.microsoft.com/office/drawing/2014/main" xmlns="" id="{28001A93-0A3B-4E36-8EBA-ED7A7368B569}"/>
              </a:ext>
            </a:extLst>
          </p:cNvPr>
          <p:cNvSpPr txBox="1"/>
          <p:nvPr/>
        </p:nvSpPr>
        <p:spPr>
          <a:xfrm>
            <a:off x="7547549" y="3575383"/>
            <a:ext cx="1677062" cy="646331"/>
          </a:xfrm>
          <a:prstGeom prst="rect">
            <a:avLst/>
          </a:prstGeom>
          <a:noFill/>
        </p:spPr>
        <p:txBody>
          <a:bodyPr wrap="none" rtlCol="0">
            <a:spAutoFit/>
          </a:bodyPr>
          <a:lstStyle/>
          <a:p>
            <a:r>
              <a:rPr lang="fr-FR" sz="1200" dirty="0"/>
              <a:t>Médiane, mo (IC95%)</a:t>
            </a:r>
          </a:p>
          <a:p>
            <a:r>
              <a:rPr lang="fr-FR" sz="1200" dirty="0">
                <a:solidFill>
                  <a:schemeClr val="accent4"/>
                </a:solidFill>
              </a:rPr>
              <a:t>NA (3,6 - NA)</a:t>
            </a:r>
          </a:p>
          <a:p>
            <a:r>
              <a:rPr lang="fr-FR" sz="1200" dirty="0">
                <a:solidFill>
                  <a:schemeClr val="accent2"/>
                </a:solidFill>
              </a:rPr>
              <a:t>8,5 (5,3 - 20,8)</a:t>
            </a:r>
          </a:p>
        </p:txBody>
      </p:sp>
      <p:grpSp>
        <p:nvGrpSpPr>
          <p:cNvPr id="133" name="Group 132">
            <a:extLst>
              <a:ext uri="{FF2B5EF4-FFF2-40B4-BE49-F238E27FC236}">
                <a16:creationId xmlns:a16="http://schemas.microsoft.com/office/drawing/2014/main" xmlns="" id="{7130E71C-599D-4CF4-B3FC-95B670AF18C2}"/>
              </a:ext>
            </a:extLst>
          </p:cNvPr>
          <p:cNvGrpSpPr/>
          <p:nvPr/>
        </p:nvGrpSpPr>
        <p:grpSpPr>
          <a:xfrm>
            <a:off x="5252097" y="2326322"/>
            <a:ext cx="2813937" cy="2044397"/>
            <a:chOff x="5001916" y="1158242"/>
            <a:chExt cx="4392634" cy="3190875"/>
          </a:xfrm>
        </p:grpSpPr>
        <p:sp>
          <p:nvSpPr>
            <p:cNvPr id="134" name="Freeform: Shape 97">
              <a:extLst>
                <a:ext uri="{FF2B5EF4-FFF2-40B4-BE49-F238E27FC236}">
                  <a16:creationId xmlns:a16="http://schemas.microsoft.com/office/drawing/2014/main" xmlns="" id="{58221C56-30C1-42B9-B695-8A88EAAC9D5D}"/>
                </a:ext>
              </a:extLst>
            </p:cNvPr>
            <p:cNvSpPr/>
            <p:nvPr/>
          </p:nvSpPr>
          <p:spPr>
            <a:xfrm>
              <a:off x="5001916" y="1158242"/>
              <a:ext cx="4391025" cy="3190875"/>
            </a:xfrm>
            <a:custGeom>
              <a:avLst/>
              <a:gdLst>
                <a:gd name="connsiteX0" fmla="*/ 4398626 w 4391025"/>
                <a:gd name="connsiteY0" fmla="*/ 3196409 h 3190875"/>
                <a:gd name="connsiteX1" fmla="*/ 3438992 w 4391025"/>
                <a:gd name="connsiteY1" fmla="*/ 3196409 h 3190875"/>
                <a:gd name="connsiteX2" fmla="*/ 3438992 w 4391025"/>
                <a:gd name="connsiteY2" fmla="*/ 2925280 h 3190875"/>
                <a:gd name="connsiteX3" fmla="*/ 2782586 w 4391025"/>
                <a:gd name="connsiteY3" fmla="*/ 2925280 h 3190875"/>
                <a:gd name="connsiteX4" fmla="*/ 2782586 w 4391025"/>
                <a:gd name="connsiteY4" fmla="*/ 2721940 h 3190875"/>
                <a:gd name="connsiteX5" fmla="*/ 2472223 w 4391025"/>
                <a:gd name="connsiteY5" fmla="*/ 2721940 h 3190875"/>
                <a:gd name="connsiteX6" fmla="*/ 2472223 w 4391025"/>
                <a:gd name="connsiteY6" fmla="*/ 2518591 h 3190875"/>
                <a:gd name="connsiteX7" fmla="*/ 2293849 w 4391025"/>
                <a:gd name="connsiteY7" fmla="*/ 2518591 h 3190875"/>
                <a:gd name="connsiteX8" fmla="*/ 2293849 w 4391025"/>
                <a:gd name="connsiteY8" fmla="*/ 2297411 h 3190875"/>
                <a:gd name="connsiteX9" fmla="*/ 1776574 w 4391025"/>
                <a:gd name="connsiteY9" fmla="*/ 2297411 h 3190875"/>
                <a:gd name="connsiteX10" fmla="*/ 1776574 w 4391025"/>
                <a:gd name="connsiteY10" fmla="*/ 2097643 h 3190875"/>
                <a:gd name="connsiteX11" fmla="*/ 1113034 w 4391025"/>
                <a:gd name="connsiteY11" fmla="*/ 2097643 h 3190875"/>
                <a:gd name="connsiteX12" fmla="*/ 1113034 w 4391025"/>
                <a:gd name="connsiteY12" fmla="*/ 1883597 h 3190875"/>
                <a:gd name="connsiteX13" fmla="*/ 984609 w 4391025"/>
                <a:gd name="connsiteY13" fmla="*/ 1883597 h 3190875"/>
                <a:gd name="connsiteX14" fmla="*/ 984609 w 4391025"/>
                <a:gd name="connsiteY14" fmla="*/ 1687392 h 3190875"/>
                <a:gd name="connsiteX15" fmla="*/ 870450 w 4391025"/>
                <a:gd name="connsiteY15" fmla="*/ 1687392 h 3190875"/>
                <a:gd name="connsiteX16" fmla="*/ 870450 w 4391025"/>
                <a:gd name="connsiteY16" fmla="*/ 1469774 h 3190875"/>
                <a:gd name="connsiteX17" fmla="*/ 824073 w 4391025"/>
                <a:gd name="connsiteY17" fmla="*/ 1469774 h 3190875"/>
                <a:gd name="connsiteX18" fmla="*/ 824073 w 4391025"/>
                <a:gd name="connsiteY18" fmla="*/ 1262863 h 3190875"/>
                <a:gd name="connsiteX19" fmla="*/ 781264 w 4391025"/>
                <a:gd name="connsiteY19" fmla="*/ 1262863 h 3190875"/>
                <a:gd name="connsiteX20" fmla="*/ 781264 w 4391025"/>
                <a:gd name="connsiteY20" fmla="*/ 1052389 h 3190875"/>
                <a:gd name="connsiteX21" fmla="*/ 692079 w 4391025"/>
                <a:gd name="connsiteY21" fmla="*/ 1052389 h 3190875"/>
                <a:gd name="connsiteX22" fmla="*/ 692079 w 4391025"/>
                <a:gd name="connsiteY22" fmla="*/ 849044 h 3190875"/>
                <a:gd name="connsiteX23" fmla="*/ 677809 w 4391025"/>
                <a:gd name="connsiteY23" fmla="*/ 849044 h 3190875"/>
                <a:gd name="connsiteX24" fmla="*/ 677809 w 4391025"/>
                <a:gd name="connsiteY24" fmla="*/ 627865 h 3190875"/>
                <a:gd name="connsiteX25" fmla="*/ 560084 w 4391025"/>
                <a:gd name="connsiteY25" fmla="*/ 627865 h 3190875"/>
                <a:gd name="connsiteX26" fmla="*/ 560084 w 4391025"/>
                <a:gd name="connsiteY26" fmla="*/ 435225 h 3190875"/>
                <a:gd name="connsiteX27" fmla="*/ 499439 w 4391025"/>
                <a:gd name="connsiteY27" fmla="*/ 435225 h 3190875"/>
                <a:gd name="connsiteX28" fmla="*/ 499439 w 4391025"/>
                <a:gd name="connsiteY28" fmla="*/ 228314 h 3190875"/>
                <a:gd name="connsiteX29" fmla="*/ 121292 w 4391025"/>
                <a:gd name="connsiteY29" fmla="*/ 228314 h 3190875"/>
                <a:gd name="connsiteX30" fmla="*/ 121292 w 4391025"/>
                <a:gd name="connsiteY30" fmla="*/ 10702 h 3190875"/>
                <a:gd name="connsiteX31" fmla="*/ 0 w 4391025"/>
                <a:gd name="connsiteY31" fmla="*/ 10702 h 3190875"/>
                <a:gd name="connsiteX32" fmla="*/ 0 w 4391025"/>
                <a:gd name="connsiteY32"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91025" h="3190875">
                  <a:moveTo>
                    <a:pt x="4398626" y="3196409"/>
                  </a:moveTo>
                  <a:lnTo>
                    <a:pt x="3438992" y="3196409"/>
                  </a:lnTo>
                  <a:lnTo>
                    <a:pt x="3438992" y="2925280"/>
                  </a:lnTo>
                  <a:lnTo>
                    <a:pt x="2782586" y="2925280"/>
                  </a:lnTo>
                  <a:lnTo>
                    <a:pt x="2782586" y="2721940"/>
                  </a:lnTo>
                  <a:lnTo>
                    <a:pt x="2472223" y="2721940"/>
                  </a:lnTo>
                  <a:lnTo>
                    <a:pt x="2472223" y="2518591"/>
                  </a:lnTo>
                  <a:lnTo>
                    <a:pt x="2293849" y="2518591"/>
                  </a:lnTo>
                  <a:lnTo>
                    <a:pt x="2293849" y="2297411"/>
                  </a:lnTo>
                  <a:lnTo>
                    <a:pt x="1776574" y="2297411"/>
                  </a:lnTo>
                  <a:lnTo>
                    <a:pt x="1776574" y="2097643"/>
                  </a:lnTo>
                  <a:lnTo>
                    <a:pt x="1113034" y="2097643"/>
                  </a:lnTo>
                  <a:lnTo>
                    <a:pt x="1113034" y="1883597"/>
                  </a:lnTo>
                  <a:lnTo>
                    <a:pt x="984609" y="1883597"/>
                  </a:lnTo>
                  <a:lnTo>
                    <a:pt x="984609" y="1687392"/>
                  </a:lnTo>
                  <a:lnTo>
                    <a:pt x="870450" y="1687392"/>
                  </a:lnTo>
                  <a:lnTo>
                    <a:pt x="870450" y="1469774"/>
                  </a:lnTo>
                  <a:lnTo>
                    <a:pt x="824073" y="1469774"/>
                  </a:lnTo>
                  <a:lnTo>
                    <a:pt x="824073" y="1262863"/>
                  </a:lnTo>
                  <a:lnTo>
                    <a:pt x="781264" y="1262863"/>
                  </a:lnTo>
                  <a:lnTo>
                    <a:pt x="781264" y="1052389"/>
                  </a:lnTo>
                  <a:lnTo>
                    <a:pt x="692079" y="1052389"/>
                  </a:lnTo>
                  <a:lnTo>
                    <a:pt x="692079" y="849044"/>
                  </a:lnTo>
                  <a:lnTo>
                    <a:pt x="677809" y="849044"/>
                  </a:lnTo>
                  <a:lnTo>
                    <a:pt x="677809" y="627865"/>
                  </a:lnTo>
                  <a:lnTo>
                    <a:pt x="560084" y="627865"/>
                  </a:lnTo>
                  <a:lnTo>
                    <a:pt x="560084" y="435225"/>
                  </a:lnTo>
                  <a:lnTo>
                    <a:pt x="499439" y="435225"/>
                  </a:lnTo>
                  <a:lnTo>
                    <a:pt x="499439" y="228314"/>
                  </a:lnTo>
                  <a:lnTo>
                    <a:pt x="121292" y="228314"/>
                  </a:lnTo>
                  <a:lnTo>
                    <a:pt x="121292" y="10702"/>
                  </a:lnTo>
                  <a:lnTo>
                    <a:pt x="0" y="10702"/>
                  </a:lnTo>
                  <a:lnTo>
                    <a:pt x="0" y="0"/>
                  </a:lnTo>
                </a:path>
              </a:pathLst>
            </a:custGeom>
            <a:noFill/>
            <a:ln w="22225" cap="flat">
              <a:solidFill>
                <a:schemeClr val="accent2"/>
              </a:solidFill>
              <a:prstDash val="solid"/>
              <a:miter/>
            </a:ln>
          </p:spPr>
          <p:txBody>
            <a:bodyPr rtlCol="0" anchor="ctr"/>
            <a:lstStyle/>
            <a:p>
              <a:endParaRPr lang="fr-FR" dirty="0"/>
            </a:p>
          </p:txBody>
        </p:sp>
        <p:sp>
          <p:nvSpPr>
            <p:cNvPr id="135" name="Freeform: Shape 98">
              <a:extLst>
                <a:ext uri="{FF2B5EF4-FFF2-40B4-BE49-F238E27FC236}">
                  <a16:creationId xmlns:a16="http://schemas.microsoft.com/office/drawing/2014/main" xmlns="" id="{6807A332-5F4E-4524-A071-105BD79E9F3D}"/>
                </a:ext>
              </a:extLst>
            </p:cNvPr>
            <p:cNvSpPr/>
            <p:nvPr/>
          </p:nvSpPr>
          <p:spPr>
            <a:xfrm>
              <a:off x="9385025" y="42525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fr-FR" dirty="0"/>
            </a:p>
          </p:txBody>
        </p:sp>
        <p:sp>
          <p:nvSpPr>
            <p:cNvPr id="136" name="Freeform: Shape 99">
              <a:extLst>
                <a:ext uri="{FF2B5EF4-FFF2-40B4-BE49-F238E27FC236}">
                  <a16:creationId xmlns:a16="http://schemas.microsoft.com/office/drawing/2014/main" xmlns="" id="{8F7180C9-B888-483E-9732-D11C7017C165}"/>
                </a:ext>
              </a:extLst>
            </p:cNvPr>
            <p:cNvSpPr/>
            <p:nvPr/>
          </p:nvSpPr>
          <p:spPr>
            <a:xfrm>
              <a:off x="9286241" y="42525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fr-FR" dirty="0"/>
            </a:p>
          </p:txBody>
        </p:sp>
        <p:sp>
          <p:nvSpPr>
            <p:cNvPr id="137" name="Freeform: Shape 100">
              <a:extLst>
                <a:ext uri="{FF2B5EF4-FFF2-40B4-BE49-F238E27FC236}">
                  <a16:creationId xmlns:a16="http://schemas.microsoft.com/office/drawing/2014/main" xmlns="" id="{3B5E71F9-6B10-4F83-AB29-80B4274EBD9C}"/>
                </a:ext>
              </a:extLst>
            </p:cNvPr>
            <p:cNvSpPr/>
            <p:nvPr/>
          </p:nvSpPr>
          <p:spPr>
            <a:xfrm>
              <a:off x="9171941" y="42525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fr-FR" dirty="0"/>
            </a:p>
          </p:txBody>
        </p:sp>
        <p:sp>
          <p:nvSpPr>
            <p:cNvPr id="138" name="Freeform: Shape 101">
              <a:extLst>
                <a:ext uri="{FF2B5EF4-FFF2-40B4-BE49-F238E27FC236}">
                  <a16:creationId xmlns:a16="http://schemas.microsoft.com/office/drawing/2014/main" xmlns="" id="{D8D48CA9-A94D-4AC1-A795-947430247D0E}"/>
                </a:ext>
              </a:extLst>
            </p:cNvPr>
            <p:cNvSpPr/>
            <p:nvPr/>
          </p:nvSpPr>
          <p:spPr>
            <a:xfrm>
              <a:off x="7971782" y="39858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fr-FR" dirty="0"/>
            </a:p>
          </p:txBody>
        </p:sp>
      </p:grpSp>
      <p:graphicFrame>
        <p:nvGraphicFramePr>
          <p:cNvPr id="139" name="Group 88">
            <a:extLst>
              <a:ext uri="{FF2B5EF4-FFF2-40B4-BE49-F238E27FC236}">
                <a16:creationId xmlns:a16="http://schemas.microsoft.com/office/drawing/2014/main" xmlns="" id="{ED3ADF7C-F932-4B41-840C-F1C2B8397FD5}"/>
              </a:ext>
            </a:extLst>
          </p:cNvPr>
          <p:cNvGraphicFramePr>
            <a:graphicFrameLocks noGrp="1"/>
          </p:cNvGraphicFramePr>
          <p:nvPr>
            <p:extLst>
              <p:ext uri="{D42A27DB-BD31-4B8C-83A1-F6EECF244321}">
                <p14:modId xmlns:p14="http://schemas.microsoft.com/office/powerpoint/2010/main" xmlns="" val="3760990743"/>
              </p:ext>
            </p:extLst>
          </p:nvPr>
        </p:nvGraphicFramePr>
        <p:xfrm>
          <a:off x="5825067" y="1686558"/>
          <a:ext cx="2998415" cy="656640"/>
        </p:xfrm>
        <a:graphic>
          <a:graphicData uri="http://schemas.openxmlformats.org/drawingml/2006/table">
            <a:tbl>
              <a:tblPr firstRow="1" bandRow="1">
                <a:tableStyleId>{69012ECD-51FC-41F1-AA8D-1B2483CD663E}</a:tableStyleId>
              </a:tblPr>
              <a:tblGrid>
                <a:gridCol w="1139613">
                  <a:extLst>
                    <a:ext uri="{9D8B030D-6E8A-4147-A177-3AD203B41FA5}">
                      <a16:colId xmlns:a16="http://schemas.microsoft.com/office/drawing/2014/main" xmlns="" val="20000"/>
                    </a:ext>
                  </a:extLst>
                </a:gridCol>
                <a:gridCol w="861060">
                  <a:extLst>
                    <a:ext uri="{9D8B030D-6E8A-4147-A177-3AD203B41FA5}">
                      <a16:colId xmlns:a16="http://schemas.microsoft.com/office/drawing/2014/main" xmlns="" val="20001"/>
                    </a:ext>
                  </a:extLst>
                </a:gridCol>
                <a:gridCol w="997742">
                  <a:extLst>
                    <a:ext uri="{9D8B030D-6E8A-4147-A177-3AD203B41FA5}">
                      <a16:colId xmlns:a16="http://schemas.microsoft.com/office/drawing/2014/main" xmlns="" val="20002"/>
                    </a:ext>
                  </a:extLst>
                </a:gridCol>
              </a:tblGrid>
              <a:tr h="1397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Evts, %</a:t>
                      </a:r>
                      <a:endParaRPr kumimoji="0" lang="en-GB"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1"/>
                          </a:solidFill>
                          <a:effectLst/>
                          <a:latin typeface="+mn-lt"/>
                          <a:cs typeface="Arial" charset="0"/>
                        </a:rPr>
                        <a:t>HR (IC95%)</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tx1"/>
                          </a:solidFill>
                          <a:effectLst/>
                          <a:latin typeface="+mn-lt"/>
                        </a:rPr>
                        <a:t>Pembro</a:t>
                      </a:r>
                      <a:r>
                        <a:rPr kumimoji="0" lang="en-GB" sz="1200" u="none" strike="noStrike" cap="none" normalizeH="0" baseline="0" dirty="0">
                          <a:ln>
                            <a:noFill/>
                          </a:ln>
                          <a:solidFill>
                            <a:schemeClr val="tx1"/>
                          </a:solidFill>
                          <a:effectLst/>
                          <a:latin typeface="+mn-lt"/>
                        </a:rPr>
                        <a:t> + CT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35</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0,37</a:t>
                      </a:r>
                      <a:br>
                        <a:rPr kumimoji="0" lang="en-GB" sz="1200" u="none" strike="noStrike" cap="none" normalizeH="0" baseline="0" dirty="0">
                          <a:ln>
                            <a:noFill/>
                          </a:ln>
                          <a:solidFill>
                            <a:schemeClr val="tx1"/>
                          </a:solidFill>
                          <a:effectLst/>
                          <a:latin typeface="+mn-lt"/>
                        </a:rPr>
                      </a:br>
                      <a:r>
                        <a:rPr kumimoji="0" lang="en-GB" sz="1200" u="none" strike="noStrike" cap="none" normalizeH="0" baseline="0" dirty="0">
                          <a:ln>
                            <a:noFill/>
                          </a:ln>
                          <a:solidFill>
                            <a:schemeClr val="tx1"/>
                          </a:solidFill>
                          <a:effectLst/>
                          <a:latin typeface="+mn-lt"/>
                        </a:rPr>
                        <a:t>(0,14 - 0,97)</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CT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79</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pSp>
        <p:nvGrpSpPr>
          <p:cNvPr id="140" name="Group 139">
            <a:extLst>
              <a:ext uri="{FF2B5EF4-FFF2-40B4-BE49-F238E27FC236}">
                <a16:creationId xmlns:a16="http://schemas.microsoft.com/office/drawing/2014/main" xmlns="" id="{548E41A8-092E-4299-A66E-092F35B1E8DF}"/>
              </a:ext>
            </a:extLst>
          </p:cNvPr>
          <p:cNvGrpSpPr/>
          <p:nvPr/>
        </p:nvGrpSpPr>
        <p:grpSpPr>
          <a:xfrm>
            <a:off x="5252097" y="2326322"/>
            <a:ext cx="3098605" cy="884298"/>
            <a:chOff x="8703979" y="3218505"/>
            <a:chExt cx="3098605" cy="884298"/>
          </a:xfrm>
        </p:grpSpPr>
        <p:sp>
          <p:nvSpPr>
            <p:cNvPr id="141" name="Freeform: Shape 162">
              <a:extLst>
                <a:ext uri="{FF2B5EF4-FFF2-40B4-BE49-F238E27FC236}">
                  <a16:creationId xmlns:a16="http://schemas.microsoft.com/office/drawing/2014/main" xmlns="" id="{597E5181-20F8-4DDF-B204-FBF2FD7398B2}"/>
                </a:ext>
              </a:extLst>
            </p:cNvPr>
            <p:cNvSpPr/>
            <p:nvPr/>
          </p:nvSpPr>
          <p:spPr>
            <a:xfrm>
              <a:off x="8703979" y="3218505"/>
              <a:ext cx="3094480" cy="884298"/>
            </a:xfrm>
            <a:custGeom>
              <a:avLst/>
              <a:gdLst>
                <a:gd name="connsiteX0" fmla="*/ 4837414 w 4829175"/>
                <a:gd name="connsiteY0" fmla="*/ 1391288 h 1390650"/>
                <a:gd name="connsiteX1" fmla="*/ 2611346 w 4829175"/>
                <a:gd name="connsiteY1" fmla="*/ 1391288 h 1390650"/>
                <a:gd name="connsiteX2" fmla="*/ 2611346 w 4829175"/>
                <a:gd name="connsiteY2" fmla="*/ 1145143 h 1390650"/>
                <a:gd name="connsiteX3" fmla="*/ 677809 w 4829175"/>
                <a:gd name="connsiteY3" fmla="*/ 1145143 h 1390650"/>
                <a:gd name="connsiteX4" fmla="*/ 677809 w 4829175"/>
                <a:gd name="connsiteY4" fmla="*/ 913258 h 1390650"/>
                <a:gd name="connsiteX5" fmla="*/ 488735 w 4829175"/>
                <a:gd name="connsiteY5" fmla="*/ 913258 h 1390650"/>
                <a:gd name="connsiteX6" fmla="*/ 488735 w 4829175"/>
                <a:gd name="connsiteY6" fmla="*/ 688511 h 1390650"/>
                <a:gd name="connsiteX7" fmla="*/ 178371 w 4829175"/>
                <a:gd name="connsiteY7" fmla="*/ 688511 h 1390650"/>
                <a:gd name="connsiteX8" fmla="*/ 178371 w 4829175"/>
                <a:gd name="connsiteY8" fmla="*/ 449494 h 1390650"/>
                <a:gd name="connsiteX9" fmla="*/ 124859 w 4829175"/>
                <a:gd name="connsiteY9" fmla="*/ 449494 h 1390650"/>
                <a:gd name="connsiteX10" fmla="*/ 124859 w 4829175"/>
                <a:gd name="connsiteY10" fmla="*/ 221180 h 1390650"/>
                <a:gd name="connsiteX11" fmla="*/ 67781 w 4829175"/>
                <a:gd name="connsiteY11" fmla="*/ 221180 h 1390650"/>
                <a:gd name="connsiteX12" fmla="*/ 67781 w 4829175"/>
                <a:gd name="connsiteY12" fmla="*/ 0 h 1390650"/>
                <a:gd name="connsiteX13" fmla="*/ 0 w 4829175"/>
                <a:gd name="connsiteY13" fmla="*/ 0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75" h="1390650">
                  <a:moveTo>
                    <a:pt x="4837414" y="1391288"/>
                  </a:moveTo>
                  <a:lnTo>
                    <a:pt x="2611346" y="1391288"/>
                  </a:lnTo>
                  <a:lnTo>
                    <a:pt x="2611346" y="1145143"/>
                  </a:lnTo>
                  <a:lnTo>
                    <a:pt x="677809" y="1145143"/>
                  </a:lnTo>
                  <a:lnTo>
                    <a:pt x="677809" y="913258"/>
                  </a:lnTo>
                  <a:lnTo>
                    <a:pt x="488735" y="913258"/>
                  </a:lnTo>
                  <a:lnTo>
                    <a:pt x="488735" y="688511"/>
                  </a:lnTo>
                  <a:lnTo>
                    <a:pt x="178371" y="688511"/>
                  </a:lnTo>
                  <a:lnTo>
                    <a:pt x="178371" y="449494"/>
                  </a:lnTo>
                  <a:lnTo>
                    <a:pt x="124859" y="449494"/>
                  </a:lnTo>
                  <a:lnTo>
                    <a:pt x="124859" y="221180"/>
                  </a:lnTo>
                  <a:lnTo>
                    <a:pt x="67781" y="221180"/>
                  </a:lnTo>
                  <a:lnTo>
                    <a:pt x="67781" y="0"/>
                  </a:lnTo>
                  <a:lnTo>
                    <a:pt x="0" y="0"/>
                  </a:lnTo>
                </a:path>
              </a:pathLst>
            </a:custGeom>
            <a:noFill/>
            <a:ln w="22225" cap="flat">
              <a:solidFill>
                <a:schemeClr val="accent4"/>
              </a:solidFill>
              <a:prstDash val="solid"/>
              <a:miter/>
            </a:ln>
          </p:spPr>
          <p:txBody>
            <a:bodyPr rtlCol="0" anchor="ctr"/>
            <a:lstStyle/>
            <a:p>
              <a:endParaRPr lang="fr-FR" dirty="0"/>
            </a:p>
          </p:txBody>
        </p:sp>
        <p:grpSp>
          <p:nvGrpSpPr>
            <p:cNvPr id="142" name="Group 141">
              <a:extLst>
                <a:ext uri="{FF2B5EF4-FFF2-40B4-BE49-F238E27FC236}">
                  <a16:creationId xmlns:a16="http://schemas.microsoft.com/office/drawing/2014/main" xmlns="" id="{B9E2EBE4-0E64-49B1-83C7-45F438434030}"/>
                </a:ext>
              </a:extLst>
            </p:cNvPr>
            <p:cNvGrpSpPr/>
            <p:nvPr/>
          </p:nvGrpSpPr>
          <p:grpSpPr>
            <a:xfrm>
              <a:off x="10717308" y="4045984"/>
              <a:ext cx="1085276" cy="54512"/>
              <a:chOff x="12194729" y="4034971"/>
              <a:chExt cx="1693658" cy="85725"/>
            </a:xfrm>
          </p:grpSpPr>
          <p:sp>
            <p:nvSpPr>
              <p:cNvPr id="143" name="Freeform: Shape 163">
                <a:extLst>
                  <a:ext uri="{FF2B5EF4-FFF2-40B4-BE49-F238E27FC236}">
                    <a16:creationId xmlns:a16="http://schemas.microsoft.com/office/drawing/2014/main" xmlns="" id="{81F3CBD3-09BA-4505-B9BE-E0A019A928F2}"/>
                  </a:ext>
                </a:extLst>
              </p:cNvPr>
              <p:cNvSpPr/>
              <p:nvPr/>
            </p:nvSpPr>
            <p:spPr>
              <a:xfrm>
                <a:off x="13878861" y="4034971"/>
                <a:ext cx="9526"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fr-FR" dirty="0"/>
              </a:p>
            </p:txBody>
          </p:sp>
          <p:sp>
            <p:nvSpPr>
              <p:cNvPr id="144" name="Freeform: Shape 164">
                <a:extLst>
                  <a:ext uri="{FF2B5EF4-FFF2-40B4-BE49-F238E27FC236}">
                    <a16:creationId xmlns:a16="http://schemas.microsoft.com/office/drawing/2014/main" xmlns="" id="{6579966A-89B9-4B89-81D3-1D84060C5AF2}"/>
                  </a:ext>
                </a:extLst>
              </p:cNvPr>
              <p:cNvSpPr/>
              <p:nvPr/>
            </p:nvSpPr>
            <p:spPr>
              <a:xfrm>
                <a:off x="1333773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fr-FR" dirty="0"/>
              </a:p>
            </p:txBody>
          </p:sp>
          <p:sp>
            <p:nvSpPr>
              <p:cNvPr id="145" name="Freeform: Shape 165">
                <a:extLst>
                  <a:ext uri="{FF2B5EF4-FFF2-40B4-BE49-F238E27FC236}">
                    <a16:creationId xmlns:a16="http://schemas.microsoft.com/office/drawing/2014/main" xmlns="" id="{459D784F-F0E5-4E12-A35F-808AD732D2D1}"/>
                  </a:ext>
                </a:extLst>
              </p:cNvPr>
              <p:cNvSpPr/>
              <p:nvPr/>
            </p:nvSpPr>
            <p:spPr>
              <a:xfrm>
                <a:off x="133186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fr-FR" dirty="0"/>
              </a:p>
            </p:txBody>
          </p:sp>
          <p:sp>
            <p:nvSpPr>
              <p:cNvPr id="146" name="Freeform: Shape 166">
                <a:extLst>
                  <a:ext uri="{FF2B5EF4-FFF2-40B4-BE49-F238E27FC236}">
                    <a16:creationId xmlns:a16="http://schemas.microsoft.com/office/drawing/2014/main" xmlns="" id="{617D7831-BD2C-4C19-96AF-DABF520B9DE9}"/>
                  </a:ext>
                </a:extLst>
              </p:cNvPr>
              <p:cNvSpPr/>
              <p:nvPr/>
            </p:nvSpPr>
            <p:spPr>
              <a:xfrm>
                <a:off x="132424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fr-FR" dirty="0"/>
              </a:p>
            </p:txBody>
          </p:sp>
          <p:sp>
            <p:nvSpPr>
              <p:cNvPr id="147" name="Freeform: Shape 167">
                <a:extLst>
                  <a:ext uri="{FF2B5EF4-FFF2-40B4-BE49-F238E27FC236}">
                    <a16:creationId xmlns:a16="http://schemas.microsoft.com/office/drawing/2014/main" xmlns="" id="{2070F30B-FCDE-47A6-B23D-657E218E8B37}"/>
                  </a:ext>
                </a:extLst>
              </p:cNvPr>
              <p:cNvSpPr/>
              <p:nvPr/>
            </p:nvSpPr>
            <p:spPr>
              <a:xfrm>
                <a:off x="1307103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fr-FR" dirty="0"/>
              </a:p>
            </p:txBody>
          </p:sp>
          <p:sp>
            <p:nvSpPr>
              <p:cNvPr id="148" name="Freeform: Shape 168">
                <a:extLst>
                  <a:ext uri="{FF2B5EF4-FFF2-40B4-BE49-F238E27FC236}">
                    <a16:creationId xmlns:a16="http://schemas.microsoft.com/office/drawing/2014/main" xmlns="" id="{0E555D13-D62A-4399-BBA8-44E7C9BC978F}"/>
                  </a:ext>
                </a:extLst>
              </p:cNvPr>
              <p:cNvSpPr/>
              <p:nvPr/>
            </p:nvSpPr>
            <p:spPr>
              <a:xfrm>
                <a:off x="130138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fr-FR" dirty="0"/>
              </a:p>
            </p:txBody>
          </p:sp>
          <p:sp>
            <p:nvSpPr>
              <p:cNvPr id="149" name="Freeform: Shape 169">
                <a:extLst>
                  <a:ext uri="{FF2B5EF4-FFF2-40B4-BE49-F238E27FC236}">
                    <a16:creationId xmlns:a16="http://schemas.microsoft.com/office/drawing/2014/main" xmlns="" id="{C8C6920B-A4F8-4283-84F3-E3BF17D4BF1B}"/>
                  </a:ext>
                </a:extLst>
              </p:cNvPr>
              <p:cNvSpPr/>
              <p:nvPr/>
            </p:nvSpPr>
            <p:spPr>
              <a:xfrm>
                <a:off x="129757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fr-FR" dirty="0"/>
              </a:p>
            </p:txBody>
          </p:sp>
          <p:sp>
            <p:nvSpPr>
              <p:cNvPr id="150" name="Freeform: Shape 170">
                <a:extLst>
                  <a:ext uri="{FF2B5EF4-FFF2-40B4-BE49-F238E27FC236}">
                    <a16:creationId xmlns:a16="http://schemas.microsoft.com/office/drawing/2014/main" xmlns="" id="{D7D6C753-5C1A-4203-B10D-959881BA310F}"/>
                  </a:ext>
                </a:extLst>
              </p:cNvPr>
              <p:cNvSpPr/>
              <p:nvPr/>
            </p:nvSpPr>
            <p:spPr>
              <a:xfrm>
                <a:off x="128424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fr-FR" dirty="0"/>
              </a:p>
            </p:txBody>
          </p:sp>
          <p:sp>
            <p:nvSpPr>
              <p:cNvPr id="151" name="Freeform: Shape 171">
                <a:extLst>
                  <a:ext uri="{FF2B5EF4-FFF2-40B4-BE49-F238E27FC236}">
                    <a16:creationId xmlns:a16="http://schemas.microsoft.com/office/drawing/2014/main" xmlns="" id="{755CA5E1-0461-4ACF-ABFC-5089F26A92BB}"/>
                  </a:ext>
                </a:extLst>
              </p:cNvPr>
              <p:cNvSpPr/>
              <p:nvPr/>
            </p:nvSpPr>
            <p:spPr>
              <a:xfrm>
                <a:off x="127281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fr-FR" dirty="0"/>
              </a:p>
            </p:txBody>
          </p:sp>
          <p:sp>
            <p:nvSpPr>
              <p:cNvPr id="152" name="Freeform: Shape 172">
                <a:extLst>
                  <a:ext uri="{FF2B5EF4-FFF2-40B4-BE49-F238E27FC236}">
                    <a16:creationId xmlns:a16="http://schemas.microsoft.com/office/drawing/2014/main" xmlns="" id="{90731836-FAD3-4933-B544-AF6DB0E7857D}"/>
                  </a:ext>
                </a:extLst>
              </p:cNvPr>
              <p:cNvSpPr/>
              <p:nvPr/>
            </p:nvSpPr>
            <p:spPr>
              <a:xfrm>
                <a:off x="122328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fr-FR" dirty="0"/>
              </a:p>
            </p:txBody>
          </p:sp>
          <p:sp>
            <p:nvSpPr>
              <p:cNvPr id="153" name="Freeform: Shape 173">
                <a:extLst>
                  <a:ext uri="{FF2B5EF4-FFF2-40B4-BE49-F238E27FC236}">
                    <a16:creationId xmlns:a16="http://schemas.microsoft.com/office/drawing/2014/main" xmlns="" id="{A36E8F15-FAF0-425B-B869-B70E3C992EC7}"/>
                  </a:ext>
                </a:extLst>
              </p:cNvPr>
              <p:cNvSpPr/>
              <p:nvPr/>
            </p:nvSpPr>
            <p:spPr>
              <a:xfrm>
                <a:off x="121947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fr-FR" dirty="0"/>
              </a:p>
            </p:txBody>
          </p:sp>
          <p:sp>
            <p:nvSpPr>
              <p:cNvPr id="154" name="Freeform: Shape 174">
                <a:extLst>
                  <a:ext uri="{FF2B5EF4-FFF2-40B4-BE49-F238E27FC236}">
                    <a16:creationId xmlns:a16="http://schemas.microsoft.com/office/drawing/2014/main" xmlns="" id="{6B865014-7412-4F82-818F-30E1D6B843B6}"/>
                  </a:ext>
                </a:extLst>
              </p:cNvPr>
              <p:cNvSpPr/>
              <p:nvPr/>
            </p:nvSpPr>
            <p:spPr>
              <a:xfrm>
                <a:off x="121947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fr-FR" dirty="0"/>
              </a:p>
            </p:txBody>
          </p:sp>
        </p:grpSp>
      </p:grpSp>
    </p:spTree>
    <p:extLst>
      <p:ext uri="{BB962C8B-B14F-4D97-AF65-F5344CB8AC3E}">
        <p14:creationId xmlns:p14="http://schemas.microsoft.com/office/powerpoint/2010/main" xmlns="" val="207538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LBA44: Pembrolizumab avec ou sans chimiothérapie vs chimiothérapie chez les patients avec cancer avancé de l’estomac ou de la JGO, avec résultats en fonction du statut microsatellitaire (MSI-H) dans KEYNOTE-062 </a:t>
            </a:r>
            <a:r>
              <a:rPr lang="fr-FR" dirty="0" smtClean="0"/>
              <a:t>– </a:t>
            </a:r>
            <a:r>
              <a:rPr lang="fr-FR" dirty="0" err="1" smtClean="0"/>
              <a:t>Shitara</a:t>
            </a:r>
            <a:r>
              <a:rPr lang="fr-FR" dirty="0" smtClean="0"/>
              <a:t> </a:t>
            </a:r>
            <a:r>
              <a:rPr lang="fr-FR" dirty="0"/>
              <a:t>K,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Shitara</a:t>
            </a:r>
            <a:r>
              <a:rPr lang="fr-FR" dirty="0"/>
              <a:t> K, et al, Ann </a:t>
            </a:r>
            <a:r>
              <a:rPr lang="fr-FR" dirty="0" err="1"/>
              <a:t>Oncol</a:t>
            </a:r>
            <a:r>
              <a:rPr lang="fr-FR" dirty="0"/>
              <a:t> 2019;30(</a:t>
            </a:r>
            <a:r>
              <a:rPr lang="fr-FR" dirty="0" err="1"/>
              <a:t>suppl</a:t>
            </a:r>
            <a:r>
              <a:rPr lang="fr-FR" dirty="0"/>
              <a:t>):</a:t>
            </a:r>
            <a:r>
              <a:rPr lang="fr-FR" dirty="0" err="1"/>
              <a:t>abstr</a:t>
            </a:r>
            <a:r>
              <a:rPr lang="fr-FR" dirty="0"/>
              <a:t> LBA44</a:t>
            </a:r>
          </a:p>
        </p:txBody>
      </p:sp>
      <p:sp>
        <p:nvSpPr>
          <p:cNvPr id="7" name="TextBox 6"/>
          <p:cNvSpPr txBox="1"/>
          <p:nvPr/>
        </p:nvSpPr>
        <p:spPr>
          <a:xfrm>
            <a:off x="2282216" y="1572600"/>
            <a:ext cx="4579587" cy="338554"/>
          </a:xfrm>
          <a:prstGeom prst="rect">
            <a:avLst/>
          </a:prstGeom>
          <a:noFill/>
        </p:spPr>
        <p:txBody>
          <a:bodyPr wrap="none" rtlCol="0">
            <a:spAutoFit/>
          </a:bodyPr>
          <a:lstStyle/>
          <a:p>
            <a:pPr algn="ctr"/>
            <a:r>
              <a:rPr lang="fr-FR" sz="1600" b="1" dirty="0"/>
              <a:t>SSP dans les sous-groupes CPS </a:t>
            </a:r>
            <a:r>
              <a:rPr lang="fr-FR" sz="1600" b="1" dirty="0">
                <a:latin typeface="Arial" panose="020B0604020202020204" pitchFamily="34" charset="0"/>
                <a:cs typeface="Arial" panose="020B0604020202020204" pitchFamily="34" charset="0"/>
              </a:rPr>
              <a:t>≥</a:t>
            </a:r>
            <a:r>
              <a:rPr lang="fr-FR" sz="1600" b="1" dirty="0"/>
              <a:t>1 et MSI-H </a:t>
            </a:r>
          </a:p>
        </p:txBody>
      </p:sp>
      <p:graphicFrame>
        <p:nvGraphicFramePr>
          <p:cNvPr id="8" name="Group 88">
            <a:extLst>
              <a:ext uri="{FF2B5EF4-FFF2-40B4-BE49-F238E27FC236}">
                <a16:creationId xmlns:a16="http://schemas.microsoft.com/office/drawing/2014/main" xmlns="" id="{F8263143-8D48-4163-8222-FB6391C1EADA}"/>
              </a:ext>
            </a:extLst>
          </p:cNvPr>
          <p:cNvGraphicFramePr>
            <a:graphicFrameLocks noGrp="1"/>
          </p:cNvGraphicFramePr>
          <p:nvPr>
            <p:extLst>
              <p:ext uri="{D42A27DB-BD31-4B8C-83A1-F6EECF244321}">
                <p14:modId xmlns:p14="http://schemas.microsoft.com/office/powerpoint/2010/main" xmlns="" val="1042240320"/>
              </p:ext>
            </p:extLst>
          </p:nvPr>
        </p:nvGraphicFramePr>
        <p:xfrm>
          <a:off x="1844040" y="1979868"/>
          <a:ext cx="2719752" cy="656640"/>
        </p:xfrm>
        <a:graphic>
          <a:graphicData uri="http://schemas.openxmlformats.org/drawingml/2006/table">
            <a:tbl>
              <a:tblPr firstRow="1" bandRow="1">
                <a:tableStyleId>{69012ECD-51FC-41F1-AA8D-1B2483CD663E}</a:tableStyleId>
              </a:tblPr>
              <a:tblGrid>
                <a:gridCol w="784860">
                  <a:extLst>
                    <a:ext uri="{9D8B030D-6E8A-4147-A177-3AD203B41FA5}">
                      <a16:colId xmlns:a16="http://schemas.microsoft.com/office/drawing/2014/main" xmlns="" val="20000"/>
                    </a:ext>
                  </a:extLst>
                </a:gridCol>
                <a:gridCol w="844391">
                  <a:extLst>
                    <a:ext uri="{9D8B030D-6E8A-4147-A177-3AD203B41FA5}">
                      <a16:colId xmlns:a16="http://schemas.microsoft.com/office/drawing/2014/main" xmlns="" val="20001"/>
                    </a:ext>
                  </a:extLst>
                </a:gridCol>
                <a:gridCol w="1090501">
                  <a:extLst>
                    <a:ext uri="{9D8B030D-6E8A-4147-A177-3AD203B41FA5}">
                      <a16:colId xmlns:a16="http://schemas.microsoft.com/office/drawing/2014/main" xmlns="" val="20002"/>
                    </a:ext>
                  </a:extLst>
                </a:gridCol>
              </a:tblGrid>
              <a:tr h="1397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Evts, %</a:t>
                      </a:r>
                      <a:endParaRPr kumimoji="0" lang="en-GB"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1"/>
                          </a:solidFill>
                          <a:effectLst/>
                          <a:latin typeface="+mn-lt"/>
                          <a:cs typeface="Arial" charset="0"/>
                        </a:rPr>
                        <a:t>HR (IC95%)</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tx1"/>
                          </a:solidFill>
                          <a:effectLst/>
                          <a:latin typeface="+mn-lt"/>
                        </a:rPr>
                        <a:t>Pembro</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64</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0,72</a:t>
                      </a:r>
                      <a:br>
                        <a:rPr kumimoji="0" lang="en-GB" sz="1200" u="none" strike="noStrike" cap="none" normalizeH="0" baseline="0" dirty="0">
                          <a:ln>
                            <a:noFill/>
                          </a:ln>
                          <a:solidFill>
                            <a:schemeClr val="tx1"/>
                          </a:solidFill>
                          <a:effectLst/>
                          <a:latin typeface="+mn-lt"/>
                        </a:rPr>
                      </a:br>
                      <a:r>
                        <a:rPr kumimoji="0" lang="en-GB" sz="1200" u="none" strike="noStrike" cap="none" normalizeH="0" baseline="0" dirty="0">
                          <a:ln>
                            <a:noFill/>
                          </a:ln>
                          <a:solidFill>
                            <a:schemeClr val="tx1"/>
                          </a:solidFill>
                          <a:effectLst/>
                          <a:latin typeface="+mn-lt"/>
                        </a:rPr>
                        <a:t>(0,31 - 1,68)</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CT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chemeClr val="tx1"/>
                          </a:solidFill>
                          <a:effectLst/>
                          <a:latin typeface="+mn-lt"/>
                          <a:cs typeface="Arial" charset="0"/>
                        </a:rPr>
                        <a:t>79</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
        <p:nvSpPr>
          <p:cNvPr id="9" name="TextBox 8">
            <a:extLst>
              <a:ext uri="{FF2B5EF4-FFF2-40B4-BE49-F238E27FC236}">
                <a16:creationId xmlns:a16="http://schemas.microsoft.com/office/drawing/2014/main" xmlns="" id="{F86694A6-14BF-4E78-BEEB-AFACDF84D2BB}"/>
              </a:ext>
            </a:extLst>
          </p:cNvPr>
          <p:cNvSpPr txBox="1"/>
          <p:nvPr/>
        </p:nvSpPr>
        <p:spPr>
          <a:xfrm>
            <a:off x="3030197" y="4093543"/>
            <a:ext cx="1677062" cy="646331"/>
          </a:xfrm>
          <a:prstGeom prst="rect">
            <a:avLst/>
          </a:prstGeom>
          <a:noFill/>
        </p:spPr>
        <p:txBody>
          <a:bodyPr wrap="none" rtlCol="0">
            <a:spAutoFit/>
          </a:bodyPr>
          <a:lstStyle/>
          <a:p>
            <a:r>
              <a:rPr lang="fr-FR" sz="1200" dirty="0"/>
              <a:t>Médiane, mo (IC95%)</a:t>
            </a:r>
          </a:p>
          <a:p>
            <a:r>
              <a:rPr lang="fr-FR" sz="1200" dirty="0">
                <a:solidFill>
                  <a:schemeClr val="accent3"/>
                </a:solidFill>
              </a:rPr>
              <a:t>11,2 (1,5 - NA)</a:t>
            </a:r>
          </a:p>
          <a:p>
            <a:r>
              <a:rPr lang="fr-FR" sz="1200" dirty="0">
                <a:solidFill>
                  <a:schemeClr val="accent2"/>
                </a:solidFill>
              </a:rPr>
              <a:t>6,6 (4,4 - 8,3)</a:t>
            </a:r>
          </a:p>
        </p:txBody>
      </p:sp>
      <p:sp>
        <p:nvSpPr>
          <p:cNvPr id="10" name="TextBox 9">
            <a:extLst>
              <a:ext uri="{FF2B5EF4-FFF2-40B4-BE49-F238E27FC236}">
                <a16:creationId xmlns:a16="http://schemas.microsoft.com/office/drawing/2014/main" xmlns="" id="{8BFD63CB-F473-4C53-97A6-8B52683EBFC3}"/>
              </a:ext>
            </a:extLst>
          </p:cNvPr>
          <p:cNvSpPr txBox="1"/>
          <p:nvPr/>
        </p:nvSpPr>
        <p:spPr>
          <a:xfrm>
            <a:off x="4294072"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42</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0</a:t>
            </a:r>
          </a:p>
          <a:p>
            <a:pPr algn="ctr"/>
            <a:r>
              <a:rPr lang="fr-FR" sz="1200" dirty="0">
                <a:solidFill>
                  <a:schemeClr val="accent2"/>
                </a:solidFill>
                <a:cs typeface="Arial" panose="020B0604020202020204" pitchFamily="34" charset="0"/>
              </a:rPr>
              <a:t>0</a:t>
            </a:r>
          </a:p>
        </p:txBody>
      </p:sp>
      <p:sp>
        <p:nvSpPr>
          <p:cNvPr id="11" name="TextBox 10">
            <a:extLst>
              <a:ext uri="{FF2B5EF4-FFF2-40B4-BE49-F238E27FC236}">
                <a16:creationId xmlns:a16="http://schemas.microsoft.com/office/drawing/2014/main" xmlns="" id="{92703538-9A12-4212-9AB7-63A2D67FCA2B}"/>
              </a:ext>
            </a:extLst>
          </p:cNvPr>
          <p:cNvSpPr txBox="1"/>
          <p:nvPr/>
        </p:nvSpPr>
        <p:spPr>
          <a:xfrm>
            <a:off x="2362478" y="5608830"/>
            <a:ext cx="469214" cy="330072"/>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fr-FR" sz="1200" dirty="0">
                <a:solidFill>
                  <a:srgbClr val="363636"/>
                </a:solidFill>
                <a:cs typeface="Arial" panose="020B0604020202020204" pitchFamily="34" charset="0"/>
              </a:rPr>
              <a:t>Mois</a:t>
            </a:r>
          </a:p>
        </p:txBody>
      </p:sp>
      <p:sp>
        <p:nvSpPr>
          <p:cNvPr id="12" name="Freeform 21">
            <a:extLst>
              <a:ext uri="{FF2B5EF4-FFF2-40B4-BE49-F238E27FC236}">
                <a16:creationId xmlns:a16="http://schemas.microsoft.com/office/drawing/2014/main" xmlns="" id="{F9186F62-4495-48B2-BFD4-A67C33A7A312}"/>
              </a:ext>
            </a:extLst>
          </p:cNvPr>
          <p:cNvSpPr>
            <a:spLocks/>
          </p:cNvSpPr>
          <p:nvPr/>
        </p:nvSpPr>
        <p:spPr bwMode="auto">
          <a:xfrm>
            <a:off x="792993" y="284318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5" name="Line 6">
            <a:extLst>
              <a:ext uri="{FF2B5EF4-FFF2-40B4-BE49-F238E27FC236}">
                <a16:creationId xmlns:a16="http://schemas.microsoft.com/office/drawing/2014/main" xmlns="" id="{47EEF3BC-2908-446D-AE26-6E0535DAD0E8}"/>
              </a:ext>
            </a:extLst>
          </p:cNvPr>
          <p:cNvSpPr>
            <a:spLocks noChangeShapeType="1"/>
          </p:cNvSpPr>
          <p:nvPr/>
        </p:nvSpPr>
        <p:spPr bwMode="auto">
          <a:xfrm>
            <a:off x="660532" y="2843180"/>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6" name="Line 7">
            <a:extLst>
              <a:ext uri="{FF2B5EF4-FFF2-40B4-BE49-F238E27FC236}">
                <a16:creationId xmlns:a16="http://schemas.microsoft.com/office/drawing/2014/main" xmlns="" id="{6E38C3A9-8299-42F2-9587-0F627003496F}"/>
              </a:ext>
            </a:extLst>
          </p:cNvPr>
          <p:cNvSpPr>
            <a:spLocks noChangeShapeType="1"/>
          </p:cNvSpPr>
          <p:nvPr/>
        </p:nvSpPr>
        <p:spPr bwMode="auto">
          <a:xfrm>
            <a:off x="660532" y="3363166"/>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7" name="Line 8">
            <a:extLst>
              <a:ext uri="{FF2B5EF4-FFF2-40B4-BE49-F238E27FC236}">
                <a16:creationId xmlns:a16="http://schemas.microsoft.com/office/drawing/2014/main" xmlns="" id="{28CFFD56-DD68-440D-9E98-4D58342EC1D9}"/>
              </a:ext>
            </a:extLst>
          </p:cNvPr>
          <p:cNvSpPr>
            <a:spLocks noChangeShapeType="1"/>
          </p:cNvSpPr>
          <p:nvPr/>
        </p:nvSpPr>
        <p:spPr bwMode="auto">
          <a:xfrm>
            <a:off x="660532" y="3859807"/>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8" name="Line 9">
            <a:extLst>
              <a:ext uri="{FF2B5EF4-FFF2-40B4-BE49-F238E27FC236}">
                <a16:creationId xmlns:a16="http://schemas.microsoft.com/office/drawing/2014/main" xmlns="" id="{7BEE654D-6369-4ACB-BA73-FCC9523AC9E1}"/>
              </a:ext>
            </a:extLst>
          </p:cNvPr>
          <p:cNvSpPr>
            <a:spLocks noChangeShapeType="1"/>
          </p:cNvSpPr>
          <p:nvPr/>
        </p:nvSpPr>
        <p:spPr bwMode="auto">
          <a:xfrm>
            <a:off x="660532" y="4372495"/>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9" name="Line 10">
            <a:extLst>
              <a:ext uri="{FF2B5EF4-FFF2-40B4-BE49-F238E27FC236}">
                <a16:creationId xmlns:a16="http://schemas.microsoft.com/office/drawing/2014/main" xmlns="" id="{4D5451D2-8350-409D-A4F3-AC891ED3D59A}"/>
              </a:ext>
            </a:extLst>
          </p:cNvPr>
          <p:cNvSpPr>
            <a:spLocks noChangeShapeType="1"/>
          </p:cNvSpPr>
          <p:nvPr/>
        </p:nvSpPr>
        <p:spPr bwMode="auto">
          <a:xfrm>
            <a:off x="660532" y="4874488"/>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0" name="Line 11">
            <a:extLst>
              <a:ext uri="{FF2B5EF4-FFF2-40B4-BE49-F238E27FC236}">
                <a16:creationId xmlns:a16="http://schemas.microsoft.com/office/drawing/2014/main" xmlns="" id="{9A4658EB-58C4-4411-8E2D-E8E216D93F3E}"/>
              </a:ext>
            </a:extLst>
          </p:cNvPr>
          <p:cNvSpPr>
            <a:spLocks noChangeShapeType="1"/>
          </p:cNvSpPr>
          <p:nvPr/>
        </p:nvSpPr>
        <p:spPr bwMode="auto">
          <a:xfrm>
            <a:off x="660532" y="5381831"/>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1" name="TextBox 20">
            <a:extLst>
              <a:ext uri="{FF2B5EF4-FFF2-40B4-BE49-F238E27FC236}">
                <a16:creationId xmlns:a16="http://schemas.microsoft.com/office/drawing/2014/main" xmlns="" id="{588C8658-3C17-4DC4-B142-9DED304AD77D}"/>
              </a:ext>
            </a:extLst>
          </p:cNvPr>
          <p:cNvSpPr txBox="1"/>
          <p:nvPr/>
        </p:nvSpPr>
        <p:spPr>
          <a:xfrm rot="16200000">
            <a:off x="6056" y="3959093"/>
            <a:ext cx="595282" cy="25736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200" dirty="0">
                <a:solidFill>
                  <a:srgbClr val="4D4D4D"/>
                </a:solidFill>
                <a:cs typeface="Arial" panose="020B0604020202020204" pitchFamily="34" charset="0"/>
              </a:rPr>
              <a:t>SSP, %</a:t>
            </a:r>
          </a:p>
        </p:txBody>
      </p:sp>
      <p:sp>
        <p:nvSpPr>
          <p:cNvPr id="22" name="TextBox 21">
            <a:extLst>
              <a:ext uri="{FF2B5EF4-FFF2-40B4-BE49-F238E27FC236}">
                <a16:creationId xmlns:a16="http://schemas.microsoft.com/office/drawing/2014/main" xmlns="" id="{4E02C12F-700D-4A6E-B811-748E6A4D91B4}"/>
              </a:ext>
            </a:extLst>
          </p:cNvPr>
          <p:cNvSpPr txBox="1"/>
          <p:nvPr/>
        </p:nvSpPr>
        <p:spPr>
          <a:xfrm>
            <a:off x="311793" y="2710457"/>
            <a:ext cx="327580" cy="259928"/>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100</a:t>
            </a:r>
          </a:p>
        </p:txBody>
      </p:sp>
      <p:sp>
        <p:nvSpPr>
          <p:cNvPr id="23" name="TextBox 22">
            <a:extLst>
              <a:ext uri="{FF2B5EF4-FFF2-40B4-BE49-F238E27FC236}">
                <a16:creationId xmlns:a16="http://schemas.microsoft.com/office/drawing/2014/main" xmlns="" id="{76DCA677-8B5D-45DE-8ADD-4BC33B5BCACB}"/>
              </a:ext>
            </a:extLst>
          </p:cNvPr>
          <p:cNvSpPr txBox="1"/>
          <p:nvPr/>
        </p:nvSpPr>
        <p:spPr>
          <a:xfrm>
            <a:off x="396753" y="3232368"/>
            <a:ext cx="242622" cy="259928"/>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80</a:t>
            </a:r>
          </a:p>
        </p:txBody>
      </p:sp>
      <p:sp>
        <p:nvSpPr>
          <p:cNvPr id="24" name="TextBox 23">
            <a:extLst>
              <a:ext uri="{FF2B5EF4-FFF2-40B4-BE49-F238E27FC236}">
                <a16:creationId xmlns:a16="http://schemas.microsoft.com/office/drawing/2014/main" xmlns="" id="{B2C9E223-B04F-47B6-A8D6-A73D711FF74C}"/>
              </a:ext>
            </a:extLst>
          </p:cNvPr>
          <p:cNvSpPr txBox="1"/>
          <p:nvPr/>
        </p:nvSpPr>
        <p:spPr>
          <a:xfrm>
            <a:off x="396753" y="3728780"/>
            <a:ext cx="242622" cy="259928"/>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60</a:t>
            </a:r>
          </a:p>
        </p:txBody>
      </p:sp>
      <p:sp>
        <p:nvSpPr>
          <p:cNvPr id="25" name="TextBox 24">
            <a:extLst>
              <a:ext uri="{FF2B5EF4-FFF2-40B4-BE49-F238E27FC236}">
                <a16:creationId xmlns:a16="http://schemas.microsoft.com/office/drawing/2014/main" xmlns="" id="{5D18B908-68AD-4B16-8BD2-674752A4783A}"/>
              </a:ext>
            </a:extLst>
          </p:cNvPr>
          <p:cNvSpPr txBox="1"/>
          <p:nvPr/>
        </p:nvSpPr>
        <p:spPr>
          <a:xfrm>
            <a:off x="396753" y="4241243"/>
            <a:ext cx="242622" cy="259928"/>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40</a:t>
            </a:r>
          </a:p>
        </p:txBody>
      </p:sp>
      <p:sp>
        <p:nvSpPr>
          <p:cNvPr id="26" name="TextBox 25">
            <a:extLst>
              <a:ext uri="{FF2B5EF4-FFF2-40B4-BE49-F238E27FC236}">
                <a16:creationId xmlns:a16="http://schemas.microsoft.com/office/drawing/2014/main" xmlns="" id="{501DFCDD-81EA-47DA-A302-E4C33AA30A9C}"/>
              </a:ext>
            </a:extLst>
          </p:cNvPr>
          <p:cNvSpPr txBox="1"/>
          <p:nvPr/>
        </p:nvSpPr>
        <p:spPr>
          <a:xfrm>
            <a:off x="396753" y="4743005"/>
            <a:ext cx="242622" cy="259928"/>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20</a:t>
            </a:r>
          </a:p>
        </p:txBody>
      </p:sp>
      <p:sp>
        <p:nvSpPr>
          <p:cNvPr id="27" name="TextBox 26">
            <a:extLst>
              <a:ext uri="{FF2B5EF4-FFF2-40B4-BE49-F238E27FC236}">
                <a16:creationId xmlns:a16="http://schemas.microsoft.com/office/drawing/2014/main" xmlns="" id="{FB8C0B1F-C4D4-4647-96AE-600364DC9A03}"/>
              </a:ext>
            </a:extLst>
          </p:cNvPr>
          <p:cNvSpPr txBox="1"/>
          <p:nvPr/>
        </p:nvSpPr>
        <p:spPr>
          <a:xfrm>
            <a:off x="481724" y="5250116"/>
            <a:ext cx="157662" cy="259928"/>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a:t>
            </a:r>
          </a:p>
        </p:txBody>
      </p:sp>
      <p:sp>
        <p:nvSpPr>
          <p:cNvPr id="28" name="Line 21">
            <a:extLst>
              <a:ext uri="{FF2B5EF4-FFF2-40B4-BE49-F238E27FC236}">
                <a16:creationId xmlns:a16="http://schemas.microsoft.com/office/drawing/2014/main" xmlns="" id="{65FC22EC-36AB-4590-B315-1EC9B6251D0B}"/>
              </a:ext>
            </a:extLst>
          </p:cNvPr>
          <p:cNvSpPr>
            <a:spLocks noChangeShapeType="1"/>
          </p:cNvSpPr>
          <p:nvPr/>
        </p:nvSpPr>
        <p:spPr bwMode="auto">
          <a:xfrm>
            <a:off x="1040696"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xmlns="" id="{C86A51A5-200A-4DD6-B28C-10AC7FFC22FE}"/>
              </a:ext>
            </a:extLst>
          </p:cNvPr>
          <p:cNvSpPr txBox="1"/>
          <p:nvPr/>
        </p:nvSpPr>
        <p:spPr>
          <a:xfrm>
            <a:off x="938165"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9</a:t>
            </a:r>
          </a:p>
          <a:p>
            <a:pPr algn="ctr"/>
            <a:r>
              <a:rPr lang="fr-FR" sz="1200" dirty="0">
                <a:solidFill>
                  <a:schemeClr val="accent2"/>
                </a:solidFill>
                <a:cs typeface="Arial" panose="020B0604020202020204" pitchFamily="34" charset="0"/>
              </a:rPr>
              <a:t>14</a:t>
            </a:r>
          </a:p>
        </p:txBody>
      </p:sp>
      <p:sp>
        <p:nvSpPr>
          <p:cNvPr id="30" name="Line 19">
            <a:extLst>
              <a:ext uri="{FF2B5EF4-FFF2-40B4-BE49-F238E27FC236}">
                <a16:creationId xmlns:a16="http://schemas.microsoft.com/office/drawing/2014/main" xmlns="" id="{82EF3785-6871-4006-8C38-57F7870843FF}"/>
              </a:ext>
            </a:extLst>
          </p:cNvPr>
          <p:cNvSpPr>
            <a:spLocks noChangeShapeType="1"/>
          </p:cNvSpPr>
          <p:nvPr/>
        </p:nvSpPr>
        <p:spPr bwMode="auto">
          <a:xfrm>
            <a:off x="1299310"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31" name="TextBox 30">
            <a:extLst>
              <a:ext uri="{FF2B5EF4-FFF2-40B4-BE49-F238E27FC236}">
                <a16:creationId xmlns:a16="http://schemas.microsoft.com/office/drawing/2014/main" xmlns="" id="{7A6F998D-1453-468B-B531-FC0588FDDA0B}"/>
              </a:ext>
            </a:extLst>
          </p:cNvPr>
          <p:cNvSpPr txBox="1"/>
          <p:nvPr/>
        </p:nvSpPr>
        <p:spPr>
          <a:xfrm>
            <a:off x="1195227"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6</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7</a:t>
            </a:r>
          </a:p>
          <a:p>
            <a:pPr algn="ctr"/>
            <a:r>
              <a:rPr lang="fr-FR" sz="1200" dirty="0">
                <a:solidFill>
                  <a:schemeClr val="accent2"/>
                </a:solidFill>
                <a:cs typeface="Arial" panose="020B0604020202020204" pitchFamily="34" charset="0"/>
              </a:rPr>
              <a:t>10</a:t>
            </a:r>
          </a:p>
        </p:txBody>
      </p:sp>
      <p:sp>
        <p:nvSpPr>
          <p:cNvPr id="32" name="Line 21">
            <a:extLst>
              <a:ext uri="{FF2B5EF4-FFF2-40B4-BE49-F238E27FC236}">
                <a16:creationId xmlns:a16="http://schemas.microsoft.com/office/drawing/2014/main" xmlns="" id="{6A246201-51A5-4C3A-BC06-0AD4FC1BF917}"/>
              </a:ext>
            </a:extLst>
          </p:cNvPr>
          <p:cNvSpPr>
            <a:spLocks noChangeShapeType="1"/>
          </p:cNvSpPr>
          <p:nvPr/>
        </p:nvSpPr>
        <p:spPr bwMode="auto">
          <a:xfrm>
            <a:off x="1557924"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xmlns="" id="{4C2B62F0-13A0-4FC0-BAFD-32F6E51FC576}"/>
              </a:ext>
            </a:extLst>
          </p:cNvPr>
          <p:cNvSpPr txBox="1"/>
          <p:nvPr/>
        </p:nvSpPr>
        <p:spPr>
          <a:xfrm>
            <a:off x="1475149" y="5468658"/>
            <a:ext cx="157663"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9</a:t>
            </a:r>
          </a:p>
          <a:p>
            <a:pPr algn="ctr"/>
            <a:endParaRPr lang="fr-FR" sz="1200" dirty="0">
              <a:solidFill>
                <a:srgbClr val="043882"/>
              </a:solidFill>
              <a:cs typeface="Arial" panose="020B0604020202020204" pitchFamily="34" charset="0"/>
            </a:endParaRPr>
          </a:p>
          <a:p>
            <a:pPr algn="ctr"/>
            <a:r>
              <a:rPr lang="fr-FR" sz="1200" dirty="0">
                <a:solidFill>
                  <a:schemeClr val="accent3"/>
                </a:solidFill>
                <a:cs typeface="Arial" panose="020B0604020202020204" pitchFamily="34" charset="0"/>
              </a:rPr>
              <a:t>6</a:t>
            </a:r>
          </a:p>
          <a:p>
            <a:pPr algn="ctr"/>
            <a:r>
              <a:rPr lang="fr-FR" sz="1200" dirty="0">
                <a:solidFill>
                  <a:schemeClr val="accent2"/>
                </a:solidFill>
                <a:cs typeface="Arial" panose="020B0604020202020204" pitchFamily="34" charset="0"/>
              </a:rPr>
              <a:t>5</a:t>
            </a:r>
          </a:p>
        </p:txBody>
      </p:sp>
      <p:sp>
        <p:nvSpPr>
          <p:cNvPr id="34" name="Line 19">
            <a:extLst>
              <a:ext uri="{FF2B5EF4-FFF2-40B4-BE49-F238E27FC236}">
                <a16:creationId xmlns:a16="http://schemas.microsoft.com/office/drawing/2014/main" xmlns="" id="{2E003565-A0EB-4532-A51D-EF523829C59C}"/>
              </a:ext>
            </a:extLst>
          </p:cNvPr>
          <p:cNvSpPr>
            <a:spLocks noChangeShapeType="1"/>
          </p:cNvSpPr>
          <p:nvPr/>
        </p:nvSpPr>
        <p:spPr bwMode="auto">
          <a:xfrm>
            <a:off x="1816538"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35" name="TextBox 34">
            <a:extLst>
              <a:ext uri="{FF2B5EF4-FFF2-40B4-BE49-F238E27FC236}">
                <a16:creationId xmlns:a16="http://schemas.microsoft.com/office/drawing/2014/main" xmlns="" id="{80B1B505-A67C-4F72-9EB5-7C19417ED560}"/>
              </a:ext>
            </a:extLst>
          </p:cNvPr>
          <p:cNvSpPr txBox="1"/>
          <p:nvPr/>
        </p:nvSpPr>
        <p:spPr>
          <a:xfrm>
            <a:off x="1685352"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12</a:t>
            </a:r>
          </a:p>
          <a:p>
            <a:pPr algn="ctr"/>
            <a:endParaRPr lang="fr-FR" sz="1200" dirty="0">
              <a:solidFill>
                <a:srgbClr val="043882"/>
              </a:solidFill>
              <a:cs typeface="Arial" panose="020B0604020202020204" pitchFamily="34" charset="0"/>
            </a:endParaRPr>
          </a:p>
          <a:p>
            <a:pPr algn="ctr"/>
            <a:r>
              <a:rPr lang="fr-FR" sz="1200" dirty="0">
                <a:solidFill>
                  <a:schemeClr val="accent3"/>
                </a:solidFill>
                <a:cs typeface="Arial" panose="020B0604020202020204" pitchFamily="34" charset="0"/>
              </a:rPr>
              <a:t>5</a:t>
            </a:r>
          </a:p>
          <a:p>
            <a:pPr algn="ctr"/>
            <a:r>
              <a:rPr lang="fr-FR" sz="1200" dirty="0">
                <a:solidFill>
                  <a:schemeClr val="accent2"/>
                </a:solidFill>
                <a:cs typeface="Arial" panose="020B0604020202020204" pitchFamily="34" charset="0"/>
              </a:rPr>
              <a:t>5</a:t>
            </a:r>
          </a:p>
        </p:txBody>
      </p:sp>
      <p:sp>
        <p:nvSpPr>
          <p:cNvPr id="36" name="Line 21">
            <a:extLst>
              <a:ext uri="{FF2B5EF4-FFF2-40B4-BE49-F238E27FC236}">
                <a16:creationId xmlns:a16="http://schemas.microsoft.com/office/drawing/2014/main" xmlns="" id="{0F6D4172-70CF-40D8-A571-A189265B4852}"/>
              </a:ext>
            </a:extLst>
          </p:cNvPr>
          <p:cNvSpPr>
            <a:spLocks noChangeShapeType="1"/>
          </p:cNvSpPr>
          <p:nvPr/>
        </p:nvSpPr>
        <p:spPr bwMode="auto">
          <a:xfrm>
            <a:off x="2075152"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37" name="TextBox 36">
            <a:extLst>
              <a:ext uri="{FF2B5EF4-FFF2-40B4-BE49-F238E27FC236}">
                <a16:creationId xmlns:a16="http://schemas.microsoft.com/office/drawing/2014/main" xmlns="" id="{EA59052A-9A87-4389-86F7-AF9DFD0EC129}"/>
              </a:ext>
            </a:extLst>
          </p:cNvPr>
          <p:cNvSpPr txBox="1"/>
          <p:nvPr/>
        </p:nvSpPr>
        <p:spPr>
          <a:xfrm>
            <a:off x="1950034"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15</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5</a:t>
            </a:r>
          </a:p>
          <a:p>
            <a:pPr algn="ctr"/>
            <a:r>
              <a:rPr lang="fr-FR" sz="1200" dirty="0">
                <a:solidFill>
                  <a:schemeClr val="accent2"/>
                </a:solidFill>
                <a:cs typeface="Arial" panose="020B0604020202020204" pitchFamily="34" charset="0"/>
              </a:rPr>
              <a:t>5</a:t>
            </a:r>
          </a:p>
        </p:txBody>
      </p:sp>
      <p:sp>
        <p:nvSpPr>
          <p:cNvPr id="38" name="Line 19">
            <a:extLst>
              <a:ext uri="{FF2B5EF4-FFF2-40B4-BE49-F238E27FC236}">
                <a16:creationId xmlns:a16="http://schemas.microsoft.com/office/drawing/2014/main" xmlns="" id="{AB0E20B5-0141-4A53-BDE9-AC00C03C4B3E}"/>
              </a:ext>
            </a:extLst>
          </p:cNvPr>
          <p:cNvSpPr>
            <a:spLocks noChangeShapeType="1"/>
          </p:cNvSpPr>
          <p:nvPr/>
        </p:nvSpPr>
        <p:spPr bwMode="auto">
          <a:xfrm>
            <a:off x="3626836"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39" name="TextBox 38">
            <a:extLst>
              <a:ext uri="{FF2B5EF4-FFF2-40B4-BE49-F238E27FC236}">
                <a16:creationId xmlns:a16="http://schemas.microsoft.com/office/drawing/2014/main" xmlns="" id="{FFB5B863-EB2D-44B0-B7F6-278D8A06AD17}"/>
              </a:ext>
            </a:extLst>
          </p:cNvPr>
          <p:cNvSpPr txBox="1"/>
          <p:nvPr/>
        </p:nvSpPr>
        <p:spPr>
          <a:xfrm>
            <a:off x="3500025"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33</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2</a:t>
            </a:r>
          </a:p>
          <a:p>
            <a:pPr algn="ctr"/>
            <a:r>
              <a:rPr lang="fr-FR" sz="1200" dirty="0">
                <a:solidFill>
                  <a:schemeClr val="accent2"/>
                </a:solidFill>
                <a:cs typeface="Arial" panose="020B0604020202020204" pitchFamily="34" charset="0"/>
              </a:rPr>
              <a:t>0</a:t>
            </a:r>
          </a:p>
        </p:txBody>
      </p:sp>
      <p:sp>
        <p:nvSpPr>
          <p:cNvPr id="40" name="Line 21">
            <a:extLst>
              <a:ext uri="{FF2B5EF4-FFF2-40B4-BE49-F238E27FC236}">
                <a16:creationId xmlns:a16="http://schemas.microsoft.com/office/drawing/2014/main" xmlns="" id="{DBE7C562-2EA2-4FD6-BBD3-76C9CF57B95F}"/>
              </a:ext>
            </a:extLst>
          </p:cNvPr>
          <p:cNvSpPr>
            <a:spLocks noChangeShapeType="1"/>
          </p:cNvSpPr>
          <p:nvPr/>
        </p:nvSpPr>
        <p:spPr bwMode="auto">
          <a:xfrm>
            <a:off x="3885450"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41" name="TextBox 40">
            <a:extLst>
              <a:ext uri="{FF2B5EF4-FFF2-40B4-BE49-F238E27FC236}">
                <a16:creationId xmlns:a16="http://schemas.microsoft.com/office/drawing/2014/main" xmlns="" id="{D92192FA-D053-45BB-80CD-8584D56A17AA}"/>
              </a:ext>
            </a:extLst>
          </p:cNvPr>
          <p:cNvSpPr txBox="1"/>
          <p:nvPr/>
        </p:nvSpPr>
        <p:spPr>
          <a:xfrm>
            <a:off x="3764707"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36</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0</a:t>
            </a:r>
          </a:p>
          <a:p>
            <a:pPr algn="ctr"/>
            <a:r>
              <a:rPr lang="fr-FR" sz="1200" dirty="0">
                <a:solidFill>
                  <a:schemeClr val="accent2"/>
                </a:solidFill>
                <a:cs typeface="Arial" panose="020B0604020202020204" pitchFamily="34" charset="0"/>
              </a:rPr>
              <a:t>0</a:t>
            </a:r>
          </a:p>
        </p:txBody>
      </p:sp>
      <p:sp>
        <p:nvSpPr>
          <p:cNvPr id="42" name="Line 19">
            <a:extLst>
              <a:ext uri="{FF2B5EF4-FFF2-40B4-BE49-F238E27FC236}">
                <a16:creationId xmlns:a16="http://schemas.microsoft.com/office/drawing/2014/main" xmlns="" id="{7CCA5A47-74FF-4951-AC0F-6767FE583DD9}"/>
              </a:ext>
            </a:extLst>
          </p:cNvPr>
          <p:cNvSpPr>
            <a:spLocks noChangeShapeType="1"/>
          </p:cNvSpPr>
          <p:nvPr/>
        </p:nvSpPr>
        <p:spPr bwMode="auto">
          <a:xfrm>
            <a:off x="4144064"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43" name="TextBox 42">
            <a:extLst>
              <a:ext uri="{FF2B5EF4-FFF2-40B4-BE49-F238E27FC236}">
                <a16:creationId xmlns:a16="http://schemas.microsoft.com/office/drawing/2014/main" xmlns="" id="{2686A367-2CEC-4DA3-86FF-2E369930DEF0}"/>
              </a:ext>
            </a:extLst>
          </p:cNvPr>
          <p:cNvSpPr txBox="1"/>
          <p:nvPr/>
        </p:nvSpPr>
        <p:spPr>
          <a:xfrm>
            <a:off x="4029389"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39</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0</a:t>
            </a:r>
          </a:p>
          <a:p>
            <a:pPr algn="ctr"/>
            <a:r>
              <a:rPr lang="fr-FR" sz="1200" dirty="0">
                <a:solidFill>
                  <a:schemeClr val="accent2"/>
                </a:solidFill>
                <a:cs typeface="Arial" panose="020B0604020202020204" pitchFamily="34" charset="0"/>
              </a:rPr>
              <a:t>0</a:t>
            </a:r>
          </a:p>
        </p:txBody>
      </p:sp>
      <p:sp>
        <p:nvSpPr>
          <p:cNvPr id="44" name="Line 21">
            <a:extLst>
              <a:ext uri="{FF2B5EF4-FFF2-40B4-BE49-F238E27FC236}">
                <a16:creationId xmlns:a16="http://schemas.microsoft.com/office/drawing/2014/main" xmlns="" id="{102637E6-16DD-40AB-AD5B-DDC89014FC62}"/>
              </a:ext>
            </a:extLst>
          </p:cNvPr>
          <p:cNvSpPr>
            <a:spLocks noChangeShapeType="1"/>
          </p:cNvSpPr>
          <p:nvPr/>
        </p:nvSpPr>
        <p:spPr bwMode="auto">
          <a:xfrm>
            <a:off x="4402674"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45" name="TextBox 44">
            <a:extLst>
              <a:ext uri="{FF2B5EF4-FFF2-40B4-BE49-F238E27FC236}">
                <a16:creationId xmlns:a16="http://schemas.microsoft.com/office/drawing/2014/main" xmlns="" id="{DFEF2FAB-26CC-433A-91AB-326C2F28DFC8}"/>
              </a:ext>
            </a:extLst>
          </p:cNvPr>
          <p:cNvSpPr txBox="1"/>
          <p:nvPr/>
        </p:nvSpPr>
        <p:spPr>
          <a:xfrm>
            <a:off x="82382" y="5653324"/>
            <a:ext cx="609709" cy="626701"/>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dirty="0" smtClean="0">
                <a:solidFill>
                  <a:srgbClr val="4D4D4D"/>
                </a:solidFill>
                <a:cs typeface="Arial" panose="020B0604020202020204" pitchFamily="34" charset="0"/>
              </a:rPr>
              <a:t>N</a:t>
            </a:r>
            <a:endParaRPr lang="fr-FR" sz="1200" dirty="0">
              <a:solidFill>
                <a:srgbClr val="4D4D4D"/>
              </a:solidFill>
              <a:cs typeface="Arial" panose="020B0604020202020204" pitchFamily="34" charset="0"/>
            </a:endParaRPr>
          </a:p>
          <a:p>
            <a:pPr algn="r" fontAlgn="base">
              <a:spcBef>
                <a:spcPct val="0"/>
              </a:spcBef>
              <a:spcAft>
                <a:spcPct val="0"/>
              </a:spcAft>
            </a:pPr>
            <a:r>
              <a:rPr lang="fr-FR" sz="1200" dirty="0" err="1">
                <a:solidFill>
                  <a:schemeClr val="accent3"/>
                </a:solidFill>
                <a:cs typeface="Arial" panose="020B0604020202020204" pitchFamily="34" charset="0"/>
              </a:rPr>
              <a:t>Pembro</a:t>
            </a:r>
            <a:endParaRPr lang="fr-FR" sz="1200" dirty="0">
              <a:solidFill>
                <a:schemeClr val="accent3"/>
              </a:solidFill>
              <a:cs typeface="Arial" panose="020B0604020202020204" pitchFamily="34" charset="0"/>
            </a:endParaRPr>
          </a:p>
          <a:p>
            <a:pPr algn="r" fontAlgn="base">
              <a:spcBef>
                <a:spcPct val="0"/>
              </a:spcBef>
              <a:spcAft>
                <a:spcPct val="0"/>
              </a:spcAft>
            </a:pPr>
            <a:r>
              <a:rPr lang="fr-FR" sz="1200" dirty="0">
                <a:solidFill>
                  <a:schemeClr val="accent2"/>
                </a:solidFill>
                <a:cs typeface="Arial" panose="020B0604020202020204" pitchFamily="34" charset="0"/>
              </a:rPr>
              <a:t>CT</a:t>
            </a:r>
          </a:p>
        </p:txBody>
      </p:sp>
      <p:sp>
        <p:nvSpPr>
          <p:cNvPr id="46" name="Line 21">
            <a:extLst>
              <a:ext uri="{FF2B5EF4-FFF2-40B4-BE49-F238E27FC236}">
                <a16:creationId xmlns:a16="http://schemas.microsoft.com/office/drawing/2014/main" xmlns="" id="{4132A796-135F-4C21-A212-069821BA2886}"/>
              </a:ext>
            </a:extLst>
          </p:cNvPr>
          <p:cNvSpPr>
            <a:spLocks noChangeShapeType="1"/>
          </p:cNvSpPr>
          <p:nvPr/>
        </p:nvSpPr>
        <p:spPr bwMode="auto">
          <a:xfrm>
            <a:off x="789702" y="5381504"/>
            <a:ext cx="0" cy="71693"/>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47" name="TextBox 46">
            <a:extLst>
              <a:ext uri="{FF2B5EF4-FFF2-40B4-BE49-F238E27FC236}">
                <a16:creationId xmlns:a16="http://schemas.microsoft.com/office/drawing/2014/main" xmlns="" id="{0B6E0779-DB6A-4462-9247-2E98125F29EA}"/>
              </a:ext>
            </a:extLst>
          </p:cNvPr>
          <p:cNvSpPr txBox="1"/>
          <p:nvPr/>
        </p:nvSpPr>
        <p:spPr>
          <a:xfrm>
            <a:off x="673483"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0</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14</a:t>
            </a:r>
          </a:p>
          <a:p>
            <a:pPr algn="ctr"/>
            <a:r>
              <a:rPr lang="fr-FR" sz="1200" dirty="0">
                <a:solidFill>
                  <a:schemeClr val="accent2"/>
                </a:solidFill>
                <a:cs typeface="Arial" panose="020B0604020202020204" pitchFamily="34" charset="0"/>
              </a:rPr>
              <a:t>19</a:t>
            </a:r>
          </a:p>
        </p:txBody>
      </p:sp>
      <p:sp>
        <p:nvSpPr>
          <p:cNvPr id="48" name="Line 21">
            <a:extLst>
              <a:ext uri="{FF2B5EF4-FFF2-40B4-BE49-F238E27FC236}">
                <a16:creationId xmlns:a16="http://schemas.microsoft.com/office/drawing/2014/main" xmlns="" id="{1176117E-4A70-4049-AFD5-7A51A85A52F3}"/>
              </a:ext>
            </a:extLst>
          </p:cNvPr>
          <p:cNvSpPr>
            <a:spLocks noChangeShapeType="1"/>
          </p:cNvSpPr>
          <p:nvPr/>
        </p:nvSpPr>
        <p:spPr bwMode="auto">
          <a:xfrm>
            <a:off x="2333766"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49" name="TextBox 48">
            <a:extLst>
              <a:ext uri="{FF2B5EF4-FFF2-40B4-BE49-F238E27FC236}">
                <a16:creationId xmlns:a16="http://schemas.microsoft.com/office/drawing/2014/main" xmlns="" id="{1F5C8416-789C-481D-BDE8-413508669B83}"/>
              </a:ext>
            </a:extLst>
          </p:cNvPr>
          <p:cNvSpPr txBox="1"/>
          <p:nvPr/>
        </p:nvSpPr>
        <p:spPr>
          <a:xfrm>
            <a:off x="2199476" y="5468658"/>
            <a:ext cx="242621"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18</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5</a:t>
            </a:r>
          </a:p>
          <a:p>
            <a:pPr algn="ctr"/>
            <a:r>
              <a:rPr lang="fr-FR" sz="1200" dirty="0">
                <a:solidFill>
                  <a:schemeClr val="accent2"/>
                </a:solidFill>
                <a:cs typeface="Arial" panose="020B0604020202020204" pitchFamily="34" charset="0"/>
              </a:rPr>
              <a:t>5</a:t>
            </a:r>
          </a:p>
        </p:txBody>
      </p:sp>
      <p:sp>
        <p:nvSpPr>
          <p:cNvPr id="50" name="Line 19">
            <a:extLst>
              <a:ext uri="{FF2B5EF4-FFF2-40B4-BE49-F238E27FC236}">
                <a16:creationId xmlns:a16="http://schemas.microsoft.com/office/drawing/2014/main" xmlns="" id="{5A261F40-D255-411E-BF5B-7A276B6E6D33}"/>
              </a:ext>
            </a:extLst>
          </p:cNvPr>
          <p:cNvSpPr>
            <a:spLocks noChangeShapeType="1"/>
          </p:cNvSpPr>
          <p:nvPr/>
        </p:nvSpPr>
        <p:spPr bwMode="auto">
          <a:xfrm>
            <a:off x="2592380"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51" name="TextBox 50">
            <a:extLst>
              <a:ext uri="{FF2B5EF4-FFF2-40B4-BE49-F238E27FC236}">
                <a16:creationId xmlns:a16="http://schemas.microsoft.com/office/drawing/2014/main" xmlns="" id="{6D7254BF-E5B1-464D-8972-620222F518D6}"/>
              </a:ext>
            </a:extLst>
          </p:cNvPr>
          <p:cNvSpPr txBox="1"/>
          <p:nvPr/>
        </p:nvSpPr>
        <p:spPr>
          <a:xfrm>
            <a:off x="2464157"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21</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5</a:t>
            </a:r>
          </a:p>
          <a:p>
            <a:pPr algn="ctr"/>
            <a:r>
              <a:rPr lang="fr-FR" sz="1200" dirty="0">
                <a:solidFill>
                  <a:schemeClr val="accent2"/>
                </a:solidFill>
                <a:cs typeface="Arial" panose="020B0604020202020204" pitchFamily="34" charset="0"/>
              </a:rPr>
              <a:t>2</a:t>
            </a:r>
          </a:p>
        </p:txBody>
      </p:sp>
      <p:sp>
        <p:nvSpPr>
          <p:cNvPr id="52" name="Line 21">
            <a:extLst>
              <a:ext uri="{FF2B5EF4-FFF2-40B4-BE49-F238E27FC236}">
                <a16:creationId xmlns:a16="http://schemas.microsoft.com/office/drawing/2014/main" xmlns="" id="{24F15CB4-9208-41D2-8016-4CD104376F2A}"/>
              </a:ext>
            </a:extLst>
          </p:cNvPr>
          <p:cNvSpPr>
            <a:spLocks noChangeShapeType="1"/>
          </p:cNvSpPr>
          <p:nvPr/>
        </p:nvSpPr>
        <p:spPr bwMode="auto">
          <a:xfrm>
            <a:off x="2850994"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53" name="TextBox 52">
            <a:extLst>
              <a:ext uri="{FF2B5EF4-FFF2-40B4-BE49-F238E27FC236}">
                <a16:creationId xmlns:a16="http://schemas.microsoft.com/office/drawing/2014/main" xmlns="" id="{C8B4CC13-9521-49CB-BDCB-DC265C216BEB}"/>
              </a:ext>
            </a:extLst>
          </p:cNvPr>
          <p:cNvSpPr txBox="1"/>
          <p:nvPr/>
        </p:nvSpPr>
        <p:spPr>
          <a:xfrm>
            <a:off x="2721219"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24</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3</a:t>
            </a:r>
          </a:p>
          <a:p>
            <a:pPr algn="ctr"/>
            <a:r>
              <a:rPr lang="fr-FR" sz="1200" dirty="0">
                <a:solidFill>
                  <a:schemeClr val="accent2"/>
                </a:solidFill>
                <a:cs typeface="Arial" panose="020B0604020202020204" pitchFamily="34" charset="0"/>
              </a:rPr>
              <a:t>2</a:t>
            </a:r>
          </a:p>
        </p:txBody>
      </p:sp>
      <p:sp>
        <p:nvSpPr>
          <p:cNvPr id="54" name="Line 19">
            <a:extLst>
              <a:ext uri="{FF2B5EF4-FFF2-40B4-BE49-F238E27FC236}">
                <a16:creationId xmlns:a16="http://schemas.microsoft.com/office/drawing/2014/main" xmlns="" id="{B51B7C73-C0C6-4F78-9148-9079C2263C22}"/>
              </a:ext>
            </a:extLst>
          </p:cNvPr>
          <p:cNvSpPr>
            <a:spLocks noChangeShapeType="1"/>
          </p:cNvSpPr>
          <p:nvPr/>
        </p:nvSpPr>
        <p:spPr bwMode="auto">
          <a:xfrm>
            <a:off x="3109608"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55" name="TextBox 54">
            <a:extLst>
              <a:ext uri="{FF2B5EF4-FFF2-40B4-BE49-F238E27FC236}">
                <a16:creationId xmlns:a16="http://schemas.microsoft.com/office/drawing/2014/main" xmlns="" id="{65892517-2FA5-443F-90E2-BB886FC1F4F7}"/>
              </a:ext>
            </a:extLst>
          </p:cNvPr>
          <p:cNvSpPr txBox="1"/>
          <p:nvPr/>
        </p:nvSpPr>
        <p:spPr>
          <a:xfrm>
            <a:off x="2985901"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27</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2</a:t>
            </a:r>
          </a:p>
          <a:p>
            <a:pPr algn="ctr"/>
            <a:r>
              <a:rPr lang="fr-FR" sz="1200" dirty="0">
                <a:solidFill>
                  <a:schemeClr val="accent2"/>
                </a:solidFill>
                <a:cs typeface="Arial" panose="020B0604020202020204" pitchFamily="34" charset="0"/>
              </a:rPr>
              <a:t>2</a:t>
            </a:r>
          </a:p>
        </p:txBody>
      </p:sp>
      <p:sp>
        <p:nvSpPr>
          <p:cNvPr id="56" name="Line 21">
            <a:extLst>
              <a:ext uri="{FF2B5EF4-FFF2-40B4-BE49-F238E27FC236}">
                <a16:creationId xmlns:a16="http://schemas.microsoft.com/office/drawing/2014/main" xmlns="" id="{7A3007A3-3675-4ED5-8132-14E1EA3DEBEF}"/>
              </a:ext>
            </a:extLst>
          </p:cNvPr>
          <p:cNvSpPr>
            <a:spLocks noChangeShapeType="1"/>
          </p:cNvSpPr>
          <p:nvPr/>
        </p:nvSpPr>
        <p:spPr bwMode="auto">
          <a:xfrm>
            <a:off x="3368222" y="538150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57" name="TextBox 56">
            <a:extLst>
              <a:ext uri="{FF2B5EF4-FFF2-40B4-BE49-F238E27FC236}">
                <a16:creationId xmlns:a16="http://schemas.microsoft.com/office/drawing/2014/main" xmlns="" id="{8AE17C24-4A54-4CA6-920A-1C49883407B0}"/>
              </a:ext>
            </a:extLst>
          </p:cNvPr>
          <p:cNvSpPr txBox="1"/>
          <p:nvPr/>
        </p:nvSpPr>
        <p:spPr>
          <a:xfrm>
            <a:off x="3235343" y="5468658"/>
            <a:ext cx="242622" cy="811367"/>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30</a:t>
            </a:r>
          </a:p>
          <a:p>
            <a:pPr algn="ctr"/>
            <a:endParaRPr lang="fr-FR" sz="1200" dirty="0">
              <a:solidFill>
                <a:srgbClr val="4D4D4D"/>
              </a:solidFill>
              <a:cs typeface="Arial" panose="020B0604020202020204" pitchFamily="34" charset="0"/>
            </a:endParaRPr>
          </a:p>
          <a:p>
            <a:pPr algn="ctr"/>
            <a:r>
              <a:rPr lang="fr-FR" sz="1200" dirty="0">
                <a:solidFill>
                  <a:schemeClr val="accent3"/>
                </a:solidFill>
                <a:cs typeface="Arial" panose="020B0604020202020204" pitchFamily="34" charset="0"/>
              </a:rPr>
              <a:t>2</a:t>
            </a:r>
          </a:p>
          <a:p>
            <a:pPr algn="ctr"/>
            <a:r>
              <a:rPr lang="fr-FR" sz="1200" dirty="0">
                <a:solidFill>
                  <a:schemeClr val="accent2"/>
                </a:solidFill>
                <a:cs typeface="Arial" panose="020B0604020202020204" pitchFamily="34" charset="0"/>
              </a:rPr>
              <a:t>2</a:t>
            </a:r>
          </a:p>
        </p:txBody>
      </p:sp>
      <p:cxnSp>
        <p:nvCxnSpPr>
          <p:cNvPr id="58" name="Straight Connector 57">
            <a:extLst>
              <a:ext uri="{FF2B5EF4-FFF2-40B4-BE49-F238E27FC236}">
                <a16:creationId xmlns:a16="http://schemas.microsoft.com/office/drawing/2014/main" xmlns="" id="{8B3229CF-C71A-4B7C-B457-81B24339B5F4}"/>
              </a:ext>
            </a:extLst>
          </p:cNvPr>
          <p:cNvCxnSpPr/>
          <p:nvPr/>
        </p:nvCxnSpPr>
        <p:spPr>
          <a:xfrm>
            <a:off x="792993" y="411403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3CC540A0-2089-4711-9BF7-43C4B5135B1D}"/>
              </a:ext>
            </a:extLst>
          </p:cNvPr>
          <p:cNvCxnSpPr/>
          <p:nvPr/>
        </p:nvCxnSpPr>
        <p:spPr>
          <a:xfrm flipV="1">
            <a:off x="1810807" y="297038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721B64C8-50B3-4644-8152-166C3E92D77A}"/>
              </a:ext>
            </a:extLst>
          </p:cNvPr>
          <p:cNvSpPr txBox="1"/>
          <p:nvPr/>
        </p:nvSpPr>
        <p:spPr>
          <a:xfrm>
            <a:off x="1847753" y="2955955"/>
            <a:ext cx="1217577" cy="646331"/>
          </a:xfrm>
          <a:prstGeom prst="rect">
            <a:avLst/>
          </a:prstGeom>
          <a:noFill/>
        </p:spPr>
        <p:txBody>
          <a:bodyPr wrap="none" rtlCol="0">
            <a:spAutoFit/>
          </a:bodyPr>
          <a:lstStyle/>
          <a:p>
            <a:r>
              <a:rPr lang="fr-FR" sz="1200" dirty="0"/>
              <a:t>Taux à 12 mois</a:t>
            </a:r>
          </a:p>
          <a:p>
            <a:r>
              <a:rPr lang="fr-FR" sz="1200" dirty="0">
                <a:solidFill>
                  <a:schemeClr val="accent3"/>
                </a:solidFill>
              </a:rPr>
              <a:t>43%</a:t>
            </a:r>
          </a:p>
          <a:p>
            <a:r>
              <a:rPr lang="fr-FR" sz="1200" dirty="0">
                <a:solidFill>
                  <a:schemeClr val="accent2"/>
                </a:solidFill>
              </a:rPr>
              <a:t>28%</a:t>
            </a:r>
          </a:p>
        </p:txBody>
      </p:sp>
      <p:grpSp>
        <p:nvGrpSpPr>
          <p:cNvPr id="61" name="Group 60">
            <a:extLst>
              <a:ext uri="{FF2B5EF4-FFF2-40B4-BE49-F238E27FC236}">
                <a16:creationId xmlns:a16="http://schemas.microsoft.com/office/drawing/2014/main" xmlns="" id="{B4C235D6-50DD-450A-86C6-7B41E07DE9A0}"/>
              </a:ext>
            </a:extLst>
          </p:cNvPr>
          <p:cNvGrpSpPr/>
          <p:nvPr/>
        </p:nvGrpSpPr>
        <p:grpSpPr>
          <a:xfrm>
            <a:off x="4592103" y="2710457"/>
            <a:ext cx="4391033" cy="3569573"/>
            <a:chOff x="3041810" y="2308579"/>
            <a:chExt cx="3312402" cy="2405542"/>
          </a:xfrm>
        </p:grpSpPr>
        <p:sp>
          <p:nvSpPr>
            <p:cNvPr id="62" name="TextBox 61">
              <a:extLst>
                <a:ext uri="{FF2B5EF4-FFF2-40B4-BE49-F238E27FC236}">
                  <a16:creationId xmlns:a16="http://schemas.microsoft.com/office/drawing/2014/main" xmlns="" id="{B7883306-F012-4243-BF10-787DE353B263}"/>
                </a:ext>
              </a:extLst>
            </p:cNvPr>
            <p:cNvSpPr txBox="1"/>
            <p:nvPr/>
          </p:nvSpPr>
          <p:spPr>
            <a:xfrm>
              <a:off x="6171189"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42</a:t>
              </a:r>
            </a:p>
            <a:p>
              <a:pPr algn="ctr"/>
              <a:endParaRPr lang="fr-FR" sz="1200" dirty="0">
                <a:solidFill>
                  <a:srgbClr val="4D4D4D"/>
                </a:solidFill>
                <a:cs typeface="Arial" panose="020B0604020202020204" pitchFamily="34" charset="0"/>
              </a:endParaRPr>
            </a:p>
            <a:p>
              <a:pPr algn="r"/>
              <a:r>
                <a:rPr lang="fr-FR" sz="1200" dirty="0">
                  <a:solidFill>
                    <a:schemeClr val="accent4"/>
                  </a:solidFill>
                  <a:cs typeface="Arial" panose="020B0604020202020204" pitchFamily="34" charset="0"/>
                </a:rPr>
                <a:t>0</a:t>
              </a:r>
            </a:p>
            <a:p>
              <a:pPr algn="r"/>
              <a:r>
                <a:rPr lang="fr-FR" sz="1200" dirty="0">
                  <a:solidFill>
                    <a:schemeClr val="accent2"/>
                  </a:solidFill>
                  <a:cs typeface="Arial" panose="020B0604020202020204" pitchFamily="34" charset="0"/>
                </a:rPr>
                <a:t>0</a:t>
              </a:r>
            </a:p>
          </p:txBody>
        </p:sp>
        <p:sp>
          <p:nvSpPr>
            <p:cNvPr id="63" name="TextBox 62">
              <a:extLst>
                <a:ext uri="{FF2B5EF4-FFF2-40B4-BE49-F238E27FC236}">
                  <a16:creationId xmlns:a16="http://schemas.microsoft.com/office/drawing/2014/main" xmlns="" id="{0A645B18-D68D-4A2C-B6CF-46762259FDF5}"/>
                </a:ext>
              </a:extLst>
            </p:cNvPr>
            <p:cNvSpPr txBox="1"/>
            <p:nvPr/>
          </p:nvSpPr>
          <p:spPr>
            <a:xfrm>
              <a:off x="4714083" y="4258229"/>
              <a:ext cx="353954" cy="222436"/>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fr-FR" sz="1200" dirty="0">
                  <a:solidFill>
                    <a:srgbClr val="363636"/>
                  </a:solidFill>
                  <a:cs typeface="Arial" panose="020B0604020202020204" pitchFamily="34" charset="0"/>
                </a:rPr>
                <a:t>Mois</a:t>
              </a:r>
            </a:p>
          </p:txBody>
        </p:sp>
        <p:sp>
          <p:nvSpPr>
            <p:cNvPr id="64" name="Freeform 21">
              <a:extLst>
                <a:ext uri="{FF2B5EF4-FFF2-40B4-BE49-F238E27FC236}">
                  <a16:creationId xmlns:a16="http://schemas.microsoft.com/office/drawing/2014/main" xmlns="" id="{2D491A7A-1118-495F-B4B0-08DBF1CF1AED}"/>
                </a:ext>
              </a:extLst>
            </p:cNvPr>
            <p:cNvSpPr>
              <a:spLocks/>
            </p:cNvSpPr>
            <p:nvPr/>
          </p:nvSpPr>
          <p:spPr bwMode="auto">
            <a:xfrm>
              <a:off x="3535878" y="2398022"/>
              <a:ext cx="2722984" cy="17103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5" name="Line 6">
              <a:extLst>
                <a:ext uri="{FF2B5EF4-FFF2-40B4-BE49-F238E27FC236}">
                  <a16:creationId xmlns:a16="http://schemas.microsoft.com/office/drawing/2014/main" xmlns="" id="{BBFF3FC8-B1E1-495C-B116-8BB791CE61FF}"/>
                </a:ext>
              </a:extLst>
            </p:cNvPr>
            <p:cNvSpPr>
              <a:spLocks noChangeShapeType="1"/>
            </p:cNvSpPr>
            <p:nvPr/>
          </p:nvSpPr>
          <p:spPr bwMode="auto">
            <a:xfrm>
              <a:off x="3435955" y="2398021"/>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6" name="Line 7">
              <a:extLst>
                <a:ext uri="{FF2B5EF4-FFF2-40B4-BE49-F238E27FC236}">
                  <a16:creationId xmlns:a16="http://schemas.microsoft.com/office/drawing/2014/main" xmlns="" id="{72E1429C-2297-4AEF-B37D-C10814C78F74}"/>
                </a:ext>
              </a:extLst>
            </p:cNvPr>
            <p:cNvSpPr>
              <a:spLocks noChangeShapeType="1"/>
            </p:cNvSpPr>
            <p:nvPr/>
          </p:nvSpPr>
          <p:spPr bwMode="auto">
            <a:xfrm>
              <a:off x="3435955" y="2748441"/>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7" name="Line 8">
              <a:extLst>
                <a:ext uri="{FF2B5EF4-FFF2-40B4-BE49-F238E27FC236}">
                  <a16:creationId xmlns:a16="http://schemas.microsoft.com/office/drawing/2014/main" xmlns="" id="{A77B4940-52BD-417A-BC1E-0A559777B734}"/>
                </a:ext>
              </a:extLst>
            </p:cNvPr>
            <p:cNvSpPr>
              <a:spLocks noChangeShapeType="1"/>
            </p:cNvSpPr>
            <p:nvPr/>
          </p:nvSpPr>
          <p:spPr bwMode="auto">
            <a:xfrm>
              <a:off x="3435955" y="3083128"/>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8" name="Line 9">
              <a:extLst>
                <a:ext uri="{FF2B5EF4-FFF2-40B4-BE49-F238E27FC236}">
                  <a16:creationId xmlns:a16="http://schemas.microsoft.com/office/drawing/2014/main" xmlns="" id="{6D2D0A1D-FF20-47C1-9F94-7D5368836F7A}"/>
                </a:ext>
              </a:extLst>
            </p:cNvPr>
            <p:cNvSpPr>
              <a:spLocks noChangeShapeType="1"/>
            </p:cNvSpPr>
            <p:nvPr/>
          </p:nvSpPr>
          <p:spPr bwMode="auto">
            <a:xfrm>
              <a:off x="3435955" y="3428630"/>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9" name="Line 10">
              <a:extLst>
                <a:ext uri="{FF2B5EF4-FFF2-40B4-BE49-F238E27FC236}">
                  <a16:creationId xmlns:a16="http://schemas.microsoft.com/office/drawing/2014/main" xmlns="" id="{2734FBE5-C08B-4445-8369-092538AC622F}"/>
                </a:ext>
              </a:extLst>
            </p:cNvPr>
            <p:cNvSpPr>
              <a:spLocks noChangeShapeType="1"/>
            </p:cNvSpPr>
            <p:nvPr/>
          </p:nvSpPr>
          <p:spPr bwMode="auto">
            <a:xfrm>
              <a:off x="3435955" y="3766924"/>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70" name="Line 11">
              <a:extLst>
                <a:ext uri="{FF2B5EF4-FFF2-40B4-BE49-F238E27FC236}">
                  <a16:creationId xmlns:a16="http://schemas.microsoft.com/office/drawing/2014/main" xmlns="" id="{931CC43B-4795-42A5-8461-47496896C9F2}"/>
                </a:ext>
              </a:extLst>
            </p:cNvPr>
            <p:cNvSpPr>
              <a:spLocks noChangeShapeType="1"/>
            </p:cNvSpPr>
            <p:nvPr/>
          </p:nvSpPr>
          <p:spPr bwMode="auto">
            <a:xfrm>
              <a:off x="3435955" y="4108823"/>
              <a:ext cx="95495"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71" name="TextBox 70">
              <a:extLst>
                <a:ext uri="{FF2B5EF4-FFF2-40B4-BE49-F238E27FC236}">
                  <a16:creationId xmlns:a16="http://schemas.microsoft.com/office/drawing/2014/main" xmlns="" id="{1A70B024-DC23-47C7-8953-A33064F69DD3}"/>
                </a:ext>
              </a:extLst>
            </p:cNvPr>
            <p:cNvSpPr txBox="1"/>
            <p:nvPr/>
          </p:nvSpPr>
          <p:spPr>
            <a:xfrm rot="16200000">
              <a:off x="2966194" y="3139684"/>
              <a:ext cx="401162" cy="19414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200" dirty="0">
                  <a:solidFill>
                    <a:srgbClr val="4D4D4D"/>
                  </a:solidFill>
                  <a:cs typeface="Arial" panose="020B0604020202020204" pitchFamily="34" charset="0"/>
                </a:rPr>
                <a:t>SSP, %</a:t>
              </a:r>
            </a:p>
          </p:txBody>
        </p:sp>
        <p:sp>
          <p:nvSpPr>
            <p:cNvPr id="72" name="TextBox 71">
              <a:extLst>
                <a:ext uri="{FF2B5EF4-FFF2-40B4-BE49-F238E27FC236}">
                  <a16:creationId xmlns:a16="http://schemas.microsoft.com/office/drawing/2014/main" xmlns="" id="{525DCCA2-970B-4A7C-95B8-3CD61F4FCE7D}"/>
                </a:ext>
              </a:extLst>
            </p:cNvPr>
            <p:cNvSpPr txBox="1"/>
            <p:nvPr/>
          </p:nvSpPr>
          <p:spPr>
            <a:xfrm>
              <a:off x="3172882" y="2308579"/>
              <a:ext cx="247112" cy="175166"/>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100</a:t>
              </a:r>
            </a:p>
          </p:txBody>
        </p:sp>
        <p:sp>
          <p:nvSpPr>
            <p:cNvPr id="73" name="TextBox 72">
              <a:extLst>
                <a:ext uri="{FF2B5EF4-FFF2-40B4-BE49-F238E27FC236}">
                  <a16:creationId xmlns:a16="http://schemas.microsoft.com/office/drawing/2014/main" xmlns="" id="{D59348EE-CB0F-488E-AEE1-8F46A4DCC540}"/>
                </a:ext>
              </a:extLst>
            </p:cNvPr>
            <p:cNvSpPr txBox="1"/>
            <p:nvPr/>
          </p:nvSpPr>
          <p:spPr>
            <a:xfrm>
              <a:off x="3236972" y="2660296"/>
              <a:ext cx="183023" cy="175166"/>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80</a:t>
              </a:r>
            </a:p>
          </p:txBody>
        </p:sp>
        <p:sp>
          <p:nvSpPr>
            <p:cNvPr id="74" name="TextBox 73">
              <a:extLst>
                <a:ext uri="{FF2B5EF4-FFF2-40B4-BE49-F238E27FC236}">
                  <a16:creationId xmlns:a16="http://schemas.microsoft.com/office/drawing/2014/main" xmlns="" id="{C34FC0FC-6158-4B32-BB27-76D25E6597D1}"/>
                </a:ext>
              </a:extLst>
            </p:cNvPr>
            <p:cNvSpPr txBox="1"/>
            <p:nvPr/>
          </p:nvSpPr>
          <p:spPr>
            <a:xfrm>
              <a:off x="3236972" y="2994829"/>
              <a:ext cx="183023" cy="175166"/>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60</a:t>
              </a:r>
            </a:p>
          </p:txBody>
        </p:sp>
        <p:sp>
          <p:nvSpPr>
            <p:cNvPr id="75" name="TextBox 74">
              <a:extLst>
                <a:ext uri="{FF2B5EF4-FFF2-40B4-BE49-F238E27FC236}">
                  <a16:creationId xmlns:a16="http://schemas.microsoft.com/office/drawing/2014/main" xmlns="" id="{77CDF61C-E060-4418-BAEB-39526928ED92}"/>
                </a:ext>
              </a:extLst>
            </p:cNvPr>
            <p:cNvSpPr txBox="1"/>
            <p:nvPr/>
          </p:nvSpPr>
          <p:spPr>
            <a:xfrm>
              <a:off x="3236972" y="3340179"/>
              <a:ext cx="183023" cy="175166"/>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40</a:t>
              </a:r>
            </a:p>
          </p:txBody>
        </p:sp>
        <p:sp>
          <p:nvSpPr>
            <p:cNvPr id="76" name="TextBox 75">
              <a:extLst>
                <a:ext uri="{FF2B5EF4-FFF2-40B4-BE49-F238E27FC236}">
                  <a16:creationId xmlns:a16="http://schemas.microsoft.com/office/drawing/2014/main" xmlns="" id="{4D81ABB1-F4CE-41DC-B614-791FD02BDA87}"/>
                </a:ext>
              </a:extLst>
            </p:cNvPr>
            <p:cNvSpPr txBox="1"/>
            <p:nvPr/>
          </p:nvSpPr>
          <p:spPr>
            <a:xfrm>
              <a:off x="3236972" y="3678317"/>
              <a:ext cx="183023" cy="175166"/>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20</a:t>
              </a:r>
            </a:p>
          </p:txBody>
        </p:sp>
        <p:sp>
          <p:nvSpPr>
            <p:cNvPr id="77" name="TextBox 76">
              <a:extLst>
                <a:ext uri="{FF2B5EF4-FFF2-40B4-BE49-F238E27FC236}">
                  <a16:creationId xmlns:a16="http://schemas.microsoft.com/office/drawing/2014/main" xmlns="" id="{E2CC567E-3871-441C-857B-F4FA704CC823}"/>
                </a:ext>
              </a:extLst>
            </p:cNvPr>
            <p:cNvSpPr txBox="1"/>
            <p:nvPr/>
          </p:nvSpPr>
          <p:spPr>
            <a:xfrm>
              <a:off x="3301070" y="4020060"/>
              <a:ext cx="118933" cy="175166"/>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a:t>
              </a:r>
            </a:p>
          </p:txBody>
        </p:sp>
        <p:sp>
          <p:nvSpPr>
            <p:cNvPr id="78" name="Line 21">
              <a:extLst>
                <a:ext uri="{FF2B5EF4-FFF2-40B4-BE49-F238E27FC236}">
                  <a16:creationId xmlns:a16="http://schemas.microsoft.com/office/drawing/2014/main" xmlns="" id="{BCAAA69B-4492-4824-80DC-DF306184FC4A}"/>
                </a:ext>
              </a:extLst>
            </p:cNvPr>
            <p:cNvSpPr>
              <a:spLocks noChangeShapeType="1"/>
            </p:cNvSpPr>
            <p:nvPr/>
          </p:nvSpPr>
          <p:spPr bwMode="auto">
            <a:xfrm>
              <a:off x="3728071"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79" name="TextBox 78">
              <a:extLst>
                <a:ext uri="{FF2B5EF4-FFF2-40B4-BE49-F238E27FC236}">
                  <a16:creationId xmlns:a16="http://schemas.microsoft.com/office/drawing/2014/main" xmlns="" id="{F721D295-F752-40C6-89DC-61FF3ACD0169}"/>
                </a:ext>
              </a:extLst>
            </p:cNvPr>
            <p:cNvSpPr txBox="1"/>
            <p:nvPr/>
          </p:nvSpPr>
          <p:spPr>
            <a:xfrm>
              <a:off x="3639325"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14</a:t>
              </a:r>
            </a:p>
            <a:p>
              <a:pPr algn="ctr"/>
              <a:r>
                <a:rPr lang="fr-FR" sz="1200" dirty="0">
                  <a:solidFill>
                    <a:schemeClr val="accent2"/>
                  </a:solidFill>
                  <a:cs typeface="Arial" panose="020B0604020202020204" pitchFamily="34" charset="0"/>
                </a:rPr>
                <a:t>14</a:t>
              </a:r>
            </a:p>
          </p:txBody>
        </p:sp>
        <p:sp>
          <p:nvSpPr>
            <p:cNvPr id="80" name="Line 19">
              <a:extLst>
                <a:ext uri="{FF2B5EF4-FFF2-40B4-BE49-F238E27FC236}">
                  <a16:creationId xmlns:a16="http://schemas.microsoft.com/office/drawing/2014/main" xmlns="" id="{447F82F2-53AA-475C-B04A-3197FF6D816E}"/>
                </a:ext>
              </a:extLst>
            </p:cNvPr>
            <p:cNvSpPr>
              <a:spLocks noChangeShapeType="1"/>
            </p:cNvSpPr>
            <p:nvPr/>
          </p:nvSpPr>
          <p:spPr bwMode="auto">
            <a:xfrm>
              <a:off x="3922747"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81" name="TextBox 80">
              <a:extLst>
                <a:ext uri="{FF2B5EF4-FFF2-40B4-BE49-F238E27FC236}">
                  <a16:creationId xmlns:a16="http://schemas.microsoft.com/office/drawing/2014/main" xmlns="" id="{636FBF30-FF38-4DE5-BF39-A147D5FB0646}"/>
                </a:ext>
              </a:extLst>
            </p:cNvPr>
            <p:cNvSpPr txBox="1"/>
            <p:nvPr/>
          </p:nvSpPr>
          <p:spPr>
            <a:xfrm>
              <a:off x="3838579"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6</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9</a:t>
              </a:r>
            </a:p>
            <a:p>
              <a:pPr algn="ctr"/>
              <a:r>
                <a:rPr lang="fr-FR" sz="1200" dirty="0">
                  <a:solidFill>
                    <a:schemeClr val="accent2"/>
                  </a:solidFill>
                  <a:cs typeface="Arial" panose="020B0604020202020204" pitchFamily="34" charset="0"/>
                </a:rPr>
                <a:t>10</a:t>
              </a:r>
            </a:p>
          </p:txBody>
        </p:sp>
        <p:sp>
          <p:nvSpPr>
            <p:cNvPr id="82" name="Line 21">
              <a:extLst>
                <a:ext uri="{FF2B5EF4-FFF2-40B4-BE49-F238E27FC236}">
                  <a16:creationId xmlns:a16="http://schemas.microsoft.com/office/drawing/2014/main" xmlns="" id="{61284136-85BD-41DA-9534-3DAD189975A0}"/>
                </a:ext>
              </a:extLst>
            </p:cNvPr>
            <p:cNvSpPr>
              <a:spLocks noChangeShapeType="1"/>
            </p:cNvSpPr>
            <p:nvPr/>
          </p:nvSpPr>
          <p:spPr bwMode="auto">
            <a:xfrm>
              <a:off x="4117423"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83" name="TextBox 82">
              <a:extLst>
                <a:ext uri="{FF2B5EF4-FFF2-40B4-BE49-F238E27FC236}">
                  <a16:creationId xmlns:a16="http://schemas.microsoft.com/office/drawing/2014/main" xmlns="" id="{DD4C3282-AF37-4A02-AD18-00D1EFA22873}"/>
                </a:ext>
              </a:extLst>
            </p:cNvPr>
            <p:cNvSpPr txBox="1"/>
            <p:nvPr/>
          </p:nvSpPr>
          <p:spPr>
            <a:xfrm>
              <a:off x="4060449" y="4167336"/>
              <a:ext cx="118934"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9</a:t>
              </a:r>
            </a:p>
            <a:p>
              <a:pPr algn="ctr"/>
              <a:endParaRPr lang="fr-FR" sz="1200" dirty="0">
                <a:solidFill>
                  <a:srgbClr val="043882"/>
                </a:solidFill>
                <a:cs typeface="Arial" panose="020B0604020202020204" pitchFamily="34" charset="0"/>
              </a:endParaRPr>
            </a:p>
            <a:p>
              <a:pPr algn="ctr"/>
              <a:r>
                <a:rPr lang="fr-FR" sz="1200" dirty="0">
                  <a:solidFill>
                    <a:schemeClr val="accent4"/>
                  </a:solidFill>
                  <a:cs typeface="Arial" panose="020B0604020202020204" pitchFamily="34" charset="0"/>
                </a:rPr>
                <a:t>9</a:t>
              </a:r>
            </a:p>
            <a:p>
              <a:pPr algn="ctr"/>
              <a:r>
                <a:rPr lang="fr-FR" sz="1200" dirty="0">
                  <a:solidFill>
                    <a:schemeClr val="accent2"/>
                  </a:solidFill>
                  <a:cs typeface="Arial" panose="020B0604020202020204" pitchFamily="34" charset="0"/>
                </a:rPr>
                <a:t>5</a:t>
              </a:r>
            </a:p>
          </p:txBody>
        </p:sp>
        <p:sp>
          <p:nvSpPr>
            <p:cNvPr id="84" name="Line 19">
              <a:extLst>
                <a:ext uri="{FF2B5EF4-FFF2-40B4-BE49-F238E27FC236}">
                  <a16:creationId xmlns:a16="http://schemas.microsoft.com/office/drawing/2014/main" xmlns="" id="{A9917B84-14FF-4099-A8D1-25A1FA7D4096}"/>
                </a:ext>
              </a:extLst>
            </p:cNvPr>
            <p:cNvSpPr>
              <a:spLocks noChangeShapeType="1"/>
            </p:cNvSpPr>
            <p:nvPr/>
          </p:nvSpPr>
          <p:spPr bwMode="auto">
            <a:xfrm>
              <a:off x="4312099"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85" name="TextBox 84">
              <a:extLst>
                <a:ext uri="{FF2B5EF4-FFF2-40B4-BE49-F238E27FC236}">
                  <a16:creationId xmlns:a16="http://schemas.microsoft.com/office/drawing/2014/main" xmlns="" id="{7B518A89-8F8C-4D7E-8FA7-29E3DF2F2957}"/>
                </a:ext>
              </a:extLst>
            </p:cNvPr>
            <p:cNvSpPr txBox="1"/>
            <p:nvPr/>
          </p:nvSpPr>
          <p:spPr>
            <a:xfrm>
              <a:off x="4218230"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12</a:t>
              </a:r>
            </a:p>
            <a:p>
              <a:pPr algn="ctr"/>
              <a:endParaRPr lang="fr-FR" sz="1200" dirty="0">
                <a:solidFill>
                  <a:srgbClr val="043882"/>
                </a:solidFill>
                <a:cs typeface="Arial" panose="020B0604020202020204" pitchFamily="34" charset="0"/>
              </a:endParaRPr>
            </a:p>
            <a:p>
              <a:pPr algn="ctr"/>
              <a:r>
                <a:rPr lang="fr-FR" sz="1200" dirty="0">
                  <a:solidFill>
                    <a:schemeClr val="accent4"/>
                  </a:solidFill>
                  <a:cs typeface="Arial" panose="020B0604020202020204" pitchFamily="34" charset="0"/>
                </a:rPr>
                <a:t>8</a:t>
              </a:r>
            </a:p>
            <a:p>
              <a:pPr algn="ctr"/>
              <a:r>
                <a:rPr lang="fr-FR" sz="1200" dirty="0">
                  <a:solidFill>
                    <a:schemeClr val="accent2"/>
                  </a:solidFill>
                  <a:cs typeface="Arial" panose="020B0604020202020204" pitchFamily="34" charset="0"/>
                </a:rPr>
                <a:t>5</a:t>
              </a:r>
            </a:p>
          </p:txBody>
        </p:sp>
        <p:sp>
          <p:nvSpPr>
            <p:cNvPr id="86" name="Line 21">
              <a:extLst>
                <a:ext uri="{FF2B5EF4-FFF2-40B4-BE49-F238E27FC236}">
                  <a16:creationId xmlns:a16="http://schemas.microsoft.com/office/drawing/2014/main" xmlns="" id="{FB4B1F34-820C-48C8-B5E6-30905FF674F0}"/>
                </a:ext>
              </a:extLst>
            </p:cNvPr>
            <p:cNvSpPr>
              <a:spLocks noChangeShapeType="1"/>
            </p:cNvSpPr>
            <p:nvPr/>
          </p:nvSpPr>
          <p:spPr bwMode="auto">
            <a:xfrm>
              <a:off x="4506774"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87" name="TextBox 86">
              <a:extLst>
                <a:ext uri="{FF2B5EF4-FFF2-40B4-BE49-F238E27FC236}">
                  <a16:creationId xmlns:a16="http://schemas.microsoft.com/office/drawing/2014/main" xmlns="" id="{319A62AA-4327-4086-8997-E5ED12DEAD05}"/>
                </a:ext>
              </a:extLst>
            </p:cNvPr>
            <p:cNvSpPr txBox="1"/>
            <p:nvPr/>
          </p:nvSpPr>
          <p:spPr>
            <a:xfrm>
              <a:off x="4417484"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15</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8</a:t>
              </a:r>
            </a:p>
            <a:p>
              <a:pPr algn="ctr"/>
              <a:r>
                <a:rPr lang="fr-FR" sz="1200" dirty="0">
                  <a:solidFill>
                    <a:schemeClr val="accent2"/>
                  </a:solidFill>
                  <a:cs typeface="Arial" panose="020B0604020202020204" pitchFamily="34" charset="0"/>
                </a:rPr>
                <a:t>5</a:t>
              </a:r>
            </a:p>
          </p:txBody>
        </p:sp>
        <p:sp>
          <p:nvSpPr>
            <p:cNvPr id="88" name="Line 19">
              <a:extLst>
                <a:ext uri="{FF2B5EF4-FFF2-40B4-BE49-F238E27FC236}">
                  <a16:creationId xmlns:a16="http://schemas.microsoft.com/office/drawing/2014/main" xmlns="" id="{9A52532B-4043-4A2B-9B58-0ED307628806}"/>
                </a:ext>
              </a:extLst>
            </p:cNvPr>
            <p:cNvSpPr>
              <a:spLocks noChangeShapeType="1"/>
            </p:cNvSpPr>
            <p:nvPr/>
          </p:nvSpPr>
          <p:spPr bwMode="auto">
            <a:xfrm>
              <a:off x="5674830"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89" name="TextBox 88">
              <a:extLst>
                <a:ext uri="{FF2B5EF4-FFF2-40B4-BE49-F238E27FC236}">
                  <a16:creationId xmlns:a16="http://schemas.microsoft.com/office/drawing/2014/main" xmlns="" id="{3B0BE523-52E7-4DAF-BDE0-61FCE3F5851F}"/>
                </a:ext>
              </a:extLst>
            </p:cNvPr>
            <p:cNvSpPr txBox="1"/>
            <p:nvPr/>
          </p:nvSpPr>
          <p:spPr>
            <a:xfrm>
              <a:off x="5584739"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33</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1</a:t>
              </a:r>
            </a:p>
            <a:p>
              <a:pPr algn="ctr"/>
              <a:r>
                <a:rPr lang="fr-FR" sz="1200" dirty="0">
                  <a:solidFill>
                    <a:schemeClr val="accent2"/>
                  </a:solidFill>
                  <a:cs typeface="Arial" panose="020B0604020202020204" pitchFamily="34" charset="0"/>
                </a:rPr>
                <a:t>0</a:t>
              </a:r>
            </a:p>
          </p:txBody>
        </p:sp>
        <p:sp>
          <p:nvSpPr>
            <p:cNvPr id="90" name="Line 21">
              <a:extLst>
                <a:ext uri="{FF2B5EF4-FFF2-40B4-BE49-F238E27FC236}">
                  <a16:creationId xmlns:a16="http://schemas.microsoft.com/office/drawing/2014/main" xmlns="" id="{9FA6939E-483C-4FF1-A637-6DA2E734EC8A}"/>
                </a:ext>
              </a:extLst>
            </p:cNvPr>
            <p:cNvSpPr>
              <a:spLocks noChangeShapeType="1"/>
            </p:cNvSpPr>
            <p:nvPr/>
          </p:nvSpPr>
          <p:spPr bwMode="auto">
            <a:xfrm>
              <a:off x="5869506"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91" name="TextBox 90">
              <a:extLst>
                <a:ext uri="{FF2B5EF4-FFF2-40B4-BE49-F238E27FC236}">
                  <a16:creationId xmlns:a16="http://schemas.microsoft.com/office/drawing/2014/main" xmlns="" id="{7896A2DA-AD78-4067-8441-C3A0A455905C}"/>
                </a:ext>
              </a:extLst>
            </p:cNvPr>
            <p:cNvSpPr txBox="1"/>
            <p:nvPr/>
          </p:nvSpPr>
          <p:spPr>
            <a:xfrm>
              <a:off x="5778339"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36</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0</a:t>
              </a:r>
            </a:p>
            <a:p>
              <a:pPr algn="ctr"/>
              <a:r>
                <a:rPr lang="fr-FR" sz="1200" dirty="0">
                  <a:solidFill>
                    <a:schemeClr val="accent2"/>
                  </a:solidFill>
                  <a:cs typeface="Arial" panose="020B0604020202020204" pitchFamily="34" charset="0"/>
                </a:rPr>
                <a:t>0</a:t>
              </a:r>
            </a:p>
          </p:txBody>
        </p:sp>
        <p:sp>
          <p:nvSpPr>
            <p:cNvPr id="92" name="Line 19">
              <a:extLst>
                <a:ext uri="{FF2B5EF4-FFF2-40B4-BE49-F238E27FC236}">
                  <a16:creationId xmlns:a16="http://schemas.microsoft.com/office/drawing/2014/main" xmlns="" id="{03EC9C70-0757-4AD0-ABD3-7D27D46C14DC}"/>
                </a:ext>
              </a:extLst>
            </p:cNvPr>
            <p:cNvSpPr>
              <a:spLocks noChangeShapeType="1"/>
            </p:cNvSpPr>
            <p:nvPr/>
          </p:nvSpPr>
          <p:spPr bwMode="auto">
            <a:xfrm>
              <a:off x="6064182"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93" name="TextBox 92">
              <a:extLst>
                <a:ext uri="{FF2B5EF4-FFF2-40B4-BE49-F238E27FC236}">
                  <a16:creationId xmlns:a16="http://schemas.microsoft.com/office/drawing/2014/main" xmlns="" id="{9E116BB9-47CE-4399-9780-AA0645E97536}"/>
                </a:ext>
              </a:extLst>
            </p:cNvPr>
            <p:cNvSpPr txBox="1"/>
            <p:nvPr/>
          </p:nvSpPr>
          <p:spPr>
            <a:xfrm>
              <a:off x="5971939"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39</a:t>
              </a:r>
            </a:p>
            <a:p>
              <a:pPr algn="ctr"/>
              <a:endParaRPr lang="fr-FR" sz="1200" dirty="0">
                <a:solidFill>
                  <a:srgbClr val="4D4D4D"/>
                </a:solidFill>
                <a:cs typeface="Arial" panose="020B0604020202020204" pitchFamily="34" charset="0"/>
              </a:endParaRPr>
            </a:p>
            <a:p>
              <a:pPr algn="r"/>
              <a:r>
                <a:rPr lang="fr-FR" sz="1200" dirty="0">
                  <a:solidFill>
                    <a:schemeClr val="accent4"/>
                  </a:solidFill>
                  <a:cs typeface="Arial" panose="020B0604020202020204" pitchFamily="34" charset="0"/>
                </a:rPr>
                <a:t>0</a:t>
              </a:r>
            </a:p>
            <a:p>
              <a:pPr algn="r"/>
              <a:r>
                <a:rPr lang="fr-FR" sz="1200" dirty="0">
                  <a:solidFill>
                    <a:schemeClr val="accent2"/>
                  </a:solidFill>
                  <a:cs typeface="Arial" panose="020B0604020202020204" pitchFamily="34" charset="0"/>
                </a:rPr>
                <a:t>0</a:t>
              </a:r>
            </a:p>
          </p:txBody>
        </p:sp>
        <p:sp>
          <p:nvSpPr>
            <p:cNvPr id="94" name="Line 21">
              <a:extLst>
                <a:ext uri="{FF2B5EF4-FFF2-40B4-BE49-F238E27FC236}">
                  <a16:creationId xmlns:a16="http://schemas.microsoft.com/office/drawing/2014/main" xmlns="" id="{2506CB3E-475A-4FA6-B92F-BABA90060D45}"/>
                </a:ext>
              </a:extLst>
            </p:cNvPr>
            <p:cNvSpPr>
              <a:spLocks noChangeShapeType="1"/>
            </p:cNvSpPr>
            <p:nvPr/>
          </p:nvSpPr>
          <p:spPr bwMode="auto">
            <a:xfrm>
              <a:off x="6258862"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95" name="TextBox 94">
              <a:extLst>
                <a:ext uri="{FF2B5EF4-FFF2-40B4-BE49-F238E27FC236}">
                  <a16:creationId xmlns:a16="http://schemas.microsoft.com/office/drawing/2014/main" xmlns="" id="{6E34F364-4643-4A9F-8160-E025EB8F6847}"/>
                </a:ext>
              </a:extLst>
            </p:cNvPr>
            <p:cNvSpPr txBox="1"/>
            <p:nvPr/>
          </p:nvSpPr>
          <p:spPr>
            <a:xfrm>
              <a:off x="3041810" y="4291783"/>
              <a:ext cx="417953" cy="4223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fr-FR" sz="1200" dirty="0" smtClean="0">
                  <a:solidFill>
                    <a:srgbClr val="4D4D4D"/>
                  </a:solidFill>
                  <a:cs typeface="Arial" panose="020B0604020202020204" pitchFamily="34" charset="0"/>
                </a:rPr>
                <a:t>N</a:t>
              </a:r>
              <a:endParaRPr lang="fr-FR" sz="1200" dirty="0">
                <a:solidFill>
                  <a:srgbClr val="4D4D4D"/>
                </a:solidFill>
                <a:cs typeface="Arial" panose="020B0604020202020204" pitchFamily="34" charset="0"/>
              </a:endParaRPr>
            </a:p>
            <a:p>
              <a:pPr algn="r" fontAlgn="base">
                <a:spcBef>
                  <a:spcPct val="0"/>
                </a:spcBef>
                <a:spcAft>
                  <a:spcPct val="0"/>
                </a:spcAft>
              </a:pPr>
              <a:r>
                <a:rPr lang="fr-FR" sz="1200" dirty="0">
                  <a:solidFill>
                    <a:schemeClr val="accent4"/>
                  </a:solidFill>
                  <a:cs typeface="Arial" panose="020B0604020202020204" pitchFamily="34" charset="0"/>
                </a:rPr>
                <a:t>P + CT</a:t>
              </a:r>
            </a:p>
            <a:p>
              <a:pPr algn="r" fontAlgn="base">
                <a:spcBef>
                  <a:spcPct val="0"/>
                </a:spcBef>
                <a:spcAft>
                  <a:spcPct val="0"/>
                </a:spcAft>
              </a:pPr>
              <a:r>
                <a:rPr lang="fr-FR" sz="1200" dirty="0">
                  <a:solidFill>
                    <a:schemeClr val="accent2"/>
                  </a:solidFill>
                  <a:cs typeface="Arial" panose="020B0604020202020204" pitchFamily="34" charset="0"/>
                </a:rPr>
                <a:t>CT</a:t>
              </a:r>
            </a:p>
          </p:txBody>
        </p:sp>
        <p:sp>
          <p:nvSpPr>
            <p:cNvPr id="96" name="Line 21">
              <a:extLst>
                <a:ext uri="{FF2B5EF4-FFF2-40B4-BE49-F238E27FC236}">
                  <a16:creationId xmlns:a16="http://schemas.microsoft.com/office/drawing/2014/main" xmlns="" id="{D911478A-74E2-4E12-A4C7-0331C34C1E69}"/>
                </a:ext>
              </a:extLst>
            </p:cNvPr>
            <p:cNvSpPr>
              <a:spLocks noChangeShapeType="1"/>
            </p:cNvSpPr>
            <p:nvPr/>
          </p:nvSpPr>
          <p:spPr bwMode="auto">
            <a:xfrm>
              <a:off x="3533395"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97" name="TextBox 96">
              <a:extLst>
                <a:ext uri="{FF2B5EF4-FFF2-40B4-BE49-F238E27FC236}">
                  <a16:creationId xmlns:a16="http://schemas.microsoft.com/office/drawing/2014/main" xmlns="" id="{D69482E0-AEC3-49C3-B2F5-11CAED638FB4}"/>
                </a:ext>
              </a:extLst>
            </p:cNvPr>
            <p:cNvSpPr txBox="1"/>
            <p:nvPr/>
          </p:nvSpPr>
          <p:spPr>
            <a:xfrm>
              <a:off x="3445725"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0</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17</a:t>
              </a:r>
            </a:p>
            <a:p>
              <a:pPr algn="ctr"/>
              <a:r>
                <a:rPr lang="fr-FR" sz="1200" dirty="0">
                  <a:solidFill>
                    <a:schemeClr val="accent2"/>
                  </a:solidFill>
                  <a:cs typeface="Arial" panose="020B0604020202020204" pitchFamily="34" charset="0"/>
                </a:rPr>
                <a:t>19</a:t>
              </a:r>
            </a:p>
          </p:txBody>
        </p:sp>
        <p:sp>
          <p:nvSpPr>
            <p:cNvPr id="98" name="Line 21">
              <a:extLst>
                <a:ext uri="{FF2B5EF4-FFF2-40B4-BE49-F238E27FC236}">
                  <a16:creationId xmlns:a16="http://schemas.microsoft.com/office/drawing/2014/main" xmlns="" id="{CE23CB31-B2D5-405A-BD19-958713BD76A4}"/>
                </a:ext>
              </a:extLst>
            </p:cNvPr>
            <p:cNvSpPr>
              <a:spLocks noChangeShapeType="1"/>
            </p:cNvSpPr>
            <p:nvPr/>
          </p:nvSpPr>
          <p:spPr bwMode="auto">
            <a:xfrm>
              <a:off x="4701450"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99" name="TextBox 98">
              <a:extLst>
                <a:ext uri="{FF2B5EF4-FFF2-40B4-BE49-F238E27FC236}">
                  <a16:creationId xmlns:a16="http://schemas.microsoft.com/office/drawing/2014/main" xmlns="" id="{3D6D51F1-DC55-4016-9A0D-A8E9B51F6139}"/>
                </a:ext>
              </a:extLst>
            </p:cNvPr>
            <p:cNvSpPr txBox="1"/>
            <p:nvPr/>
          </p:nvSpPr>
          <p:spPr>
            <a:xfrm>
              <a:off x="4611084" y="4167339"/>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18</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8</a:t>
              </a:r>
            </a:p>
            <a:p>
              <a:pPr algn="ctr"/>
              <a:r>
                <a:rPr lang="fr-FR" sz="1200" dirty="0">
                  <a:solidFill>
                    <a:schemeClr val="accent2"/>
                  </a:solidFill>
                  <a:cs typeface="Arial" panose="020B0604020202020204" pitchFamily="34" charset="0"/>
                </a:rPr>
                <a:t>5</a:t>
              </a:r>
            </a:p>
          </p:txBody>
        </p:sp>
        <p:sp>
          <p:nvSpPr>
            <p:cNvPr id="100" name="Line 19">
              <a:extLst>
                <a:ext uri="{FF2B5EF4-FFF2-40B4-BE49-F238E27FC236}">
                  <a16:creationId xmlns:a16="http://schemas.microsoft.com/office/drawing/2014/main" xmlns="" id="{703FBE28-0146-44AD-A20B-AFAA1B49F790}"/>
                </a:ext>
              </a:extLst>
            </p:cNvPr>
            <p:cNvSpPr>
              <a:spLocks noChangeShapeType="1"/>
            </p:cNvSpPr>
            <p:nvPr/>
          </p:nvSpPr>
          <p:spPr bwMode="auto">
            <a:xfrm>
              <a:off x="4896126"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01" name="TextBox 100">
              <a:extLst>
                <a:ext uri="{FF2B5EF4-FFF2-40B4-BE49-F238E27FC236}">
                  <a16:creationId xmlns:a16="http://schemas.microsoft.com/office/drawing/2014/main" xmlns="" id="{00A80F17-DBD6-4D9F-8831-8C73DED4FDDC}"/>
                </a:ext>
              </a:extLst>
            </p:cNvPr>
            <p:cNvSpPr txBox="1"/>
            <p:nvPr/>
          </p:nvSpPr>
          <p:spPr>
            <a:xfrm>
              <a:off x="4804684"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21</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8</a:t>
              </a:r>
            </a:p>
            <a:p>
              <a:pPr algn="ctr"/>
              <a:r>
                <a:rPr lang="fr-FR" sz="1200" dirty="0">
                  <a:solidFill>
                    <a:schemeClr val="accent2"/>
                  </a:solidFill>
                  <a:cs typeface="Arial" panose="020B0604020202020204" pitchFamily="34" charset="0"/>
                </a:rPr>
                <a:t>21</a:t>
              </a:r>
            </a:p>
          </p:txBody>
        </p:sp>
        <p:sp>
          <p:nvSpPr>
            <p:cNvPr id="102" name="Line 21">
              <a:extLst>
                <a:ext uri="{FF2B5EF4-FFF2-40B4-BE49-F238E27FC236}">
                  <a16:creationId xmlns:a16="http://schemas.microsoft.com/office/drawing/2014/main" xmlns="" id="{882D626B-C462-4D14-A3E1-5B9B90B8D1E0}"/>
                </a:ext>
              </a:extLst>
            </p:cNvPr>
            <p:cNvSpPr>
              <a:spLocks noChangeShapeType="1"/>
            </p:cNvSpPr>
            <p:nvPr/>
          </p:nvSpPr>
          <p:spPr bwMode="auto">
            <a:xfrm>
              <a:off x="5090802"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103" name="TextBox 102">
              <a:extLst>
                <a:ext uri="{FF2B5EF4-FFF2-40B4-BE49-F238E27FC236}">
                  <a16:creationId xmlns:a16="http://schemas.microsoft.com/office/drawing/2014/main" xmlns="" id="{79B4291B-DBE9-4626-881B-570860CCA310}"/>
                </a:ext>
              </a:extLst>
            </p:cNvPr>
            <p:cNvSpPr txBox="1"/>
            <p:nvPr/>
          </p:nvSpPr>
          <p:spPr>
            <a:xfrm>
              <a:off x="5003939"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24</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6</a:t>
              </a:r>
            </a:p>
            <a:p>
              <a:pPr algn="ctr"/>
              <a:r>
                <a:rPr lang="fr-FR" sz="1200" dirty="0">
                  <a:solidFill>
                    <a:schemeClr val="accent2"/>
                  </a:solidFill>
                  <a:cs typeface="Arial" panose="020B0604020202020204" pitchFamily="34" charset="0"/>
                </a:rPr>
                <a:t>2</a:t>
              </a:r>
            </a:p>
          </p:txBody>
        </p:sp>
        <p:sp>
          <p:nvSpPr>
            <p:cNvPr id="104" name="Line 19">
              <a:extLst>
                <a:ext uri="{FF2B5EF4-FFF2-40B4-BE49-F238E27FC236}">
                  <a16:creationId xmlns:a16="http://schemas.microsoft.com/office/drawing/2014/main" xmlns="" id="{4F9CD0B4-66DC-4996-A0EA-14D897478AED}"/>
                </a:ext>
              </a:extLst>
            </p:cNvPr>
            <p:cNvSpPr>
              <a:spLocks noChangeShapeType="1"/>
            </p:cNvSpPr>
            <p:nvPr/>
          </p:nvSpPr>
          <p:spPr bwMode="auto">
            <a:xfrm>
              <a:off x="5285478"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05" name="TextBox 104">
              <a:extLst>
                <a:ext uri="{FF2B5EF4-FFF2-40B4-BE49-F238E27FC236}">
                  <a16:creationId xmlns:a16="http://schemas.microsoft.com/office/drawing/2014/main" xmlns="" id="{1CB63063-00EA-4094-9B4C-47E8444C01B0}"/>
                </a:ext>
              </a:extLst>
            </p:cNvPr>
            <p:cNvSpPr txBox="1"/>
            <p:nvPr/>
          </p:nvSpPr>
          <p:spPr>
            <a:xfrm>
              <a:off x="5191885"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27</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5</a:t>
              </a:r>
            </a:p>
            <a:p>
              <a:pPr algn="ctr"/>
              <a:r>
                <a:rPr lang="fr-FR" sz="1200" dirty="0">
                  <a:solidFill>
                    <a:schemeClr val="accent2"/>
                  </a:solidFill>
                  <a:cs typeface="Arial" panose="020B0604020202020204" pitchFamily="34" charset="0"/>
                </a:rPr>
                <a:t>2</a:t>
              </a:r>
            </a:p>
          </p:txBody>
        </p:sp>
        <p:sp>
          <p:nvSpPr>
            <p:cNvPr id="106" name="Line 21">
              <a:extLst>
                <a:ext uri="{FF2B5EF4-FFF2-40B4-BE49-F238E27FC236}">
                  <a16:creationId xmlns:a16="http://schemas.microsoft.com/office/drawing/2014/main" xmlns="" id="{FEABB5E6-85B0-4EE4-B3FD-23027CE6F0B5}"/>
                </a:ext>
              </a:extLst>
            </p:cNvPr>
            <p:cNvSpPr>
              <a:spLocks noChangeShapeType="1"/>
            </p:cNvSpPr>
            <p:nvPr/>
          </p:nvSpPr>
          <p:spPr bwMode="auto">
            <a:xfrm>
              <a:off x="5480154" y="4108603"/>
              <a:ext cx="0" cy="48314"/>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cs typeface="Arial" panose="020B0604020202020204" pitchFamily="34" charset="0"/>
              </a:endParaRPr>
            </a:p>
          </p:txBody>
        </p:sp>
        <p:sp>
          <p:nvSpPr>
            <p:cNvPr id="107" name="TextBox 106">
              <a:extLst>
                <a:ext uri="{FF2B5EF4-FFF2-40B4-BE49-F238E27FC236}">
                  <a16:creationId xmlns:a16="http://schemas.microsoft.com/office/drawing/2014/main" xmlns="" id="{59E53F0C-46F5-49AE-AE5C-7E6546D7C49F}"/>
                </a:ext>
              </a:extLst>
            </p:cNvPr>
            <p:cNvSpPr txBox="1"/>
            <p:nvPr/>
          </p:nvSpPr>
          <p:spPr>
            <a:xfrm>
              <a:off x="5385485" y="4167336"/>
              <a:ext cx="183023" cy="546782"/>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30</a:t>
              </a:r>
            </a:p>
            <a:p>
              <a:pPr algn="ctr"/>
              <a:endParaRPr lang="fr-FR" sz="1200" dirty="0">
                <a:solidFill>
                  <a:srgbClr val="4D4D4D"/>
                </a:solidFill>
                <a:cs typeface="Arial" panose="020B0604020202020204" pitchFamily="34" charset="0"/>
              </a:endParaRPr>
            </a:p>
            <a:p>
              <a:pPr algn="ctr"/>
              <a:r>
                <a:rPr lang="fr-FR" sz="1200" dirty="0">
                  <a:solidFill>
                    <a:schemeClr val="accent4"/>
                  </a:solidFill>
                  <a:cs typeface="Arial" panose="020B0604020202020204" pitchFamily="34" charset="0"/>
                </a:rPr>
                <a:t>3</a:t>
              </a:r>
            </a:p>
            <a:p>
              <a:pPr algn="ctr"/>
              <a:r>
                <a:rPr lang="fr-FR" sz="1200" dirty="0">
                  <a:solidFill>
                    <a:schemeClr val="accent2"/>
                  </a:solidFill>
                  <a:cs typeface="Arial" panose="020B0604020202020204" pitchFamily="34" charset="0"/>
                </a:rPr>
                <a:t>2</a:t>
              </a:r>
            </a:p>
          </p:txBody>
        </p:sp>
      </p:grpSp>
      <p:cxnSp>
        <p:nvCxnSpPr>
          <p:cNvPr id="108" name="Straight Connector 107">
            <a:extLst>
              <a:ext uri="{FF2B5EF4-FFF2-40B4-BE49-F238E27FC236}">
                <a16:creationId xmlns:a16="http://schemas.microsoft.com/office/drawing/2014/main" xmlns="" id="{F1406761-C355-4E7A-B77D-601B6AF2E55C}"/>
              </a:ext>
            </a:extLst>
          </p:cNvPr>
          <p:cNvCxnSpPr/>
          <p:nvPr/>
        </p:nvCxnSpPr>
        <p:spPr>
          <a:xfrm>
            <a:off x="5247057" y="411403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EF253D13-B873-4DFA-B533-E707AC0A18B7}"/>
              </a:ext>
            </a:extLst>
          </p:cNvPr>
          <p:cNvCxnSpPr/>
          <p:nvPr/>
        </p:nvCxnSpPr>
        <p:spPr>
          <a:xfrm flipV="1">
            <a:off x="6272366" y="297038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xmlns="" id="{BEF7F087-0AC1-48B2-83B4-7BE890D1C64B}"/>
              </a:ext>
            </a:extLst>
          </p:cNvPr>
          <p:cNvSpPr txBox="1"/>
          <p:nvPr/>
        </p:nvSpPr>
        <p:spPr>
          <a:xfrm>
            <a:off x="6301817" y="2955955"/>
            <a:ext cx="1217577" cy="646331"/>
          </a:xfrm>
          <a:prstGeom prst="rect">
            <a:avLst/>
          </a:prstGeom>
          <a:noFill/>
        </p:spPr>
        <p:txBody>
          <a:bodyPr wrap="none" rtlCol="0">
            <a:spAutoFit/>
          </a:bodyPr>
          <a:lstStyle/>
          <a:p>
            <a:r>
              <a:rPr lang="fr-FR" sz="1200" dirty="0"/>
              <a:t>Taux à 12 mois</a:t>
            </a:r>
          </a:p>
          <a:p>
            <a:r>
              <a:rPr lang="fr-FR" sz="1200" dirty="0">
                <a:solidFill>
                  <a:schemeClr val="accent4"/>
                </a:solidFill>
              </a:rPr>
              <a:t>56%</a:t>
            </a:r>
          </a:p>
          <a:p>
            <a:r>
              <a:rPr lang="fr-FR" sz="1200" dirty="0">
                <a:solidFill>
                  <a:schemeClr val="accent2"/>
                </a:solidFill>
              </a:rPr>
              <a:t>28%</a:t>
            </a:r>
          </a:p>
        </p:txBody>
      </p:sp>
      <p:sp>
        <p:nvSpPr>
          <p:cNvPr id="111" name="TextBox 110">
            <a:extLst>
              <a:ext uri="{FF2B5EF4-FFF2-40B4-BE49-F238E27FC236}">
                <a16:creationId xmlns:a16="http://schemas.microsoft.com/office/drawing/2014/main" xmlns="" id="{7E822594-8172-42DE-8E0A-AC898E9CD164}"/>
              </a:ext>
            </a:extLst>
          </p:cNvPr>
          <p:cNvSpPr txBox="1"/>
          <p:nvPr/>
        </p:nvSpPr>
        <p:spPr>
          <a:xfrm>
            <a:off x="7466729" y="4093155"/>
            <a:ext cx="1677062" cy="646331"/>
          </a:xfrm>
          <a:prstGeom prst="rect">
            <a:avLst/>
          </a:prstGeom>
          <a:noFill/>
        </p:spPr>
        <p:txBody>
          <a:bodyPr wrap="none" rtlCol="0">
            <a:spAutoFit/>
          </a:bodyPr>
          <a:lstStyle/>
          <a:p>
            <a:r>
              <a:rPr lang="fr-FR" sz="1200" dirty="0"/>
              <a:t>Médiane, mo (IC95%)</a:t>
            </a:r>
          </a:p>
          <a:p>
            <a:r>
              <a:rPr lang="fr-FR" sz="1200" dirty="0">
                <a:solidFill>
                  <a:schemeClr val="accent4"/>
                </a:solidFill>
              </a:rPr>
              <a:t>NA (3,6 - NA)</a:t>
            </a:r>
          </a:p>
          <a:p>
            <a:r>
              <a:rPr lang="fr-FR" sz="1200" dirty="0">
                <a:solidFill>
                  <a:schemeClr val="accent2"/>
                </a:solidFill>
              </a:rPr>
              <a:t>6,6 (4,4 - 8,3)</a:t>
            </a:r>
          </a:p>
        </p:txBody>
      </p:sp>
      <p:grpSp>
        <p:nvGrpSpPr>
          <p:cNvPr id="112" name="Group 111">
            <a:extLst>
              <a:ext uri="{FF2B5EF4-FFF2-40B4-BE49-F238E27FC236}">
                <a16:creationId xmlns:a16="http://schemas.microsoft.com/office/drawing/2014/main" xmlns="" id="{A559B0B5-8A34-4F1F-99A4-8A0B50E757AE}"/>
              </a:ext>
            </a:extLst>
          </p:cNvPr>
          <p:cNvGrpSpPr/>
          <p:nvPr/>
        </p:nvGrpSpPr>
        <p:grpSpPr>
          <a:xfrm>
            <a:off x="771809" y="2841773"/>
            <a:ext cx="2763971" cy="2208494"/>
            <a:chOff x="-4845884" y="-926785"/>
            <a:chExt cx="4286250" cy="3390900"/>
          </a:xfrm>
        </p:grpSpPr>
        <p:sp>
          <p:nvSpPr>
            <p:cNvPr id="113" name="Freeform: Shape 157">
              <a:extLst>
                <a:ext uri="{FF2B5EF4-FFF2-40B4-BE49-F238E27FC236}">
                  <a16:creationId xmlns:a16="http://schemas.microsoft.com/office/drawing/2014/main" xmlns="" id="{7F70BEC6-3514-4B49-8B67-82ACA2730B6B}"/>
                </a:ext>
              </a:extLst>
            </p:cNvPr>
            <p:cNvSpPr/>
            <p:nvPr/>
          </p:nvSpPr>
          <p:spPr>
            <a:xfrm>
              <a:off x="-4845884" y="-926785"/>
              <a:ext cx="4286250" cy="3390900"/>
            </a:xfrm>
            <a:custGeom>
              <a:avLst/>
              <a:gdLst>
                <a:gd name="connsiteX0" fmla="*/ 0 w 4286250"/>
                <a:gd name="connsiteY0" fmla="*/ 0 h 3390900"/>
                <a:gd name="connsiteX1" fmla="*/ 136961 w 4286250"/>
                <a:gd name="connsiteY1" fmla="*/ 0 h 3390900"/>
                <a:gd name="connsiteX2" fmla="*/ 136961 w 4286250"/>
                <a:gd name="connsiteY2" fmla="*/ 214779 h 3390900"/>
                <a:gd name="connsiteX3" fmla="*/ 164976 w 4286250"/>
                <a:gd name="connsiteY3" fmla="*/ 214779 h 3390900"/>
                <a:gd name="connsiteX4" fmla="*/ 164976 w 4286250"/>
                <a:gd name="connsiteY4" fmla="*/ 413996 h 3390900"/>
                <a:gd name="connsiteX5" fmla="*/ 192990 w 4286250"/>
                <a:gd name="connsiteY5" fmla="*/ 413996 h 3390900"/>
                <a:gd name="connsiteX6" fmla="*/ 192990 w 4286250"/>
                <a:gd name="connsiteY6" fmla="*/ 635000 h 3390900"/>
                <a:gd name="connsiteX7" fmla="*/ 295710 w 4286250"/>
                <a:gd name="connsiteY7" fmla="*/ 635000 h 3390900"/>
                <a:gd name="connsiteX8" fmla="*/ 295710 w 4286250"/>
                <a:gd name="connsiteY8" fmla="*/ 840441 h 3390900"/>
                <a:gd name="connsiteX9" fmla="*/ 572745 w 4286250"/>
                <a:gd name="connsiteY9" fmla="*/ 840441 h 3390900"/>
                <a:gd name="connsiteX10" fmla="*/ 572745 w 4286250"/>
                <a:gd name="connsiteY10" fmla="*/ 1064562 h 3390900"/>
                <a:gd name="connsiteX11" fmla="*/ 691029 w 4286250"/>
                <a:gd name="connsiteY11" fmla="*/ 1064562 h 3390900"/>
                <a:gd name="connsiteX12" fmla="*/ 691029 w 4286250"/>
                <a:gd name="connsiteY12" fmla="*/ 1515904 h 3390900"/>
                <a:gd name="connsiteX13" fmla="*/ 793750 w 4286250"/>
                <a:gd name="connsiteY13" fmla="*/ 1515904 h 3390900"/>
                <a:gd name="connsiteX14" fmla="*/ 793750 w 4286250"/>
                <a:gd name="connsiteY14" fmla="*/ 1736912 h 3390900"/>
                <a:gd name="connsiteX15" fmla="*/ 834216 w 4286250"/>
                <a:gd name="connsiteY15" fmla="*/ 1736912 h 3390900"/>
                <a:gd name="connsiteX16" fmla="*/ 834216 w 4286250"/>
                <a:gd name="connsiteY16" fmla="*/ 1961026 h 3390900"/>
                <a:gd name="connsiteX17" fmla="*/ 871569 w 4286250"/>
                <a:gd name="connsiteY17" fmla="*/ 1961026 h 3390900"/>
                <a:gd name="connsiteX18" fmla="*/ 871569 w 4286250"/>
                <a:gd name="connsiteY18" fmla="*/ 2191369 h 3390900"/>
                <a:gd name="connsiteX19" fmla="*/ 999192 w 4286250"/>
                <a:gd name="connsiteY19" fmla="*/ 2191369 h 3390900"/>
                <a:gd name="connsiteX20" fmla="*/ 999192 w 4286250"/>
                <a:gd name="connsiteY20" fmla="*/ 2418607 h 3390900"/>
                <a:gd name="connsiteX21" fmla="*/ 1114358 w 4286250"/>
                <a:gd name="connsiteY21" fmla="*/ 2418607 h 3390900"/>
                <a:gd name="connsiteX22" fmla="*/ 1114358 w 4286250"/>
                <a:gd name="connsiteY22" fmla="*/ 2869949 h 3390900"/>
                <a:gd name="connsiteX23" fmla="*/ 2508875 w 4286250"/>
                <a:gd name="connsiteY23" fmla="*/ 2869949 h 3390900"/>
                <a:gd name="connsiteX24" fmla="*/ 2508875 w 4286250"/>
                <a:gd name="connsiteY24" fmla="*/ 3087843 h 3390900"/>
                <a:gd name="connsiteX25" fmla="*/ 2820143 w 4286250"/>
                <a:gd name="connsiteY25" fmla="*/ 3087843 h 3390900"/>
                <a:gd name="connsiteX26" fmla="*/ 2820143 w 4286250"/>
                <a:gd name="connsiteY26" fmla="*/ 3396006 h 3390900"/>
                <a:gd name="connsiteX27" fmla="*/ 4286250 w 4286250"/>
                <a:gd name="connsiteY27" fmla="*/ 3396006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86250" h="3390900">
                  <a:moveTo>
                    <a:pt x="0" y="0"/>
                  </a:moveTo>
                  <a:lnTo>
                    <a:pt x="136961" y="0"/>
                  </a:lnTo>
                  <a:lnTo>
                    <a:pt x="136961" y="214779"/>
                  </a:lnTo>
                  <a:lnTo>
                    <a:pt x="164976" y="214779"/>
                  </a:lnTo>
                  <a:lnTo>
                    <a:pt x="164976" y="413996"/>
                  </a:lnTo>
                  <a:lnTo>
                    <a:pt x="192990" y="413996"/>
                  </a:lnTo>
                  <a:lnTo>
                    <a:pt x="192990" y="635000"/>
                  </a:lnTo>
                  <a:lnTo>
                    <a:pt x="295710" y="635000"/>
                  </a:lnTo>
                  <a:lnTo>
                    <a:pt x="295710" y="840441"/>
                  </a:lnTo>
                  <a:lnTo>
                    <a:pt x="572745" y="840441"/>
                  </a:lnTo>
                  <a:lnTo>
                    <a:pt x="572745" y="1064562"/>
                  </a:lnTo>
                  <a:lnTo>
                    <a:pt x="691029" y="1064562"/>
                  </a:lnTo>
                  <a:lnTo>
                    <a:pt x="691029" y="1515904"/>
                  </a:lnTo>
                  <a:lnTo>
                    <a:pt x="793750" y="1515904"/>
                  </a:lnTo>
                  <a:lnTo>
                    <a:pt x="793750" y="1736912"/>
                  </a:lnTo>
                  <a:lnTo>
                    <a:pt x="834216" y="1736912"/>
                  </a:lnTo>
                  <a:lnTo>
                    <a:pt x="834216" y="1961026"/>
                  </a:lnTo>
                  <a:lnTo>
                    <a:pt x="871569" y="1961026"/>
                  </a:lnTo>
                  <a:lnTo>
                    <a:pt x="871569" y="2191369"/>
                  </a:lnTo>
                  <a:lnTo>
                    <a:pt x="999192" y="2191369"/>
                  </a:lnTo>
                  <a:lnTo>
                    <a:pt x="999192" y="2418607"/>
                  </a:lnTo>
                  <a:lnTo>
                    <a:pt x="1114358" y="2418607"/>
                  </a:lnTo>
                  <a:lnTo>
                    <a:pt x="1114358" y="2869949"/>
                  </a:lnTo>
                  <a:lnTo>
                    <a:pt x="2508875" y="2869949"/>
                  </a:lnTo>
                  <a:lnTo>
                    <a:pt x="2508875" y="3087843"/>
                  </a:lnTo>
                  <a:lnTo>
                    <a:pt x="2820143" y="3087843"/>
                  </a:lnTo>
                  <a:lnTo>
                    <a:pt x="2820143" y="3396006"/>
                  </a:lnTo>
                  <a:lnTo>
                    <a:pt x="4286250" y="3396006"/>
                  </a:lnTo>
                </a:path>
              </a:pathLst>
            </a:custGeom>
            <a:noFill/>
            <a:ln w="22225" cap="flat">
              <a:solidFill>
                <a:schemeClr val="accent2"/>
              </a:solidFill>
              <a:prstDash val="solid"/>
              <a:miter/>
            </a:ln>
          </p:spPr>
          <p:txBody>
            <a:bodyPr rtlCol="0" anchor="ctr"/>
            <a:lstStyle/>
            <a:p>
              <a:endParaRPr lang="fr-FR" dirty="0"/>
            </a:p>
          </p:txBody>
        </p:sp>
        <p:sp>
          <p:nvSpPr>
            <p:cNvPr id="114" name="Freeform: Shape 158">
              <a:extLst>
                <a:ext uri="{FF2B5EF4-FFF2-40B4-BE49-F238E27FC236}">
                  <a16:creationId xmlns:a16="http://schemas.microsoft.com/office/drawing/2014/main" xmlns="" id="{33C91554-A2C6-416C-AE58-C7C668481802}"/>
                </a:ext>
              </a:extLst>
            </p:cNvPr>
            <p:cNvSpPr/>
            <p:nvPr/>
          </p:nvSpPr>
          <p:spPr>
            <a:xfrm>
              <a:off x="-571750" y="2361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fr-FR" dirty="0"/>
            </a:p>
          </p:txBody>
        </p:sp>
        <p:sp>
          <p:nvSpPr>
            <p:cNvPr id="115" name="Freeform: Shape 159">
              <a:extLst>
                <a:ext uri="{FF2B5EF4-FFF2-40B4-BE49-F238E27FC236}">
                  <a16:creationId xmlns:a16="http://schemas.microsoft.com/office/drawing/2014/main" xmlns="" id="{A4B3C815-71EA-43F9-8913-4AC1F467B60F}"/>
                </a:ext>
              </a:extLst>
            </p:cNvPr>
            <p:cNvSpPr/>
            <p:nvPr/>
          </p:nvSpPr>
          <p:spPr>
            <a:xfrm>
              <a:off x="-2035987" y="2051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fr-FR" dirty="0"/>
            </a:p>
          </p:txBody>
        </p:sp>
      </p:grpSp>
      <p:grpSp>
        <p:nvGrpSpPr>
          <p:cNvPr id="116" name="Group 115">
            <a:extLst>
              <a:ext uri="{FF2B5EF4-FFF2-40B4-BE49-F238E27FC236}">
                <a16:creationId xmlns:a16="http://schemas.microsoft.com/office/drawing/2014/main" xmlns="" id="{A45670FF-A28D-4725-A397-FF16A79B51AE}"/>
              </a:ext>
            </a:extLst>
          </p:cNvPr>
          <p:cNvGrpSpPr/>
          <p:nvPr/>
        </p:nvGrpSpPr>
        <p:grpSpPr>
          <a:xfrm>
            <a:off x="5245685" y="2841773"/>
            <a:ext cx="2763971" cy="2208494"/>
            <a:chOff x="-4845884" y="-926785"/>
            <a:chExt cx="4286250" cy="3390900"/>
          </a:xfrm>
        </p:grpSpPr>
        <p:sp>
          <p:nvSpPr>
            <p:cNvPr id="117" name="Freeform: Shape 162">
              <a:extLst>
                <a:ext uri="{FF2B5EF4-FFF2-40B4-BE49-F238E27FC236}">
                  <a16:creationId xmlns:a16="http://schemas.microsoft.com/office/drawing/2014/main" xmlns="" id="{805F5A3B-2A0D-496A-B49C-884E19129C97}"/>
                </a:ext>
              </a:extLst>
            </p:cNvPr>
            <p:cNvSpPr/>
            <p:nvPr/>
          </p:nvSpPr>
          <p:spPr>
            <a:xfrm>
              <a:off x="-4845884" y="-926785"/>
              <a:ext cx="4286250" cy="3390900"/>
            </a:xfrm>
            <a:custGeom>
              <a:avLst/>
              <a:gdLst>
                <a:gd name="connsiteX0" fmla="*/ 0 w 4286250"/>
                <a:gd name="connsiteY0" fmla="*/ 0 h 3390900"/>
                <a:gd name="connsiteX1" fmla="*/ 136961 w 4286250"/>
                <a:gd name="connsiteY1" fmla="*/ 0 h 3390900"/>
                <a:gd name="connsiteX2" fmla="*/ 136961 w 4286250"/>
                <a:gd name="connsiteY2" fmla="*/ 214779 h 3390900"/>
                <a:gd name="connsiteX3" fmla="*/ 164976 w 4286250"/>
                <a:gd name="connsiteY3" fmla="*/ 214779 h 3390900"/>
                <a:gd name="connsiteX4" fmla="*/ 164976 w 4286250"/>
                <a:gd name="connsiteY4" fmla="*/ 413996 h 3390900"/>
                <a:gd name="connsiteX5" fmla="*/ 192990 w 4286250"/>
                <a:gd name="connsiteY5" fmla="*/ 413996 h 3390900"/>
                <a:gd name="connsiteX6" fmla="*/ 192990 w 4286250"/>
                <a:gd name="connsiteY6" fmla="*/ 635000 h 3390900"/>
                <a:gd name="connsiteX7" fmla="*/ 295710 w 4286250"/>
                <a:gd name="connsiteY7" fmla="*/ 635000 h 3390900"/>
                <a:gd name="connsiteX8" fmla="*/ 295710 w 4286250"/>
                <a:gd name="connsiteY8" fmla="*/ 840441 h 3390900"/>
                <a:gd name="connsiteX9" fmla="*/ 572745 w 4286250"/>
                <a:gd name="connsiteY9" fmla="*/ 840441 h 3390900"/>
                <a:gd name="connsiteX10" fmla="*/ 572745 w 4286250"/>
                <a:gd name="connsiteY10" fmla="*/ 1064562 h 3390900"/>
                <a:gd name="connsiteX11" fmla="*/ 691029 w 4286250"/>
                <a:gd name="connsiteY11" fmla="*/ 1064562 h 3390900"/>
                <a:gd name="connsiteX12" fmla="*/ 691029 w 4286250"/>
                <a:gd name="connsiteY12" fmla="*/ 1515904 h 3390900"/>
                <a:gd name="connsiteX13" fmla="*/ 793750 w 4286250"/>
                <a:gd name="connsiteY13" fmla="*/ 1515904 h 3390900"/>
                <a:gd name="connsiteX14" fmla="*/ 793750 w 4286250"/>
                <a:gd name="connsiteY14" fmla="*/ 1736912 h 3390900"/>
                <a:gd name="connsiteX15" fmla="*/ 834216 w 4286250"/>
                <a:gd name="connsiteY15" fmla="*/ 1736912 h 3390900"/>
                <a:gd name="connsiteX16" fmla="*/ 834216 w 4286250"/>
                <a:gd name="connsiteY16" fmla="*/ 1961026 h 3390900"/>
                <a:gd name="connsiteX17" fmla="*/ 871569 w 4286250"/>
                <a:gd name="connsiteY17" fmla="*/ 1961026 h 3390900"/>
                <a:gd name="connsiteX18" fmla="*/ 871569 w 4286250"/>
                <a:gd name="connsiteY18" fmla="*/ 2191369 h 3390900"/>
                <a:gd name="connsiteX19" fmla="*/ 999192 w 4286250"/>
                <a:gd name="connsiteY19" fmla="*/ 2191369 h 3390900"/>
                <a:gd name="connsiteX20" fmla="*/ 999192 w 4286250"/>
                <a:gd name="connsiteY20" fmla="*/ 2418607 h 3390900"/>
                <a:gd name="connsiteX21" fmla="*/ 1114358 w 4286250"/>
                <a:gd name="connsiteY21" fmla="*/ 2418607 h 3390900"/>
                <a:gd name="connsiteX22" fmla="*/ 1114358 w 4286250"/>
                <a:gd name="connsiteY22" fmla="*/ 2869949 h 3390900"/>
                <a:gd name="connsiteX23" fmla="*/ 2508875 w 4286250"/>
                <a:gd name="connsiteY23" fmla="*/ 2869949 h 3390900"/>
                <a:gd name="connsiteX24" fmla="*/ 2508875 w 4286250"/>
                <a:gd name="connsiteY24" fmla="*/ 3087843 h 3390900"/>
                <a:gd name="connsiteX25" fmla="*/ 2820143 w 4286250"/>
                <a:gd name="connsiteY25" fmla="*/ 3087843 h 3390900"/>
                <a:gd name="connsiteX26" fmla="*/ 2820143 w 4286250"/>
                <a:gd name="connsiteY26" fmla="*/ 3396006 h 3390900"/>
                <a:gd name="connsiteX27" fmla="*/ 4286250 w 4286250"/>
                <a:gd name="connsiteY27" fmla="*/ 3396006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86250" h="3390900">
                  <a:moveTo>
                    <a:pt x="0" y="0"/>
                  </a:moveTo>
                  <a:lnTo>
                    <a:pt x="136961" y="0"/>
                  </a:lnTo>
                  <a:lnTo>
                    <a:pt x="136961" y="214779"/>
                  </a:lnTo>
                  <a:lnTo>
                    <a:pt x="164976" y="214779"/>
                  </a:lnTo>
                  <a:lnTo>
                    <a:pt x="164976" y="413996"/>
                  </a:lnTo>
                  <a:lnTo>
                    <a:pt x="192990" y="413996"/>
                  </a:lnTo>
                  <a:lnTo>
                    <a:pt x="192990" y="635000"/>
                  </a:lnTo>
                  <a:lnTo>
                    <a:pt x="295710" y="635000"/>
                  </a:lnTo>
                  <a:lnTo>
                    <a:pt x="295710" y="840441"/>
                  </a:lnTo>
                  <a:lnTo>
                    <a:pt x="572745" y="840441"/>
                  </a:lnTo>
                  <a:lnTo>
                    <a:pt x="572745" y="1064562"/>
                  </a:lnTo>
                  <a:lnTo>
                    <a:pt x="691029" y="1064562"/>
                  </a:lnTo>
                  <a:lnTo>
                    <a:pt x="691029" y="1515904"/>
                  </a:lnTo>
                  <a:lnTo>
                    <a:pt x="793750" y="1515904"/>
                  </a:lnTo>
                  <a:lnTo>
                    <a:pt x="793750" y="1736912"/>
                  </a:lnTo>
                  <a:lnTo>
                    <a:pt x="834216" y="1736912"/>
                  </a:lnTo>
                  <a:lnTo>
                    <a:pt x="834216" y="1961026"/>
                  </a:lnTo>
                  <a:lnTo>
                    <a:pt x="871569" y="1961026"/>
                  </a:lnTo>
                  <a:lnTo>
                    <a:pt x="871569" y="2191369"/>
                  </a:lnTo>
                  <a:lnTo>
                    <a:pt x="999192" y="2191369"/>
                  </a:lnTo>
                  <a:lnTo>
                    <a:pt x="999192" y="2418607"/>
                  </a:lnTo>
                  <a:lnTo>
                    <a:pt x="1114358" y="2418607"/>
                  </a:lnTo>
                  <a:lnTo>
                    <a:pt x="1114358" y="2869949"/>
                  </a:lnTo>
                  <a:lnTo>
                    <a:pt x="2508875" y="2869949"/>
                  </a:lnTo>
                  <a:lnTo>
                    <a:pt x="2508875" y="3087843"/>
                  </a:lnTo>
                  <a:lnTo>
                    <a:pt x="2820143" y="3087843"/>
                  </a:lnTo>
                  <a:lnTo>
                    <a:pt x="2820143" y="3396006"/>
                  </a:lnTo>
                  <a:lnTo>
                    <a:pt x="4286250" y="3396006"/>
                  </a:lnTo>
                </a:path>
              </a:pathLst>
            </a:custGeom>
            <a:noFill/>
            <a:ln w="22225" cap="flat">
              <a:solidFill>
                <a:schemeClr val="accent2"/>
              </a:solidFill>
              <a:prstDash val="solid"/>
              <a:miter/>
            </a:ln>
          </p:spPr>
          <p:txBody>
            <a:bodyPr rtlCol="0" anchor="ctr"/>
            <a:lstStyle/>
            <a:p>
              <a:endParaRPr lang="fr-FR" dirty="0"/>
            </a:p>
          </p:txBody>
        </p:sp>
        <p:sp>
          <p:nvSpPr>
            <p:cNvPr id="118" name="Freeform: Shape 163">
              <a:extLst>
                <a:ext uri="{FF2B5EF4-FFF2-40B4-BE49-F238E27FC236}">
                  <a16:creationId xmlns:a16="http://schemas.microsoft.com/office/drawing/2014/main" xmlns="" id="{5EC0500C-131F-428B-AE9C-AE547D658D47}"/>
                </a:ext>
              </a:extLst>
            </p:cNvPr>
            <p:cNvSpPr/>
            <p:nvPr/>
          </p:nvSpPr>
          <p:spPr>
            <a:xfrm>
              <a:off x="-571750" y="2361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fr-FR" dirty="0"/>
            </a:p>
          </p:txBody>
        </p:sp>
        <p:sp>
          <p:nvSpPr>
            <p:cNvPr id="119" name="Freeform: Shape 164">
              <a:extLst>
                <a:ext uri="{FF2B5EF4-FFF2-40B4-BE49-F238E27FC236}">
                  <a16:creationId xmlns:a16="http://schemas.microsoft.com/office/drawing/2014/main" xmlns="" id="{9BD4C21A-E65E-45C5-B537-2FD125D7BFD7}"/>
                </a:ext>
              </a:extLst>
            </p:cNvPr>
            <p:cNvSpPr/>
            <p:nvPr/>
          </p:nvSpPr>
          <p:spPr>
            <a:xfrm>
              <a:off x="-2035987" y="2051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fr-FR" dirty="0"/>
            </a:p>
          </p:txBody>
        </p:sp>
      </p:grpSp>
      <p:sp>
        <p:nvSpPr>
          <p:cNvPr id="120" name="Freeform: Shape 167">
            <a:extLst>
              <a:ext uri="{FF2B5EF4-FFF2-40B4-BE49-F238E27FC236}">
                <a16:creationId xmlns:a16="http://schemas.microsoft.com/office/drawing/2014/main" xmlns="" id="{33271A17-D1EF-4E5B-BBAF-A5F1D43B520E}"/>
              </a:ext>
            </a:extLst>
          </p:cNvPr>
          <p:cNvSpPr/>
          <p:nvPr/>
        </p:nvSpPr>
        <p:spPr>
          <a:xfrm>
            <a:off x="771809" y="2841773"/>
            <a:ext cx="3032130" cy="1883680"/>
          </a:xfrm>
          <a:custGeom>
            <a:avLst/>
            <a:gdLst>
              <a:gd name="connsiteX0" fmla="*/ 4709217 w 4705350"/>
              <a:gd name="connsiteY0" fmla="*/ 2950750 h 2943225"/>
              <a:gd name="connsiteX1" fmla="*/ 3100616 w 4705350"/>
              <a:gd name="connsiteY1" fmla="*/ 2950750 h 2943225"/>
              <a:gd name="connsiteX2" fmla="*/ 3100616 w 4705350"/>
              <a:gd name="connsiteY2" fmla="*/ 2607717 h 2943225"/>
              <a:gd name="connsiteX3" fmla="*/ 2990717 w 4705350"/>
              <a:gd name="connsiteY3" fmla="*/ 2607717 h 2943225"/>
              <a:gd name="connsiteX4" fmla="*/ 2990717 w 4705350"/>
              <a:gd name="connsiteY4" fmla="*/ 2261359 h 2943225"/>
              <a:gd name="connsiteX5" fmla="*/ 1478709 w 4705350"/>
              <a:gd name="connsiteY5" fmla="*/ 2261359 h 2943225"/>
              <a:gd name="connsiteX6" fmla="*/ 1478709 w 4705350"/>
              <a:gd name="connsiteY6" fmla="*/ 1914992 h 2943225"/>
              <a:gd name="connsiteX7" fmla="*/ 942508 w 4705350"/>
              <a:gd name="connsiteY7" fmla="*/ 1914992 h 2943225"/>
              <a:gd name="connsiteX8" fmla="*/ 942508 w 4705350"/>
              <a:gd name="connsiteY8" fmla="*/ 1575292 h 2943225"/>
              <a:gd name="connsiteX9" fmla="*/ 516215 w 4705350"/>
              <a:gd name="connsiteY9" fmla="*/ 1575292 h 2943225"/>
              <a:gd name="connsiteX10" fmla="*/ 516215 w 4705350"/>
              <a:gd name="connsiteY10" fmla="*/ 1232259 h 2943225"/>
              <a:gd name="connsiteX11" fmla="*/ 376338 w 4705350"/>
              <a:gd name="connsiteY11" fmla="*/ 1232259 h 2943225"/>
              <a:gd name="connsiteX12" fmla="*/ 376338 w 4705350"/>
              <a:gd name="connsiteY12" fmla="*/ 889222 h 2943225"/>
              <a:gd name="connsiteX13" fmla="*/ 183173 w 4705350"/>
              <a:gd name="connsiteY13" fmla="*/ 889222 h 2943225"/>
              <a:gd name="connsiteX14" fmla="*/ 183173 w 4705350"/>
              <a:gd name="connsiteY14" fmla="*/ 569502 h 2943225"/>
              <a:gd name="connsiteX15" fmla="*/ 136548 w 4705350"/>
              <a:gd name="connsiteY15" fmla="*/ 569502 h 2943225"/>
              <a:gd name="connsiteX16" fmla="*/ 136548 w 4705350"/>
              <a:gd name="connsiteY16" fmla="*/ 349694 h 2943225"/>
              <a:gd name="connsiteX17" fmla="*/ 113234 w 4705350"/>
              <a:gd name="connsiteY17" fmla="*/ 349694 h 2943225"/>
              <a:gd name="connsiteX18" fmla="*/ 113234 w 4705350"/>
              <a:gd name="connsiteY18" fmla="*/ 0 h 2943225"/>
              <a:gd name="connsiteX19" fmla="*/ 0 w 4705350"/>
              <a:gd name="connsiteY19" fmla="*/ 0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05350" h="2943225">
                <a:moveTo>
                  <a:pt x="4709217" y="2950750"/>
                </a:moveTo>
                <a:lnTo>
                  <a:pt x="3100616" y="2950750"/>
                </a:lnTo>
                <a:lnTo>
                  <a:pt x="3100616" y="2607717"/>
                </a:lnTo>
                <a:lnTo>
                  <a:pt x="2990717" y="2607717"/>
                </a:lnTo>
                <a:lnTo>
                  <a:pt x="2990717" y="2261359"/>
                </a:lnTo>
                <a:lnTo>
                  <a:pt x="1478709" y="2261359"/>
                </a:lnTo>
                <a:lnTo>
                  <a:pt x="1478709" y="1914992"/>
                </a:lnTo>
                <a:lnTo>
                  <a:pt x="942508" y="1914992"/>
                </a:lnTo>
                <a:lnTo>
                  <a:pt x="942508" y="1575292"/>
                </a:lnTo>
                <a:lnTo>
                  <a:pt x="516215" y="1575292"/>
                </a:lnTo>
                <a:lnTo>
                  <a:pt x="516215" y="1232259"/>
                </a:lnTo>
                <a:lnTo>
                  <a:pt x="376338" y="1232259"/>
                </a:lnTo>
                <a:lnTo>
                  <a:pt x="376338" y="889222"/>
                </a:lnTo>
                <a:lnTo>
                  <a:pt x="183173" y="889222"/>
                </a:lnTo>
                <a:lnTo>
                  <a:pt x="183173" y="569502"/>
                </a:lnTo>
                <a:lnTo>
                  <a:pt x="136548" y="569502"/>
                </a:lnTo>
                <a:lnTo>
                  <a:pt x="136548" y="349694"/>
                </a:lnTo>
                <a:lnTo>
                  <a:pt x="113234" y="349694"/>
                </a:lnTo>
                <a:lnTo>
                  <a:pt x="113234" y="0"/>
                </a:lnTo>
                <a:lnTo>
                  <a:pt x="0" y="0"/>
                </a:lnTo>
              </a:path>
            </a:pathLst>
          </a:custGeom>
          <a:noFill/>
          <a:ln w="22225" cap="flat">
            <a:solidFill>
              <a:schemeClr val="accent3"/>
            </a:solidFill>
            <a:prstDash val="solid"/>
            <a:miter/>
          </a:ln>
        </p:spPr>
        <p:txBody>
          <a:bodyPr rtlCol="0" anchor="ctr"/>
          <a:lstStyle/>
          <a:p>
            <a:endParaRPr lang="fr-FR" dirty="0"/>
          </a:p>
        </p:txBody>
      </p:sp>
      <p:grpSp>
        <p:nvGrpSpPr>
          <p:cNvPr id="121" name="Group 120">
            <a:extLst>
              <a:ext uri="{FF2B5EF4-FFF2-40B4-BE49-F238E27FC236}">
                <a16:creationId xmlns:a16="http://schemas.microsoft.com/office/drawing/2014/main" xmlns="" id="{832DFFF0-45E3-4580-84CB-0B643F5074F3}"/>
              </a:ext>
            </a:extLst>
          </p:cNvPr>
          <p:cNvGrpSpPr/>
          <p:nvPr/>
        </p:nvGrpSpPr>
        <p:grpSpPr>
          <a:xfrm>
            <a:off x="2849056" y="4681113"/>
            <a:ext cx="936000" cy="57600"/>
            <a:chOff x="-292590" y="2013988"/>
            <a:chExt cx="1457330" cy="85725"/>
          </a:xfrm>
        </p:grpSpPr>
        <p:sp>
          <p:nvSpPr>
            <p:cNvPr id="122" name="Freeform: Shape 175">
              <a:extLst>
                <a:ext uri="{FF2B5EF4-FFF2-40B4-BE49-F238E27FC236}">
                  <a16:creationId xmlns:a16="http://schemas.microsoft.com/office/drawing/2014/main" xmlns="" id="{9187DCF5-941A-40E2-96AB-9408147A7E54}"/>
                </a:ext>
              </a:extLst>
            </p:cNvPr>
            <p:cNvSpPr/>
            <p:nvPr/>
          </p:nvSpPr>
          <p:spPr>
            <a:xfrm>
              <a:off x="1155215" y="20139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3" name="Freeform: Shape 176">
              <a:extLst>
                <a:ext uri="{FF2B5EF4-FFF2-40B4-BE49-F238E27FC236}">
                  <a16:creationId xmlns:a16="http://schemas.microsoft.com/office/drawing/2014/main" xmlns="" id="{07843A2B-FB0E-4601-8A21-0A41F1982FEA}"/>
                </a:ext>
              </a:extLst>
            </p:cNvPr>
            <p:cNvSpPr/>
            <p:nvPr/>
          </p:nvSpPr>
          <p:spPr>
            <a:xfrm>
              <a:off x="1117115" y="20139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4" name="Freeform: Shape 177">
              <a:extLst>
                <a:ext uri="{FF2B5EF4-FFF2-40B4-BE49-F238E27FC236}">
                  <a16:creationId xmlns:a16="http://schemas.microsoft.com/office/drawing/2014/main" xmlns="" id="{F4E72A24-7CAF-4395-8021-57F6969BA475}"/>
                </a:ext>
              </a:extLst>
            </p:cNvPr>
            <p:cNvSpPr/>
            <p:nvPr/>
          </p:nvSpPr>
          <p:spPr>
            <a:xfrm>
              <a:off x="-292590" y="20139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nvGrpSpPr>
          <p:cNvPr id="125" name="Group 124">
            <a:extLst>
              <a:ext uri="{FF2B5EF4-FFF2-40B4-BE49-F238E27FC236}">
                <a16:creationId xmlns:a16="http://schemas.microsoft.com/office/drawing/2014/main" xmlns="" id="{64A0CF86-ADBB-4C5A-B6DF-3D32B894123B}"/>
              </a:ext>
            </a:extLst>
          </p:cNvPr>
          <p:cNvGrpSpPr/>
          <p:nvPr/>
        </p:nvGrpSpPr>
        <p:grpSpPr>
          <a:xfrm>
            <a:off x="5245685" y="2845331"/>
            <a:ext cx="3117061" cy="1151155"/>
            <a:chOff x="9451131" y="2521981"/>
            <a:chExt cx="4848225" cy="1790700"/>
          </a:xfrm>
        </p:grpSpPr>
        <p:sp>
          <p:nvSpPr>
            <p:cNvPr id="126" name="Freeform: Shape 181">
              <a:extLst>
                <a:ext uri="{FF2B5EF4-FFF2-40B4-BE49-F238E27FC236}">
                  <a16:creationId xmlns:a16="http://schemas.microsoft.com/office/drawing/2014/main" xmlns="" id="{4BD1FF4D-7980-4A38-9D50-6912ED34186D}"/>
                </a:ext>
              </a:extLst>
            </p:cNvPr>
            <p:cNvSpPr/>
            <p:nvPr/>
          </p:nvSpPr>
          <p:spPr>
            <a:xfrm>
              <a:off x="9451131" y="2521981"/>
              <a:ext cx="4848225" cy="1790700"/>
            </a:xfrm>
            <a:custGeom>
              <a:avLst/>
              <a:gdLst>
                <a:gd name="connsiteX0" fmla="*/ 4852426 w 4848225"/>
                <a:gd name="connsiteY0" fmla="*/ 1791767 h 1790700"/>
                <a:gd name="connsiteX1" fmla="*/ 1488700 w 4848225"/>
                <a:gd name="connsiteY1" fmla="*/ 1791767 h 1790700"/>
                <a:gd name="connsiteX2" fmla="*/ 1488700 w 4848225"/>
                <a:gd name="connsiteY2" fmla="*/ 1508684 h 1790700"/>
                <a:gd name="connsiteX3" fmla="*/ 749344 w 4848225"/>
                <a:gd name="connsiteY3" fmla="*/ 1508684 h 1790700"/>
                <a:gd name="connsiteX4" fmla="*/ 749344 w 4848225"/>
                <a:gd name="connsiteY4" fmla="*/ 1225591 h 1790700"/>
                <a:gd name="connsiteX5" fmla="*/ 672745 w 4848225"/>
                <a:gd name="connsiteY5" fmla="*/ 1225591 h 1790700"/>
                <a:gd name="connsiteX6" fmla="*/ 672745 w 4848225"/>
                <a:gd name="connsiteY6" fmla="*/ 969150 h 1790700"/>
                <a:gd name="connsiteX7" fmla="*/ 479581 w 4848225"/>
                <a:gd name="connsiteY7" fmla="*/ 969150 h 1790700"/>
                <a:gd name="connsiteX8" fmla="*/ 479581 w 4848225"/>
                <a:gd name="connsiteY8" fmla="*/ 716040 h 1790700"/>
                <a:gd name="connsiteX9" fmla="*/ 159860 w 4848225"/>
                <a:gd name="connsiteY9" fmla="*/ 716040 h 1790700"/>
                <a:gd name="connsiteX10" fmla="*/ 159860 w 4848225"/>
                <a:gd name="connsiteY10" fmla="*/ 469589 h 1790700"/>
                <a:gd name="connsiteX11" fmla="*/ 93252 w 4848225"/>
                <a:gd name="connsiteY11" fmla="*/ 469589 h 1790700"/>
                <a:gd name="connsiteX12" fmla="*/ 93252 w 4848225"/>
                <a:gd name="connsiteY12" fmla="*/ 239790 h 1790700"/>
                <a:gd name="connsiteX13" fmla="*/ 39965 w 4848225"/>
                <a:gd name="connsiteY13" fmla="*/ 239790 h 1790700"/>
                <a:gd name="connsiteX14" fmla="*/ 39965 w 4848225"/>
                <a:gd name="connsiteY14" fmla="*/ 0 h 1790700"/>
                <a:gd name="connsiteX15" fmla="*/ 0 w 4848225"/>
                <a:gd name="connsiteY15"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8225" h="1790700">
                  <a:moveTo>
                    <a:pt x="4852426" y="1791767"/>
                  </a:moveTo>
                  <a:lnTo>
                    <a:pt x="1488700" y="1791767"/>
                  </a:lnTo>
                  <a:lnTo>
                    <a:pt x="1488700" y="1508684"/>
                  </a:lnTo>
                  <a:lnTo>
                    <a:pt x="749344" y="1508684"/>
                  </a:lnTo>
                  <a:lnTo>
                    <a:pt x="749344" y="1225591"/>
                  </a:lnTo>
                  <a:lnTo>
                    <a:pt x="672745" y="1225591"/>
                  </a:lnTo>
                  <a:lnTo>
                    <a:pt x="672745" y="969150"/>
                  </a:lnTo>
                  <a:lnTo>
                    <a:pt x="479581" y="969150"/>
                  </a:lnTo>
                  <a:lnTo>
                    <a:pt x="479581" y="716040"/>
                  </a:lnTo>
                  <a:lnTo>
                    <a:pt x="159860" y="716040"/>
                  </a:lnTo>
                  <a:lnTo>
                    <a:pt x="159860" y="469589"/>
                  </a:lnTo>
                  <a:lnTo>
                    <a:pt x="93252" y="469589"/>
                  </a:lnTo>
                  <a:lnTo>
                    <a:pt x="93252" y="239790"/>
                  </a:lnTo>
                  <a:lnTo>
                    <a:pt x="39965" y="239790"/>
                  </a:lnTo>
                  <a:lnTo>
                    <a:pt x="39965" y="0"/>
                  </a:lnTo>
                  <a:lnTo>
                    <a:pt x="0" y="0"/>
                  </a:lnTo>
                </a:path>
              </a:pathLst>
            </a:custGeom>
            <a:noFill/>
            <a:ln w="22225" cap="flat">
              <a:solidFill>
                <a:schemeClr val="accent4"/>
              </a:solidFill>
              <a:prstDash val="solid"/>
              <a:miter/>
            </a:ln>
          </p:spPr>
          <p:txBody>
            <a:bodyPr rtlCol="0" anchor="ctr"/>
            <a:lstStyle/>
            <a:p>
              <a:endParaRPr lang="fr-FR" dirty="0"/>
            </a:p>
          </p:txBody>
        </p:sp>
        <p:sp>
          <p:nvSpPr>
            <p:cNvPr id="127" name="Freeform: Shape 182">
              <a:extLst>
                <a:ext uri="{FF2B5EF4-FFF2-40B4-BE49-F238E27FC236}">
                  <a16:creationId xmlns:a16="http://schemas.microsoft.com/office/drawing/2014/main" xmlns="" id="{09BC6CA4-532A-466D-830E-1F14F13C97C0}"/>
                </a:ext>
              </a:extLst>
            </p:cNvPr>
            <p:cNvSpPr/>
            <p:nvPr/>
          </p:nvSpPr>
          <p:spPr>
            <a:xfrm>
              <a:off x="9844120" y="314802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4"/>
              </a:solidFill>
              <a:prstDash val="solid"/>
              <a:miter/>
            </a:ln>
          </p:spPr>
          <p:txBody>
            <a:bodyPr rtlCol="0" anchor="ctr"/>
            <a:lstStyle/>
            <a:p>
              <a:endParaRPr lang="fr-FR" dirty="0"/>
            </a:p>
          </p:txBody>
        </p:sp>
        <p:sp>
          <p:nvSpPr>
            <p:cNvPr id="128" name="Freeform: Shape 183">
              <a:extLst>
                <a:ext uri="{FF2B5EF4-FFF2-40B4-BE49-F238E27FC236}">
                  <a16:creationId xmlns:a16="http://schemas.microsoft.com/office/drawing/2014/main" xmlns="" id="{6E1F26BB-BF70-4FBC-B18F-6EA81B4152B3}"/>
                </a:ext>
              </a:extLst>
            </p:cNvPr>
            <p:cNvSpPr/>
            <p:nvPr/>
          </p:nvSpPr>
          <p:spPr>
            <a:xfrm>
              <a:off x="1254922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fr-FR" dirty="0"/>
            </a:p>
          </p:txBody>
        </p:sp>
        <p:sp>
          <p:nvSpPr>
            <p:cNvPr id="129" name="Freeform: Shape 184">
              <a:extLst>
                <a:ext uri="{FF2B5EF4-FFF2-40B4-BE49-F238E27FC236}">
                  <a16:creationId xmlns:a16="http://schemas.microsoft.com/office/drawing/2014/main" xmlns="" id="{8DD44D70-42A9-4DBB-B3E8-6E4F8A3D9DF0}"/>
                </a:ext>
              </a:extLst>
            </p:cNvPr>
            <p:cNvSpPr/>
            <p:nvPr/>
          </p:nvSpPr>
          <p:spPr>
            <a:xfrm>
              <a:off x="1258732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fr-FR" dirty="0"/>
            </a:p>
          </p:txBody>
        </p:sp>
        <p:sp>
          <p:nvSpPr>
            <p:cNvPr id="130" name="Freeform: Shape 185">
              <a:extLst>
                <a:ext uri="{FF2B5EF4-FFF2-40B4-BE49-F238E27FC236}">
                  <a16:creationId xmlns:a16="http://schemas.microsoft.com/office/drawing/2014/main" xmlns="" id="{97ABD95E-06F3-48B8-8D9C-B5C4E0ED6F8C}"/>
                </a:ext>
              </a:extLst>
            </p:cNvPr>
            <p:cNvSpPr/>
            <p:nvPr/>
          </p:nvSpPr>
          <p:spPr>
            <a:xfrm>
              <a:off x="1281593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fr-FR" dirty="0"/>
            </a:p>
          </p:txBody>
        </p:sp>
        <p:sp>
          <p:nvSpPr>
            <p:cNvPr id="131" name="Freeform: Shape 186">
              <a:extLst>
                <a:ext uri="{FF2B5EF4-FFF2-40B4-BE49-F238E27FC236}">
                  <a16:creationId xmlns:a16="http://schemas.microsoft.com/office/drawing/2014/main" xmlns="" id="{97C5B5CB-3509-44DD-A548-A78B913EE7CA}"/>
                </a:ext>
              </a:extLst>
            </p:cNvPr>
            <p:cNvSpPr/>
            <p:nvPr/>
          </p:nvSpPr>
          <p:spPr>
            <a:xfrm>
              <a:off x="1327313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fr-FR" dirty="0"/>
            </a:p>
          </p:txBody>
        </p:sp>
        <p:sp>
          <p:nvSpPr>
            <p:cNvPr id="132" name="Freeform: Shape 187">
              <a:extLst>
                <a:ext uri="{FF2B5EF4-FFF2-40B4-BE49-F238E27FC236}">
                  <a16:creationId xmlns:a16="http://schemas.microsoft.com/office/drawing/2014/main" xmlns="" id="{FDED2153-275C-497F-A195-F0F9528FACE8}"/>
                </a:ext>
              </a:extLst>
            </p:cNvPr>
            <p:cNvSpPr/>
            <p:nvPr/>
          </p:nvSpPr>
          <p:spPr>
            <a:xfrm>
              <a:off x="1333028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fr-FR" dirty="0"/>
            </a:p>
          </p:txBody>
        </p:sp>
        <p:sp>
          <p:nvSpPr>
            <p:cNvPr id="133" name="Freeform: Shape 188">
              <a:extLst>
                <a:ext uri="{FF2B5EF4-FFF2-40B4-BE49-F238E27FC236}">
                  <a16:creationId xmlns:a16="http://schemas.microsoft.com/office/drawing/2014/main" xmlns="" id="{6E1572D8-2974-4FED-9C4F-1833BBCEF168}"/>
                </a:ext>
              </a:extLst>
            </p:cNvPr>
            <p:cNvSpPr/>
            <p:nvPr/>
          </p:nvSpPr>
          <p:spPr>
            <a:xfrm>
              <a:off x="1336838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fr-FR" dirty="0"/>
            </a:p>
          </p:txBody>
        </p:sp>
        <p:sp>
          <p:nvSpPr>
            <p:cNvPr id="134" name="Freeform: Shape 189">
              <a:extLst>
                <a:ext uri="{FF2B5EF4-FFF2-40B4-BE49-F238E27FC236}">
                  <a16:creationId xmlns:a16="http://schemas.microsoft.com/office/drawing/2014/main" xmlns="" id="{2D66B6C8-79B7-4A25-AF67-6AA73559B7DA}"/>
                </a:ext>
              </a:extLst>
            </p:cNvPr>
            <p:cNvSpPr/>
            <p:nvPr/>
          </p:nvSpPr>
          <p:spPr>
            <a:xfrm>
              <a:off x="1352078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fr-FR" dirty="0"/>
            </a:p>
          </p:txBody>
        </p:sp>
        <p:sp>
          <p:nvSpPr>
            <p:cNvPr id="135" name="Freeform: Shape 190">
              <a:extLst>
                <a:ext uri="{FF2B5EF4-FFF2-40B4-BE49-F238E27FC236}">
                  <a16:creationId xmlns:a16="http://schemas.microsoft.com/office/drawing/2014/main" xmlns="" id="{78DF8CDC-8B03-4623-AB5D-E2DA90E73232}"/>
                </a:ext>
              </a:extLst>
            </p:cNvPr>
            <p:cNvSpPr/>
            <p:nvPr/>
          </p:nvSpPr>
          <p:spPr>
            <a:xfrm>
              <a:off x="1359698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fr-FR" dirty="0"/>
            </a:p>
          </p:txBody>
        </p:sp>
        <p:sp>
          <p:nvSpPr>
            <p:cNvPr id="136" name="Freeform: Shape 191">
              <a:extLst>
                <a:ext uri="{FF2B5EF4-FFF2-40B4-BE49-F238E27FC236}">
                  <a16:creationId xmlns:a16="http://schemas.microsoft.com/office/drawing/2014/main" xmlns="" id="{D1321A04-3E16-4B6B-ACE2-150EF68C42B1}"/>
                </a:ext>
              </a:extLst>
            </p:cNvPr>
            <p:cNvSpPr/>
            <p:nvPr/>
          </p:nvSpPr>
          <p:spPr>
            <a:xfrm>
              <a:off x="1363508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fr-FR" dirty="0"/>
            </a:p>
          </p:txBody>
        </p:sp>
        <p:sp>
          <p:nvSpPr>
            <p:cNvPr id="137" name="Freeform: Shape 192">
              <a:extLst>
                <a:ext uri="{FF2B5EF4-FFF2-40B4-BE49-F238E27FC236}">
                  <a16:creationId xmlns:a16="http://schemas.microsoft.com/office/drawing/2014/main" xmlns="" id="{E3DFCBCE-F815-4408-9AE3-D66B20A6BCAE}"/>
                </a:ext>
              </a:extLst>
            </p:cNvPr>
            <p:cNvSpPr/>
            <p:nvPr/>
          </p:nvSpPr>
          <p:spPr>
            <a:xfrm>
              <a:off x="1428278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fr-FR" dirty="0"/>
            </a:p>
          </p:txBody>
        </p:sp>
      </p:grpSp>
      <p:graphicFrame>
        <p:nvGraphicFramePr>
          <p:cNvPr id="138" name="Group 88">
            <a:extLst>
              <a:ext uri="{FF2B5EF4-FFF2-40B4-BE49-F238E27FC236}">
                <a16:creationId xmlns:a16="http://schemas.microsoft.com/office/drawing/2014/main" xmlns="" id="{B3B7A59A-BD3F-4F67-BA00-F71E61EEDC20}"/>
              </a:ext>
            </a:extLst>
          </p:cNvPr>
          <p:cNvGraphicFramePr>
            <a:graphicFrameLocks noGrp="1"/>
          </p:cNvGraphicFramePr>
          <p:nvPr>
            <p:extLst>
              <p:ext uri="{D42A27DB-BD31-4B8C-83A1-F6EECF244321}">
                <p14:modId xmlns:p14="http://schemas.microsoft.com/office/powerpoint/2010/main" xmlns="" val="4103795951"/>
              </p:ext>
            </p:extLst>
          </p:nvPr>
        </p:nvGraphicFramePr>
        <p:xfrm>
          <a:off x="5722620" y="1979868"/>
          <a:ext cx="3100862" cy="656640"/>
        </p:xfrm>
        <a:graphic>
          <a:graphicData uri="http://schemas.openxmlformats.org/drawingml/2006/table">
            <a:tbl>
              <a:tblPr firstRow="1" bandRow="1">
                <a:tableStyleId>{69012ECD-51FC-41F1-AA8D-1B2483CD663E}</a:tableStyleId>
              </a:tblPr>
              <a:tblGrid>
                <a:gridCol w="1188720">
                  <a:extLst>
                    <a:ext uri="{9D8B030D-6E8A-4147-A177-3AD203B41FA5}">
                      <a16:colId xmlns:a16="http://schemas.microsoft.com/office/drawing/2014/main" xmlns="" val="20000"/>
                    </a:ext>
                  </a:extLst>
                </a:gridCol>
                <a:gridCol w="821641">
                  <a:extLst>
                    <a:ext uri="{9D8B030D-6E8A-4147-A177-3AD203B41FA5}">
                      <a16:colId xmlns:a16="http://schemas.microsoft.com/office/drawing/2014/main" xmlns="" val="20001"/>
                    </a:ext>
                  </a:extLst>
                </a:gridCol>
                <a:gridCol w="1090501">
                  <a:extLst>
                    <a:ext uri="{9D8B030D-6E8A-4147-A177-3AD203B41FA5}">
                      <a16:colId xmlns:a16="http://schemas.microsoft.com/office/drawing/2014/main" xmlns="" val="20002"/>
                    </a:ext>
                  </a:extLst>
                </a:gridCol>
              </a:tblGrid>
              <a:tr h="1397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Evts, %</a:t>
                      </a:r>
                      <a:endParaRPr kumimoji="0" lang="en-GB" sz="1200" b="1" i="0" u="none" strike="noStrike" cap="none" normalizeH="0" baseline="0" dirty="0">
                        <a:ln>
                          <a:noFill/>
                        </a:ln>
                        <a:solidFill>
                          <a:schemeClr val="tx1"/>
                        </a:solidFill>
                        <a:effectLst/>
                        <a:latin typeface="+mn-lt"/>
                        <a:cs typeface="Arial"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chemeClr val="tx1"/>
                          </a:solidFill>
                          <a:effectLst/>
                          <a:latin typeface="+mn-lt"/>
                          <a:cs typeface="Arial" charset="0"/>
                        </a:rPr>
                        <a:t>HR (IC95%)</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chemeClr val="tx1"/>
                          </a:solidFill>
                          <a:effectLst/>
                          <a:latin typeface="+mn-lt"/>
                        </a:rPr>
                        <a:t>Pembro</a:t>
                      </a:r>
                      <a:r>
                        <a:rPr kumimoji="0" lang="en-GB" sz="1200" u="none" strike="noStrike" cap="none" normalizeH="0" baseline="0" dirty="0">
                          <a:ln>
                            <a:noFill/>
                          </a:ln>
                          <a:solidFill>
                            <a:schemeClr val="tx1"/>
                          </a:solidFill>
                          <a:effectLst/>
                          <a:latin typeface="+mn-lt"/>
                        </a:rPr>
                        <a:t> + CT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41</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0,45</a:t>
                      </a:r>
                      <a:br>
                        <a:rPr kumimoji="0" lang="en-GB" sz="1200" u="none" strike="noStrike" cap="none" normalizeH="0" baseline="0" dirty="0">
                          <a:ln>
                            <a:noFill/>
                          </a:ln>
                          <a:solidFill>
                            <a:schemeClr val="tx1"/>
                          </a:solidFill>
                          <a:effectLst/>
                          <a:latin typeface="+mn-lt"/>
                        </a:rPr>
                      </a:br>
                      <a:r>
                        <a:rPr kumimoji="0" lang="en-GB" sz="1200" u="none" strike="noStrike" cap="none" normalizeH="0" baseline="0" dirty="0">
                          <a:ln>
                            <a:noFill/>
                          </a:ln>
                          <a:solidFill>
                            <a:schemeClr val="tx1"/>
                          </a:solidFill>
                          <a:effectLst/>
                          <a:latin typeface="+mn-lt"/>
                        </a:rPr>
                        <a:t>(0,18 - 1,11)</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CT</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tx1"/>
                          </a:solidFill>
                          <a:effectLst/>
                          <a:latin typeface="+mn-lt"/>
                        </a:rPr>
                        <a:t>79</a:t>
                      </a:r>
                      <a:endParaRPr kumimoji="0" lang="en-GB" sz="1200" b="0" i="0" u="none" strike="noStrike" cap="none" normalizeH="0" baseline="0" dirty="0">
                        <a:ln>
                          <a:noFill/>
                        </a:ln>
                        <a:solidFill>
                          <a:schemeClr val="tx1"/>
                        </a:solidFill>
                        <a:effectLst/>
                        <a:latin typeface="+mn-lt"/>
                        <a:cs typeface="Arial" charset="0"/>
                      </a:endParaRP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258645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LBA44: Pembrolizumab avec ou sans chimiothérapie vs chimiothérapie chez les patients avec cancer avancé de l’estomac ou de la JGO, avec résultats en fonction du statut microsatellitaire (MSI-H) dans KEYNOTE-062 </a:t>
            </a:r>
            <a:r>
              <a:rPr lang="fr-FR" dirty="0" smtClean="0"/>
              <a:t>– </a:t>
            </a:r>
            <a:r>
              <a:rPr lang="fr-FR" dirty="0" err="1" smtClean="0"/>
              <a:t>Shitara</a:t>
            </a:r>
            <a:r>
              <a:rPr lang="fr-FR" dirty="0" smtClean="0"/>
              <a:t> </a:t>
            </a:r>
            <a:r>
              <a:rPr lang="fr-FR" dirty="0"/>
              <a:t>K, et al</a:t>
            </a:r>
          </a:p>
        </p:txBody>
      </p:sp>
      <p:sp>
        <p:nvSpPr>
          <p:cNvPr id="3" name="Content Placeholder 2"/>
          <p:cNvSpPr>
            <a:spLocks noGrp="1"/>
          </p:cNvSpPr>
          <p:nvPr>
            <p:ph idx="1"/>
          </p:nvPr>
        </p:nvSpPr>
        <p:spPr>
          <a:xfrm>
            <a:off x="365124" y="1254034"/>
            <a:ext cx="8512476" cy="5424351"/>
          </a:xfrm>
        </p:spPr>
        <p:txBody>
          <a:bodyPr/>
          <a:lstStyle/>
          <a:p>
            <a:pPr marL="0" indent="0">
              <a:buNone/>
            </a:pPr>
            <a:r>
              <a:rPr lang="fr-FR" b="1" dirty="0"/>
              <a:t>Résultats</a:t>
            </a:r>
          </a:p>
          <a:p>
            <a:pPr>
              <a:spcBef>
                <a:spcPts val="13800"/>
              </a:spcBef>
              <a:spcAft>
                <a:spcPts val="600"/>
              </a:spcAft>
            </a:pPr>
            <a:r>
              <a:rPr lang="fr-FR" dirty="0"/>
              <a:t>Dans le sous-groupe CPS </a:t>
            </a:r>
            <a:r>
              <a:rPr lang="fr-FR" dirty="0">
                <a:latin typeface="Arial" panose="020B0604020202020204" pitchFamily="34" charset="0"/>
                <a:cs typeface="Arial" panose="020B0604020202020204" pitchFamily="34" charset="0"/>
              </a:rPr>
              <a:t>≥</a:t>
            </a:r>
            <a:r>
              <a:rPr lang="fr-FR" dirty="0"/>
              <a:t>10 et MSI-H, la SGm était NA vs. 13,6 mois (HR 0,21 [IC95% 0,06 - 0,83]) pour pembrolizumab vs. chimiothérapie, respectivement</a:t>
            </a:r>
          </a:p>
          <a:p>
            <a:pPr>
              <a:spcAft>
                <a:spcPts val="600"/>
              </a:spcAft>
            </a:pPr>
            <a:r>
              <a:rPr lang="fr-FR" dirty="0"/>
              <a:t>Dans le sous-groupe CPS </a:t>
            </a:r>
            <a:r>
              <a:rPr lang="fr-FR" dirty="0">
                <a:latin typeface="Arial" panose="020B0604020202020204" pitchFamily="34" charset="0"/>
                <a:cs typeface="Arial" panose="020B0604020202020204" pitchFamily="34" charset="0"/>
              </a:rPr>
              <a:t>≥</a:t>
            </a:r>
            <a:r>
              <a:rPr lang="fr-FR" dirty="0"/>
              <a:t>10 et non MSI-H, la SGm était 16,0 vs. 10,8 mois (HR 0,76 [IC95% 0,54 - 1,09]) pour pembrolizumab vs. chimiothérapie, respectivement</a:t>
            </a:r>
          </a:p>
          <a:p>
            <a:pPr>
              <a:spcAft>
                <a:spcPts val="600"/>
              </a:spcAft>
            </a:pPr>
            <a:r>
              <a:rPr lang="fr-FR" dirty="0"/>
              <a:t>Dans le sous-groupe CPS </a:t>
            </a:r>
            <a:r>
              <a:rPr lang="fr-FR" dirty="0">
                <a:latin typeface="Arial" panose="020B0604020202020204" pitchFamily="34" charset="0"/>
                <a:cs typeface="Arial" panose="020B0604020202020204" pitchFamily="34" charset="0"/>
              </a:rPr>
              <a:t>≥</a:t>
            </a:r>
            <a:r>
              <a:rPr lang="fr-FR" dirty="0"/>
              <a:t>10 et MSI-H, la SGm était NA vs. 13,6 mois (HR 0,26 [IC95% 0,07 - 0,99]) pour pembrolizumab + chimiothérapie vs. chimiothérapie, respectivement</a:t>
            </a:r>
          </a:p>
          <a:p>
            <a:pPr marL="0" indent="0">
              <a:spcBef>
                <a:spcPts val="600"/>
              </a:spcBef>
              <a:buNone/>
            </a:pPr>
            <a:r>
              <a:rPr lang="fr-FR" b="1" dirty="0"/>
              <a:t>Conclusion</a:t>
            </a:r>
          </a:p>
          <a:p>
            <a:r>
              <a:rPr lang="fr-FR" b="1" dirty="0"/>
              <a:t>Chez les patients avec cancer avancé de l’estomac ou de la JGO et tumeurs MSI-H, le pembrolizumab avec ou sans chimiothérapie a montré de meilleurs résultats d’efficacité que chimiothérapie seule à la fois dans les groupes CPS </a:t>
            </a:r>
            <a:r>
              <a:rPr lang="fr-FR" b="1" dirty="0">
                <a:latin typeface="Arial" panose="020B0604020202020204" pitchFamily="34" charset="0"/>
                <a:cs typeface="Arial" panose="020B0604020202020204" pitchFamily="34" charset="0"/>
              </a:rPr>
              <a:t>≥</a:t>
            </a:r>
            <a:r>
              <a:rPr lang="fr-FR" b="1" dirty="0"/>
              <a:t>1 et CPS </a:t>
            </a:r>
            <a:r>
              <a:rPr lang="fr-FR" b="1" dirty="0">
                <a:latin typeface="Arial" panose="020B0604020202020204" pitchFamily="34" charset="0"/>
                <a:cs typeface="Arial" panose="020B0604020202020204" pitchFamily="34" charset="0"/>
              </a:rPr>
              <a:t>≥</a:t>
            </a:r>
            <a:r>
              <a:rPr lang="fr-FR" b="1" dirty="0"/>
              <a:t>10</a:t>
            </a:r>
          </a:p>
        </p:txBody>
      </p:sp>
      <p:sp>
        <p:nvSpPr>
          <p:cNvPr id="9" name="Text Placeholder 8"/>
          <p:cNvSpPr>
            <a:spLocks noGrp="1"/>
          </p:cNvSpPr>
          <p:nvPr>
            <p:ph type="body" sz="quarter" idx="10"/>
          </p:nvPr>
        </p:nvSpPr>
        <p:spPr/>
        <p:txBody>
          <a:bodyPr/>
          <a:lstStyle/>
          <a:p>
            <a:r>
              <a:rPr lang="fr-FR" dirty="0"/>
              <a:t>*Comparaison avec chimiothérapie</a:t>
            </a:r>
          </a:p>
        </p:txBody>
      </p:sp>
      <p:sp>
        <p:nvSpPr>
          <p:cNvPr id="5" name="Text Placeholder 4"/>
          <p:cNvSpPr>
            <a:spLocks noGrp="1"/>
          </p:cNvSpPr>
          <p:nvPr>
            <p:ph type="body" sz="quarter" idx="11"/>
          </p:nvPr>
        </p:nvSpPr>
        <p:spPr/>
        <p:txBody>
          <a:bodyPr/>
          <a:lstStyle/>
          <a:p>
            <a:r>
              <a:rPr lang="fr-FR" dirty="0" err="1"/>
              <a:t>Shitara</a:t>
            </a:r>
            <a:r>
              <a:rPr lang="fr-FR" dirty="0"/>
              <a:t> K, et al, Ann </a:t>
            </a:r>
            <a:r>
              <a:rPr lang="fr-FR" dirty="0" err="1"/>
              <a:t>Oncol</a:t>
            </a:r>
            <a:r>
              <a:rPr lang="fr-FR" dirty="0"/>
              <a:t> 2019;30(</a:t>
            </a:r>
            <a:r>
              <a:rPr lang="fr-FR" dirty="0" err="1"/>
              <a:t>suppl</a:t>
            </a:r>
            <a:r>
              <a:rPr lang="fr-FR" dirty="0"/>
              <a:t>):</a:t>
            </a:r>
            <a:r>
              <a:rPr lang="fr-FR" dirty="0" err="1"/>
              <a:t>abstr</a:t>
            </a:r>
            <a:r>
              <a:rPr lang="fr-FR" dirty="0"/>
              <a:t> LBA44</a:t>
            </a:r>
          </a:p>
        </p:txBody>
      </p:sp>
      <p:graphicFrame>
        <p:nvGraphicFramePr>
          <p:cNvPr id="6" name="Table 5"/>
          <p:cNvGraphicFramePr>
            <a:graphicFrameLocks noGrp="1"/>
          </p:cNvGraphicFramePr>
          <p:nvPr>
            <p:extLst>
              <p:ext uri="{D42A27DB-BD31-4B8C-83A1-F6EECF244321}">
                <p14:modId xmlns:p14="http://schemas.microsoft.com/office/powerpoint/2010/main" xmlns="" val="3959113716"/>
              </p:ext>
            </p:extLst>
          </p:nvPr>
        </p:nvGraphicFramePr>
        <p:xfrm>
          <a:off x="277899" y="1591476"/>
          <a:ext cx="8588202" cy="1585056"/>
        </p:xfrm>
        <a:graphic>
          <a:graphicData uri="http://schemas.openxmlformats.org/drawingml/2006/table">
            <a:tbl>
              <a:tblPr firstRow="1" bandRow="1">
                <a:tableStyleId>{69012ECD-51FC-41F1-AA8D-1B2483CD663E}</a:tableStyleId>
              </a:tblPr>
              <a:tblGrid>
                <a:gridCol w="1683402">
                  <a:extLst>
                    <a:ext uri="{9D8B030D-6E8A-4147-A177-3AD203B41FA5}">
                      <a16:colId xmlns:a16="http://schemas.microsoft.com/office/drawing/2014/main" xmlns="" val="20000"/>
                    </a:ext>
                  </a:extLst>
                </a:gridCol>
                <a:gridCol w="871200">
                  <a:extLst>
                    <a:ext uri="{9D8B030D-6E8A-4147-A177-3AD203B41FA5}">
                      <a16:colId xmlns:a16="http://schemas.microsoft.com/office/drawing/2014/main" xmlns="" val="20001"/>
                    </a:ext>
                  </a:extLst>
                </a:gridCol>
                <a:gridCol w="1368000">
                  <a:extLst>
                    <a:ext uri="{9D8B030D-6E8A-4147-A177-3AD203B41FA5}">
                      <a16:colId xmlns:a16="http://schemas.microsoft.com/office/drawing/2014/main" xmlns="" val="2930395159"/>
                    </a:ext>
                  </a:extLst>
                </a:gridCol>
                <a:gridCol w="849600">
                  <a:extLst>
                    <a:ext uri="{9D8B030D-6E8A-4147-A177-3AD203B41FA5}">
                      <a16:colId xmlns:a16="http://schemas.microsoft.com/office/drawing/2014/main" xmlns="" val="2534536356"/>
                    </a:ext>
                  </a:extLst>
                </a:gridCol>
                <a:gridCol w="1360800">
                  <a:extLst>
                    <a:ext uri="{9D8B030D-6E8A-4147-A177-3AD203B41FA5}">
                      <a16:colId xmlns:a16="http://schemas.microsoft.com/office/drawing/2014/main" xmlns="" val="20002"/>
                    </a:ext>
                  </a:extLst>
                </a:gridCol>
                <a:gridCol w="849600">
                  <a:extLst>
                    <a:ext uri="{9D8B030D-6E8A-4147-A177-3AD203B41FA5}">
                      <a16:colId xmlns:a16="http://schemas.microsoft.com/office/drawing/2014/main" xmlns="" val="3047127993"/>
                    </a:ext>
                  </a:extLst>
                </a:gridCol>
                <a:gridCol w="1605600">
                  <a:extLst>
                    <a:ext uri="{9D8B030D-6E8A-4147-A177-3AD203B41FA5}">
                      <a16:colId xmlns:a16="http://schemas.microsoft.com/office/drawing/2014/main" xmlns="" val="2227255715"/>
                    </a:ext>
                  </a:extLst>
                </a:gridCol>
              </a:tblGrid>
              <a:tr h="36576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Résultat pour sous-groupe </a:t>
                      </a:r>
                      <a:b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b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CPS ≥1 + MSI-H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SG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SSP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TRO,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Durée de réponse, mois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576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3457325183"/>
                  </a:ext>
                </a:extLst>
              </a:tr>
              <a:tr h="2845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Pembrolizumab</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NA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0,29 (0,11 - 0,81)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11,2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0,72 (0,31 - 1,68)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57,1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21,2 (1,4+ – 33,6+)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883398571"/>
                  </a:ext>
                </a:extLst>
              </a:tr>
              <a:tr h="2845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Pembrolizumab + CT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NA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0,37 (0,14 - 0,97)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NA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0,45 (0,18 - 1,11)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64,7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NA (1,6+ – 354,5+)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385310062"/>
                  </a:ext>
                </a:extLst>
              </a:tr>
              <a:tr h="2845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Chimiothérapie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8,5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36,8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7,0 (2,0 – 30,4+)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477077325"/>
                  </a:ext>
                </a:extLst>
              </a:tr>
            </a:tbl>
          </a:graphicData>
        </a:graphic>
      </p:graphicFrame>
    </p:spTree>
    <p:extLst>
      <p:ext uri="{BB962C8B-B14F-4D97-AF65-F5344CB8AC3E}">
        <p14:creationId xmlns:p14="http://schemas.microsoft.com/office/powerpoint/2010/main" xmlns="" val="867085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LBA45: Impact sur la qualité de vie liée (HRQoL) du pembrolizumab versus chimiothérapie en traitement de 1</a:t>
            </a:r>
            <a:r>
              <a:rPr lang="fr-FR" baseline="30000" dirty="0" smtClean="0"/>
              <a:t>e</a:t>
            </a:r>
            <a:r>
              <a:rPr lang="fr-FR" dirty="0" smtClean="0"/>
              <a:t> ligne de l’adénocarcinome avancé de l’estomac ou de la jonction </a:t>
            </a:r>
            <a:r>
              <a:rPr lang="fr-FR" dirty="0" err="1" smtClean="0"/>
              <a:t>gastro-oesophagienne</a:t>
            </a:r>
            <a:r>
              <a:rPr lang="fr-FR" dirty="0" smtClean="0"/>
              <a:t> PD-L1 positif </a:t>
            </a:r>
            <a:br>
              <a:rPr lang="fr-FR" dirty="0" smtClean="0"/>
            </a:br>
            <a:r>
              <a:rPr lang="fr-FR" dirty="0" smtClean="0"/>
              <a:t>– Van Cutsem E,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Etudier la HRQoL chez des patients avec adénocarcinome avancé de l’estomac ou de la jonction </a:t>
            </a:r>
            <a:r>
              <a:rPr lang="fr-FR" dirty="0" err="1" smtClean="0"/>
              <a:t>gastro-oesophagienne</a:t>
            </a:r>
            <a:r>
              <a:rPr lang="fr-FR" dirty="0" smtClean="0"/>
              <a:t> PD-L1 positif recevant en 1</a:t>
            </a:r>
            <a:r>
              <a:rPr lang="fr-FR" baseline="30000" dirty="0" smtClean="0"/>
              <a:t>e</a:t>
            </a:r>
            <a:r>
              <a:rPr lang="fr-FR" dirty="0" smtClean="0"/>
              <a:t> ligne pembrolizumab avec ou sans CT vs. CT seule </a:t>
            </a:r>
            <a:endParaRPr lang="fr-FR" dirty="0"/>
          </a:p>
        </p:txBody>
      </p:sp>
      <p:sp>
        <p:nvSpPr>
          <p:cNvPr id="27" name="Text Placeholder 26"/>
          <p:cNvSpPr>
            <a:spLocks noGrp="1"/>
          </p:cNvSpPr>
          <p:nvPr>
            <p:ph type="body" sz="quarter" idx="10"/>
          </p:nvPr>
        </p:nvSpPr>
        <p:spPr>
          <a:xfrm>
            <a:off x="365125" y="6096000"/>
            <a:ext cx="4397050" cy="487363"/>
          </a:xfrm>
        </p:spPr>
        <p:txBody>
          <a:bodyPr/>
          <a:lstStyle/>
          <a:p>
            <a:r>
              <a:rPr lang="fr-FR" dirty="0" smtClean="0"/>
              <a:t>*</a:t>
            </a:r>
            <a:r>
              <a:rPr lang="fr-FR" dirty="0" err="1" smtClean="0"/>
              <a:t>Cisplatine</a:t>
            </a:r>
            <a:r>
              <a:rPr lang="fr-FR" dirty="0" smtClean="0"/>
              <a:t> </a:t>
            </a:r>
            <a:r>
              <a:rPr lang="fr-FR" dirty="0"/>
              <a:t>80 mg/m</a:t>
            </a:r>
            <a:r>
              <a:rPr lang="fr-FR" baseline="30000" dirty="0"/>
              <a:t>2</a:t>
            </a:r>
            <a:r>
              <a:rPr lang="fr-FR" dirty="0"/>
              <a:t> /3S + 5FU 800 mg/m</a:t>
            </a:r>
            <a:r>
              <a:rPr lang="fr-FR" baseline="30000" dirty="0"/>
              <a:t>2</a:t>
            </a:r>
            <a:r>
              <a:rPr lang="fr-FR" dirty="0"/>
              <a:t>/j pendant 5 jours /3S (le </a:t>
            </a:r>
            <a:r>
              <a:rPr lang="fr-FR" dirty="0" err="1"/>
              <a:t>cisplatine</a:t>
            </a:r>
            <a:r>
              <a:rPr lang="fr-FR" dirty="0"/>
              <a:t> pouvait être limité à 6 cycles selon le pays) ou capécitabine 2x/j j1–14 /</a:t>
            </a:r>
            <a:r>
              <a:rPr lang="fr-FR" dirty="0" smtClean="0"/>
              <a:t>3S</a:t>
            </a:r>
            <a:endParaRPr lang="fr-FR" dirty="0"/>
          </a:p>
        </p:txBody>
      </p:sp>
      <p:sp>
        <p:nvSpPr>
          <p:cNvPr id="5" name="Text Placeholder 4"/>
          <p:cNvSpPr>
            <a:spLocks noGrp="1"/>
          </p:cNvSpPr>
          <p:nvPr>
            <p:ph type="body" sz="quarter" idx="11"/>
          </p:nvPr>
        </p:nvSpPr>
        <p:spPr/>
        <p:txBody>
          <a:bodyPr/>
          <a:lstStyle/>
          <a:p>
            <a:r>
              <a:rPr lang="fr-FR" smtClean="0"/>
              <a:t>Van Cutsem E, et al, Ann Oncol 2019;30(suppl):abstr LBA45</a:t>
            </a:r>
            <a:endParaRPr lang="fr-FR" dirty="0"/>
          </a:p>
        </p:txBody>
      </p:sp>
      <p:sp>
        <p:nvSpPr>
          <p:cNvPr id="6" name="Oval 5"/>
          <p:cNvSpPr>
            <a:spLocks noChangeArrowheads="1"/>
          </p:cNvSpPr>
          <p:nvPr/>
        </p:nvSpPr>
        <p:spPr bwMode="auto">
          <a:xfrm>
            <a:off x="3273163" y="350561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1:1:1</a:t>
            </a:r>
          </a:p>
        </p:txBody>
      </p:sp>
      <p:cxnSp>
        <p:nvCxnSpPr>
          <p:cNvPr id="7" name="AutoShape 15"/>
          <p:cNvCxnSpPr>
            <a:cxnSpLocks noChangeShapeType="1"/>
            <a:stCxn id="6" idx="0"/>
            <a:endCxn id="14" idx="1"/>
          </p:cNvCxnSpPr>
          <p:nvPr/>
        </p:nvCxnSpPr>
        <p:spPr bwMode="auto">
          <a:xfrm rot="5400000" flipH="1" flipV="1">
            <a:off x="3464077" y="2803741"/>
            <a:ext cx="802761" cy="600993"/>
          </a:xfrm>
          <a:prstGeom prst="bentConnector2">
            <a:avLst/>
          </a:prstGeom>
          <a:noFill/>
          <a:ln w="57150">
            <a:solidFill>
              <a:schemeClr val="bg2">
                <a:lumMod val="60000"/>
                <a:lumOff val="40000"/>
              </a:schemeClr>
            </a:solidFill>
            <a:round/>
            <a:headEnd/>
            <a:tailEnd type="triangle" w="med" len="med"/>
          </a:ln>
        </p:spPr>
      </p:cxnSp>
      <p:cxnSp>
        <p:nvCxnSpPr>
          <p:cNvPr id="8" name="AutoShape 16"/>
          <p:cNvCxnSpPr>
            <a:cxnSpLocks noChangeShapeType="1"/>
            <a:stCxn id="6" idx="4"/>
            <a:endCxn id="13" idx="1"/>
          </p:cNvCxnSpPr>
          <p:nvPr/>
        </p:nvCxnSpPr>
        <p:spPr bwMode="auto">
          <a:xfrm rot="16200000" flipH="1">
            <a:off x="3535848" y="4118929"/>
            <a:ext cx="659217" cy="600991"/>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5" idx="3"/>
            <a:endCxn id="6" idx="2"/>
          </p:cNvCxnSpPr>
          <p:nvPr/>
        </p:nvCxnSpPr>
        <p:spPr bwMode="auto">
          <a:xfrm flipV="1">
            <a:off x="3161613" y="3797717"/>
            <a:ext cx="111550" cy="1"/>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a:endCxn id="21" idx="1"/>
          </p:cNvCxnSpPr>
          <p:nvPr/>
        </p:nvCxnSpPr>
        <p:spPr bwMode="auto">
          <a:xfrm>
            <a:off x="7891952" y="4749034"/>
            <a:ext cx="260646"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2" name="AutoShape 21"/>
          <p:cNvCxnSpPr>
            <a:cxnSpLocks noChangeShapeType="1"/>
            <a:stCxn id="14" idx="3"/>
            <a:endCxn id="19" idx="1"/>
          </p:cNvCxnSpPr>
          <p:nvPr/>
        </p:nvCxnSpPr>
        <p:spPr bwMode="auto">
          <a:xfrm>
            <a:off x="7891012" y="2702856"/>
            <a:ext cx="261586" cy="1"/>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4165952" y="4470033"/>
            <a:ext cx="3726000" cy="558001"/>
          </a:xfrm>
          <a:prstGeom prst="rect">
            <a:avLst/>
          </a:prstGeom>
          <a:solidFill>
            <a:schemeClr val="accent2"/>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Placebo + CT*</a:t>
            </a:r>
            <a:r>
              <a:rPr lang="fr-FR" altLang="zh-CN" dirty="0">
                <a:solidFill>
                  <a:srgbClr val="4D4D4D"/>
                </a:solidFill>
                <a:latin typeface="Arial" charset="0"/>
                <a:ea typeface="SimSun" pitchFamily="2" charset="-122"/>
                <a:cs typeface="Arial" charset="0"/>
              </a:rPr>
              <a:t> </a:t>
            </a:r>
            <a:br>
              <a:rPr lang="fr-FR" altLang="zh-CN" dirty="0">
                <a:solidFill>
                  <a:srgbClr val="4D4D4D"/>
                </a:solidFill>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(n=250)</a:t>
            </a:r>
          </a:p>
        </p:txBody>
      </p:sp>
      <p:sp>
        <p:nvSpPr>
          <p:cNvPr id="14" name="AutoShape 8"/>
          <p:cNvSpPr>
            <a:spLocks noChangeArrowheads="1"/>
          </p:cNvSpPr>
          <p:nvPr/>
        </p:nvSpPr>
        <p:spPr bwMode="auto">
          <a:xfrm>
            <a:off x="4165954" y="2242453"/>
            <a:ext cx="3725058" cy="920806"/>
          </a:xfrm>
          <a:prstGeom prst="rect">
            <a:avLst/>
          </a:prstGeom>
          <a:solidFill>
            <a:schemeClr val="accent3"/>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Pembrolizumab</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200 mg /3S </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jusqu’à 35 cycles</a:t>
            </a:r>
            <a:r>
              <a:rPr lang="fr-FR" altLang="zh-CN" dirty="0">
                <a:solidFill>
                  <a:srgbClr val="FFFFFF"/>
                </a:solidFill>
                <a:latin typeface="Arial" charset="0"/>
                <a:ea typeface="SimSun" pitchFamily="2" charset="-122"/>
                <a:cs typeface="Arial" charset="0"/>
              </a:rPr>
              <a:t> </a:t>
            </a:r>
            <a:br>
              <a:rPr lang="fr-FR" altLang="zh-CN" dirty="0">
                <a:solidFill>
                  <a:srgbClr val="FFFFFF"/>
                </a:solidFill>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(n=256)</a:t>
            </a:r>
          </a:p>
        </p:txBody>
      </p:sp>
      <p:sp>
        <p:nvSpPr>
          <p:cNvPr id="15" name="AutoShape 9"/>
          <p:cNvSpPr>
            <a:spLocks noChangeArrowheads="1"/>
          </p:cNvSpPr>
          <p:nvPr/>
        </p:nvSpPr>
        <p:spPr bwMode="auto">
          <a:xfrm>
            <a:off x="98750" y="2340139"/>
            <a:ext cx="3062863" cy="29151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dirty="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latin typeface="Arial"/>
                <a:ea typeface="SimSun" pitchFamily="2" charset="-122"/>
                <a:cs typeface="Arial"/>
              </a:rPr>
              <a:t>Adénocarcinome estomac ou JGO localement avancé non résécable ou métastatique</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HER2/</a:t>
            </a:r>
            <a:r>
              <a:rPr kumimoji="0" lang="fr-FR" altLang="zh-CN" sz="1800" b="0" i="0" u="none" strike="noStrike" kern="1200" cap="none" spc="0" normalizeH="0" baseline="0" noProof="0" dirty="0" err="1">
                <a:ln>
                  <a:noFill/>
                </a:ln>
                <a:solidFill>
                  <a:srgbClr val="FFFFFF"/>
                </a:solidFill>
                <a:effectLst/>
                <a:uLnTx/>
                <a:uFillTx/>
                <a:latin typeface="Arial"/>
                <a:ea typeface="SimSun" pitchFamily="2" charset="-122"/>
                <a:cs typeface="Arial"/>
              </a:rPr>
              <a:t>neu</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négatif, </a:t>
            </a:r>
            <a:b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PD-L1 positif (CPS ≥1)</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(n=763)</a:t>
            </a:r>
          </a:p>
        </p:txBody>
      </p:sp>
      <p:cxnSp>
        <p:nvCxnSpPr>
          <p:cNvPr id="16" name="AutoShape 21"/>
          <p:cNvCxnSpPr>
            <a:cxnSpLocks noChangeShapeType="1"/>
            <a:stCxn id="17" idx="3"/>
            <a:endCxn id="20" idx="1"/>
          </p:cNvCxnSpPr>
          <p:nvPr/>
        </p:nvCxnSpPr>
        <p:spPr bwMode="auto">
          <a:xfrm>
            <a:off x="7891011" y="3797718"/>
            <a:ext cx="261587"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165953" y="3300668"/>
            <a:ext cx="3725058" cy="994099"/>
          </a:xfrm>
          <a:prstGeom prst="rect">
            <a:avLst/>
          </a:prstGeom>
          <a:solidFill>
            <a:schemeClr val="accent4"/>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Pembrolizumab</a:t>
            </a: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 200 mg /3S </a:t>
            </a:r>
            <a:b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jusqu’à 35 cycles + CT* </a:t>
            </a:r>
            <a:b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(n=257)</a:t>
            </a:r>
          </a:p>
        </p:txBody>
      </p:sp>
      <p:cxnSp>
        <p:nvCxnSpPr>
          <p:cNvPr id="18" name="AutoShape 19"/>
          <p:cNvCxnSpPr>
            <a:cxnSpLocks noChangeShapeType="1"/>
            <a:stCxn id="6" idx="6"/>
            <a:endCxn id="17" idx="1"/>
          </p:cNvCxnSpPr>
          <p:nvPr/>
        </p:nvCxnSpPr>
        <p:spPr bwMode="auto">
          <a:xfrm>
            <a:off x="3856758" y="3797717"/>
            <a:ext cx="309195" cy="1"/>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52598" y="2393437"/>
            <a:ext cx="892653" cy="618839"/>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20" name="AutoShape 12"/>
          <p:cNvSpPr>
            <a:spLocks noChangeArrowheads="1"/>
          </p:cNvSpPr>
          <p:nvPr/>
        </p:nvSpPr>
        <p:spPr bwMode="auto">
          <a:xfrm>
            <a:off x="8152598" y="3488298"/>
            <a:ext cx="892653" cy="618839"/>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21" name="AutoShape 12"/>
          <p:cNvSpPr>
            <a:spLocks noChangeArrowheads="1"/>
          </p:cNvSpPr>
          <p:nvPr/>
        </p:nvSpPr>
        <p:spPr bwMode="auto">
          <a:xfrm>
            <a:off x="8152598" y="4439614"/>
            <a:ext cx="892653" cy="618839"/>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22" name="Content Placeholder 26"/>
          <p:cNvSpPr txBox="1">
            <a:spLocks/>
          </p:cNvSpPr>
          <p:nvPr/>
        </p:nvSpPr>
        <p:spPr bwMode="auto">
          <a:xfrm>
            <a:off x="3136715" y="4948952"/>
            <a:ext cx="5770762" cy="655738"/>
          </a:xfrm>
          <a:prstGeom prst="rect">
            <a:avLst/>
          </a:prstGeom>
          <a:noFill/>
          <a:ln w="9525">
            <a:noFill/>
            <a:miter lim="800000"/>
            <a:headEnd/>
            <a:tailEnd/>
          </a:ln>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90500" indent="-190500">
              <a:spcBef>
                <a:spcPts val="0"/>
              </a:spcBef>
              <a:spcAft>
                <a:spcPts val="400"/>
              </a:spcAft>
              <a:defRPr/>
            </a:pPr>
            <a:r>
              <a:rPr kumimoji="0" lang="fr-FR" sz="1400" b="1" i="0" u="none" strike="noStrike" kern="1200" cap="none" spc="0" normalizeH="0" baseline="0" noProof="0" dirty="0">
                <a:ln>
                  <a:noFill/>
                </a:ln>
                <a:solidFill>
                  <a:srgbClr val="043882"/>
                </a:solidFill>
                <a:effectLst/>
                <a:uLnTx/>
                <a:uFillTx/>
                <a:latin typeface="Arial"/>
                <a:cs typeface="Arial" charset="0"/>
              </a:rPr>
              <a:t>Stratification</a:t>
            </a:r>
          </a:p>
          <a:p>
            <a:pPr marL="190500" indent="-190500">
              <a:spcBef>
                <a:spcPts val="0"/>
              </a:spcBef>
              <a:spcAft>
                <a:spcPts val="400"/>
              </a:spcAft>
              <a:defRPr/>
            </a:pPr>
            <a:r>
              <a:rPr lang="fr-FR" sz="1400" dirty="0">
                <a:solidFill>
                  <a:srgbClr val="4D4D4D"/>
                </a:solidFill>
                <a:latin typeface="Arial"/>
              </a:rPr>
              <a:t>Région; localement avancé ou métastatique; 5FU ou capécitabine</a:t>
            </a:r>
          </a:p>
          <a:p>
            <a:pPr marL="190500" marR="0" lvl="0" indent="-190500" algn="l" defTabSz="914400" rtl="0" eaLnBrk="1" fontAlgn="base" latinLnBrk="0" hangingPunct="1">
              <a:lnSpc>
                <a:spcPct val="100000"/>
              </a:lnSpc>
              <a:spcBef>
                <a:spcPts val="0"/>
              </a:spcBef>
              <a:spcAft>
                <a:spcPts val="400"/>
              </a:spcAft>
              <a:buClrTx/>
              <a:buSzTx/>
              <a:buFontTx/>
              <a:buNone/>
              <a:tabLst/>
              <a:defRPr/>
            </a:pPr>
            <a:endParaRPr kumimoji="0" lang="fr-FR" sz="1400" b="1" i="0" u="none" strike="noStrike" kern="1200" cap="none" spc="0" normalizeH="0" baseline="0" noProof="0" dirty="0">
              <a:ln>
                <a:noFill/>
              </a:ln>
              <a:solidFill>
                <a:srgbClr val="043882"/>
              </a:solidFill>
              <a:effectLst/>
              <a:uLnTx/>
              <a:uFillTx/>
              <a:latin typeface="Arial"/>
              <a:cs typeface="Arial" charset="0"/>
            </a:endParaRPr>
          </a:p>
        </p:txBody>
      </p:sp>
      <p:sp>
        <p:nvSpPr>
          <p:cNvPr id="23" name="Content Placeholder 26"/>
          <p:cNvSpPr txBox="1">
            <a:spLocks/>
          </p:cNvSpPr>
          <p:nvPr/>
        </p:nvSpPr>
        <p:spPr>
          <a:xfrm>
            <a:off x="341326" y="5444392"/>
            <a:ext cx="4420849" cy="796517"/>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PRINCIPAUX</a:t>
            </a:r>
            <a:endParaRPr kumimoji="0" lang="fr-FR" sz="1600" b="1" i="0" u="none" strike="noStrike" kern="1200" cap="none" spc="0" normalizeH="0" noProof="0" dirty="0" smtClean="0">
              <a:ln>
                <a:noFill/>
              </a:ln>
              <a:solidFill>
                <a:srgbClr val="A0A0A0"/>
              </a:solidFill>
              <a:effectLst/>
              <a:uLnTx/>
              <a:uFillTx/>
              <a:latin typeface="Arial"/>
              <a:cs typeface="Arial"/>
            </a:endParaRPr>
          </a:p>
          <a:p>
            <a:pPr marL="250825" indent="-250825">
              <a:spcBef>
                <a:spcPts val="0"/>
              </a:spcBef>
              <a:spcAft>
                <a:spcPts val="400"/>
              </a:spcAft>
              <a:buClr>
                <a:srgbClr val="043882"/>
              </a:buClr>
              <a:buSzPct val="110000"/>
              <a:buFontTx/>
              <a:buChar char="•"/>
              <a:defRPr/>
            </a:pPr>
            <a:r>
              <a:rPr lang="fr-FR" sz="1600" dirty="0" smtClean="0">
                <a:solidFill>
                  <a:srgbClr val="4D4D4D"/>
                </a:solidFill>
                <a:latin typeface="Arial"/>
                <a:cs typeface="Arial"/>
              </a:rPr>
              <a:t>SG</a:t>
            </a:r>
            <a:r>
              <a:rPr lang="fr-FR" sz="1600" dirty="0">
                <a:solidFill>
                  <a:srgbClr val="4D4D4D"/>
                </a:solidFill>
                <a:latin typeface="Arial"/>
                <a:cs typeface="Arial"/>
              </a:rPr>
              <a:t>, SSP</a:t>
            </a:r>
          </a:p>
        </p:txBody>
      </p:sp>
      <p:sp>
        <p:nvSpPr>
          <p:cNvPr id="24" name="Content Placeholder 26"/>
          <p:cNvSpPr txBox="1">
            <a:spLocks/>
          </p:cNvSpPr>
          <p:nvPr/>
        </p:nvSpPr>
        <p:spPr>
          <a:xfrm>
            <a:off x="4600604" y="5444392"/>
            <a:ext cx="4420849" cy="796517"/>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TRO</a:t>
            </a:r>
            <a:r>
              <a:rPr kumimoji="0" lang="fr-FR" sz="1600" b="0" i="0" u="none" strike="noStrike" kern="1200" cap="none" spc="0" normalizeH="0" baseline="0" noProof="0" dirty="0">
                <a:ln>
                  <a:noFill/>
                </a:ln>
                <a:solidFill>
                  <a:srgbClr val="4D4D4D"/>
                </a:solidFill>
                <a:effectLst/>
                <a:uLnTx/>
                <a:uFillTx/>
                <a:latin typeface="Arial"/>
                <a:ea typeface="+mn-ea"/>
                <a:cs typeface="Arial"/>
              </a:rPr>
              <a:t>, tolérance, HRQoL</a:t>
            </a:r>
          </a:p>
        </p:txBody>
      </p:sp>
    </p:spTree>
    <p:extLst>
      <p:ext uri="{BB962C8B-B14F-4D97-AF65-F5344CB8AC3E}">
        <p14:creationId xmlns:p14="http://schemas.microsoft.com/office/powerpoint/2010/main" xmlns="" val="116310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65998"/>
            <a:ext cx="8413751" cy="807720"/>
          </a:xfrm>
        </p:spPr>
        <p:txBody>
          <a:bodyPr/>
          <a:lstStyle/>
          <a:p>
            <a:r>
              <a:rPr lang="fr-FR" dirty="0"/>
              <a:t>LBA45: Impact sur la qualité de vie </a:t>
            </a:r>
            <a:r>
              <a:rPr lang="fr-FR" dirty="0" smtClean="0"/>
              <a:t>liée (</a:t>
            </a:r>
            <a:r>
              <a:rPr lang="fr-FR" dirty="0"/>
              <a:t>HRQoL) du pembrolizumab versus chimiothérapie en traitement de 1</a:t>
            </a:r>
            <a:r>
              <a:rPr lang="fr-FR" baseline="30000" dirty="0"/>
              <a:t>e</a:t>
            </a:r>
            <a:r>
              <a:rPr lang="fr-FR" dirty="0"/>
              <a:t> ligne </a:t>
            </a:r>
            <a:r>
              <a:rPr lang="fr-FR" dirty="0" smtClean="0"/>
              <a:t>de </a:t>
            </a:r>
            <a:r>
              <a:rPr lang="fr-FR" dirty="0"/>
              <a:t>l’adénocarcinome avancé de l’estomac ou de la jonction gastro-oesophagienne PD-L1 positif </a:t>
            </a:r>
            <a:r>
              <a:rPr lang="fr-FR" dirty="0" smtClean="0"/>
              <a:t/>
            </a:r>
            <a:br>
              <a:rPr lang="fr-FR" dirty="0" smtClean="0"/>
            </a:br>
            <a:r>
              <a:rPr lang="fr-FR" dirty="0" smtClean="0"/>
              <a:t>– </a:t>
            </a:r>
            <a:r>
              <a:rPr lang="fr-FR" dirty="0"/>
              <a:t>Van Cutsem E,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Van </a:t>
            </a:r>
            <a:r>
              <a:rPr lang="fr-FR" dirty="0" err="1"/>
              <a:t>Cutsem</a:t>
            </a:r>
            <a:r>
              <a:rPr lang="fr-FR" dirty="0"/>
              <a:t> E, et al, Ann </a:t>
            </a:r>
            <a:r>
              <a:rPr lang="fr-FR" dirty="0" err="1"/>
              <a:t>Oncol</a:t>
            </a:r>
            <a:r>
              <a:rPr lang="fr-FR" dirty="0"/>
              <a:t> 2019;30(</a:t>
            </a:r>
            <a:r>
              <a:rPr lang="fr-FR" dirty="0" err="1"/>
              <a:t>suppl</a:t>
            </a:r>
            <a:r>
              <a:rPr lang="fr-FR" dirty="0"/>
              <a:t>):</a:t>
            </a:r>
            <a:r>
              <a:rPr lang="fr-FR" dirty="0" err="1"/>
              <a:t>abstr</a:t>
            </a:r>
            <a:r>
              <a:rPr lang="fr-FR" dirty="0"/>
              <a:t> LBA45</a:t>
            </a:r>
          </a:p>
        </p:txBody>
      </p:sp>
      <p:sp>
        <p:nvSpPr>
          <p:cNvPr id="8" name="Freeform 21">
            <a:extLst>
              <a:ext uri="{FF2B5EF4-FFF2-40B4-BE49-F238E27FC236}">
                <a16:creationId xmlns:a16="http://schemas.microsoft.com/office/drawing/2014/main" xmlns="" id="{83CEE907-0D90-4B9E-A49A-D6B04C04E4EC}"/>
              </a:ext>
            </a:extLst>
          </p:cNvPr>
          <p:cNvSpPr>
            <a:spLocks/>
          </p:cNvSpPr>
          <p:nvPr/>
        </p:nvSpPr>
        <p:spPr bwMode="auto">
          <a:xfrm>
            <a:off x="1164740" y="1828796"/>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0" name="Line 6">
            <a:extLst>
              <a:ext uri="{FF2B5EF4-FFF2-40B4-BE49-F238E27FC236}">
                <a16:creationId xmlns:a16="http://schemas.microsoft.com/office/drawing/2014/main" xmlns="" id="{16558432-6956-40CB-9421-67E0E254E323}"/>
              </a:ext>
            </a:extLst>
          </p:cNvPr>
          <p:cNvSpPr>
            <a:spLocks noChangeShapeType="1"/>
          </p:cNvSpPr>
          <p:nvPr/>
        </p:nvSpPr>
        <p:spPr bwMode="auto">
          <a:xfrm>
            <a:off x="1123943" y="1828795"/>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1" name="Line 7">
            <a:extLst>
              <a:ext uri="{FF2B5EF4-FFF2-40B4-BE49-F238E27FC236}">
                <a16:creationId xmlns:a16="http://schemas.microsoft.com/office/drawing/2014/main" xmlns="" id="{BEAFC860-FC40-4141-9A8D-409D0109780B}"/>
              </a:ext>
            </a:extLst>
          </p:cNvPr>
          <p:cNvSpPr>
            <a:spLocks noChangeShapeType="1"/>
          </p:cNvSpPr>
          <p:nvPr/>
        </p:nvSpPr>
        <p:spPr bwMode="auto">
          <a:xfrm>
            <a:off x="1123943" y="1976086"/>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2" name="Line 9">
            <a:extLst>
              <a:ext uri="{FF2B5EF4-FFF2-40B4-BE49-F238E27FC236}">
                <a16:creationId xmlns:a16="http://schemas.microsoft.com/office/drawing/2014/main" xmlns="" id="{75B3CD4B-54CE-4DEF-BFA5-EDD633CD5002}"/>
              </a:ext>
            </a:extLst>
          </p:cNvPr>
          <p:cNvSpPr>
            <a:spLocks noChangeShapeType="1"/>
          </p:cNvSpPr>
          <p:nvPr/>
        </p:nvSpPr>
        <p:spPr bwMode="auto">
          <a:xfrm>
            <a:off x="1117593" y="2558128"/>
            <a:ext cx="309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3" name="Line 10">
            <a:extLst>
              <a:ext uri="{FF2B5EF4-FFF2-40B4-BE49-F238E27FC236}">
                <a16:creationId xmlns:a16="http://schemas.microsoft.com/office/drawing/2014/main" xmlns="" id="{1E130BCD-8AC0-4B1F-9EBE-9405A2273405}"/>
              </a:ext>
            </a:extLst>
          </p:cNvPr>
          <p:cNvSpPr>
            <a:spLocks noChangeShapeType="1"/>
          </p:cNvSpPr>
          <p:nvPr/>
        </p:nvSpPr>
        <p:spPr bwMode="auto">
          <a:xfrm>
            <a:off x="1123943" y="2838446"/>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4" name="TextBox 13">
            <a:extLst>
              <a:ext uri="{FF2B5EF4-FFF2-40B4-BE49-F238E27FC236}">
                <a16:creationId xmlns:a16="http://schemas.microsoft.com/office/drawing/2014/main" xmlns="" id="{81C1769F-2A81-43FE-9C23-0F4A462049E3}"/>
              </a:ext>
            </a:extLst>
          </p:cNvPr>
          <p:cNvSpPr txBox="1"/>
          <p:nvPr/>
        </p:nvSpPr>
        <p:spPr>
          <a:xfrm>
            <a:off x="956687" y="1878210"/>
            <a:ext cx="188119" cy="195814"/>
          </a:xfrm>
          <a:prstGeom prst="rect">
            <a:avLst/>
          </a:prstGeom>
          <a:noFill/>
        </p:spPr>
        <p:txBody>
          <a:bodyPr wrap="none" lIns="36000" tIns="36000" rIns="36000" bIns="36000" rtlCol="0" anchor="ctr" anchorCtr="0">
            <a:spAutoFit/>
          </a:bodyPr>
          <a:lstStyle/>
          <a:p>
            <a:pPr algn="r"/>
            <a:r>
              <a:rPr lang="fr-FR" sz="800" dirty="0"/>
              <a:t>16</a:t>
            </a:r>
          </a:p>
        </p:txBody>
      </p:sp>
      <p:sp>
        <p:nvSpPr>
          <p:cNvPr id="15" name="Line 7">
            <a:extLst>
              <a:ext uri="{FF2B5EF4-FFF2-40B4-BE49-F238E27FC236}">
                <a16:creationId xmlns:a16="http://schemas.microsoft.com/office/drawing/2014/main" xmlns="" id="{87DE7F9C-4CB4-461D-BB59-2A9CA296E95B}"/>
              </a:ext>
            </a:extLst>
          </p:cNvPr>
          <p:cNvSpPr>
            <a:spLocks noChangeShapeType="1"/>
          </p:cNvSpPr>
          <p:nvPr/>
        </p:nvSpPr>
        <p:spPr bwMode="auto">
          <a:xfrm>
            <a:off x="1123943" y="21126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xmlns="" id="{54BF5017-DCD7-482C-AEEA-04F77FDEBC77}"/>
              </a:ext>
            </a:extLst>
          </p:cNvPr>
          <p:cNvSpPr txBox="1"/>
          <p:nvPr/>
        </p:nvSpPr>
        <p:spPr>
          <a:xfrm>
            <a:off x="956687" y="2014735"/>
            <a:ext cx="188119" cy="195814"/>
          </a:xfrm>
          <a:prstGeom prst="rect">
            <a:avLst/>
          </a:prstGeom>
          <a:noFill/>
        </p:spPr>
        <p:txBody>
          <a:bodyPr wrap="none" lIns="36000" tIns="36000" rIns="36000" bIns="36000" rtlCol="0" anchor="ctr" anchorCtr="0">
            <a:spAutoFit/>
          </a:bodyPr>
          <a:lstStyle/>
          <a:p>
            <a:pPr algn="r"/>
            <a:r>
              <a:rPr lang="fr-FR" sz="800" dirty="0"/>
              <a:t>12</a:t>
            </a:r>
          </a:p>
        </p:txBody>
      </p:sp>
      <p:sp>
        <p:nvSpPr>
          <p:cNvPr id="17" name="Line 7">
            <a:extLst>
              <a:ext uri="{FF2B5EF4-FFF2-40B4-BE49-F238E27FC236}">
                <a16:creationId xmlns:a16="http://schemas.microsoft.com/office/drawing/2014/main" xmlns="" id="{3980D9AE-7A8D-4BFE-8B56-499CB437F60C}"/>
              </a:ext>
            </a:extLst>
          </p:cNvPr>
          <p:cNvSpPr>
            <a:spLocks noChangeShapeType="1"/>
          </p:cNvSpPr>
          <p:nvPr/>
        </p:nvSpPr>
        <p:spPr bwMode="auto">
          <a:xfrm>
            <a:off x="1123943" y="225866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xmlns="" id="{759C4B74-FB3A-45B3-BFAC-B529C91CA08E}"/>
              </a:ext>
            </a:extLst>
          </p:cNvPr>
          <p:cNvSpPr txBox="1"/>
          <p:nvPr/>
        </p:nvSpPr>
        <p:spPr>
          <a:xfrm>
            <a:off x="1014395" y="2160785"/>
            <a:ext cx="130411" cy="195814"/>
          </a:xfrm>
          <a:prstGeom prst="rect">
            <a:avLst/>
          </a:prstGeom>
          <a:noFill/>
        </p:spPr>
        <p:txBody>
          <a:bodyPr wrap="none" lIns="36000" tIns="36000" rIns="36000" bIns="36000" rtlCol="0" anchor="ctr" anchorCtr="0">
            <a:spAutoFit/>
          </a:bodyPr>
          <a:lstStyle/>
          <a:p>
            <a:pPr algn="r"/>
            <a:r>
              <a:rPr lang="fr-FR" sz="800" dirty="0"/>
              <a:t>8</a:t>
            </a:r>
          </a:p>
        </p:txBody>
      </p:sp>
      <p:sp>
        <p:nvSpPr>
          <p:cNvPr id="19" name="Line 7">
            <a:extLst>
              <a:ext uri="{FF2B5EF4-FFF2-40B4-BE49-F238E27FC236}">
                <a16:creationId xmlns:a16="http://schemas.microsoft.com/office/drawing/2014/main" xmlns="" id="{95E184BC-27B7-48EC-A402-F74D1D78B8F2}"/>
              </a:ext>
            </a:extLst>
          </p:cNvPr>
          <p:cNvSpPr>
            <a:spLocks noChangeShapeType="1"/>
          </p:cNvSpPr>
          <p:nvPr/>
        </p:nvSpPr>
        <p:spPr bwMode="auto">
          <a:xfrm>
            <a:off x="1123943" y="24047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0" name="TextBox 19">
            <a:extLst>
              <a:ext uri="{FF2B5EF4-FFF2-40B4-BE49-F238E27FC236}">
                <a16:creationId xmlns:a16="http://schemas.microsoft.com/office/drawing/2014/main" xmlns="" id="{B049B0BA-799D-491A-BBFD-DC1490598E4D}"/>
              </a:ext>
            </a:extLst>
          </p:cNvPr>
          <p:cNvSpPr txBox="1"/>
          <p:nvPr/>
        </p:nvSpPr>
        <p:spPr>
          <a:xfrm>
            <a:off x="1014395" y="2306835"/>
            <a:ext cx="130411" cy="195814"/>
          </a:xfrm>
          <a:prstGeom prst="rect">
            <a:avLst/>
          </a:prstGeom>
          <a:noFill/>
        </p:spPr>
        <p:txBody>
          <a:bodyPr wrap="none" lIns="36000" tIns="36000" rIns="36000" bIns="36000" rtlCol="0" anchor="ctr" anchorCtr="0">
            <a:spAutoFit/>
          </a:bodyPr>
          <a:lstStyle/>
          <a:p>
            <a:pPr algn="r"/>
            <a:r>
              <a:rPr lang="fr-FR" sz="800" dirty="0"/>
              <a:t>4</a:t>
            </a:r>
          </a:p>
        </p:txBody>
      </p:sp>
      <p:sp>
        <p:nvSpPr>
          <p:cNvPr id="21" name="Line 7">
            <a:extLst>
              <a:ext uri="{FF2B5EF4-FFF2-40B4-BE49-F238E27FC236}">
                <a16:creationId xmlns:a16="http://schemas.microsoft.com/office/drawing/2014/main" xmlns="" id="{4BA295DD-C00D-4E04-8B2B-9BCA5AF4941A}"/>
              </a:ext>
            </a:extLst>
          </p:cNvPr>
          <p:cNvSpPr>
            <a:spLocks noChangeShapeType="1"/>
          </p:cNvSpPr>
          <p:nvPr/>
        </p:nvSpPr>
        <p:spPr bwMode="auto">
          <a:xfrm>
            <a:off x="1123943" y="255076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2" name="TextBox 21">
            <a:extLst>
              <a:ext uri="{FF2B5EF4-FFF2-40B4-BE49-F238E27FC236}">
                <a16:creationId xmlns:a16="http://schemas.microsoft.com/office/drawing/2014/main" xmlns="" id="{8A50FFC8-CEC1-41A9-89A4-4044AC80B2AD}"/>
              </a:ext>
            </a:extLst>
          </p:cNvPr>
          <p:cNvSpPr txBox="1"/>
          <p:nvPr/>
        </p:nvSpPr>
        <p:spPr>
          <a:xfrm>
            <a:off x="1014395" y="2452885"/>
            <a:ext cx="130411" cy="195814"/>
          </a:xfrm>
          <a:prstGeom prst="rect">
            <a:avLst/>
          </a:prstGeom>
          <a:noFill/>
        </p:spPr>
        <p:txBody>
          <a:bodyPr wrap="none" lIns="36000" tIns="36000" rIns="36000" bIns="36000" rtlCol="0" anchor="ctr" anchorCtr="0">
            <a:spAutoFit/>
          </a:bodyPr>
          <a:lstStyle/>
          <a:p>
            <a:pPr algn="r"/>
            <a:r>
              <a:rPr lang="fr-FR" sz="800" dirty="0"/>
              <a:t>0</a:t>
            </a:r>
          </a:p>
        </p:txBody>
      </p:sp>
      <p:sp>
        <p:nvSpPr>
          <p:cNvPr id="23" name="Line 7">
            <a:extLst>
              <a:ext uri="{FF2B5EF4-FFF2-40B4-BE49-F238E27FC236}">
                <a16:creationId xmlns:a16="http://schemas.microsoft.com/office/drawing/2014/main" xmlns="" id="{72AE2ABE-1365-41B2-B067-16463F18D0DC}"/>
              </a:ext>
            </a:extLst>
          </p:cNvPr>
          <p:cNvSpPr>
            <a:spLocks noChangeShapeType="1"/>
          </p:cNvSpPr>
          <p:nvPr/>
        </p:nvSpPr>
        <p:spPr bwMode="auto">
          <a:xfrm>
            <a:off x="1123943" y="26968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4" name="TextBox 23">
            <a:extLst>
              <a:ext uri="{FF2B5EF4-FFF2-40B4-BE49-F238E27FC236}">
                <a16:creationId xmlns:a16="http://schemas.microsoft.com/office/drawing/2014/main" xmlns="" id="{86C77168-40A4-4818-B810-14393F5CFA93}"/>
              </a:ext>
            </a:extLst>
          </p:cNvPr>
          <p:cNvSpPr txBox="1"/>
          <p:nvPr/>
        </p:nvSpPr>
        <p:spPr>
          <a:xfrm>
            <a:off x="956687" y="2598935"/>
            <a:ext cx="188119" cy="195814"/>
          </a:xfrm>
          <a:prstGeom prst="rect">
            <a:avLst/>
          </a:prstGeom>
          <a:noFill/>
        </p:spPr>
        <p:txBody>
          <a:bodyPr wrap="none" lIns="36000" tIns="36000" rIns="36000" bIns="36000" rtlCol="0" anchor="ctr" anchorCtr="0">
            <a:spAutoFit/>
          </a:bodyPr>
          <a:lstStyle/>
          <a:p>
            <a:pPr algn="r"/>
            <a:r>
              <a:rPr lang="fr-FR" sz="800" dirty="0"/>
              <a:t>–4</a:t>
            </a:r>
          </a:p>
        </p:txBody>
      </p:sp>
      <p:sp>
        <p:nvSpPr>
          <p:cNvPr id="25" name="Line 7">
            <a:extLst>
              <a:ext uri="{FF2B5EF4-FFF2-40B4-BE49-F238E27FC236}">
                <a16:creationId xmlns:a16="http://schemas.microsoft.com/office/drawing/2014/main" xmlns="" id="{7F4004D2-E103-4E20-A27E-41C3DC13662D}"/>
              </a:ext>
            </a:extLst>
          </p:cNvPr>
          <p:cNvSpPr>
            <a:spLocks noChangeShapeType="1"/>
          </p:cNvSpPr>
          <p:nvPr/>
        </p:nvSpPr>
        <p:spPr bwMode="auto">
          <a:xfrm>
            <a:off x="1123943" y="29889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6" name="Line 7">
            <a:extLst>
              <a:ext uri="{FF2B5EF4-FFF2-40B4-BE49-F238E27FC236}">
                <a16:creationId xmlns:a16="http://schemas.microsoft.com/office/drawing/2014/main" xmlns="" id="{BFCBDA23-56B5-47BF-A297-E04A8C11AC94}"/>
              </a:ext>
            </a:extLst>
          </p:cNvPr>
          <p:cNvSpPr>
            <a:spLocks noChangeShapeType="1"/>
          </p:cNvSpPr>
          <p:nvPr/>
        </p:nvSpPr>
        <p:spPr bwMode="auto">
          <a:xfrm>
            <a:off x="1123943" y="313496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7" name="Line 7">
            <a:extLst>
              <a:ext uri="{FF2B5EF4-FFF2-40B4-BE49-F238E27FC236}">
                <a16:creationId xmlns:a16="http://schemas.microsoft.com/office/drawing/2014/main" xmlns="" id="{EC3D60B8-520E-4BF5-AC6B-3180B96A771D}"/>
              </a:ext>
            </a:extLst>
          </p:cNvPr>
          <p:cNvSpPr>
            <a:spLocks noChangeShapeType="1"/>
          </p:cNvSpPr>
          <p:nvPr/>
        </p:nvSpPr>
        <p:spPr bwMode="auto">
          <a:xfrm>
            <a:off x="1123943" y="32810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8" name="TextBox 27">
            <a:extLst>
              <a:ext uri="{FF2B5EF4-FFF2-40B4-BE49-F238E27FC236}">
                <a16:creationId xmlns:a16="http://schemas.microsoft.com/office/drawing/2014/main" xmlns="" id="{7A6FD01F-3F4B-4639-83A8-2368B3663DF8}"/>
              </a:ext>
            </a:extLst>
          </p:cNvPr>
          <p:cNvSpPr txBox="1"/>
          <p:nvPr/>
        </p:nvSpPr>
        <p:spPr>
          <a:xfrm>
            <a:off x="956687" y="1732733"/>
            <a:ext cx="188119" cy="195814"/>
          </a:xfrm>
          <a:prstGeom prst="rect">
            <a:avLst/>
          </a:prstGeom>
          <a:noFill/>
        </p:spPr>
        <p:txBody>
          <a:bodyPr wrap="none" lIns="36000" tIns="36000" rIns="36000" bIns="36000" rtlCol="0" anchor="ctr" anchorCtr="0">
            <a:spAutoFit/>
          </a:bodyPr>
          <a:lstStyle/>
          <a:p>
            <a:pPr algn="r"/>
            <a:r>
              <a:rPr lang="fr-FR" sz="800" dirty="0"/>
              <a:t>20</a:t>
            </a:r>
          </a:p>
        </p:txBody>
      </p:sp>
      <p:sp>
        <p:nvSpPr>
          <p:cNvPr id="29" name="TextBox 28">
            <a:extLst>
              <a:ext uri="{FF2B5EF4-FFF2-40B4-BE49-F238E27FC236}">
                <a16:creationId xmlns:a16="http://schemas.microsoft.com/office/drawing/2014/main" xmlns="" id="{3A7FCD30-1F3A-4DFA-BCA0-BD9EEA220495}"/>
              </a:ext>
            </a:extLst>
          </p:cNvPr>
          <p:cNvSpPr txBox="1"/>
          <p:nvPr/>
        </p:nvSpPr>
        <p:spPr>
          <a:xfrm>
            <a:off x="956687" y="2729110"/>
            <a:ext cx="188119" cy="195814"/>
          </a:xfrm>
          <a:prstGeom prst="rect">
            <a:avLst/>
          </a:prstGeom>
          <a:noFill/>
        </p:spPr>
        <p:txBody>
          <a:bodyPr wrap="none" lIns="36000" tIns="36000" rIns="36000" bIns="36000" rtlCol="0" anchor="ctr" anchorCtr="0">
            <a:spAutoFit/>
          </a:bodyPr>
          <a:lstStyle/>
          <a:p>
            <a:pPr algn="r"/>
            <a:r>
              <a:rPr lang="fr-FR" sz="800" dirty="0"/>
              <a:t>–8</a:t>
            </a:r>
          </a:p>
        </p:txBody>
      </p:sp>
      <p:sp>
        <p:nvSpPr>
          <p:cNvPr id="30" name="TextBox 29">
            <a:extLst>
              <a:ext uri="{FF2B5EF4-FFF2-40B4-BE49-F238E27FC236}">
                <a16:creationId xmlns:a16="http://schemas.microsoft.com/office/drawing/2014/main" xmlns="" id="{83ACD53F-330D-4691-BA71-6C5F1940288C}"/>
              </a:ext>
            </a:extLst>
          </p:cNvPr>
          <p:cNvSpPr txBox="1"/>
          <p:nvPr/>
        </p:nvSpPr>
        <p:spPr>
          <a:xfrm>
            <a:off x="898978" y="2891035"/>
            <a:ext cx="245828" cy="195814"/>
          </a:xfrm>
          <a:prstGeom prst="rect">
            <a:avLst/>
          </a:prstGeom>
          <a:noFill/>
        </p:spPr>
        <p:txBody>
          <a:bodyPr wrap="none" lIns="36000" tIns="36000" rIns="36000" bIns="36000" rtlCol="0" anchor="ctr" anchorCtr="0">
            <a:spAutoFit/>
          </a:bodyPr>
          <a:lstStyle/>
          <a:p>
            <a:pPr algn="r"/>
            <a:r>
              <a:rPr lang="fr-FR" sz="800" dirty="0"/>
              <a:t>–12</a:t>
            </a:r>
          </a:p>
        </p:txBody>
      </p:sp>
      <p:sp>
        <p:nvSpPr>
          <p:cNvPr id="31" name="TextBox 30">
            <a:extLst>
              <a:ext uri="{FF2B5EF4-FFF2-40B4-BE49-F238E27FC236}">
                <a16:creationId xmlns:a16="http://schemas.microsoft.com/office/drawing/2014/main" xmlns="" id="{0E3E1F17-E69D-4FE3-91F9-E906C6A9F2AA}"/>
              </a:ext>
            </a:extLst>
          </p:cNvPr>
          <p:cNvSpPr txBox="1"/>
          <p:nvPr/>
        </p:nvSpPr>
        <p:spPr>
          <a:xfrm>
            <a:off x="898978" y="3037085"/>
            <a:ext cx="245828" cy="195814"/>
          </a:xfrm>
          <a:prstGeom prst="rect">
            <a:avLst/>
          </a:prstGeom>
          <a:noFill/>
        </p:spPr>
        <p:txBody>
          <a:bodyPr wrap="none" lIns="36000" tIns="36000" rIns="36000" bIns="36000" rtlCol="0" anchor="ctr" anchorCtr="0">
            <a:spAutoFit/>
          </a:bodyPr>
          <a:lstStyle/>
          <a:p>
            <a:pPr algn="r"/>
            <a:r>
              <a:rPr lang="fr-FR" sz="800" dirty="0"/>
              <a:t>–16</a:t>
            </a:r>
          </a:p>
        </p:txBody>
      </p:sp>
      <p:sp>
        <p:nvSpPr>
          <p:cNvPr id="32" name="TextBox 31">
            <a:extLst>
              <a:ext uri="{FF2B5EF4-FFF2-40B4-BE49-F238E27FC236}">
                <a16:creationId xmlns:a16="http://schemas.microsoft.com/office/drawing/2014/main" xmlns="" id="{A28EB992-EC27-42BE-A161-5DBF4CE79FFA}"/>
              </a:ext>
            </a:extLst>
          </p:cNvPr>
          <p:cNvSpPr txBox="1"/>
          <p:nvPr/>
        </p:nvSpPr>
        <p:spPr>
          <a:xfrm>
            <a:off x="898978" y="3183135"/>
            <a:ext cx="245828" cy="195814"/>
          </a:xfrm>
          <a:prstGeom prst="rect">
            <a:avLst/>
          </a:prstGeom>
          <a:noFill/>
        </p:spPr>
        <p:txBody>
          <a:bodyPr wrap="none" lIns="36000" tIns="36000" rIns="36000" bIns="36000" rtlCol="0" anchor="ctr" anchorCtr="0">
            <a:spAutoFit/>
          </a:bodyPr>
          <a:lstStyle/>
          <a:p>
            <a:pPr algn="r"/>
            <a:r>
              <a:rPr lang="fr-FR" sz="800" dirty="0"/>
              <a:t>–20</a:t>
            </a:r>
          </a:p>
        </p:txBody>
      </p:sp>
      <p:sp>
        <p:nvSpPr>
          <p:cNvPr id="33" name="TextBox 32">
            <a:extLst>
              <a:ext uri="{FF2B5EF4-FFF2-40B4-BE49-F238E27FC236}">
                <a16:creationId xmlns:a16="http://schemas.microsoft.com/office/drawing/2014/main" xmlns="" id="{EF71476D-F239-4C14-978B-AAF449A82185}"/>
              </a:ext>
            </a:extLst>
          </p:cNvPr>
          <p:cNvSpPr txBox="1"/>
          <p:nvPr/>
        </p:nvSpPr>
        <p:spPr>
          <a:xfrm rot="16200000">
            <a:off x="-236196" y="2461986"/>
            <a:ext cx="2172390" cy="215444"/>
          </a:xfrm>
          <a:prstGeom prst="rect">
            <a:avLst/>
          </a:prstGeom>
          <a:noFill/>
        </p:spPr>
        <p:txBody>
          <a:bodyPr wrap="none" rtlCol="0">
            <a:spAutoFit/>
          </a:bodyPr>
          <a:lstStyle/>
          <a:p>
            <a:pPr algn="ctr"/>
            <a:r>
              <a:rPr lang="fr-FR" sz="800" dirty="0"/>
              <a:t>Variation moyenne depuis l’inclusion (%ET)</a:t>
            </a:r>
          </a:p>
        </p:txBody>
      </p:sp>
      <p:sp>
        <p:nvSpPr>
          <p:cNvPr id="34" name="TextBox 33">
            <a:extLst>
              <a:ext uri="{FF2B5EF4-FFF2-40B4-BE49-F238E27FC236}">
                <a16:creationId xmlns:a16="http://schemas.microsoft.com/office/drawing/2014/main" xmlns="" id="{9A8A593E-6258-4D81-8878-D84FF46ECA26}"/>
              </a:ext>
            </a:extLst>
          </p:cNvPr>
          <p:cNvSpPr txBox="1"/>
          <p:nvPr/>
        </p:nvSpPr>
        <p:spPr>
          <a:xfrm>
            <a:off x="1143647" y="1750595"/>
            <a:ext cx="1138452" cy="584775"/>
          </a:xfrm>
          <a:prstGeom prst="rect">
            <a:avLst/>
          </a:prstGeom>
          <a:noFill/>
        </p:spPr>
        <p:txBody>
          <a:bodyPr wrap="none" rtlCol="0">
            <a:spAutoFit/>
          </a:bodyPr>
          <a:lstStyle/>
          <a:p>
            <a:pPr algn="ctr"/>
            <a:r>
              <a:rPr lang="fr-FR" sz="800" dirty="0"/>
              <a:t>Différence de MMC </a:t>
            </a:r>
            <a:br>
              <a:rPr lang="fr-FR" sz="800" dirty="0"/>
            </a:br>
            <a:r>
              <a:rPr lang="fr-FR" sz="800" dirty="0"/>
              <a:t>à la semaine 18:</a:t>
            </a:r>
            <a:br>
              <a:rPr lang="fr-FR" sz="800" dirty="0"/>
            </a:br>
            <a:r>
              <a:rPr lang="fr-FR" sz="800" dirty="0"/>
              <a:t>–0,16 (–5,0 à 4,7)</a:t>
            </a:r>
          </a:p>
          <a:p>
            <a:pPr algn="ctr"/>
            <a:r>
              <a:rPr lang="fr-FR" sz="800" dirty="0"/>
              <a:t>p=0,948</a:t>
            </a:r>
          </a:p>
        </p:txBody>
      </p:sp>
      <p:sp>
        <p:nvSpPr>
          <p:cNvPr id="35" name="TextBox 34">
            <a:extLst>
              <a:ext uri="{FF2B5EF4-FFF2-40B4-BE49-F238E27FC236}">
                <a16:creationId xmlns:a16="http://schemas.microsoft.com/office/drawing/2014/main" xmlns="" id="{C1292175-6746-49A4-B71B-3EDD82D6333B}"/>
              </a:ext>
            </a:extLst>
          </p:cNvPr>
          <p:cNvSpPr txBox="1"/>
          <p:nvPr/>
        </p:nvSpPr>
        <p:spPr>
          <a:xfrm rot="16200000">
            <a:off x="227668" y="2091996"/>
            <a:ext cx="785793" cy="215444"/>
          </a:xfrm>
          <a:prstGeom prst="rect">
            <a:avLst/>
          </a:prstGeom>
          <a:noFill/>
        </p:spPr>
        <p:txBody>
          <a:bodyPr wrap="none" rtlCol="0">
            <a:spAutoFit/>
          </a:bodyPr>
          <a:lstStyle/>
          <a:p>
            <a:pPr algn="ctr"/>
            <a:r>
              <a:rPr lang="fr-FR" sz="800" dirty="0"/>
              <a:t>Amélioration</a:t>
            </a:r>
          </a:p>
        </p:txBody>
      </p:sp>
      <p:sp>
        <p:nvSpPr>
          <p:cNvPr id="36" name="TextBox 35">
            <a:extLst>
              <a:ext uri="{FF2B5EF4-FFF2-40B4-BE49-F238E27FC236}">
                <a16:creationId xmlns:a16="http://schemas.microsoft.com/office/drawing/2014/main" xmlns="" id="{9908787A-3911-4ACC-8093-DEE62FA7B13C}"/>
              </a:ext>
            </a:extLst>
          </p:cNvPr>
          <p:cNvSpPr txBox="1"/>
          <p:nvPr/>
        </p:nvSpPr>
        <p:spPr>
          <a:xfrm rot="16200000">
            <a:off x="252515" y="2781049"/>
            <a:ext cx="736099" cy="215444"/>
          </a:xfrm>
          <a:prstGeom prst="rect">
            <a:avLst/>
          </a:prstGeom>
          <a:noFill/>
        </p:spPr>
        <p:txBody>
          <a:bodyPr wrap="none" rtlCol="0">
            <a:spAutoFit/>
          </a:bodyPr>
          <a:lstStyle/>
          <a:p>
            <a:pPr algn="ctr"/>
            <a:r>
              <a:rPr lang="fr-FR" sz="800" dirty="0"/>
              <a:t>Aggravation</a:t>
            </a:r>
          </a:p>
        </p:txBody>
      </p:sp>
      <p:cxnSp>
        <p:nvCxnSpPr>
          <p:cNvPr id="37" name="Straight Arrow Connector 36">
            <a:extLst>
              <a:ext uri="{FF2B5EF4-FFF2-40B4-BE49-F238E27FC236}">
                <a16:creationId xmlns:a16="http://schemas.microsoft.com/office/drawing/2014/main" xmlns="" id="{9420BE67-8565-4A43-B2A8-2B352F38C9A6}"/>
              </a:ext>
            </a:extLst>
          </p:cNvPr>
          <p:cNvCxnSpPr/>
          <p:nvPr/>
        </p:nvCxnSpPr>
        <p:spPr>
          <a:xfrm flipV="1">
            <a:off x="733136" y="1875718"/>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4060D290-C00B-4C1A-AE48-65E1CBE67485}"/>
              </a:ext>
            </a:extLst>
          </p:cNvPr>
          <p:cNvCxnSpPr>
            <a:cxnSpLocks/>
          </p:cNvCxnSpPr>
          <p:nvPr/>
        </p:nvCxnSpPr>
        <p:spPr>
          <a:xfrm>
            <a:off x="733136" y="2546771"/>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xmlns="" id="{FD9B14FA-B144-4EE4-99F2-B0CF715ACF68}"/>
              </a:ext>
            </a:extLst>
          </p:cNvPr>
          <p:cNvGrpSpPr/>
          <p:nvPr/>
        </p:nvGrpSpPr>
        <p:grpSpPr>
          <a:xfrm>
            <a:off x="1269632" y="3310783"/>
            <a:ext cx="2913260" cy="41857"/>
            <a:chOff x="1428259" y="3544058"/>
            <a:chExt cx="2913260" cy="41857"/>
          </a:xfrm>
        </p:grpSpPr>
        <p:sp>
          <p:nvSpPr>
            <p:cNvPr id="40" name="Line 19">
              <a:extLst>
                <a:ext uri="{FF2B5EF4-FFF2-40B4-BE49-F238E27FC236}">
                  <a16:creationId xmlns:a16="http://schemas.microsoft.com/office/drawing/2014/main" xmlns="" id="{4328F399-8575-4D5E-9B94-E18406E133ED}"/>
                </a:ext>
              </a:extLst>
            </p:cNvPr>
            <p:cNvSpPr>
              <a:spLocks noChangeShapeType="1"/>
            </p:cNvSpPr>
            <p:nvPr/>
          </p:nvSpPr>
          <p:spPr bwMode="auto">
            <a:xfrm>
              <a:off x="3752713"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41" name="Line 19">
              <a:extLst>
                <a:ext uri="{FF2B5EF4-FFF2-40B4-BE49-F238E27FC236}">
                  <a16:creationId xmlns:a16="http://schemas.microsoft.com/office/drawing/2014/main" xmlns="" id="{AA352FB3-9D17-421F-87BD-D6ED5F87E09B}"/>
                </a:ext>
              </a:extLst>
            </p:cNvPr>
            <p:cNvSpPr>
              <a:spLocks noChangeShapeType="1"/>
            </p:cNvSpPr>
            <p:nvPr/>
          </p:nvSpPr>
          <p:spPr bwMode="auto">
            <a:xfrm>
              <a:off x="2608562"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42" name="Line 19">
              <a:extLst>
                <a:ext uri="{FF2B5EF4-FFF2-40B4-BE49-F238E27FC236}">
                  <a16:creationId xmlns:a16="http://schemas.microsoft.com/office/drawing/2014/main" xmlns="" id="{8A1CE78A-32DA-49E8-8650-A949271699A6}"/>
                </a:ext>
              </a:extLst>
            </p:cNvPr>
            <p:cNvSpPr>
              <a:spLocks noChangeShapeType="1"/>
            </p:cNvSpPr>
            <p:nvPr/>
          </p:nvSpPr>
          <p:spPr bwMode="auto">
            <a:xfrm>
              <a:off x="3188360"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43" name="Line 21">
              <a:extLst>
                <a:ext uri="{FF2B5EF4-FFF2-40B4-BE49-F238E27FC236}">
                  <a16:creationId xmlns:a16="http://schemas.microsoft.com/office/drawing/2014/main" xmlns="" id="{7CB3391B-EBDA-43DB-A0E6-F5C35F8CC206}"/>
                </a:ext>
              </a:extLst>
            </p:cNvPr>
            <p:cNvSpPr>
              <a:spLocks noChangeShapeType="1"/>
            </p:cNvSpPr>
            <p:nvPr/>
          </p:nvSpPr>
          <p:spPr bwMode="auto">
            <a:xfrm>
              <a:off x="14282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44" name="Line 21">
              <a:extLst>
                <a:ext uri="{FF2B5EF4-FFF2-40B4-BE49-F238E27FC236}">
                  <a16:creationId xmlns:a16="http://schemas.microsoft.com/office/drawing/2014/main" xmlns="" id="{7368604C-C9CA-43E0-8045-D62D1862B85E}"/>
                </a:ext>
              </a:extLst>
            </p:cNvPr>
            <p:cNvSpPr>
              <a:spLocks noChangeShapeType="1"/>
            </p:cNvSpPr>
            <p:nvPr/>
          </p:nvSpPr>
          <p:spPr bwMode="auto">
            <a:xfrm>
              <a:off x="172162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45" name="Line 21">
              <a:extLst>
                <a:ext uri="{FF2B5EF4-FFF2-40B4-BE49-F238E27FC236}">
                  <a16:creationId xmlns:a16="http://schemas.microsoft.com/office/drawing/2014/main" xmlns="" id="{A61C7FD8-DA8E-4FAE-B605-46ECF942BDCE}"/>
                </a:ext>
              </a:extLst>
            </p:cNvPr>
            <p:cNvSpPr>
              <a:spLocks noChangeShapeType="1"/>
            </p:cNvSpPr>
            <p:nvPr/>
          </p:nvSpPr>
          <p:spPr bwMode="auto">
            <a:xfrm>
              <a:off x="201499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46" name="Line 21">
              <a:extLst>
                <a:ext uri="{FF2B5EF4-FFF2-40B4-BE49-F238E27FC236}">
                  <a16:creationId xmlns:a16="http://schemas.microsoft.com/office/drawing/2014/main" xmlns="" id="{F22616E7-882E-4283-BBB5-DCE1CB604696}"/>
                </a:ext>
              </a:extLst>
            </p:cNvPr>
            <p:cNvSpPr>
              <a:spLocks noChangeShapeType="1"/>
            </p:cNvSpPr>
            <p:nvPr/>
          </p:nvSpPr>
          <p:spPr bwMode="auto">
            <a:xfrm>
              <a:off x="23083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47" name="Line 21">
              <a:extLst>
                <a:ext uri="{FF2B5EF4-FFF2-40B4-BE49-F238E27FC236}">
                  <a16:creationId xmlns:a16="http://schemas.microsoft.com/office/drawing/2014/main" xmlns="" id="{DAC08C46-90F9-45AE-B347-E1B8C7B6866A}"/>
                </a:ext>
              </a:extLst>
            </p:cNvPr>
            <p:cNvSpPr>
              <a:spLocks noChangeShapeType="1"/>
            </p:cNvSpPr>
            <p:nvPr/>
          </p:nvSpPr>
          <p:spPr bwMode="auto">
            <a:xfrm>
              <a:off x="260173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48" name="Line 21">
              <a:extLst>
                <a:ext uri="{FF2B5EF4-FFF2-40B4-BE49-F238E27FC236}">
                  <a16:creationId xmlns:a16="http://schemas.microsoft.com/office/drawing/2014/main" xmlns="" id="{0AA0267D-6886-401F-B213-D0BD1216AC97}"/>
                </a:ext>
              </a:extLst>
            </p:cNvPr>
            <p:cNvSpPr>
              <a:spLocks noChangeShapeType="1"/>
            </p:cNvSpPr>
            <p:nvPr/>
          </p:nvSpPr>
          <p:spPr bwMode="auto">
            <a:xfrm>
              <a:off x="289510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49" name="Line 21">
              <a:extLst>
                <a:ext uri="{FF2B5EF4-FFF2-40B4-BE49-F238E27FC236}">
                  <a16:creationId xmlns:a16="http://schemas.microsoft.com/office/drawing/2014/main" xmlns="" id="{7497C580-3C95-436B-AD6C-8F887FA23E93}"/>
                </a:ext>
              </a:extLst>
            </p:cNvPr>
            <p:cNvSpPr>
              <a:spLocks noChangeShapeType="1"/>
            </p:cNvSpPr>
            <p:nvPr/>
          </p:nvSpPr>
          <p:spPr bwMode="auto">
            <a:xfrm>
              <a:off x="318847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50" name="Line 21">
              <a:extLst>
                <a:ext uri="{FF2B5EF4-FFF2-40B4-BE49-F238E27FC236}">
                  <a16:creationId xmlns:a16="http://schemas.microsoft.com/office/drawing/2014/main" xmlns="" id="{2ADE2125-9675-4F36-953A-524FA555ACB2}"/>
                </a:ext>
              </a:extLst>
            </p:cNvPr>
            <p:cNvSpPr>
              <a:spLocks noChangeShapeType="1"/>
            </p:cNvSpPr>
            <p:nvPr/>
          </p:nvSpPr>
          <p:spPr bwMode="auto">
            <a:xfrm>
              <a:off x="348184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51" name="Line 21">
              <a:extLst>
                <a:ext uri="{FF2B5EF4-FFF2-40B4-BE49-F238E27FC236}">
                  <a16:creationId xmlns:a16="http://schemas.microsoft.com/office/drawing/2014/main" xmlns="" id="{C7CEAC44-B817-4B6F-BE05-B3306C411559}"/>
                </a:ext>
              </a:extLst>
            </p:cNvPr>
            <p:cNvSpPr>
              <a:spLocks noChangeShapeType="1"/>
            </p:cNvSpPr>
            <p:nvPr/>
          </p:nvSpPr>
          <p:spPr bwMode="auto">
            <a:xfrm>
              <a:off x="37561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52" name="Line 21">
              <a:extLst>
                <a:ext uri="{FF2B5EF4-FFF2-40B4-BE49-F238E27FC236}">
                  <a16:creationId xmlns:a16="http://schemas.microsoft.com/office/drawing/2014/main" xmlns="" id="{167A7EB0-D930-4D30-81F4-9602205DC5EE}"/>
                </a:ext>
              </a:extLst>
            </p:cNvPr>
            <p:cNvSpPr>
              <a:spLocks noChangeShapeType="1"/>
            </p:cNvSpPr>
            <p:nvPr/>
          </p:nvSpPr>
          <p:spPr bwMode="auto">
            <a:xfrm>
              <a:off x="40571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53" name="Line 21">
              <a:extLst>
                <a:ext uri="{FF2B5EF4-FFF2-40B4-BE49-F238E27FC236}">
                  <a16:creationId xmlns:a16="http://schemas.microsoft.com/office/drawing/2014/main" xmlns="" id="{388A8A04-39A3-42CD-818F-3065CC3DAF6F}"/>
                </a:ext>
              </a:extLst>
            </p:cNvPr>
            <p:cNvSpPr>
              <a:spLocks noChangeShapeType="1"/>
            </p:cNvSpPr>
            <p:nvPr/>
          </p:nvSpPr>
          <p:spPr bwMode="auto">
            <a:xfrm>
              <a:off x="434151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grpSp>
      <p:grpSp>
        <p:nvGrpSpPr>
          <p:cNvPr id="54" name="Group 53">
            <a:extLst>
              <a:ext uri="{FF2B5EF4-FFF2-40B4-BE49-F238E27FC236}">
                <a16:creationId xmlns:a16="http://schemas.microsoft.com/office/drawing/2014/main" xmlns="" id="{CB896758-BB81-4EC6-B408-9BFD15879009}"/>
              </a:ext>
            </a:extLst>
          </p:cNvPr>
          <p:cNvGrpSpPr/>
          <p:nvPr/>
        </p:nvGrpSpPr>
        <p:grpSpPr>
          <a:xfrm>
            <a:off x="1148445" y="3293629"/>
            <a:ext cx="3184489" cy="215444"/>
            <a:chOff x="1307072" y="3526904"/>
            <a:chExt cx="3184489" cy="215444"/>
          </a:xfrm>
        </p:grpSpPr>
        <p:sp>
          <p:nvSpPr>
            <p:cNvPr id="55" name="TextBox 54">
              <a:extLst>
                <a:ext uri="{FF2B5EF4-FFF2-40B4-BE49-F238E27FC236}">
                  <a16:creationId xmlns:a16="http://schemas.microsoft.com/office/drawing/2014/main" xmlns="" id="{7249C2AE-2F27-4370-97E1-55B2C983BF64}"/>
                </a:ext>
              </a:extLst>
            </p:cNvPr>
            <p:cNvSpPr txBox="1"/>
            <p:nvPr/>
          </p:nvSpPr>
          <p:spPr>
            <a:xfrm>
              <a:off x="1307072" y="3526904"/>
              <a:ext cx="242374" cy="215444"/>
            </a:xfrm>
            <a:prstGeom prst="rect">
              <a:avLst/>
            </a:prstGeom>
            <a:noFill/>
          </p:spPr>
          <p:txBody>
            <a:bodyPr wrap="none" rtlCol="0">
              <a:spAutoFit/>
            </a:bodyPr>
            <a:lstStyle/>
            <a:p>
              <a:pPr algn="ctr"/>
              <a:r>
                <a:rPr lang="fr-FR" sz="800" dirty="0">
                  <a:solidFill>
                    <a:srgbClr val="4D4D4D"/>
                  </a:solidFill>
                </a:rPr>
                <a:t>0</a:t>
              </a:r>
            </a:p>
          </p:txBody>
        </p:sp>
        <p:sp>
          <p:nvSpPr>
            <p:cNvPr id="56" name="TextBox 55">
              <a:extLst>
                <a:ext uri="{FF2B5EF4-FFF2-40B4-BE49-F238E27FC236}">
                  <a16:creationId xmlns:a16="http://schemas.microsoft.com/office/drawing/2014/main" xmlns="" id="{71B4D87E-8F2E-4A10-BE2D-CA3A1FFF4A62}"/>
                </a:ext>
              </a:extLst>
            </p:cNvPr>
            <p:cNvSpPr txBox="1"/>
            <p:nvPr/>
          </p:nvSpPr>
          <p:spPr>
            <a:xfrm>
              <a:off x="1600442" y="3526904"/>
              <a:ext cx="242374" cy="215444"/>
            </a:xfrm>
            <a:prstGeom prst="rect">
              <a:avLst/>
            </a:prstGeom>
            <a:noFill/>
          </p:spPr>
          <p:txBody>
            <a:bodyPr wrap="none" rtlCol="0">
              <a:spAutoFit/>
            </a:bodyPr>
            <a:lstStyle/>
            <a:p>
              <a:pPr algn="ctr"/>
              <a:r>
                <a:rPr lang="fr-FR" sz="800" dirty="0">
                  <a:solidFill>
                    <a:srgbClr val="4D4D4D"/>
                  </a:solidFill>
                </a:rPr>
                <a:t>3</a:t>
              </a:r>
            </a:p>
          </p:txBody>
        </p:sp>
        <p:sp>
          <p:nvSpPr>
            <p:cNvPr id="57" name="TextBox 56">
              <a:extLst>
                <a:ext uri="{FF2B5EF4-FFF2-40B4-BE49-F238E27FC236}">
                  <a16:creationId xmlns:a16="http://schemas.microsoft.com/office/drawing/2014/main" xmlns="" id="{C9269511-D00E-4C84-95CB-F73874EB76DE}"/>
                </a:ext>
              </a:extLst>
            </p:cNvPr>
            <p:cNvSpPr txBox="1"/>
            <p:nvPr/>
          </p:nvSpPr>
          <p:spPr>
            <a:xfrm>
              <a:off x="1893812" y="3526904"/>
              <a:ext cx="242374" cy="215444"/>
            </a:xfrm>
            <a:prstGeom prst="rect">
              <a:avLst/>
            </a:prstGeom>
            <a:noFill/>
          </p:spPr>
          <p:txBody>
            <a:bodyPr wrap="none" rtlCol="0">
              <a:spAutoFit/>
            </a:bodyPr>
            <a:lstStyle/>
            <a:p>
              <a:pPr algn="ctr"/>
              <a:r>
                <a:rPr lang="fr-FR" sz="800" dirty="0">
                  <a:solidFill>
                    <a:srgbClr val="4D4D4D"/>
                  </a:solidFill>
                </a:rPr>
                <a:t>6</a:t>
              </a:r>
            </a:p>
          </p:txBody>
        </p:sp>
        <p:sp>
          <p:nvSpPr>
            <p:cNvPr id="58" name="TextBox 57">
              <a:extLst>
                <a:ext uri="{FF2B5EF4-FFF2-40B4-BE49-F238E27FC236}">
                  <a16:creationId xmlns:a16="http://schemas.microsoft.com/office/drawing/2014/main" xmlns="" id="{62A64369-2349-4066-9A02-C8A584FC1687}"/>
                </a:ext>
              </a:extLst>
            </p:cNvPr>
            <p:cNvSpPr txBox="1"/>
            <p:nvPr/>
          </p:nvSpPr>
          <p:spPr>
            <a:xfrm>
              <a:off x="2187182" y="3526904"/>
              <a:ext cx="242374" cy="215444"/>
            </a:xfrm>
            <a:prstGeom prst="rect">
              <a:avLst/>
            </a:prstGeom>
            <a:noFill/>
          </p:spPr>
          <p:txBody>
            <a:bodyPr wrap="none" rtlCol="0">
              <a:spAutoFit/>
            </a:bodyPr>
            <a:lstStyle/>
            <a:p>
              <a:pPr algn="ctr"/>
              <a:r>
                <a:rPr lang="fr-FR" sz="800" dirty="0">
                  <a:solidFill>
                    <a:srgbClr val="4D4D4D"/>
                  </a:solidFill>
                </a:rPr>
                <a:t>9</a:t>
              </a:r>
            </a:p>
          </p:txBody>
        </p:sp>
        <p:sp>
          <p:nvSpPr>
            <p:cNvPr id="59" name="TextBox 58">
              <a:extLst>
                <a:ext uri="{FF2B5EF4-FFF2-40B4-BE49-F238E27FC236}">
                  <a16:creationId xmlns:a16="http://schemas.microsoft.com/office/drawing/2014/main" xmlns="" id="{3984C00F-2559-4671-BFF6-1E41FC976D39}"/>
                </a:ext>
              </a:extLst>
            </p:cNvPr>
            <p:cNvSpPr txBox="1"/>
            <p:nvPr/>
          </p:nvSpPr>
          <p:spPr>
            <a:xfrm>
              <a:off x="2451698" y="3526904"/>
              <a:ext cx="300083" cy="215444"/>
            </a:xfrm>
            <a:prstGeom prst="rect">
              <a:avLst/>
            </a:prstGeom>
            <a:noFill/>
          </p:spPr>
          <p:txBody>
            <a:bodyPr wrap="none" rtlCol="0">
              <a:spAutoFit/>
            </a:bodyPr>
            <a:lstStyle/>
            <a:p>
              <a:pPr algn="ctr"/>
              <a:r>
                <a:rPr lang="fr-FR" sz="800" dirty="0">
                  <a:solidFill>
                    <a:srgbClr val="4D4D4D"/>
                  </a:solidFill>
                </a:rPr>
                <a:t>12</a:t>
              </a:r>
            </a:p>
          </p:txBody>
        </p:sp>
        <p:sp>
          <p:nvSpPr>
            <p:cNvPr id="60" name="TextBox 59">
              <a:extLst>
                <a:ext uri="{FF2B5EF4-FFF2-40B4-BE49-F238E27FC236}">
                  <a16:creationId xmlns:a16="http://schemas.microsoft.com/office/drawing/2014/main" xmlns="" id="{D30B9E73-E9C8-4040-908E-7098D93D6933}"/>
                </a:ext>
              </a:extLst>
            </p:cNvPr>
            <p:cNvSpPr txBox="1"/>
            <p:nvPr/>
          </p:nvSpPr>
          <p:spPr>
            <a:xfrm>
              <a:off x="2745068" y="3526904"/>
              <a:ext cx="300083" cy="215444"/>
            </a:xfrm>
            <a:prstGeom prst="rect">
              <a:avLst/>
            </a:prstGeom>
            <a:noFill/>
          </p:spPr>
          <p:txBody>
            <a:bodyPr wrap="none" rtlCol="0">
              <a:spAutoFit/>
            </a:bodyPr>
            <a:lstStyle/>
            <a:p>
              <a:pPr algn="ctr"/>
              <a:r>
                <a:rPr lang="fr-FR" sz="800" dirty="0">
                  <a:solidFill>
                    <a:srgbClr val="4D4D4D"/>
                  </a:solidFill>
                </a:rPr>
                <a:t>18</a:t>
              </a:r>
            </a:p>
          </p:txBody>
        </p:sp>
        <p:sp>
          <p:nvSpPr>
            <p:cNvPr id="61" name="TextBox 60">
              <a:extLst>
                <a:ext uri="{FF2B5EF4-FFF2-40B4-BE49-F238E27FC236}">
                  <a16:creationId xmlns:a16="http://schemas.microsoft.com/office/drawing/2014/main" xmlns="" id="{F666AD57-2139-4EF4-9FD9-A03C90D948C2}"/>
                </a:ext>
              </a:extLst>
            </p:cNvPr>
            <p:cNvSpPr txBox="1"/>
            <p:nvPr/>
          </p:nvSpPr>
          <p:spPr>
            <a:xfrm>
              <a:off x="3038438" y="3526904"/>
              <a:ext cx="300083" cy="215444"/>
            </a:xfrm>
            <a:prstGeom prst="rect">
              <a:avLst/>
            </a:prstGeom>
            <a:noFill/>
          </p:spPr>
          <p:txBody>
            <a:bodyPr wrap="none" rtlCol="0">
              <a:spAutoFit/>
            </a:bodyPr>
            <a:lstStyle/>
            <a:p>
              <a:pPr algn="ctr"/>
              <a:r>
                <a:rPr lang="fr-FR" sz="800" dirty="0">
                  <a:solidFill>
                    <a:srgbClr val="4D4D4D"/>
                  </a:solidFill>
                </a:rPr>
                <a:t>24</a:t>
              </a:r>
            </a:p>
          </p:txBody>
        </p:sp>
        <p:sp>
          <p:nvSpPr>
            <p:cNvPr id="62" name="TextBox 61">
              <a:extLst>
                <a:ext uri="{FF2B5EF4-FFF2-40B4-BE49-F238E27FC236}">
                  <a16:creationId xmlns:a16="http://schemas.microsoft.com/office/drawing/2014/main" xmlns="" id="{67BBE3AD-3D1D-447B-8779-332AE33B2B9B}"/>
                </a:ext>
              </a:extLst>
            </p:cNvPr>
            <p:cNvSpPr txBox="1"/>
            <p:nvPr/>
          </p:nvSpPr>
          <p:spPr>
            <a:xfrm>
              <a:off x="3331808" y="3526904"/>
              <a:ext cx="300083" cy="215444"/>
            </a:xfrm>
            <a:prstGeom prst="rect">
              <a:avLst/>
            </a:prstGeom>
            <a:noFill/>
          </p:spPr>
          <p:txBody>
            <a:bodyPr wrap="none" rtlCol="0">
              <a:spAutoFit/>
            </a:bodyPr>
            <a:lstStyle/>
            <a:p>
              <a:pPr algn="ctr"/>
              <a:r>
                <a:rPr lang="fr-FR" sz="800" dirty="0">
                  <a:solidFill>
                    <a:srgbClr val="4D4D4D"/>
                  </a:solidFill>
                </a:rPr>
                <a:t>30</a:t>
              </a:r>
            </a:p>
          </p:txBody>
        </p:sp>
        <p:sp>
          <p:nvSpPr>
            <p:cNvPr id="63" name="TextBox 62">
              <a:extLst>
                <a:ext uri="{FF2B5EF4-FFF2-40B4-BE49-F238E27FC236}">
                  <a16:creationId xmlns:a16="http://schemas.microsoft.com/office/drawing/2014/main" xmlns="" id="{8AE224F3-A8A0-4FFA-9CB1-DF27D42BD7F8}"/>
                </a:ext>
              </a:extLst>
            </p:cNvPr>
            <p:cNvSpPr txBox="1"/>
            <p:nvPr/>
          </p:nvSpPr>
          <p:spPr>
            <a:xfrm>
              <a:off x="3606128" y="3526904"/>
              <a:ext cx="300083" cy="215444"/>
            </a:xfrm>
            <a:prstGeom prst="rect">
              <a:avLst/>
            </a:prstGeom>
            <a:noFill/>
          </p:spPr>
          <p:txBody>
            <a:bodyPr wrap="none" rtlCol="0">
              <a:spAutoFit/>
            </a:bodyPr>
            <a:lstStyle/>
            <a:p>
              <a:pPr algn="ctr"/>
              <a:r>
                <a:rPr lang="fr-FR" sz="800" dirty="0">
                  <a:solidFill>
                    <a:srgbClr val="4D4D4D"/>
                  </a:solidFill>
                </a:rPr>
                <a:t>36</a:t>
              </a:r>
            </a:p>
          </p:txBody>
        </p:sp>
        <p:sp>
          <p:nvSpPr>
            <p:cNvPr id="64" name="TextBox 63">
              <a:extLst>
                <a:ext uri="{FF2B5EF4-FFF2-40B4-BE49-F238E27FC236}">
                  <a16:creationId xmlns:a16="http://schemas.microsoft.com/office/drawing/2014/main" xmlns="" id="{6459BAF5-58C7-4BAC-B941-E31D6B514B80}"/>
                </a:ext>
              </a:extLst>
            </p:cNvPr>
            <p:cNvSpPr txBox="1"/>
            <p:nvPr/>
          </p:nvSpPr>
          <p:spPr>
            <a:xfrm>
              <a:off x="3907118" y="3526904"/>
              <a:ext cx="300083" cy="215444"/>
            </a:xfrm>
            <a:prstGeom prst="rect">
              <a:avLst/>
            </a:prstGeom>
            <a:noFill/>
          </p:spPr>
          <p:txBody>
            <a:bodyPr wrap="none" rtlCol="0">
              <a:spAutoFit/>
            </a:bodyPr>
            <a:lstStyle/>
            <a:p>
              <a:pPr algn="ctr"/>
              <a:r>
                <a:rPr lang="fr-FR" sz="800" dirty="0">
                  <a:solidFill>
                    <a:srgbClr val="4D4D4D"/>
                  </a:solidFill>
                </a:rPr>
                <a:t>42</a:t>
              </a:r>
            </a:p>
          </p:txBody>
        </p:sp>
        <p:sp>
          <p:nvSpPr>
            <p:cNvPr id="65" name="TextBox 64">
              <a:extLst>
                <a:ext uri="{FF2B5EF4-FFF2-40B4-BE49-F238E27FC236}">
                  <a16:creationId xmlns:a16="http://schemas.microsoft.com/office/drawing/2014/main" xmlns="" id="{2CB0B35E-B493-42F9-A8BE-5D3F6E1A2530}"/>
                </a:ext>
              </a:extLst>
            </p:cNvPr>
            <p:cNvSpPr txBox="1"/>
            <p:nvPr/>
          </p:nvSpPr>
          <p:spPr>
            <a:xfrm>
              <a:off x="4191478" y="3526904"/>
              <a:ext cx="300083" cy="215444"/>
            </a:xfrm>
            <a:prstGeom prst="rect">
              <a:avLst/>
            </a:prstGeom>
            <a:noFill/>
          </p:spPr>
          <p:txBody>
            <a:bodyPr wrap="none" rtlCol="0">
              <a:spAutoFit/>
            </a:bodyPr>
            <a:lstStyle/>
            <a:p>
              <a:pPr algn="ctr"/>
              <a:r>
                <a:rPr lang="fr-FR" sz="800" dirty="0">
                  <a:solidFill>
                    <a:srgbClr val="4D4D4D"/>
                  </a:solidFill>
                </a:rPr>
                <a:t>48</a:t>
              </a:r>
            </a:p>
          </p:txBody>
        </p:sp>
      </p:grpSp>
      <p:grpSp>
        <p:nvGrpSpPr>
          <p:cNvPr id="66" name="Group 65">
            <a:extLst>
              <a:ext uri="{FF2B5EF4-FFF2-40B4-BE49-F238E27FC236}">
                <a16:creationId xmlns:a16="http://schemas.microsoft.com/office/drawing/2014/main" xmlns="" id="{73F97F9E-12F6-40ED-86DA-BF8FA29F722A}"/>
              </a:ext>
            </a:extLst>
          </p:cNvPr>
          <p:cNvGrpSpPr/>
          <p:nvPr/>
        </p:nvGrpSpPr>
        <p:grpSpPr>
          <a:xfrm>
            <a:off x="626307" y="3580780"/>
            <a:ext cx="3706627" cy="221823"/>
            <a:chOff x="784934" y="3644981"/>
            <a:chExt cx="3706627" cy="221823"/>
          </a:xfrm>
        </p:grpSpPr>
        <p:sp>
          <p:nvSpPr>
            <p:cNvPr id="67" name="TextBox 66">
              <a:extLst>
                <a:ext uri="{FF2B5EF4-FFF2-40B4-BE49-F238E27FC236}">
                  <a16:creationId xmlns:a16="http://schemas.microsoft.com/office/drawing/2014/main" xmlns="" id="{E5551313-18F2-400F-9A4D-5F9167110D6F}"/>
                </a:ext>
              </a:extLst>
            </p:cNvPr>
            <p:cNvSpPr txBox="1"/>
            <p:nvPr/>
          </p:nvSpPr>
          <p:spPr>
            <a:xfrm>
              <a:off x="1249364" y="3651360"/>
              <a:ext cx="357791" cy="215444"/>
            </a:xfrm>
            <a:prstGeom prst="rect">
              <a:avLst/>
            </a:prstGeom>
            <a:noFill/>
          </p:spPr>
          <p:txBody>
            <a:bodyPr wrap="none" rtlCol="0">
              <a:spAutoFit/>
            </a:bodyPr>
            <a:lstStyle/>
            <a:p>
              <a:pPr algn="ctr"/>
              <a:r>
                <a:rPr lang="fr-FR" sz="800" dirty="0">
                  <a:solidFill>
                    <a:srgbClr val="B60D27"/>
                  </a:solidFill>
                </a:rPr>
                <a:t>239</a:t>
              </a:r>
            </a:p>
          </p:txBody>
        </p:sp>
        <p:sp>
          <p:nvSpPr>
            <p:cNvPr id="68" name="TextBox 67">
              <a:extLst>
                <a:ext uri="{FF2B5EF4-FFF2-40B4-BE49-F238E27FC236}">
                  <a16:creationId xmlns:a16="http://schemas.microsoft.com/office/drawing/2014/main" xmlns="" id="{1B80A3AF-D1EE-4C22-AC5A-F46FBA97B53F}"/>
                </a:ext>
              </a:extLst>
            </p:cNvPr>
            <p:cNvSpPr txBox="1"/>
            <p:nvPr/>
          </p:nvSpPr>
          <p:spPr>
            <a:xfrm>
              <a:off x="1542734" y="3644981"/>
              <a:ext cx="357791" cy="215444"/>
            </a:xfrm>
            <a:prstGeom prst="rect">
              <a:avLst/>
            </a:prstGeom>
            <a:noFill/>
          </p:spPr>
          <p:txBody>
            <a:bodyPr wrap="none" rtlCol="0">
              <a:spAutoFit/>
            </a:bodyPr>
            <a:lstStyle/>
            <a:p>
              <a:pPr algn="ctr"/>
              <a:r>
                <a:rPr lang="fr-FR" sz="800" dirty="0">
                  <a:solidFill>
                    <a:srgbClr val="B60D27"/>
                  </a:solidFill>
                </a:rPr>
                <a:t>210</a:t>
              </a:r>
            </a:p>
          </p:txBody>
        </p:sp>
        <p:sp>
          <p:nvSpPr>
            <p:cNvPr id="69" name="TextBox 68">
              <a:extLst>
                <a:ext uri="{FF2B5EF4-FFF2-40B4-BE49-F238E27FC236}">
                  <a16:creationId xmlns:a16="http://schemas.microsoft.com/office/drawing/2014/main" xmlns="" id="{FD7B1D8A-894A-409F-9909-FFFBE39438AF}"/>
                </a:ext>
              </a:extLst>
            </p:cNvPr>
            <p:cNvSpPr txBox="1"/>
            <p:nvPr/>
          </p:nvSpPr>
          <p:spPr>
            <a:xfrm>
              <a:off x="1836104" y="3651360"/>
              <a:ext cx="357791" cy="215444"/>
            </a:xfrm>
            <a:prstGeom prst="rect">
              <a:avLst/>
            </a:prstGeom>
            <a:noFill/>
          </p:spPr>
          <p:txBody>
            <a:bodyPr wrap="none" rtlCol="0">
              <a:spAutoFit/>
            </a:bodyPr>
            <a:lstStyle/>
            <a:p>
              <a:pPr algn="ctr"/>
              <a:r>
                <a:rPr lang="fr-FR" sz="800" dirty="0">
                  <a:solidFill>
                    <a:srgbClr val="B60D27"/>
                  </a:solidFill>
                </a:rPr>
                <a:t>182</a:t>
              </a:r>
            </a:p>
          </p:txBody>
        </p:sp>
        <p:sp>
          <p:nvSpPr>
            <p:cNvPr id="70" name="TextBox 69">
              <a:extLst>
                <a:ext uri="{FF2B5EF4-FFF2-40B4-BE49-F238E27FC236}">
                  <a16:creationId xmlns:a16="http://schemas.microsoft.com/office/drawing/2014/main" xmlns="" id="{34F81598-FE99-442B-95AE-20529B2317C1}"/>
                </a:ext>
              </a:extLst>
            </p:cNvPr>
            <p:cNvSpPr txBox="1"/>
            <p:nvPr/>
          </p:nvSpPr>
          <p:spPr>
            <a:xfrm>
              <a:off x="2129474" y="3644981"/>
              <a:ext cx="357791" cy="215444"/>
            </a:xfrm>
            <a:prstGeom prst="rect">
              <a:avLst/>
            </a:prstGeom>
            <a:noFill/>
          </p:spPr>
          <p:txBody>
            <a:bodyPr wrap="none" rtlCol="0">
              <a:spAutoFit/>
            </a:bodyPr>
            <a:lstStyle/>
            <a:p>
              <a:pPr algn="ctr"/>
              <a:r>
                <a:rPr lang="fr-FR" sz="800" dirty="0">
                  <a:solidFill>
                    <a:srgbClr val="B60D27"/>
                  </a:solidFill>
                </a:rPr>
                <a:t>144</a:t>
              </a:r>
            </a:p>
          </p:txBody>
        </p:sp>
        <p:sp>
          <p:nvSpPr>
            <p:cNvPr id="71" name="TextBox 70">
              <a:extLst>
                <a:ext uri="{FF2B5EF4-FFF2-40B4-BE49-F238E27FC236}">
                  <a16:creationId xmlns:a16="http://schemas.microsoft.com/office/drawing/2014/main" xmlns="" id="{CAD4C96C-7DAB-4228-91D3-E95B99FC7696}"/>
                </a:ext>
              </a:extLst>
            </p:cNvPr>
            <p:cNvSpPr txBox="1"/>
            <p:nvPr/>
          </p:nvSpPr>
          <p:spPr>
            <a:xfrm>
              <a:off x="2422844" y="3651360"/>
              <a:ext cx="357791" cy="215444"/>
            </a:xfrm>
            <a:prstGeom prst="rect">
              <a:avLst/>
            </a:prstGeom>
            <a:noFill/>
          </p:spPr>
          <p:txBody>
            <a:bodyPr wrap="none" rtlCol="0">
              <a:spAutoFit/>
            </a:bodyPr>
            <a:lstStyle/>
            <a:p>
              <a:pPr algn="ctr"/>
              <a:r>
                <a:rPr lang="fr-FR" sz="800" dirty="0">
                  <a:solidFill>
                    <a:srgbClr val="B60D27"/>
                  </a:solidFill>
                </a:rPr>
                <a:t>134</a:t>
              </a:r>
            </a:p>
          </p:txBody>
        </p:sp>
        <p:sp>
          <p:nvSpPr>
            <p:cNvPr id="72" name="TextBox 71">
              <a:extLst>
                <a:ext uri="{FF2B5EF4-FFF2-40B4-BE49-F238E27FC236}">
                  <a16:creationId xmlns:a16="http://schemas.microsoft.com/office/drawing/2014/main" xmlns="" id="{40802269-8DEA-4BFC-A35F-742118D508AA}"/>
                </a:ext>
              </a:extLst>
            </p:cNvPr>
            <p:cNvSpPr txBox="1"/>
            <p:nvPr/>
          </p:nvSpPr>
          <p:spPr>
            <a:xfrm>
              <a:off x="2730642" y="3651360"/>
              <a:ext cx="328936" cy="215444"/>
            </a:xfrm>
            <a:prstGeom prst="rect">
              <a:avLst/>
            </a:prstGeom>
            <a:noFill/>
          </p:spPr>
          <p:txBody>
            <a:bodyPr wrap="none" rtlCol="0">
              <a:spAutoFit/>
            </a:bodyPr>
            <a:lstStyle/>
            <a:p>
              <a:pPr algn="ctr"/>
              <a:r>
                <a:rPr lang="fr-FR" sz="800" dirty="0">
                  <a:solidFill>
                    <a:srgbClr val="B60D27"/>
                  </a:solidFill>
                </a:rPr>
                <a:t> 98</a:t>
              </a:r>
            </a:p>
          </p:txBody>
        </p:sp>
        <p:sp>
          <p:nvSpPr>
            <p:cNvPr id="73" name="TextBox 72">
              <a:extLst>
                <a:ext uri="{FF2B5EF4-FFF2-40B4-BE49-F238E27FC236}">
                  <a16:creationId xmlns:a16="http://schemas.microsoft.com/office/drawing/2014/main" xmlns="" id="{D1003E40-00F2-45B9-B249-2538A8FE80F5}"/>
                </a:ext>
              </a:extLst>
            </p:cNvPr>
            <p:cNvSpPr txBox="1"/>
            <p:nvPr/>
          </p:nvSpPr>
          <p:spPr>
            <a:xfrm>
              <a:off x="3024011" y="3651360"/>
              <a:ext cx="328937" cy="215444"/>
            </a:xfrm>
            <a:prstGeom prst="rect">
              <a:avLst/>
            </a:prstGeom>
            <a:noFill/>
          </p:spPr>
          <p:txBody>
            <a:bodyPr wrap="none" rtlCol="0">
              <a:spAutoFit/>
            </a:bodyPr>
            <a:lstStyle/>
            <a:p>
              <a:pPr algn="ctr"/>
              <a:r>
                <a:rPr lang="fr-FR" sz="800" dirty="0">
                  <a:solidFill>
                    <a:srgbClr val="B60D27"/>
                  </a:solidFill>
                </a:rPr>
                <a:t> 63</a:t>
              </a:r>
            </a:p>
          </p:txBody>
        </p:sp>
        <p:sp>
          <p:nvSpPr>
            <p:cNvPr id="74" name="TextBox 73">
              <a:extLst>
                <a:ext uri="{FF2B5EF4-FFF2-40B4-BE49-F238E27FC236}">
                  <a16:creationId xmlns:a16="http://schemas.microsoft.com/office/drawing/2014/main" xmlns="" id="{C2636E2E-C9D2-414F-AAD7-A0CD1D219983}"/>
                </a:ext>
              </a:extLst>
            </p:cNvPr>
            <p:cNvSpPr txBox="1"/>
            <p:nvPr/>
          </p:nvSpPr>
          <p:spPr>
            <a:xfrm>
              <a:off x="3331808" y="3651360"/>
              <a:ext cx="300083" cy="215444"/>
            </a:xfrm>
            <a:prstGeom prst="rect">
              <a:avLst/>
            </a:prstGeom>
            <a:noFill/>
          </p:spPr>
          <p:txBody>
            <a:bodyPr wrap="none" rtlCol="0">
              <a:spAutoFit/>
            </a:bodyPr>
            <a:lstStyle/>
            <a:p>
              <a:pPr algn="ctr"/>
              <a:r>
                <a:rPr lang="fr-FR" sz="800" dirty="0">
                  <a:solidFill>
                    <a:srgbClr val="B60D27"/>
                  </a:solidFill>
                </a:rPr>
                <a:t>58</a:t>
              </a:r>
            </a:p>
          </p:txBody>
        </p:sp>
        <p:sp>
          <p:nvSpPr>
            <p:cNvPr id="75" name="TextBox 74">
              <a:extLst>
                <a:ext uri="{FF2B5EF4-FFF2-40B4-BE49-F238E27FC236}">
                  <a16:creationId xmlns:a16="http://schemas.microsoft.com/office/drawing/2014/main" xmlns="" id="{B3E298C2-300C-4509-800D-B4D899D0CCCA}"/>
                </a:ext>
              </a:extLst>
            </p:cNvPr>
            <p:cNvSpPr txBox="1"/>
            <p:nvPr/>
          </p:nvSpPr>
          <p:spPr>
            <a:xfrm>
              <a:off x="3606128" y="3651360"/>
              <a:ext cx="300083" cy="215444"/>
            </a:xfrm>
            <a:prstGeom prst="rect">
              <a:avLst/>
            </a:prstGeom>
            <a:noFill/>
          </p:spPr>
          <p:txBody>
            <a:bodyPr wrap="none" rtlCol="0">
              <a:spAutoFit/>
            </a:bodyPr>
            <a:lstStyle/>
            <a:p>
              <a:pPr algn="ctr"/>
              <a:r>
                <a:rPr lang="fr-FR" sz="800" dirty="0">
                  <a:solidFill>
                    <a:srgbClr val="B60D27"/>
                  </a:solidFill>
                </a:rPr>
                <a:t>48</a:t>
              </a:r>
            </a:p>
          </p:txBody>
        </p:sp>
        <p:sp>
          <p:nvSpPr>
            <p:cNvPr id="76" name="TextBox 75">
              <a:extLst>
                <a:ext uri="{FF2B5EF4-FFF2-40B4-BE49-F238E27FC236}">
                  <a16:creationId xmlns:a16="http://schemas.microsoft.com/office/drawing/2014/main" xmlns="" id="{9F152C68-0626-4DF5-95B2-50D991AA4ECF}"/>
                </a:ext>
              </a:extLst>
            </p:cNvPr>
            <p:cNvSpPr txBox="1"/>
            <p:nvPr/>
          </p:nvSpPr>
          <p:spPr>
            <a:xfrm>
              <a:off x="3907118" y="3651360"/>
              <a:ext cx="300083" cy="215444"/>
            </a:xfrm>
            <a:prstGeom prst="rect">
              <a:avLst/>
            </a:prstGeom>
            <a:noFill/>
          </p:spPr>
          <p:txBody>
            <a:bodyPr wrap="none" rtlCol="0">
              <a:spAutoFit/>
            </a:bodyPr>
            <a:lstStyle/>
            <a:p>
              <a:pPr algn="ctr"/>
              <a:r>
                <a:rPr lang="fr-FR" sz="800" dirty="0">
                  <a:solidFill>
                    <a:srgbClr val="B60D27"/>
                  </a:solidFill>
                </a:rPr>
                <a:t>47</a:t>
              </a:r>
            </a:p>
          </p:txBody>
        </p:sp>
        <p:sp>
          <p:nvSpPr>
            <p:cNvPr id="77" name="TextBox 76">
              <a:extLst>
                <a:ext uri="{FF2B5EF4-FFF2-40B4-BE49-F238E27FC236}">
                  <a16:creationId xmlns:a16="http://schemas.microsoft.com/office/drawing/2014/main" xmlns="" id="{A66753DA-4539-425F-B05B-548CB56D1F00}"/>
                </a:ext>
              </a:extLst>
            </p:cNvPr>
            <p:cNvSpPr txBox="1"/>
            <p:nvPr/>
          </p:nvSpPr>
          <p:spPr>
            <a:xfrm>
              <a:off x="4191478" y="3651360"/>
              <a:ext cx="300083" cy="215444"/>
            </a:xfrm>
            <a:prstGeom prst="rect">
              <a:avLst/>
            </a:prstGeom>
            <a:noFill/>
          </p:spPr>
          <p:txBody>
            <a:bodyPr wrap="none" rtlCol="0">
              <a:spAutoFit/>
            </a:bodyPr>
            <a:lstStyle/>
            <a:p>
              <a:pPr algn="ctr"/>
              <a:r>
                <a:rPr lang="fr-FR" sz="800" dirty="0">
                  <a:solidFill>
                    <a:srgbClr val="B60D27"/>
                  </a:solidFill>
                </a:rPr>
                <a:t>45</a:t>
              </a:r>
            </a:p>
          </p:txBody>
        </p:sp>
        <p:sp>
          <p:nvSpPr>
            <p:cNvPr id="78" name="TextBox 77">
              <a:extLst>
                <a:ext uri="{FF2B5EF4-FFF2-40B4-BE49-F238E27FC236}">
                  <a16:creationId xmlns:a16="http://schemas.microsoft.com/office/drawing/2014/main" xmlns="" id="{5CA16F4F-3F94-485C-9C2B-0E178AF80017}"/>
                </a:ext>
              </a:extLst>
            </p:cNvPr>
            <p:cNvSpPr txBox="1"/>
            <p:nvPr/>
          </p:nvSpPr>
          <p:spPr>
            <a:xfrm>
              <a:off x="784934" y="3644981"/>
              <a:ext cx="545342" cy="215444"/>
            </a:xfrm>
            <a:prstGeom prst="rect">
              <a:avLst/>
            </a:prstGeom>
            <a:noFill/>
          </p:spPr>
          <p:txBody>
            <a:bodyPr wrap="none" rtlCol="0">
              <a:spAutoFit/>
            </a:bodyPr>
            <a:lstStyle/>
            <a:p>
              <a:pPr algn="r"/>
              <a:r>
                <a:rPr lang="fr-FR" sz="800" dirty="0" err="1">
                  <a:solidFill>
                    <a:srgbClr val="B60D27"/>
                  </a:solidFill>
                </a:rPr>
                <a:t>Pembro</a:t>
              </a:r>
              <a:endParaRPr lang="fr-FR" sz="800" dirty="0">
                <a:solidFill>
                  <a:srgbClr val="B60D27"/>
                </a:solidFill>
              </a:endParaRPr>
            </a:p>
          </p:txBody>
        </p:sp>
      </p:grpSp>
      <p:grpSp>
        <p:nvGrpSpPr>
          <p:cNvPr id="79" name="Group 78">
            <a:extLst>
              <a:ext uri="{FF2B5EF4-FFF2-40B4-BE49-F238E27FC236}">
                <a16:creationId xmlns:a16="http://schemas.microsoft.com/office/drawing/2014/main" xmlns="" id="{329F0062-031C-4ED5-898B-244ADD3EEFC5}"/>
              </a:ext>
            </a:extLst>
          </p:cNvPr>
          <p:cNvGrpSpPr/>
          <p:nvPr/>
        </p:nvGrpSpPr>
        <p:grpSpPr>
          <a:xfrm>
            <a:off x="850727" y="3718216"/>
            <a:ext cx="3482207" cy="215444"/>
            <a:chOff x="1009354" y="3848850"/>
            <a:chExt cx="3482207" cy="215444"/>
          </a:xfrm>
        </p:grpSpPr>
        <p:sp>
          <p:nvSpPr>
            <p:cNvPr id="80" name="TextBox 79">
              <a:extLst>
                <a:ext uri="{FF2B5EF4-FFF2-40B4-BE49-F238E27FC236}">
                  <a16:creationId xmlns:a16="http://schemas.microsoft.com/office/drawing/2014/main" xmlns="" id="{B6B6A920-CB38-498C-82F7-11D941E0F85C}"/>
                </a:ext>
              </a:extLst>
            </p:cNvPr>
            <p:cNvSpPr txBox="1"/>
            <p:nvPr/>
          </p:nvSpPr>
          <p:spPr>
            <a:xfrm>
              <a:off x="1249364" y="3848850"/>
              <a:ext cx="357791" cy="215444"/>
            </a:xfrm>
            <a:prstGeom prst="rect">
              <a:avLst/>
            </a:prstGeom>
            <a:noFill/>
          </p:spPr>
          <p:txBody>
            <a:bodyPr wrap="none" rtlCol="0">
              <a:spAutoFit/>
            </a:bodyPr>
            <a:lstStyle/>
            <a:p>
              <a:pPr algn="ctr"/>
              <a:r>
                <a:rPr lang="fr-FR" sz="800" dirty="0">
                  <a:solidFill>
                    <a:srgbClr val="B2C0EC"/>
                  </a:solidFill>
                </a:rPr>
                <a:t>234</a:t>
              </a:r>
            </a:p>
          </p:txBody>
        </p:sp>
        <p:sp>
          <p:nvSpPr>
            <p:cNvPr id="81" name="TextBox 80">
              <a:extLst>
                <a:ext uri="{FF2B5EF4-FFF2-40B4-BE49-F238E27FC236}">
                  <a16:creationId xmlns:a16="http://schemas.microsoft.com/office/drawing/2014/main" xmlns="" id="{11FC2810-3B5C-4787-AD20-50DFF8115B26}"/>
                </a:ext>
              </a:extLst>
            </p:cNvPr>
            <p:cNvSpPr txBox="1"/>
            <p:nvPr/>
          </p:nvSpPr>
          <p:spPr>
            <a:xfrm>
              <a:off x="1542734" y="3848850"/>
              <a:ext cx="357790" cy="215444"/>
            </a:xfrm>
            <a:prstGeom prst="rect">
              <a:avLst/>
            </a:prstGeom>
            <a:noFill/>
          </p:spPr>
          <p:txBody>
            <a:bodyPr wrap="none" rtlCol="0">
              <a:spAutoFit/>
            </a:bodyPr>
            <a:lstStyle/>
            <a:p>
              <a:pPr algn="ctr"/>
              <a:r>
                <a:rPr lang="fr-FR" sz="800" dirty="0">
                  <a:solidFill>
                    <a:srgbClr val="B2C0EC"/>
                  </a:solidFill>
                </a:rPr>
                <a:t>214</a:t>
              </a:r>
            </a:p>
          </p:txBody>
        </p:sp>
        <p:sp>
          <p:nvSpPr>
            <p:cNvPr id="82" name="TextBox 81">
              <a:extLst>
                <a:ext uri="{FF2B5EF4-FFF2-40B4-BE49-F238E27FC236}">
                  <a16:creationId xmlns:a16="http://schemas.microsoft.com/office/drawing/2014/main" xmlns="" id="{65F1B24F-F7F3-4C2B-BD6D-0C0D0FCF8EA1}"/>
                </a:ext>
              </a:extLst>
            </p:cNvPr>
            <p:cNvSpPr txBox="1"/>
            <p:nvPr/>
          </p:nvSpPr>
          <p:spPr>
            <a:xfrm>
              <a:off x="1836104" y="3848850"/>
              <a:ext cx="357791" cy="215444"/>
            </a:xfrm>
            <a:prstGeom prst="rect">
              <a:avLst/>
            </a:prstGeom>
            <a:noFill/>
          </p:spPr>
          <p:txBody>
            <a:bodyPr wrap="none" rtlCol="0">
              <a:spAutoFit/>
            </a:bodyPr>
            <a:lstStyle/>
            <a:p>
              <a:pPr algn="ctr"/>
              <a:r>
                <a:rPr lang="fr-FR" sz="800" dirty="0">
                  <a:solidFill>
                    <a:srgbClr val="B2C0EC"/>
                  </a:solidFill>
                </a:rPr>
                <a:t>175</a:t>
              </a:r>
            </a:p>
          </p:txBody>
        </p:sp>
        <p:sp>
          <p:nvSpPr>
            <p:cNvPr id="83" name="TextBox 82">
              <a:extLst>
                <a:ext uri="{FF2B5EF4-FFF2-40B4-BE49-F238E27FC236}">
                  <a16:creationId xmlns:a16="http://schemas.microsoft.com/office/drawing/2014/main" xmlns="" id="{7D1288FF-4A77-4943-B319-C4594AD4974C}"/>
                </a:ext>
              </a:extLst>
            </p:cNvPr>
            <p:cNvSpPr txBox="1"/>
            <p:nvPr/>
          </p:nvSpPr>
          <p:spPr>
            <a:xfrm>
              <a:off x="2129474" y="3848850"/>
              <a:ext cx="357791" cy="215444"/>
            </a:xfrm>
            <a:prstGeom prst="rect">
              <a:avLst/>
            </a:prstGeom>
            <a:noFill/>
          </p:spPr>
          <p:txBody>
            <a:bodyPr wrap="none" rtlCol="0">
              <a:spAutoFit/>
            </a:bodyPr>
            <a:lstStyle/>
            <a:p>
              <a:pPr algn="ctr"/>
              <a:r>
                <a:rPr lang="fr-FR" sz="800" dirty="0">
                  <a:solidFill>
                    <a:srgbClr val="B2C0EC"/>
                  </a:solidFill>
                </a:rPr>
                <a:t>161</a:t>
              </a:r>
            </a:p>
          </p:txBody>
        </p:sp>
        <p:sp>
          <p:nvSpPr>
            <p:cNvPr id="84" name="TextBox 83">
              <a:extLst>
                <a:ext uri="{FF2B5EF4-FFF2-40B4-BE49-F238E27FC236}">
                  <a16:creationId xmlns:a16="http://schemas.microsoft.com/office/drawing/2014/main" xmlns="" id="{3B482381-5CC3-4EA1-9A68-87A776667F37}"/>
                </a:ext>
              </a:extLst>
            </p:cNvPr>
            <p:cNvSpPr txBox="1"/>
            <p:nvPr/>
          </p:nvSpPr>
          <p:spPr>
            <a:xfrm>
              <a:off x="2422844" y="3848850"/>
              <a:ext cx="357791" cy="215444"/>
            </a:xfrm>
            <a:prstGeom prst="rect">
              <a:avLst/>
            </a:prstGeom>
            <a:noFill/>
          </p:spPr>
          <p:txBody>
            <a:bodyPr wrap="none" rtlCol="0">
              <a:spAutoFit/>
            </a:bodyPr>
            <a:lstStyle/>
            <a:p>
              <a:pPr algn="ctr"/>
              <a:r>
                <a:rPr lang="fr-FR" sz="800" dirty="0">
                  <a:solidFill>
                    <a:srgbClr val="B2C0EC"/>
                  </a:solidFill>
                </a:rPr>
                <a:t>174</a:t>
              </a:r>
            </a:p>
          </p:txBody>
        </p:sp>
        <p:sp>
          <p:nvSpPr>
            <p:cNvPr id="85" name="TextBox 84">
              <a:extLst>
                <a:ext uri="{FF2B5EF4-FFF2-40B4-BE49-F238E27FC236}">
                  <a16:creationId xmlns:a16="http://schemas.microsoft.com/office/drawing/2014/main" xmlns="" id="{F9FFD25A-F2F8-410D-B4A4-4FC55672D5FA}"/>
                </a:ext>
              </a:extLst>
            </p:cNvPr>
            <p:cNvSpPr txBox="1"/>
            <p:nvPr/>
          </p:nvSpPr>
          <p:spPr>
            <a:xfrm>
              <a:off x="2716215" y="3848850"/>
              <a:ext cx="357790" cy="215444"/>
            </a:xfrm>
            <a:prstGeom prst="rect">
              <a:avLst/>
            </a:prstGeom>
            <a:noFill/>
          </p:spPr>
          <p:txBody>
            <a:bodyPr wrap="none" rtlCol="0">
              <a:spAutoFit/>
            </a:bodyPr>
            <a:lstStyle/>
            <a:p>
              <a:pPr algn="ctr"/>
              <a:r>
                <a:rPr lang="fr-FR" sz="800" dirty="0">
                  <a:solidFill>
                    <a:srgbClr val="B2C0EC"/>
                  </a:solidFill>
                </a:rPr>
                <a:t>134</a:t>
              </a:r>
            </a:p>
          </p:txBody>
        </p:sp>
        <p:sp>
          <p:nvSpPr>
            <p:cNvPr id="86" name="TextBox 85">
              <a:extLst>
                <a:ext uri="{FF2B5EF4-FFF2-40B4-BE49-F238E27FC236}">
                  <a16:creationId xmlns:a16="http://schemas.microsoft.com/office/drawing/2014/main" xmlns="" id="{8F545645-4E50-445F-A036-1025BFF7D7AB}"/>
                </a:ext>
              </a:extLst>
            </p:cNvPr>
            <p:cNvSpPr txBox="1"/>
            <p:nvPr/>
          </p:nvSpPr>
          <p:spPr>
            <a:xfrm>
              <a:off x="3009584" y="3848850"/>
              <a:ext cx="357791" cy="215444"/>
            </a:xfrm>
            <a:prstGeom prst="rect">
              <a:avLst/>
            </a:prstGeom>
            <a:noFill/>
          </p:spPr>
          <p:txBody>
            <a:bodyPr wrap="none" rtlCol="0">
              <a:spAutoFit/>
            </a:bodyPr>
            <a:lstStyle/>
            <a:p>
              <a:pPr algn="ctr"/>
              <a:r>
                <a:rPr lang="fr-FR" sz="800" dirty="0">
                  <a:solidFill>
                    <a:srgbClr val="B2C0EC"/>
                  </a:solidFill>
                </a:rPr>
                <a:t>108</a:t>
              </a:r>
            </a:p>
          </p:txBody>
        </p:sp>
        <p:sp>
          <p:nvSpPr>
            <p:cNvPr id="87" name="TextBox 86">
              <a:extLst>
                <a:ext uri="{FF2B5EF4-FFF2-40B4-BE49-F238E27FC236}">
                  <a16:creationId xmlns:a16="http://schemas.microsoft.com/office/drawing/2014/main" xmlns="" id="{D4B0C1D1-BE44-4744-801F-C2C0A51FEE56}"/>
                </a:ext>
              </a:extLst>
            </p:cNvPr>
            <p:cNvSpPr txBox="1"/>
            <p:nvPr/>
          </p:nvSpPr>
          <p:spPr>
            <a:xfrm>
              <a:off x="3331808" y="3848850"/>
              <a:ext cx="300083" cy="215444"/>
            </a:xfrm>
            <a:prstGeom prst="rect">
              <a:avLst/>
            </a:prstGeom>
            <a:noFill/>
          </p:spPr>
          <p:txBody>
            <a:bodyPr wrap="none" rtlCol="0">
              <a:spAutoFit/>
            </a:bodyPr>
            <a:lstStyle/>
            <a:p>
              <a:pPr algn="ctr"/>
              <a:r>
                <a:rPr lang="fr-FR" sz="800" dirty="0">
                  <a:solidFill>
                    <a:srgbClr val="B2C0EC"/>
                  </a:solidFill>
                </a:rPr>
                <a:t>80</a:t>
              </a:r>
            </a:p>
          </p:txBody>
        </p:sp>
        <p:sp>
          <p:nvSpPr>
            <p:cNvPr id="88" name="TextBox 87">
              <a:extLst>
                <a:ext uri="{FF2B5EF4-FFF2-40B4-BE49-F238E27FC236}">
                  <a16:creationId xmlns:a16="http://schemas.microsoft.com/office/drawing/2014/main" xmlns="" id="{B0233E81-07CF-476A-9D21-1F81B5C7E08A}"/>
                </a:ext>
              </a:extLst>
            </p:cNvPr>
            <p:cNvSpPr txBox="1"/>
            <p:nvPr/>
          </p:nvSpPr>
          <p:spPr>
            <a:xfrm>
              <a:off x="3606128" y="3848850"/>
              <a:ext cx="300083" cy="215444"/>
            </a:xfrm>
            <a:prstGeom prst="rect">
              <a:avLst/>
            </a:prstGeom>
            <a:noFill/>
          </p:spPr>
          <p:txBody>
            <a:bodyPr wrap="none" rtlCol="0">
              <a:spAutoFit/>
            </a:bodyPr>
            <a:lstStyle/>
            <a:p>
              <a:pPr algn="ctr"/>
              <a:r>
                <a:rPr lang="fr-FR" sz="800" dirty="0">
                  <a:solidFill>
                    <a:srgbClr val="B2C0EC"/>
                  </a:solidFill>
                </a:rPr>
                <a:t>65</a:t>
              </a:r>
            </a:p>
          </p:txBody>
        </p:sp>
        <p:sp>
          <p:nvSpPr>
            <p:cNvPr id="89" name="TextBox 88">
              <a:extLst>
                <a:ext uri="{FF2B5EF4-FFF2-40B4-BE49-F238E27FC236}">
                  <a16:creationId xmlns:a16="http://schemas.microsoft.com/office/drawing/2014/main" xmlns="" id="{B1B14BD7-905D-4F24-8B50-86B7A7280772}"/>
                </a:ext>
              </a:extLst>
            </p:cNvPr>
            <p:cNvSpPr txBox="1"/>
            <p:nvPr/>
          </p:nvSpPr>
          <p:spPr>
            <a:xfrm>
              <a:off x="3907118" y="3848850"/>
              <a:ext cx="300082" cy="215444"/>
            </a:xfrm>
            <a:prstGeom prst="rect">
              <a:avLst/>
            </a:prstGeom>
            <a:noFill/>
          </p:spPr>
          <p:txBody>
            <a:bodyPr wrap="none" rtlCol="0">
              <a:spAutoFit/>
            </a:bodyPr>
            <a:lstStyle/>
            <a:p>
              <a:pPr algn="ctr"/>
              <a:r>
                <a:rPr lang="fr-FR" sz="800" dirty="0">
                  <a:solidFill>
                    <a:srgbClr val="B2C0EC"/>
                  </a:solidFill>
                </a:rPr>
                <a:t>45</a:t>
              </a:r>
            </a:p>
          </p:txBody>
        </p:sp>
        <p:sp>
          <p:nvSpPr>
            <p:cNvPr id="90" name="TextBox 89">
              <a:extLst>
                <a:ext uri="{FF2B5EF4-FFF2-40B4-BE49-F238E27FC236}">
                  <a16:creationId xmlns:a16="http://schemas.microsoft.com/office/drawing/2014/main" xmlns="" id="{DE1C0742-C5DA-454D-BE20-0D8E7FE958B9}"/>
                </a:ext>
              </a:extLst>
            </p:cNvPr>
            <p:cNvSpPr txBox="1"/>
            <p:nvPr/>
          </p:nvSpPr>
          <p:spPr>
            <a:xfrm>
              <a:off x="4191478" y="3848850"/>
              <a:ext cx="300083" cy="215444"/>
            </a:xfrm>
            <a:prstGeom prst="rect">
              <a:avLst/>
            </a:prstGeom>
            <a:noFill/>
          </p:spPr>
          <p:txBody>
            <a:bodyPr wrap="none" rtlCol="0">
              <a:spAutoFit/>
            </a:bodyPr>
            <a:lstStyle/>
            <a:p>
              <a:pPr algn="ctr"/>
              <a:r>
                <a:rPr lang="fr-FR" sz="800" dirty="0">
                  <a:solidFill>
                    <a:srgbClr val="B2C0EC"/>
                  </a:solidFill>
                </a:rPr>
                <a:t>42</a:t>
              </a:r>
            </a:p>
          </p:txBody>
        </p:sp>
        <p:sp>
          <p:nvSpPr>
            <p:cNvPr id="91" name="TextBox 90">
              <a:extLst>
                <a:ext uri="{FF2B5EF4-FFF2-40B4-BE49-F238E27FC236}">
                  <a16:creationId xmlns:a16="http://schemas.microsoft.com/office/drawing/2014/main" xmlns="" id="{C40ED2A3-A1F7-4978-917C-EE98BD8374CD}"/>
                </a:ext>
              </a:extLst>
            </p:cNvPr>
            <p:cNvSpPr txBox="1"/>
            <p:nvPr/>
          </p:nvSpPr>
          <p:spPr>
            <a:xfrm>
              <a:off x="1009354" y="3848850"/>
              <a:ext cx="320922" cy="215444"/>
            </a:xfrm>
            <a:prstGeom prst="rect">
              <a:avLst/>
            </a:prstGeom>
            <a:noFill/>
          </p:spPr>
          <p:txBody>
            <a:bodyPr wrap="none" rtlCol="0">
              <a:spAutoFit/>
            </a:bodyPr>
            <a:lstStyle/>
            <a:p>
              <a:pPr algn="r"/>
              <a:r>
                <a:rPr lang="fr-FR" sz="800" dirty="0">
                  <a:solidFill>
                    <a:srgbClr val="B2C0EC"/>
                  </a:solidFill>
                </a:rPr>
                <a:t>CT</a:t>
              </a:r>
            </a:p>
          </p:txBody>
        </p:sp>
      </p:grpSp>
      <p:sp>
        <p:nvSpPr>
          <p:cNvPr id="92" name="TextBox 91">
            <a:extLst>
              <a:ext uri="{FF2B5EF4-FFF2-40B4-BE49-F238E27FC236}">
                <a16:creationId xmlns:a16="http://schemas.microsoft.com/office/drawing/2014/main" xmlns="" id="{6AC82A97-A028-4BE2-9F08-B2EAC8504D1C}"/>
              </a:ext>
            </a:extLst>
          </p:cNvPr>
          <p:cNvSpPr txBox="1"/>
          <p:nvPr/>
        </p:nvSpPr>
        <p:spPr>
          <a:xfrm>
            <a:off x="2173785" y="3437551"/>
            <a:ext cx="643125" cy="215444"/>
          </a:xfrm>
          <a:prstGeom prst="rect">
            <a:avLst/>
          </a:prstGeom>
          <a:noFill/>
        </p:spPr>
        <p:txBody>
          <a:bodyPr wrap="none" rtlCol="0">
            <a:spAutoFit/>
          </a:bodyPr>
          <a:lstStyle/>
          <a:p>
            <a:pPr algn="ctr"/>
            <a:r>
              <a:rPr lang="fr-FR" sz="800" dirty="0">
                <a:solidFill>
                  <a:srgbClr val="4D4D4D"/>
                </a:solidFill>
              </a:rPr>
              <a:t>Semaines</a:t>
            </a:r>
          </a:p>
        </p:txBody>
      </p:sp>
      <p:sp>
        <p:nvSpPr>
          <p:cNvPr id="93" name="TextBox 92">
            <a:extLst>
              <a:ext uri="{FF2B5EF4-FFF2-40B4-BE49-F238E27FC236}">
                <a16:creationId xmlns:a16="http://schemas.microsoft.com/office/drawing/2014/main" xmlns="" id="{37C0565A-5E3F-40DA-BAC8-EC807A97B747}"/>
              </a:ext>
            </a:extLst>
          </p:cNvPr>
          <p:cNvSpPr txBox="1"/>
          <p:nvPr/>
        </p:nvSpPr>
        <p:spPr>
          <a:xfrm>
            <a:off x="1653035" y="1535388"/>
            <a:ext cx="2348720" cy="276999"/>
          </a:xfrm>
          <a:prstGeom prst="rect">
            <a:avLst/>
          </a:prstGeom>
          <a:noFill/>
        </p:spPr>
        <p:txBody>
          <a:bodyPr wrap="none" rtlCol="0">
            <a:spAutoFit/>
          </a:bodyPr>
          <a:lstStyle/>
          <a:p>
            <a:pPr algn="ctr"/>
            <a:r>
              <a:rPr lang="fr-FR" sz="1200" b="1" dirty="0"/>
              <a:t>Score santé globale QLQ-C30</a:t>
            </a:r>
          </a:p>
        </p:txBody>
      </p:sp>
      <p:sp>
        <p:nvSpPr>
          <p:cNvPr id="94" name="Freeform 21">
            <a:extLst>
              <a:ext uri="{FF2B5EF4-FFF2-40B4-BE49-F238E27FC236}">
                <a16:creationId xmlns:a16="http://schemas.microsoft.com/office/drawing/2014/main" xmlns="" id="{97C10708-9F4E-401B-8692-12605A9C30BC}"/>
              </a:ext>
            </a:extLst>
          </p:cNvPr>
          <p:cNvSpPr>
            <a:spLocks/>
          </p:cNvSpPr>
          <p:nvPr/>
        </p:nvSpPr>
        <p:spPr bwMode="auto">
          <a:xfrm>
            <a:off x="5309317" y="1828796"/>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95" name="Line 6">
            <a:extLst>
              <a:ext uri="{FF2B5EF4-FFF2-40B4-BE49-F238E27FC236}">
                <a16:creationId xmlns:a16="http://schemas.microsoft.com/office/drawing/2014/main" xmlns="" id="{1E9D04DC-6B20-4A21-AE36-0FED653C97BE}"/>
              </a:ext>
            </a:extLst>
          </p:cNvPr>
          <p:cNvSpPr>
            <a:spLocks noChangeShapeType="1"/>
          </p:cNvSpPr>
          <p:nvPr/>
        </p:nvSpPr>
        <p:spPr bwMode="auto">
          <a:xfrm>
            <a:off x="5268520" y="1828795"/>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96" name="Line 7">
            <a:extLst>
              <a:ext uri="{FF2B5EF4-FFF2-40B4-BE49-F238E27FC236}">
                <a16:creationId xmlns:a16="http://schemas.microsoft.com/office/drawing/2014/main" xmlns="" id="{BD23C03C-C79C-442D-90FD-8C142FA4946C}"/>
              </a:ext>
            </a:extLst>
          </p:cNvPr>
          <p:cNvSpPr>
            <a:spLocks noChangeShapeType="1"/>
          </p:cNvSpPr>
          <p:nvPr/>
        </p:nvSpPr>
        <p:spPr bwMode="auto">
          <a:xfrm>
            <a:off x="5268520" y="1976086"/>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97" name="Line 9">
            <a:extLst>
              <a:ext uri="{FF2B5EF4-FFF2-40B4-BE49-F238E27FC236}">
                <a16:creationId xmlns:a16="http://schemas.microsoft.com/office/drawing/2014/main" xmlns="" id="{BCF488C2-EE4F-4018-A53B-91C948CD26DC}"/>
              </a:ext>
            </a:extLst>
          </p:cNvPr>
          <p:cNvSpPr>
            <a:spLocks noChangeShapeType="1"/>
          </p:cNvSpPr>
          <p:nvPr/>
        </p:nvSpPr>
        <p:spPr bwMode="auto">
          <a:xfrm>
            <a:off x="5262170" y="2558128"/>
            <a:ext cx="309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98" name="Line 10">
            <a:extLst>
              <a:ext uri="{FF2B5EF4-FFF2-40B4-BE49-F238E27FC236}">
                <a16:creationId xmlns:a16="http://schemas.microsoft.com/office/drawing/2014/main" xmlns="" id="{A2FC7BAA-C7B9-472B-857E-46E2FE028DB7}"/>
              </a:ext>
            </a:extLst>
          </p:cNvPr>
          <p:cNvSpPr>
            <a:spLocks noChangeShapeType="1"/>
          </p:cNvSpPr>
          <p:nvPr/>
        </p:nvSpPr>
        <p:spPr bwMode="auto">
          <a:xfrm>
            <a:off x="5268520" y="2838446"/>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99" name="TextBox 98">
            <a:extLst>
              <a:ext uri="{FF2B5EF4-FFF2-40B4-BE49-F238E27FC236}">
                <a16:creationId xmlns:a16="http://schemas.microsoft.com/office/drawing/2014/main" xmlns="" id="{CF8DD4D9-89DB-4323-B875-CF05C52B918E}"/>
              </a:ext>
            </a:extLst>
          </p:cNvPr>
          <p:cNvSpPr txBox="1"/>
          <p:nvPr/>
        </p:nvSpPr>
        <p:spPr>
          <a:xfrm>
            <a:off x="5101264" y="1878210"/>
            <a:ext cx="188119" cy="195814"/>
          </a:xfrm>
          <a:prstGeom prst="rect">
            <a:avLst/>
          </a:prstGeom>
          <a:noFill/>
        </p:spPr>
        <p:txBody>
          <a:bodyPr wrap="none" lIns="36000" tIns="36000" rIns="36000" bIns="36000" rtlCol="0" anchor="ctr" anchorCtr="0">
            <a:spAutoFit/>
          </a:bodyPr>
          <a:lstStyle/>
          <a:p>
            <a:pPr algn="r"/>
            <a:r>
              <a:rPr lang="fr-FR" sz="800" dirty="0"/>
              <a:t>16</a:t>
            </a:r>
          </a:p>
        </p:txBody>
      </p:sp>
      <p:sp>
        <p:nvSpPr>
          <p:cNvPr id="100" name="Line 7">
            <a:extLst>
              <a:ext uri="{FF2B5EF4-FFF2-40B4-BE49-F238E27FC236}">
                <a16:creationId xmlns:a16="http://schemas.microsoft.com/office/drawing/2014/main" xmlns="" id="{96DCAE21-F76C-4018-A69F-F77F0DB347E2}"/>
              </a:ext>
            </a:extLst>
          </p:cNvPr>
          <p:cNvSpPr>
            <a:spLocks noChangeShapeType="1"/>
          </p:cNvSpPr>
          <p:nvPr/>
        </p:nvSpPr>
        <p:spPr bwMode="auto">
          <a:xfrm>
            <a:off x="5268520" y="21126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01" name="TextBox 100">
            <a:extLst>
              <a:ext uri="{FF2B5EF4-FFF2-40B4-BE49-F238E27FC236}">
                <a16:creationId xmlns:a16="http://schemas.microsoft.com/office/drawing/2014/main" xmlns="" id="{2802ED60-B828-48EE-8222-CE8380EBFB1C}"/>
              </a:ext>
            </a:extLst>
          </p:cNvPr>
          <p:cNvSpPr txBox="1"/>
          <p:nvPr/>
        </p:nvSpPr>
        <p:spPr>
          <a:xfrm>
            <a:off x="5101264" y="2014735"/>
            <a:ext cx="188119" cy="195814"/>
          </a:xfrm>
          <a:prstGeom prst="rect">
            <a:avLst/>
          </a:prstGeom>
          <a:noFill/>
        </p:spPr>
        <p:txBody>
          <a:bodyPr wrap="none" lIns="36000" tIns="36000" rIns="36000" bIns="36000" rtlCol="0" anchor="ctr" anchorCtr="0">
            <a:spAutoFit/>
          </a:bodyPr>
          <a:lstStyle/>
          <a:p>
            <a:pPr algn="r"/>
            <a:r>
              <a:rPr lang="fr-FR" sz="800" dirty="0"/>
              <a:t>12</a:t>
            </a:r>
          </a:p>
        </p:txBody>
      </p:sp>
      <p:sp>
        <p:nvSpPr>
          <p:cNvPr id="102" name="Line 7">
            <a:extLst>
              <a:ext uri="{FF2B5EF4-FFF2-40B4-BE49-F238E27FC236}">
                <a16:creationId xmlns:a16="http://schemas.microsoft.com/office/drawing/2014/main" xmlns="" id="{0141B1B8-FE93-4DB1-A0DF-C62642943840}"/>
              </a:ext>
            </a:extLst>
          </p:cNvPr>
          <p:cNvSpPr>
            <a:spLocks noChangeShapeType="1"/>
          </p:cNvSpPr>
          <p:nvPr/>
        </p:nvSpPr>
        <p:spPr bwMode="auto">
          <a:xfrm>
            <a:off x="5268520" y="225866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03" name="TextBox 102">
            <a:extLst>
              <a:ext uri="{FF2B5EF4-FFF2-40B4-BE49-F238E27FC236}">
                <a16:creationId xmlns:a16="http://schemas.microsoft.com/office/drawing/2014/main" xmlns="" id="{5C8753D0-3AA2-4FEF-900D-5BD7CBD5923F}"/>
              </a:ext>
            </a:extLst>
          </p:cNvPr>
          <p:cNvSpPr txBox="1"/>
          <p:nvPr/>
        </p:nvSpPr>
        <p:spPr>
          <a:xfrm>
            <a:off x="5158972" y="2160785"/>
            <a:ext cx="130411" cy="195814"/>
          </a:xfrm>
          <a:prstGeom prst="rect">
            <a:avLst/>
          </a:prstGeom>
          <a:noFill/>
        </p:spPr>
        <p:txBody>
          <a:bodyPr wrap="none" lIns="36000" tIns="36000" rIns="36000" bIns="36000" rtlCol="0" anchor="ctr" anchorCtr="0">
            <a:spAutoFit/>
          </a:bodyPr>
          <a:lstStyle/>
          <a:p>
            <a:pPr algn="r"/>
            <a:r>
              <a:rPr lang="fr-FR" sz="800" dirty="0"/>
              <a:t>8</a:t>
            </a:r>
          </a:p>
        </p:txBody>
      </p:sp>
      <p:sp>
        <p:nvSpPr>
          <p:cNvPr id="104" name="Line 7">
            <a:extLst>
              <a:ext uri="{FF2B5EF4-FFF2-40B4-BE49-F238E27FC236}">
                <a16:creationId xmlns:a16="http://schemas.microsoft.com/office/drawing/2014/main" xmlns="" id="{20F85C45-2E50-466F-A9D6-3A133F9D6782}"/>
              </a:ext>
            </a:extLst>
          </p:cNvPr>
          <p:cNvSpPr>
            <a:spLocks noChangeShapeType="1"/>
          </p:cNvSpPr>
          <p:nvPr/>
        </p:nvSpPr>
        <p:spPr bwMode="auto">
          <a:xfrm>
            <a:off x="5268520" y="24047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05" name="TextBox 104">
            <a:extLst>
              <a:ext uri="{FF2B5EF4-FFF2-40B4-BE49-F238E27FC236}">
                <a16:creationId xmlns:a16="http://schemas.microsoft.com/office/drawing/2014/main" xmlns="" id="{5C2B3919-52E8-41FE-BB69-F18BF2BAE8D2}"/>
              </a:ext>
            </a:extLst>
          </p:cNvPr>
          <p:cNvSpPr txBox="1"/>
          <p:nvPr/>
        </p:nvSpPr>
        <p:spPr>
          <a:xfrm>
            <a:off x="5158972" y="2306835"/>
            <a:ext cx="130411" cy="195814"/>
          </a:xfrm>
          <a:prstGeom prst="rect">
            <a:avLst/>
          </a:prstGeom>
          <a:noFill/>
        </p:spPr>
        <p:txBody>
          <a:bodyPr wrap="none" lIns="36000" tIns="36000" rIns="36000" bIns="36000" rtlCol="0" anchor="ctr" anchorCtr="0">
            <a:spAutoFit/>
          </a:bodyPr>
          <a:lstStyle/>
          <a:p>
            <a:pPr algn="r"/>
            <a:r>
              <a:rPr lang="fr-FR" sz="800" dirty="0"/>
              <a:t>4</a:t>
            </a:r>
          </a:p>
        </p:txBody>
      </p:sp>
      <p:sp>
        <p:nvSpPr>
          <p:cNvPr id="106" name="Line 7">
            <a:extLst>
              <a:ext uri="{FF2B5EF4-FFF2-40B4-BE49-F238E27FC236}">
                <a16:creationId xmlns:a16="http://schemas.microsoft.com/office/drawing/2014/main" xmlns="" id="{1C7F8B1F-A4FB-4767-99F0-B49B74EE6456}"/>
              </a:ext>
            </a:extLst>
          </p:cNvPr>
          <p:cNvSpPr>
            <a:spLocks noChangeShapeType="1"/>
          </p:cNvSpPr>
          <p:nvPr/>
        </p:nvSpPr>
        <p:spPr bwMode="auto">
          <a:xfrm>
            <a:off x="5268520" y="255076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07" name="TextBox 106">
            <a:extLst>
              <a:ext uri="{FF2B5EF4-FFF2-40B4-BE49-F238E27FC236}">
                <a16:creationId xmlns:a16="http://schemas.microsoft.com/office/drawing/2014/main" xmlns="" id="{6873E255-4E46-4912-BF1A-B853D6B0D6DE}"/>
              </a:ext>
            </a:extLst>
          </p:cNvPr>
          <p:cNvSpPr txBox="1"/>
          <p:nvPr/>
        </p:nvSpPr>
        <p:spPr>
          <a:xfrm>
            <a:off x="5158972" y="2452885"/>
            <a:ext cx="130411" cy="195814"/>
          </a:xfrm>
          <a:prstGeom prst="rect">
            <a:avLst/>
          </a:prstGeom>
          <a:noFill/>
        </p:spPr>
        <p:txBody>
          <a:bodyPr wrap="none" lIns="36000" tIns="36000" rIns="36000" bIns="36000" rtlCol="0" anchor="ctr" anchorCtr="0">
            <a:spAutoFit/>
          </a:bodyPr>
          <a:lstStyle/>
          <a:p>
            <a:pPr algn="r"/>
            <a:r>
              <a:rPr lang="fr-FR" sz="800" dirty="0"/>
              <a:t>0</a:t>
            </a:r>
          </a:p>
        </p:txBody>
      </p:sp>
      <p:sp>
        <p:nvSpPr>
          <p:cNvPr id="108" name="Line 7">
            <a:extLst>
              <a:ext uri="{FF2B5EF4-FFF2-40B4-BE49-F238E27FC236}">
                <a16:creationId xmlns:a16="http://schemas.microsoft.com/office/drawing/2014/main" xmlns="" id="{2DD46350-A6E1-4C98-885C-05A87C24DF51}"/>
              </a:ext>
            </a:extLst>
          </p:cNvPr>
          <p:cNvSpPr>
            <a:spLocks noChangeShapeType="1"/>
          </p:cNvSpPr>
          <p:nvPr/>
        </p:nvSpPr>
        <p:spPr bwMode="auto">
          <a:xfrm>
            <a:off x="5268520" y="26968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09" name="TextBox 108">
            <a:extLst>
              <a:ext uri="{FF2B5EF4-FFF2-40B4-BE49-F238E27FC236}">
                <a16:creationId xmlns:a16="http://schemas.microsoft.com/office/drawing/2014/main" xmlns="" id="{ACF8ECD1-1566-4352-A3C2-DC2906755572}"/>
              </a:ext>
            </a:extLst>
          </p:cNvPr>
          <p:cNvSpPr txBox="1"/>
          <p:nvPr/>
        </p:nvSpPr>
        <p:spPr>
          <a:xfrm>
            <a:off x="5101264" y="2598935"/>
            <a:ext cx="188119" cy="195814"/>
          </a:xfrm>
          <a:prstGeom prst="rect">
            <a:avLst/>
          </a:prstGeom>
          <a:noFill/>
        </p:spPr>
        <p:txBody>
          <a:bodyPr wrap="none" lIns="36000" tIns="36000" rIns="36000" bIns="36000" rtlCol="0" anchor="ctr" anchorCtr="0">
            <a:spAutoFit/>
          </a:bodyPr>
          <a:lstStyle/>
          <a:p>
            <a:pPr algn="r"/>
            <a:r>
              <a:rPr lang="fr-FR" sz="800" dirty="0"/>
              <a:t>–4</a:t>
            </a:r>
          </a:p>
        </p:txBody>
      </p:sp>
      <p:sp>
        <p:nvSpPr>
          <p:cNvPr id="110" name="Line 7">
            <a:extLst>
              <a:ext uri="{FF2B5EF4-FFF2-40B4-BE49-F238E27FC236}">
                <a16:creationId xmlns:a16="http://schemas.microsoft.com/office/drawing/2014/main" xmlns="" id="{6A002106-DE6C-4B93-A787-BB28A1A1E570}"/>
              </a:ext>
            </a:extLst>
          </p:cNvPr>
          <p:cNvSpPr>
            <a:spLocks noChangeShapeType="1"/>
          </p:cNvSpPr>
          <p:nvPr/>
        </p:nvSpPr>
        <p:spPr bwMode="auto">
          <a:xfrm>
            <a:off x="5268520" y="29889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11" name="Line 7">
            <a:extLst>
              <a:ext uri="{FF2B5EF4-FFF2-40B4-BE49-F238E27FC236}">
                <a16:creationId xmlns:a16="http://schemas.microsoft.com/office/drawing/2014/main" xmlns="" id="{1506C31E-38AD-40C2-83D0-BCAE49A58518}"/>
              </a:ext>
            </a:extLst>
          </p:cNvPr>
          <p:cNvSpPr>
            <a:spLocks noChangeShapeType="1"/>
          </p:cNvSpPr>
          <p:nvPr/>
        </p:nvSpPr>
        <p:spPr bwMode="auto">
          <a:xfrm>
            <a:off x="5268520" y="313496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12" name="Line 7">
            <a:extLst>
              <a:ext uri="{FF2B5EF4-FFF2-40B4-BE49-F238E27FC236}">
                <a16:creationId xmlns:a16="http://schemas.microsoft.com/office/drawing/2014/main" xmlns="" id="{C6D63D96-45E3-484A-882A-461FF8A1EF4D}"/>
              </a:ext>
            </a:extLst>
          </p:cNvPr>
          <p:cNvSpPr>
            <a:spLocks noChangeShapeType="1"/>
          </p:cNvSpPr>
          <p:nvPr/>
        </p:nvSpPr>
        <p:spPr bwMode="auto">
          <a:xfrm>
            <a:off x="5268520" y="3281011"/>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13" name="TextBox 112">
            <a:extLst>
              <a:ext uri="{FF2B5EF4-FFF2-40B4-BE49-F238E27FC236}">
                <a16:creationId xmlns:a16="http://schemas.microsoft.com/office/drawing/2014/main" xmlns="" id="{6C10892B-FC85-4BF5-8A2E-1B0AD9AE19AE}"/>
              </a:ext>
            </a:extLst>
          </p:cNvPr>
          <p:cNvSpPr txBox="1"/>
          <p:nvPr/>
        </p:nvSpPr>
        <p:spPr>
          <a:xfrm>
            <a:off x="5101264" y="1732733"/>
            <a:ext cx="188119" cy="195814"/>
          </a:xfrm>
          <a:prstGeom prst="rect">
            <a:avLst/>
          </a:prstGeom>
          <a:noFill/>
        </p:spPr>
        <p:txBody>
          <a:bodyPr wrap="none" lIns="36000" tIns="36000" rIns="36000" bIns="36000" rtlCol="0" anchor="ctr" anchorCtr="0">
            <a:spAutoFit/>
          </a:bodyPr>
          <a:lstStyle/>
          <a:p>
            <a:pPr algn="r"/>
            <a:r>
              <a:rPr lang="fr-FR" sz="800" dirty="0"/>
              <a:t>20</a:t>
            </a:r>
          </a:p>
        </p:txBody>
      </p:sp>
      <p:sp>
        <p:nvSpPr>
          <p:cNvPr id="114" name="TextBox 113">
            <a:extLst>
              <a:ext uri="{FF2B5EF4-FFF2-40B4-BE49-F238E27FC236}">
                <a16:creationId xmlns:a16="http://schemas.microsoft.com/office/drawing/2014/main" xmlns="" id="{818533B4-C94B-46B5-97B3-786A40237071}"/>
              </a:ext>
            </a:extLst>
          </p:cNvPr>
          <p:cNvSpPr txBox="1"/>
          <p:nvPr/>
        </p:nvSpPr>
        <p:spPr>
          <a:xfrm>
            <a:off x="5101264" y="2729110"/>
            <a:ext cx="188119" cy="195814"/>
          </a:xfrm>
          <a:prstGeom prst="rect">
            <a:avLst/>
          </a:prstGeom>
          <a:noFill/>
        </p:spPr>
        <p:txBody>
          <a:bodyPr wrap="none" lIns="36000" tIns="36000" rIns="36000" bIns="36000" rtlCol="0" anchor="ctr" anchorCtr="0">
            <a:spAutoFit/>
          </a:bodyPr>
          <a:lstStyle/>
          <a:p>
            <a:pPr algn="r"/>
            <a:r>
              <a:rPr lang="fr-FR" sz="800" dirty="0"/>
              <a:t>–8</a:t>
            </a:r>
          </a:p>
        </p:txBody>
      </p:sp>
      <p:sp>
        <p:nvSpPr>
          <p:cNvPr id="115" name="TextBox 114">
            <a:extLst>
              <a:ext uri="{FF2B5EF4-FFF2-40B4-BE49-F238E27FC236}">
                <a16:creationId xmlns:a16="http://schemas.microsoft.com/office/drawing/2014/main" xmlns="" id="{410B23CA-BAC0-4441-BDDE-85AE81AFC724}"/>
              </a:ext>
            </a:extLst>
          </p:cNvPr>
          <p:cNvSpPr txBox="1"/>
          <p:nvPr/>
        </p:nvSpPr>
        <p:spPr>
          <a:xfrm>
            <a:off x="5043555" y="2891035"/>
            <a:ext cx="245828" cy="195814"/>
          </a:xfrm>
          <a:prstGeom prst="rect">
            <a:avLst/>
          </a:prstGeom>
          <a:noFill/>
        </p:spPr>
        <p:txBody>
          <a:bodyPr wrap="none" lIns="36000" tIns="36000" rIns="36000" bIns="36000" rtlCol="0" anchor="ctr" anchorCtr="0">
            <a:spAutoFit/>
          </a:bodyPr>
          <a:lstStyle/>
          <a:p>
            <a:pPr algn="r"/>
            <a:r>
              <a:rPr lang="fr-FR" sz="800" dirty="0"/>
              <a:t>–12</a:t>
            </a:r>
          </a:p>
        </p:txBody>
      </p:sp>
      <p:sp>
        <p:nvSpPr>
          <p:cNvPr id="116" name="TextBox 115">
            <a:extLst>
              <a:ext uri="{FF2B5EF4-FFF2-40B4-BE49-F238E27FC236}">
                <a16:creationId xmlns:a16="http://schemas.microsoft.com/office/drawing/2014/main" xmlns="" id="{044C3548-EE9E-4E52-ABCE-53D9DC05BD72}"/>
              </a:ext>
            </a:extLst>
          </p:cNvPr>
          <p:cNvSpPr txBox="1"/>
          <p:nvPr/>
        </p:nvSpPr>
        <p:spPr>
          <a:xfrm>
            <a:off x="5043555" y="3037085"/>
            <a:ext cx="245828" cy="195814"/>
          </a:xfrm>
          <a:prstGeom prst="rect">
            <a:avLst/>
          </a:prstGeom>
          <a:noFill/>
        </p:spPr>
        <p:txBody>
          <a:bodyPr wrap="none" lIns="36000" tIns="36000" rIns="36000" bIns="36000" rtlCol="0" anchor="ctr" anchorCtr="0">
            <a:spAutoFit/>
          </a:bodyPr>
          <a:lstStyle/>
          <a:p>
            <a:pPr algn="r"/>
            <a:r>
              <a:rPr lang="fr-FR" sz="800" dirty="0"/>
              <a:t>–16</a:t>
            </a:r>
          </a:p>
        </p:txBody>
      </p:sp>
      <p:sp>
        <p:nvSpPr>
          <p:cNvPr id="117" name="TextBox 116">
            <a:extLst>
              <a:ext uri="{FF2B5EF4-FFF2-40B4-BE49-F238E27FC236}">
                <a16:creationId xmlns:a16="http://schemas.microsoft.com/office/drawing/2014/main" xmlns="" id="{35458434-FE2B-4E35-ACC3-5E6CBD0D7CBB}"/>
              </a:ext>
            </a:extLst>
          </p:cNvPr>
          <p:cNvSpPr txBox="1"/>
          <p:nvPr/>
        </p:nvSpPr>
        <p:spPr>
          <a:xfrm>
            <a:off x="5043555" y="3183135"/>
            <a:ext cx="245828" cy="195814"/>
          </a:xfrm>
          <a:prstGeom prst="rect">
            <a:avLst/>
          </a:prstGeom>
          <a:noFill/>
        </p:spPr>
        <p:txBody>
          <a:bodyPr wrap="none" lIns="36000" tIns="36000" rIns="36000" bIns="36000" rtlCol="0" anchor="ctr" anchorCtr="0">
            <a:spAutoFit/>
          </a:bodyPr>
          <a:lstStyle/>
          <a:p>
            <a:pPr algn="r"/>
            <a:r>
              <a:rPr lang="fr-FR" sz="800" dirty="0"/>
              <a:t>–20</a:t>
            </a:r>
          </a:p>
        </p:txBody>
      </p:sp>
      <p:sp>
        <p:nvSpPr>
          <p:cNvPr id="119" name="TextBox 118">
            <a:extLst>
              <a:ext uri="{FF2B5EF4-FFF2-40B4-BE49-F238E27FC236}">
                <a16:creationId xmlns:a16="http://schemas.microsoft.com/office/drawing/2014/main" xmlns="" id="{7FACBBB1-5A52-421E-9D80-704A33DF8C98}"/>
              </a:ext>
            </a:extLst>
          </p:cNvPr>
          <p:cNvSpPr txBox="1"/>
          <p:nvPr/>
        </p:nvSpPr>
        <p:spPr>
          <a:xfrm>
            <a:off x="5307458" y="1750595"/>
            <a:ext cx="1099981" cy="584775"/>
          </a:xfrm>
          <a:prstGeom prst="rect">
            <a:avLst/>
          </a:prstGeom>
          <a:noFill/>
        </p:spPr>
        <p:txBody>
          <a:bodyPr wrap="none" rtlCol="0">
            <a:spAutoFit/>
          </a:bodyPr>
          <a:lstStyle/>
          <a:p>
            <a:pPr algn="ctr"/>
            <a:r>
              <a:rPr lang="fr-FR" sz="800" dirty="0"/>
              <a:t>Différence de MMC </a:t>
            </a:r>
            <a:br>
              <a:rPr lang="fr-FR" sz="800" dirty="0"/>
            </a:br>
            <a:r>
              <a:rPr lang="fr-FR" sz="800" dirty="0"/>
              <a:t>à la semaine 18 :</a:t>
            </a:r>
            <a:br>
              <a:rPr lang="fr-FR" sz="800" dirty="0"/>
            </a:br>
            <a:r>
              <a:rPr lang="fr-FR" sz="800" dirty="0"/>
              <a:t>2,4 (–2,2 à 6,9)</a:t>
            </a:r>
          </a:p>
          <a:p>
            <a:pPr algn="ctr"/>
            <a:r>
              <a:rPr lang="fr-FR" sz="800" dirty="0"/>
              <a:t>p=0,308</a:t>
            </a:r>
          </a:p>
        </p:txBody>
      </p:sp>
      <p:grpSp>
        <p:nvGrpSpPr>
          <p:cNvPr id="124" name="Group 123">
            <a:extLst>
              <a:ext uri="{FF2B5EF4-FFF2-40B4-BE49-F238E27FC236}">
                <a16:creationId xmlns:a16="http://schemas.microsoft.com/office/drawing/2014/main" xmlns="" id="{90B12FAC-44E1-48C1-B04B-3F80DCC932B3}"/>
              </a:ext>
            </a:extLst>
          </p:cNvPr>
          <p:cNvGrpSpPr/>
          <p:nvPr/>
        </p:nvGrpSpPr>
        <p:grpSpPr>
          <a:xfrm>
            <a:off x="5414209" y="3310783"/>
            <a:ext cx="2913260" cy="41857"/>
            <a:chOff x="1428259" y="3544058"/>
            <a:chExt cx="2913260" cy="41857"/>
          </a:xfrm>
        </p:grpSpPr>
        <p:sp>
          <p:nvSpPr>
            <p:cNvPr id="125" name="Line 19">
              <a:extLst>
                <a:ext uri="{FF2B5EF4-FFF2-40B4-BE49-F238E27FC236}">
                  <a16:creationId xmlns:a16="http://schemas.microsoft.com/office/drawing/2014/main" xmlns="" id="{6477375C-E911-4BCD-B263-92EF6BF2DA77}"/>
                </a:ext>
              </a:extLst>
            </p:cNvPr>
            <p:cNvSpPr>
              <a:spLocks noChangeShapeType="1"/>
            </p:cNvSpPr>
            <p:nvPr/>
          </p:nvSpPr>
          <p:spPr bwMode="auto">
            <a:xfrm>
              <a:off x="3752713"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26" name="Line 19">
              <a:extLst>
                <a:ext uri="{FF2B5EF4-FFF2-40B4-BE49-F238E27FC236}">
                  <a16:creationId xmlns:a16="http://schemas.microsoft.com/office/drawing/2014/main" xmlns="" id="{B0566C87-7F69-4F0E-BFFC-B455CC577A87}"/>
                </a:ext>
              </a:extLst>
            </p:cNvPr>
            <p:cNvSpPr>
              <a:spLocks noChangeShapeType="1"/>
            </p:cNvSpPr>
            <p:nvPr/>
          </p:nvSpPr>
          <p:spPr bwMode="auto">
            <a:xfrm>
              <a:off x="2608562"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27" name="Line 19">
              <a:extLst>
                <a:ext uri="{FF2B5EF4-FFF2-40B4-BE49-F238E27FC236}">
                  <a16:creationId xmlns:a16="http://schemas.microsoft.com/office/drawing/2014/main" xmlns="" id="{647AFFDE-B573-4569-BE0C-7A2CF59CC20D}"/>
                </a:ext>
              </a:extLst>
            </p:cNvPr>
            <p:cNvSpPr>
              <a:spLocks noChangeShapeType="1"/>
            </p:cNvSpPr>
            <p:nvPr/>
          </p:nvSpPr>
          <p:spPr bwMode="auto">
            <a:xfrm>
              <a:off x="3188360"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28" name="Line 21">
              <a:extLst>
                <a:ext uri="{FF2B5EF4-FFF2-40B4-BE49-F238E27FC236}">
                  <a16:creationId xmlns:a16="http://schemas.microsoft.com/office/drawing/2014/main" xmlns="" id="{4867BC56-99E1-4D06-A9B2-31574F049D6A}"/>
                </a:ext>
              </a:extLst>
            </p:cNvPr>
            <p:cNvSpPr>
              <a:spLocks noChangeShapeType="1"/>
            </p:cNvSpPr>
            <p:nvPr/>
          </p:nvSpPr>
          <p:spPr bwMode="auto">
            <a:xfrm>
              <a:off x="14282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129" name="Line 21">
              <a:extLst>
                <a:ext uri="{FF2B5EF4-FFF2-40B4-BE49-F238E27FC236}">
                  <a16:creationId xmlns:a16="http://schemas.microsoft.com/office/drawing/2014/main" xmlns="" id="{6C223F8C-8A56-42B0-AB93-904FFE63878E}"/>
                </a:ext>
              </a:extLst>
            </p:cNvPr>
            <p:cNvSpPr>
              <a:spLocks noChangeShapeType="1"/>
            </p:cNvSpPr>
            <p:nvPr/>
          </p:nvSpPr>
          <p:spPr bwMode="auto">
            <a:xfrm>
              <a:off x="172162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130" name="Line 21">
              <a:extLst>
                <a:ext uri="{FF2B5EF4-FFF2-40B4-BE49-F238E27FC236}">
                  <a16:creationId xmlns:a16="http://schemas.microsoft.com/office/drawing/2014/main" xmlns="" id="{52FA3FA6-8CB9-437F-86F5-399E4EDFDA3C}"/>
                </a:ext>
              </a:extLst>
            </p:cNvPr>
            <p:cNvSpPr>
              <a:spLocks noChangeShapeType="1"/>
            </p:cNvSpPr>
            <p:nvPr/>
          </p:nvSpPr>
          <p:spPr bwMode="auto">
            <a:xfrm>
              <a:off x="201499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131" name="Line 21">
              <a:extLst>
                <a:ext uri="{FF2B5EF4-FFF2-40B4-BE49-F238E27FC236}">
                  <a16:creationId xmlns:a16="http://schemas.microsoft.com/office/drawing/2014/main" xmlns="" id="{862499D1-A88C-428C-92EF-3A966BE8A50A}"/>
                </a:ext>
              </a:extLst>
            </p:cNvPr>
            <p:cNvSpPr>
              <a:spLocks noChangeShapeType="1"/>
            </p:cNvSpPr>
            <p:nvPr/>
          </p:nvSpPr>
          <p:spPr bwMode="auto">
            <a:xfrm>
              <a:off x="23083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133" name="Line 21">
              <a:extLst>
                <a:ext uri="{FF2B5EF4-FFF2-40B4-BE49-F238E27FC236}">
                  <a16:creationId xmlns:a16="http://schemas.microsoft.com/office/drawing/2014/main" xmlns="" id="{4528335B-3B96-40C9-A841-466BCCB2FD3B}"/>
                </a:ext>
              </a:extLst>
            </p:cNvPr>
            <p:cNvSpPr>
              <a:spLocks noChangeShapeType="1"/>
            </p:cNvSpPr>
            <p:nvPr/>
          </p:nvSpPr>
          <p:spPr bwMode="auto">
            <a:xfrm>
              <a:off x="289510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134" name="Line 21">
              <a:extLst>
                <a:ext uri="{FF2B5EF4-FFF2-40B4-BE49-F238E27FC236}">
                  <a16:creationId xmlns:a16="http://schemas.microsoft.com/office/drawing/2014/main" xmlns="" id="{1AAA6FB3-38BB-4805-8350-D1B7EE4E94BF}"/>
                </a:ext>
              </a:extLst>
            </p:cNvPr>
            <p:cNvSpPr>
              <a:spLocks noChangeShapeType="1"/>
            </p:cNvSpPr>
            <p:nvPr/>
          </p:nvSpPr>
          <p:spPr bwMode="auto">
            <a:xfrm>
              <a:off x="318847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135" name="Line 21">
              <a:extLst>
                <a:ext uri="{FF2B5EF4-FFF2-40B4-BE49-F238E27FC236}">
                  <a16:creationId xmlns:a16="http://schemas.microsoft.com/office/drawing/2014/main" xmlns="" id="{529A6292-83A0-4DBD-A432-822EC0DDF823}"/>
                </a:ext>
              </a:extLst>
            </p:cNvPr>
            <p:cNvSpPr>
              <a:spLocks noChangeShapeType="1"/>
            </p:cNvSpPr>
            <p:nvPr/>
          </p:nvSpPr>
          <p:spPr bwMode="auto">
            <a:xfrm>
              <a:off x="348184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136" name="Line 21">
              <a:extLst>
                <a:ext uri="{FF2B5EF4-FFF2-40B4-BE49-F238E27FC236}">
                  <a16:creationId xmlns:a16="http://schemas.microsoft.com/office/drawing/2014/main" xmlns="" id="{DC4C6FF7-EBD7-418B-A266-555FFC727C0D}"/>
                </a:ext>
              </a:extLst>
            </p:cNvPr>
            <p:cNvSpPr>
              <a:spLocks noChangeShapeType="1"/>
            </p:cNvSpPr>
            <p:nvPr/>
          </p:nvSpPr>
          <p:spPr bwMode="auto">
            <a:xfrm>
              <a:off x="37561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137" name="Line 21">
              <a:extLst>
                <a:ext uri="{FF2B5EF4-FFF2-40B4-BE49-F238E27FC236}">
                  <a16:creationId xmlns:a16="http://schemas.microsoft.com/office/drawing/2014/main" xmlns="" id="{594693DE-5BEE-4FDC-92D9-5033F9262A17}"/>
                </a:ext>
              </a:extLst>
            </p:cNvPr>
            <p:cNvSpPr>
              <a:spLocks noChangeShapeType="1"/>
            </p:cNvSpPr>
            <p:nvPr/>
          </p:nvSpPr>
          <p:spPr bwMode="auto">
            <a:xfrm>
              <a:off x="40571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138" name="Line 21">
              <a:extLst>
                <a:ext uri="{FF2B5EF4-FFF2-40B4-BE49-F238E27FC236}">
                  <a16:creationId xmlns:a16="http://schemas.microsoft.com/office/drawing/2014/main" xmlns="" id="{DA7CED39-1E7F-445C-8BF1-2AE3DCC700D6}"/>
                </a:ext>
              </a:extLst>
            </p:cNvPr>
            <p:cNvSpPr>
              <a:spLocks noChangeShapeType="1"/>
            </p:cNvSpPr>
            <p:nvPr/>
          </p:nvSpPr>
          <p:spPr bwMode="auto">
            <a:xfrm>
              <a:off x="434151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grpSp>
      <p:grpSp>
        <p:nvGrpSpPr>
          <p:cNvPr id="139" name="Group 138">
            <a:extLst>
              <a:ext uri="{FF2B5EF4-FFF2-40B4-BE49-F238E27FC236}">
                <a16:creationId xmlns:a16="http://schemas.microsoft.com/office/drawing/2014/main" xmlns="" id="{988987D2-2668-48CD-AC39-298CD35819BC}"/>
              </a:ext>
            </a:extLst>
          </p:cNvPr>
          <p:cNvGrpSpPr/>
          <p:nvPr/>
        </p:nvGrpSpPr>
        <p:grpSpPr>
          <a:xfrm>
            <a:off x="5293022" y="3293629"/>
            <a:ext cx="3184489" cy="215444"/>
            <a:chOff x="1307072" y="3526904"/>
            <a:chExt cx="3184489" cy="215444"/>
          </a:xfrm>
        </p:grpSpPr>
        <p:sp>
          <p:nvSpPr>
            <p:cNvPr id="140" name="TextBox 139">
              <a:extLst>
                <a:ext uri="{FF2B5EF4-FFF2-40B4-BE49-F238E27FC236}">
                  <a16:creationId xmlns:a16="http://schemas.microsoft.com/office/drawing/2014/main" xmlns="" id="{A1DFE16E-F0BC-41FB-86BB-7EA95D9B8AAF}"/>
                </a:ext>
              </a:extLst>
            </p:cNvPr>
            <p:cNvSpPr txBox="1"/>
            <p:nvPr/>
          </p:nvSpPr>
          <p:spPr>
            <a:xfrm>
              <a:off x="1307072" y="3526904"/>
              <a:ext cx="242374" cy="215444"/>
            </a:xfrm>
            <a:prstGeom prst="rect">
              <a:avLst/>
            </a:prstGeom>
            <a:noFill/>
          </p:spPr>
          <p:txBody>
            <a:bodyPr wrap="none" rtlCol="0">
              <a:spAutoFit/>
            </a:bodyPr>
            <a:lstStyle/>
            <a:p>
              <a:pPr algn="ctr"/>
              <a:r>
                <a:rPr lang="fr-FR" sz="800" dirty="0">
                  <a:solidFill>
                    <a:srgbClr val="4D4D4D"/>
                  </a:solidFill>
                </a:rPr>
                <a:t>0</a:t>
              </a:r>
            </a:p>
          </p:txBody>
        </p:sp>
        <p:sp>
          <p:nvSpPr>
            <p:cNvPr id="141" name="TextBox 140">
              <a:extLst>
                <a:ext uri="{FF2B5EF4-FFF2-40B4-BE49-F238E27FC236}">
                  <a16:creationId xmlns:a16="http://schemas.microsoft.com/office/drawing/2014/main" xmlns="" id="{CBDF0FA8-217F-4ED3-A221-A43FDE7B6112}"/>
                </a:ext>
              </a:extLst>
            </p:cNvPr>
            <p:cNvSpPr txBox="1"/>
            <p:nvPr/>
          </p:nvSpPr>
          <p:spPr>
            <a:xfrm>
              <a:off x="1600442" y="3526904"/>
              <a:ext cx="242374" cy="215444"/>
            </a:xfrm>
            <a:prstGeom prst="rect">
              <a:avLst/>
            </a:prstGeom>
            <a:noFill/>
          </p:spPr>
          <p:txBody>
            <a:bodyPr wrap="none" rtlCol="0">
              <a:spAutoFit/>
            </a:bodyPr>
            <a:lstStyle/>
            <a:p>
              <a:pPr algn="ctr"/>
              <a:r>
                <a:rPr lang="fr-FR" sz="800" dirty="0">
                  <a:solidFill>
                    <a:srgbClr val="4D4D4D"/>
                  </a:solidFill>
                </a:rPr>
                <a:t>3</a:t>
              </a:r>
            </a:p>
          </p:txBody>
        </p:sp>
        <p:sp>
          <p:nvSpPr>
            <p:cNvPr id="142" name="TextBox 141">
              <a:extLst>
                <a:ext uri="{FF2B5EF4-FFF2-40B4-BE49-F238E27FC236}">
                  <a16:creationId xmlns:a16="http://schemas.microsoft.com/office/drawing/2014/main" xmlns="" id="{37D6AD15-75E0-4316-8258-E6959948AA80}"/>
                </a:ext>
              </a:extLst>
            </p:cNvPr>
            <p:cNvSpPr txBox="1"/>
            <p:nvPr/>
          </p:nvSpPr>
          <p:spPr>
            <a:xfrm>
              <a:off x="1893812" y="3526904"/>
              <a:ext cx="242374" cy="215444"/>
            </a:xfrm>
            <a:prstGeom prst="rect">
              <a:avLst/>
            </a:prstGeom>
            <a:noFill/>
          </p:spPr>
          <p:txBody>
            <a:bodyPr wrap="none" rtlCol="0">
              <a:spAutoFit/>
            </a:bodyPr>
            <a:lstStyle/>
            <a:p>
              <a:pPr algn="ctr"/>
              <a:r>
                <a:rPr lang="fr-FR" sz="800" dirty="0">
                  <a:solidFill>
                    <a:srgbClr val="4D4D4D"/>
                  </a:solidFill>
                </a:rPr>
                <a:t>6</a:t>
              </a:r>
            </a:p>
          </p:txBody>
        </p:sp>
        <p:sp>
          <p:nvSpPr>
            <p:cNvPr id="143" name="TextBox 142">
              <a:extLst>
                <a:ext uri="{FF2B5EF4-FFF2-40B4-BE49-F238E27FC236}">
                  <a16:creationId xmlns:a16="http://schemas.microsoft.com/office/drawing/2014/main" xmlns="" id="{D81DF1D1-FAD8-4C64-8678-E8602A7630AD}"/>
                </a:ext>
              </a:extLst>
            </p:cNvPr>
            <p:cNvSpPr txBox="1"/>
            <p:nvPr/>
          </p:nvSpPr>
          <p:spPr>
            <a:xfrm>
              <a:off x="2187182" y="3526904"/>
              <a:ext cx="242374" cy="215444"/>
            </a:xfrm>
            <a:prstGeom prst="rect">
              <a:avLst/>
            </a:prstGeom>
            <a:noFill/>
          </p:spPr>
          <p:txBody>
            <a:bodyPr wrap="none" rtlCol="0">
              <a:spAutoFit/>
            </a:bodyPr>
            <a:lstStyle/>
            <a:p>
              <a:pPr algn="ctr"/>
              <a:r>
                <a:rPr lang="fr-FR" sz="800" dirty="0">
                  <a:solidFill>
                    <a:srgbClr val="4D4D4D"/>
                  </a:solidFill>
                </a:rPr>
                <a:t>9</a:t>
              </a:r>
            </a:p>
          </p:txBody>
        </p:sp>
        <p:sp>
          <p:nvSpPr>
            <p:cNvPr id="144" name="TextBox 143">
              <a:extLst>
                <a:ext uri="{FF2B5EF4-FFF2-40B4-BE49-F238E27FC236}">
                  <a16:creationId xmlns:a16="http://schemas.microsoft.com/office/drawing/2014/main" xmlns="" id="{6A8300BA-661C-4467-A4D0-9075EAC7672E}"/>
                </a:ext>
              </a:extLst>
            </p:cNvPr>
            <p:cNvSpPr txBox="1"/>
            <p:nvPr/>
          </p:nvSpPr>
          <p:spPr>
            <a:xfrm>
              <a:off x="2451698" y="3526904"/>
              <a:ext cx="300083" cy="215444"/>
            </a:xfrm>
            <a:prstGeom prst="rect">
              <a:avLst/>
            </a:prstGeom>
            <a:noFill/>
          </p:spPr>
          <p:txBody>
            <a:bodyPr wrap="none" rtlCol="0">
              <a:spAutoFit/>
            </a:bodyPr>
            <a:lstStyle/>
            <a:p>
              <a:pPr algn="ctr"/>
              <a:r>
                <a:rPr lang="fr-FR" sz="800" dirty="0">
                  <a:solidFill>
                    <a:srgbClr val="4D4D4D"/>
                  </a:solidFill>
                </a:rPr>
                <a:t>12</a:t>
              </a:r>
            </a:p>
          </p:txBody>
        </p:sp>
        <p:sp>
          <p:nvSpPr>
            <p:cNvPr id="145" name="TextBox 144">
              <a:extLst>
                <a:ext uri="{FF2B5EF4-FFF2-40B4-BE49-F238E27FC236}">
                  <a16:creationId xmlns:a16="http://schemas.microsoft.com/office/drawing/2014/main" xmlns="" id="{FEA1B3FF-22C6-40CF-B856-D2CD7763C0E4}"/>
                </a:ext>
              </a:extLst>
            </p:cNvPr>
            <p:cNvSpPr txBox="1"/>
            <p:nvPr/>
          </p:nvSpPr>
          <p:spPr>
            <a:xfrm>
              <a:off x="2745068" y="3526904"/>
              <a:ext cx="300083" cy="215444"/>
            </a:xfrm>
            <a:prstGeom prst="rect">
              <a:avLst/>
            </a:prstGeom>
            <a:noFill/>
          </p:spPr>
          <p:txBody>
            <a:bodyPr wrap="none" rtlCol="0">
              <a:spAutoFit/>
            </a:bodyPr>
            <a:lstStyle/>
            <a:p>
              <a:pPr algn="ctr"/>
              <a:r>
                <a:rPr lang="fr-FR" sz="800" dirty="0">
                  <a:solidFill>
                    <a:srgbClr val="4D4D4D"/>
                  </a:solidFill>
                </a:rPr>
                <a:t>18</a:t>
              </a:r>
            </a:p>
          </p:txBody>
        </p:sp>
        <p:sp>
          <p:nvSpPr>
            <p:cNvPr id="146" name="TextBox 145">
              <a:extLst>
                <a:ext uri="{FF2B5EF4-FFF2-40B4-BE49-F238E27FC236}">
                  <a16:creationId xmlns:a16="http://schemas.microsoft.com/office/drawing/2014/main" xmlns="" id="{FB65D9FD-7DF9-48F0-9516-32B63BA4B987}"/>
                </a:ext>
              </a:extLst>
            </p:cNvPr>
            <p:cNvSpPr txBox="1"/>
            <p:nvPr/>
          </p:nvSpPr>
          <p:spPr>
            <a:xfrm>
              <a:off x="3038438" y="3526904"/>
              <a:ext cx="300083" cy="215444"/>
            </a:xfrm>
            <a:prstGeom prst="rect">
              <a:avLst/>
            </a:prstGeom>
            <a:noFill/>
          </p:spPr>
          <p:txBody>
            <a:bodyPr wrap="none" rtlCol="0">
              <a:spAutoFit/>
            </a:bodyPr>
            <a:lstStyle/>
            <a:p>
              <a:pPr algn="ctr"/>
              <a:r>
                <a:rPr lang="fr-FR" sz="800" dirty="0">
                  <a:solidFill>
                    <a:srgbClr val="4D4D4D"/>
                  </a:solidFill>
                </a:rPr>
                <a:t>24</a:t>
              </a:r>
            </a:p>
          </p:txBody>
        </p:sp>
        <p:sp>
          <p:nvSpPr>
            <p:cNvPr id="147" name="TextBox 146">
              <a:extLst>
                <a:ext uri="{FF2B5EF4-FFF2-40B4-BE49-F238E27FC236}">
                  <a16:creationId xmlns:a16="http://schemas.microsoft.com/office/drawing/2014/main" xmlns="" id="{1D1C92F5-787C-41DF-82A4-B61AB03087B6}"/>
                </a:ext>
              </a:extLst>
            </p:cNvPr>
            <p:cNvSpPr txBox="1"/>
            <p:nvPr/>
          </p:nvSpPr>
          <p:spPr>
            <a:xfrm>
              <a:off x="3331808" y="3526904"/>
              <a:ext cx="300083" cy="215444"/>
            </a:xfrm>
            <a:prstGeom prst="rect">
              <a:avLst/>
            </a:prstGeom>
            <a:noFill/>
          </p:spPr>
          <p:txBody>
            <a:bodyPr wrap="none" rtlCol="0">
              <a:spAutoFit/>
            </a:bodyPr>
            <a:lstStyle/>
            <a:p>
              <a:pPr algn="ctr"/>
              <a:r>
                <a:rPr lang="fr-FR" sz="800" dirty="0">
                  <a:solidFill>
                    <a:srgbClr val="4D4D4D"/>
                  </a:solidFill>
                </a:rPr>
                <a:t>30</a:t>
              </a:r>
            </a:p>
          </p:txBody>
        </p:sp>
        <p:sp>
          <p:nvSpPr>
            <p:cNvPr id="148" name="TextBox 147">
              <a:extLst>
                <a:ext uri="{FF2B5EF4-FFF2-40B4-BE49-F238E27FC236}">
                  <a16:creationId xmlns:a16="http://schemas.microsoft.com/office/drawing/2014/main" xmlns="" id="{33E81527-62FF-4E48-AB17-B2C00C371C54}"/>
                </a:ext>
              </a:extLst>
            </p:cNvPr>
            <p:cNvSpPr txBox="1"/>
            <p:nvPr/>
          </p:nvSpPr>
          <p:spPr>
            <a:xfrm>
              <a:off x="3606128" y="3526904"/>
              <a:ext cx="300083" cy="215444"/>
            </a:xfrm>
            <a:prstGeom prst="rect">
              <a:avLst/>
            </a:prstGeom>
            <a:noFill/>
          </p:spPr>
          <p:txBody>
            <a:bodyPr wrap="none" rtlCol="0">
              <a:spAutoFit/>
            </a:bodyPr>
            <a:lstStyle/>
            <a:p>
              <a:pPr algn="ctr"/>
              <a:r>
                <a:rPr lang="fr-FR" sz="800" dirty="0">
                  <a:solidFill>
                    <a:srgbClr val="4D4D4D"/>
                  </a:solidFill>
                </a:rPr>
                <a:t>36</a:t>
              </a:r>
            </a:p>
          </p:txBody>
        </p:sp>
        <p:sp>
          <p:nvSpPr>
            <p:cNvPr id="149" name="TextBox 148">
              <a:extLst>
                <a:ext uri="{FF2B5EF4-FFF2-40B4-BE49-F238E27FC236}">
                  <a16:creationId xmlns:a16="http://schemas.microsoft.com/office/drawing/2014/main" xmlns="" id="{D981477E-A0E1-488A-A572-F245B574F22C}"/>
                </a:ext>
              </a:extLst>
            </p:cNvPr>
            <p:cNvSpPr txBox="1"/>
            <p:nvPr/>
          </p:nvSpPr>
          <p:spPr>
            <a:xfrm>
              <a:off x="3907118" y="3526904"/>
              <a:ext cx="300083" cy="215444"/>
            </a:xfrm>
            <a:prstGeom prst="rect">
              <a:avLst/>
            </a:prstGeom>
            <a:noFill/>
          </p:spPr>
          <p:txBody>
            <a:bodyPr wrap="none" rtlCol="0">
              <a:spAutoFit/>
            </a:bodyPr>
            <a:lstStyle/>
            <a:p>
              <a:pPr algn="ctr"/>
              <a:r>
                <a:rPr lang="fr-FR" sz="800" dirty="0">
                  <a:solidFill>
                    <a:srgbClr val="4D4D4D"/>
                  </a:solidFill>
                </a:rPr>
                <a:t>42</a:t>
              </a:r>
            </a:p>
          </p:txBody>
        </p:sp>
        <p:sp>
          <p:nvSpPr>
            <p:cNvPr id="150" name="TextBox 149">
              <a:extLst>
                <a:ext uri="{FF2B5EF4-FFF2-40B4-BE49-F238E27FC236}">
                  <a16:creationId xmlns:a16="http://schemas.microsoft.com/office/drawing/2014/main" xmlns="" id="{48192C03-E8C1-487F-8E07-FAD359C28298}"/>
                </a:ext>
              </a:extLst>
            </p:cNvPr>
            <p:cNvSpPr txBox="1"/>
            <p:nvPr/>
          </p:nvSpPr>
          <p:spPr>
            <a:xfrm>
              <a:off x="4191478" y="3526904"/>
              <a:ext cx="300083" cy="215444"/>
            </a:xfrm>
            <a:prstGeom prst="rect">
              <a:avLst/>
            </a:prstGeom>
            <a:noFill/>
          </p:spPr>
          <p:txBody>
            <a:bodyPr wrap="none" rtlCol="0">
              <a:spAutoFit/>
            </a:bodyPr>
            <a:lstStyle/>
            <a:p>
              <a:pPr algn="ctr"/>
              <a:r>
                <a:rPr lang="fr-FR" sz="800" dirty="0">
                  <a:solidFill>
                    <a:srgbClr val="4D4D4D"/>
                  </a:solidFill>
                </a:rPr>
                <a:t>48</a:t>
              </a:r>
            </a:p>
          </p:txBody>
        </p:sp>
      </p:grpSp>
      <p:sp>
        <p:nvSpPr>
          <p:cNvPr id="151" name="TextBox 150">
            <a:extLst>
              <a:ext uri="{FF2B5EF4-FFF2-40B4-BE49-F238E27FC236}">
                <a16:creationId xmlns:a16="http://schemas.microsoft.com/office/drawing/2014/main" xmlns="" id="{9BAA288F-E462-4678-BBED-E361E9F82D7A}"/>
              </a:ext>
            </a:extLst>
          </p:cNvPr>
          <p:cNvSpPr txBox="1"/>
          <p:nvPr/>
        </p:nvSpPr>
        <p:spPr>
          <a:xfrm>
            <a:off x="5615681" y="1535388"/>
            <a:ext cx="2712601" cy="276999"/>
          </a:xfrm>
          <a:prstGeom prst="rect">
            <a:avLst/>
          </a:prstGeom>
          <a:noFill/>
        </p:spPr>
        <p:txBody>
          <a:bodyPr wrap="none" rtlCol="0">
            <a:spAutoFit/>
          </a:bodyPr>
          <a:lstStyle/>
          <a:p>
            <a:pPr algn="ctr"/>
            <a:r>
              <a:rPr lang="fr-FR" sz="1200" b="1" dirty="0"/>
              <a:t>QLQ-C30 : nausées/vomissements</a:t>
            </a:r>
          </a:p>
        </p:txBody>
      </p:sp>
      <p:grpSp>
        <p:nvGrpSpPr>
          <p:cNvPr id="152" name="Group 151">
            <a:extLst>
              <a:ext uri="{FF2B5EF4-FFF2-40B4-BE49-F238E27FC236}">
                <a16:creationId xmlns:a16="http://schemas.microsoft.com/office/drawing/2014/main" xmlns="" id="{2F761224-C2D9-4A62-B7C7-66964EFE3664}"/>
              </a:ext>
            </a:extLst>
          </p:cNvPr>
          <p:cNvGrpSpPr/>
          <p:nvPr/>
        </p:nvGrpSpPr>
        <p:grpSpPr>
          <a:xfrm>
            <a:off x="898978" y="4164370"/>
            <a:ext cx="3433956" cy="1776340"/>
            <a:chOff x="1057605" y="4201694"/>
            <a:chExt cx="3433956" cy="1776340"/>
          </a:xfrm>
        </p:grpSpPr>
        <p:sp>
          <p:nvSpPr>
            <p:cNvPr id="153" name="Freeform 21">
              <a:extLst>
                <a:ext uri="{FF2B5EF4-FFF2-40B4-BE49-F238E27FC236}">
                  <a16:creationId xmlns:a16="http://schemas.microsoft.com/office/drawing/2014/main" xmlns="" id="{B86FB8D7-005F-4A48-925A-AFFF6AFEF188}"/>
                </a:ext>
              </a:extLst>
            </p:cNvPr>
            <p:cNvSpPr>
              <a:spLocks/>
            </p:cNvSpPr>
            <p:nvPr/>
          </p:nvSpPr>
          <p:spPr bwMode="auto">
            <a:xfrm>
              <a:off x="1323367" y="4297757"/>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54" name="Line 6">
              <a:extLst>
                <a:ext uri="{FF2B5EF4-FFF2-40B4-BE49-F238E27FC236}">
                  <a16:creationId xmlns:a16="http://schemas.microsoft.com/office/drawing/2014/main" xmlns="" id="{29AE05BD-85A4-4828-8E45-27352BC3E83A}"/>
                </a:ext>
              </a:extLst>
            </p:cNvPr>
            <p:cNvSpPr>
              <a:spLocks noChangeShapeType="1"/>
            </p:cNvSpPr>
            <p:nvPr/>
          </p:nvSpPr>
          <p:spPr bwMode="auto">
            <a:xfrm>
              <a:off x="1282570" y="4297756"/>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55" name="Line 7">
              <a:extLst>
                <a:ext uri="{FF2B5EF4-FFF2-40B4-BE49-F238E27FC236}">
                  <a16:creationId xmlns:a16="http://schemas.microsoft.com/office/drawing/2014/main" xmlns="" id="{7F76F66B-B7B0-4F2B-81E3-5211BCA6C606}"/>
                </a:ext>
              </a:extLst>
            </p:cNvPr>
            <p:cNvSpPr>
              <a:spLocks noChangeShapeType="1"/>
            </p:cNvSpPr>
            <p:nvPr/>
          </p:nvSpPr>
          <p:spPr bwMode="auto">
            <a:xfrm>
              <a:off x="1282570" y="4445047"/>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56" name="Line 9">
              <a:extLst>
                <a:ext uri="{FF2B5EF4-FFF2-40B4-BE49-F238E27FC236}">
                  <a16:creationId xmlns:a16="http://schemas.microsoft.com/office/drawing/2014/main" xmlns="" id="{67273575-D2F2-42ED-9620-9A63255E2F6B}"/>
                </a:ext>
              </a:extLst>
            </p:cNvPr>
            <p:cNvSpPr>
              <a:spLocks noChangeShapeType="1"/>
            </p:cNvSpPr>
            <p:nvPr/>
          </p:nvSpPr>
          <p:spPr bwMode="auto">
            <a:xfrm>
              <a:off x="1276220" y="5027089"/>
              <a:ext cx="309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57" name="Line 10">
              <a:extLst>
                <a:ext uri="{FF2B5EF4-FFF2-40B4-BE49-F238E27FC236}">
                  <a16:creationId xmlns:a16="http://schemas.microsoft.com/office/drawing/2014/main" xmlns="" id="{C02C7ED3-E80D-446C-B33E-2D5973401D7E}"/>
                </a:ext>
              </a:extLst>
            </p:cNvPr>
            <p:cNvSpPr>
              <a:spLocks noChangeShapeType="1"/>
            </p:cNvSpPr>
            <p:nvPr/>
          </p:nvSpPr>
          <p:spPr bwMode="auto">
            <a:xfrm>
              <a:off x="1282570" y="5307407"/>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58" name="TextBox 157">
              <a:extLst>
                <a:ext uri="{FF2B5EF4-FFF2-40B4-BE49-F238E27FC236}">
                  <a16:creationId xmlns:a16="http://schemas.microsoft.com/office/drawing/2014/main" xmlns="" id="{74E7E769-32E8-4C6B-9493-67800F39EAC5}"/>
                </a:ext>
              </a:extLst>
            </p:cNvPr>
            <p:cNvSpPr txBox="1"/>
            <p:nvPr/>
          </p:nvSpPr>
          <p:spPr>
            <a:xfrm>
              <a:off x="1115314" y="4347171"/>
              <a:ext cx="188119" cy="195814"/>
            </a:xfrm>
            <a:prstGeom prst="rect">
              <a:avLst/>
            </a:prstGeom>
            <a:noFill/>
          </p:spPr>
          <p:txBody>
            <a:bodyPr wrap="none" lIns="36000" tIns="36000" rIns="36000" bIns="36000" rtlCol="0" anchor="ctr" anchorCtr="0">
              <a:spAutoFit/>
            </a:bodyPr>
            <a:lstStyle/>
            <a:p>
              <a:pPr algn="r"/>
              <a:r>
                <a:rPr lang="fr-FR" sz="800" dirty="0"/>
                <a:t>16</a:t>
              </a:r>
            </a:p>
          </p:txBody>
        </p:sp>
        <p:sp>
          <p:nvSpPr>
            <p:cNvPr id="159" name="Line 7">
              <a:extLst>
                <a:ext uri="{FF2B5EF4-FFF2-40B4-BE49-F238E27FC236}">
                  <a16:creationId xmlns:a16="http://schemas.microsoft.com/office/drawing/2014/main" xmlns="" id="{934FC06E-F20E-485F-9D49-2AFD17BE1D51}"/>
                </a:ext>
              </a:extLst>
            </p:cNvPr>
            <p:cNvSpPr>
              <a:spLocks noChangeShapeType="1"/>
            </p:cNvSpPr>
            <p:nvPr/>
          </p:nvSpPr>
          <p:spPr bwMode="auto">
            <a:xfrm>
              <a:off x="1282570" y="45815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60" name="TextBox 159">
              <a:extLst>
                <a:ext uri="{FF2B5EF4-FFF2-40B4-BE49-F238E27FC236}">
                  <a16:creationId xmlns:a16="http://schemas.microsoft.com/office/drawing/2014/main" xmlns="" id="{4470671E-6722-40CC-AD72-6BC440FA6B0D}"/>
                </a:ext>
              </a:extLst>
            </p:cNvPr>
            <p:cNvSpPr txBox="1"/>
            <p:nvPr/>
          </p:nvSpPr>
          <p:spPr>
            <a:xfrm>
              <a:off x="1115314" y="4483696"/>
              <a:ext cx="188119" cy="195814"/>
            </a:xfrm>
            <a:prstGeom prst="rect">
              <a:avLst/>
            </a:prstGeom>
            <a:noFill/>
          </p:spPr>
          <p:txBody>
            <a:bodyPr wrap="none" lIns="36000" tIns="36000" rIns="36000" bIns="36000" rtlCol="0" anchor="ctr" anchorCtr="0">
              <a:spAutoFit/>
            </a:bodyPr>
            <a:lstStyle/>
            <a:p>
              <a:pPr algn="r"/>
              <a:r>
                <a:rPr lang="fr-FR" sz="800" dirty="0"/>
                <a:t>12</a:t>
              </a:r>
            </a:p>
          </p:txBody>
        </p:sp>
        <p:sp>
          <p:nvSpPr>
            <p:cNvPr id="161" name="Line 7">
              <a:extLst>
                <a:ext uri="{FF2B5EF4-FFF2-40B4-BE49-F238E27FC236}">
                  <a16:creationId xmlns:a16="http://schemas.microsoft.com/office/drawing/2014/main" xmlns="" id="{708CFF39-1BBD-45EF-8FC3-154BF363829C}"/>
                </a:ext>
              </a:extLst>
            </p:cNvPr>
            <p:cNvSpPr>
              <a:spLocks noChangeShapeType="1"/>
            </p:cNvSpPr>
            <p:nvPr/>
          </p:nvSpPr>
          <p:spPr bwMode="auto">
            <a:xfrm>
              <a:off x="1282570" y="472762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62" name="TextBox 161">
              <a:extLst>
                <a:ext uri="{FF2B5EF4-FFF2-40B4-BE49-F238E27FC236}">
                  <a16:creationId xmlns:a16="http://schemas.microsoft.com/office/drawing/2014/main" xmlns="" id="{747E4716-34D7-48E5-BD33-2F3ED2920FA3}"/>
                </a:ext>
              </a:extLst>
            </p:cNvPr>
            <p:cNvSpPr txBox="1"/>
            <p:nvPr/>
          </p:nvSpPr>
          <p:spPr>
            <a:xfrm>
              <a:off x="1173022" y="4629746"/>
              <a:ext cx="130411" cy="195814"/>
            </a:xfrm>
            <a:prstGeom prst="rect">
              <a:avLst/>
            </a:prstGeom>
            <a:noFill/>
          </p:spPr>
          <p:txBody>
            <a:bodyPr wrap="none" lIns="36000" tIns="36000" rIns="36000" bIns="36000" rtlCol="0" anchor="ctr" anchorCtr="0">
              <a:spAutoFit/>
            </a:bodyPr>
            <a:lstStyle/>
            <a:p>
              <a:pPr algn="r"/>
              <a:r>
                <a:rPr lang="fr-FR" sz="800" dirty="0"/>
                <a:t>8</a:t>
              </a:r>
            </a:p>
          </p:txBody>
        </p:sp>
        <p:sp>
          <p:nvSpPr>
            <p:cNvPr id="163" name="Line 7">
              <a:extLst>
                <a:ext uri="{FF2B5EF4-FFF2-40B4-BE49-F238E27FC236}">
                  <a16:creationId xmlns:a16="http://schemas.microsoft.com/office/drawing/2014/main" xmlns="" id="{4F1D1867-519D-49AB-8A77-261A9862675D}"/>
                </a:ext>
              </a:extLst>
            </p:cNvPr>
            <p:cNvSpPr>
              <a:spLocks noChangeShapeType="1"/>
            </p:cNvSpPr>
            <p:nvPr/>
          </p:nvSpPr>
          <p:spPr bwMode="auto">
            <a:xfrm>
              <a:off x="1282570" y="48736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64" name="TextBox 163">
              <a:extLst>
                <a:ext uri="{FF2B5EF4-FFF2-40B4-BE49-F238E27FC236}">
                  <a16:creationId xmlns:a16="http://schemas.microsoft.com/office/drawing/2014/main" xmlns="" id="{BCCC597D-D8BE-45A0-AB51-F25A71F9FF88}"/>
                </a:ext>
              </a:extLst>
            </p:cNvPr>
            <p:cNvSpPr txBox="1"/>
            <p:nvPr/>
          </p:nvSpPr>
          <p:spPr>
            <a:xfrm>
              <a:off x="1173022" y="4775796"/>
              <a:ext cx="130411" cy="195814"/>
            </a:xfrm>
            <a:prstGeom prst="rect">
              <a:avLst/>
            </a:prstGeom>
            <a:noFill/>
          </p:spPr>
          <p:txBody>
            <a:bodyPr wrap="none" lIns="36000" tIns="36000" rIns="36000" bIns="36000" rtlCol="0" anchor="ctr" anchorCtr="0">
              <a:spAutoFit/>
            </a:bodyPr>
            <a:lstStyle/>
            <a:p>
              <a:pPr algn="r"/>
              <a:r>
                <a:rPr lang="fr-FR" sz="800" dirty="0"/>
                <a:t>4</a:t>
              </a:r>
            </a:p>
          </p:txBody>
        </p:sp>
        <p:sp>
          <p:nvSpPr>
            <p:cNvPr id="165" name="Line 7">
              <a:extLst>
                <a:ext uri="{FF2B5EF4-FFF2-40B4-BE49-F238E27FC236}">
                  <a16:creationId xmlns:a16="http://schemas.microsoft.com/office/drawing/2014/main" xmlns="" id="{8C6DF506-6497-4E16-B8F6-73B05BE7DB32}"/>
                </a:ext>
              </a:extLst>
            </p:cNvPr>
            <p:cNvSpPr>
              <a:spLocks noChangeShapeType="1"/>
            </p:cNvSpPr>
            <p:nvPr/>
          </p:nvSpPr>
          <p:spPr bwMode="auto">
            <a:xfrm>
              <a:off x="1282570" y="501972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66" name="TextBox 165">
              <a:extLst>
                <a:ext uri="{FF2B5EF4-FFF2-40B4-BE49-F238E27FC236}">
                  <a16:creationId xmlns:a16="http://schemas.microsoft.com/office/drawing/2014/main" xmlns="" id="{BD9F6E19-644C-448D-89DE-9F4735A518EA}"/>
                </a:ext>
              </a:extLst>
            </p:cNvPr>
            <p:cNvSpPr txBox="1"/>
            <p:nvPr/>
          </p:nvSpPr>
          <p:spPr>
            <a:xfrm>
              <a:off x="1173022" y="4921846"/>
              <a:ext cx="130411" cy="195814"/>
            </a:xfrm>
            <a:prstGeom prst="rect">
              <a:avLst/>
            </a:prstGeom>
            <a:noFill/>
          </p:spPr>
          <p:txBody>
            <a:bodyPr wrap="none" lIns="36000" tIns="36000" rIns="36000" bIns="36000" rtlCol="0" anchor="ctr" anchorCtr="0">
              <a:spAutoFit/>
            </a:bodyPr>
            <a:lstStyle/>
            <a:p>
              <a:pPr algn="r"/>
              <a:r>
                <a:rPr lang="fr-FR" sz="800" dirty="0"/>
                <a:t>0</a:t>
              </a:r>
            </a:p>
          </p:txBody>
        </p:sp>
        <p:sp>
          <p:nvSpPr>
            <p:cNvPr id="167" name="Line 7">
              <a:extLst>
                <a:ext uri="{FF2B5EF4-FFF2-40B4-BE49-F238E27FC236}">
                  <a16:creationId xmlns:a16="http://schemas.microsoft.com/office/drawing/2014/main" xmlns="" id="{978FFD4C-869C-4FD4-86B2-C415303C2BAC}"/>
                </a:ext>
              </a:extLst>
            </p:cNvPr>
            <p:cNvSpPr>
              <a:spLocks noChangeShapeType="1"/>
            </p:cNvSpPr>
            <p:nvPr/>
          </p:nvSpPr>
          <p:spPr bwMode="auto">
            <a:xfrm>
              <a:off x="1282570" y="51657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68" name="TextBox 167">
              <a:extLst>
                <a:ext uri="{FF2B5EF4-FFF2-40B4-BE49-F238E27FC236}">
                  <a16:creationId xmlns:a16="http://schemas.microsoft.com/office/drawing/2014/main" xmlns="" id="{8D8B0AFD-7530-4D76-B60E-CDAE3092026C}"/>
                </a:ext>
              </a:extLst>
            </p:cNvPr>
            <p:cNvSpPr txBox="1"/>
            <p:nvPr/>
          </p:nvSpPr>
          <p:spPr>
            <a:xfrm>
              <a:off x="1115314" y="5067896"/>
              <a:ext cx="188119" cy="195814"/>
            </a:xfrm>
            <a:prstGeom prst="rect">
              <a:avLst/>
            </a:prstGeom>
            <a:noFill/>
          </p:spPr>
          <p:txBody>
            <a:bodyPr wrap="none" lIns="36000" tIns="36000" rIns="36000" bIns="36000" rtlCol="0" anchor="ctr" anchorCtr="0">
              <a:spAutoFit/>
            </a:bodyPr>
            <a:lstStyle/>
            <a:p>
              <a:pPr algn="r"/>
              <a:r>
                <a:rPr lang="fr-FR" sz="800" dirty="0"/>
                <a:t>–4</a:t>
              </a:r>
            </a:p>
          </p:txBody>
        </p:sp>
        <p:sp>
          <p:nvSpPr>
            <p:cNvPr id="169" name="Line 7">
              <a:extLst>
                <a:ext uri="{FF2B5EF4-FFF2-40B4-BE49-F238E27FC236}">
                  <a16:creationId xmlns:a16="http://schemas.microsoft.com/office/drawing/2014/main" xmlns="" id="{3CA0301A-4370-490F-A224-451E1AEE4F15}"/>
                </a:ext>
              </a:extLst>
            </p:cNvPr>
            <p:cNvSpPr>
              <a:spLocks noChangeShapeType="1"/>
            </p:cNvSpPr>
            <p:nvPr/>
          </p:nvSpPr>
          <p:spPr bwMode="auto">
            <a:xfrm>
              <a:off x="1282570" y="54578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70" name="Line 7">
              <a:extLst>
                <a:ext uri="{FF2B5EF4-FFF2-40B4-BE49-F238E27FC236}">
                  <a16:creationId xmlns:a16="http://schemas.microsoft.com/office/drawing/2014/main" xmlns="" id="{FFC04512-86F6-4500-A1D4-117D33F3118C}"/>
                </a:ext>
              </a:extLst>
            </p:cNvPr>
            <p:cNvSpPr>
              <a:spLocks noChangeShapeType="1"/>
            </p:cNvSpPr>
            <p:nvPr/>
          </p:nvSpPr>
          <p:spPr bwMode="auto">
            <a:xfrm>
              <a:off x="1282570" y="560392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71" name="Line 7">
              <a:extLst>
                <a:ext uri="{FF2B5EF4-FFF2-40B4-BE49-F238E27FC236}">
                  <a16:creationId xmlns:a16="http://schemas.microsoft.com/office/drawing/2014/main" xmlns="" id="{30A82870-99B8-497C-91A8-A0FA262C5153}"/>
                </a:ext>
              </a:extLst>
            </p:cNvPr>
            <p:cNvSpPr>
              <a:spLocks noChangeShapeType="1"/>
            </p:cNvSpPr>
            <p:nvPr/>
          </p:nvSpPr>
          <p:spPr bwMode="auto">
            <a:xfrm>
              <a:off x="1282570" y="57499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72" name="TextBox 171">
              <a:extLst>
                <a:ext uri="{FF2B5EF4-FFF2-40B4-BE49-F238E27FC236}">
                  <a16:creationId xmlns:a16="http://schemas.microsoft.com/office/drawing/2014/main" xmlns="" id="{80313325-A7D6-4B80-B4B3-EADCBDE9E52A}"/>
                </a:ext>
              </a:extLst>
            </p:cNvPr>
            <p:cNvSpPr txBox="1"/>
            <p:nvPr/>
          </p:nvSpPr>
          <p:spPr>
            <a:xfrm>
              <a:off x="1115314" y="4201694"/>
              <a:ext cx="188119" cy="195814"/>
            </a:xfrm>
            <a:prstGeom prst="rect">
              <a:avLst/>
            </a:prstGeom>
            <a:noFill/>
          </p:spPr>
          <p:txBody>
            <a:bodyPr wrap="none" lIns="36000" tIns="36000" rIns="36000" bIns="36000" rtlCol="0" anchor="ctr" anchorCtr="0">
              <a:spAutoFit/>
            </a:bodyPr>
            <a:lstStyle/>
            <a:p>
              <a:pPr algn="r"/>
              <a:r>
                <a:rPr lang="fr-FR" sz="800" dirty="0"/>
                <a:t>20</a:t>
              </a:r>
            </a:p>
          </p:txBody>
        </p:sp>
        <p:sp>
          <p:nvSpPr>
            <p:cNvPr id="173" name="TextBox 172">
              <a:extLst>
                <a:ext uri="{FF2B5EF4-FFF2-40B4-BE49-F238E27FC236}">
                  <a16:creationId xmlns:a16="http://schemas.microsoft.com/office/drawing/2014/main" xmlns="" id="{90B2A6B3-752C-48F4-AF51-106CD03E11FB}"/>
                </a:ext>
              </a:extLst>
            </p:cNvPr>
            <p:cNvSpPr txBox="1"/>
            <p:nvPr/>
          </p:nvSpPr>
          <p:spPr>
            <a:xfrm>
              <a:off x="1115314" y="5198071"/>
              <a:ext cx="188119" cy="195814"/>
            </a:xfrm>
            <a:prstGeom prst="rect">
              <a:avLst/>
            </a:prstGeom>
            <a:noFill/>
          </p:spPr>
          <p:txBody>
            <a:bodyPr wrap="none" lIns="36000" tIns="36000" rIns="36000" bIns="36000" rtlCol="0" anchor="ctr" anchorCtr="0">
              <a:spAutoFit/>
            </a:bodyPr>
            <a:lstStyle/>
            <a:p>
              <a:pPr algn="r"/>
              <a:r>
                <a:rPr lang="fr-FR" sz="800" dirty="0"/>
                <a:t>–8</a:t>
              </a:r>
            </a:p>
          </p:txBody>
        </p:sp>
        <p:sp>
          <p:nvSpPr>
            <p:cNvPr id="174" name="TextBox 173">
              <a:extLst>
                <a:ext uri="{FF2B5EF4-FFF2-40B4-BE49-F238E27FC236}">
                  <a16:creationId xmlns:a16="http://schemas.microsoft.com/office/drawing/2014/main" xmlns="" id="{18C511CF-B576-49DC-BE5C-82BB5DE9D67F}"/>
                </a:ext>
              </a:extLst>
            </p:cNvPr>
            <p:cNvSpPr txBox="1"/>
            <p:nvPr/>
          </p:nvSpPr>
          <p:spPr>
            <a:xfrm>
              <a:off x="1057605" y="5359996"/>
              <a:ext cx="245828" cy="195814"/>
            </a:xfrm>
            <a:prstGeom prst="rect">
              <a:avLst/>
            </a:prstGeom>
            <a:noFill/>
          </p:spPr>
          <p:txBody>
            <a:bodyPr wrap="none" lIns="36000" tIns="36000" rIns="36000" bIns="36000" rtlCol="0" anchor="ctr" anchorCtr="0">
              <a:spAutoFit/>
            </a:bodyPr>
            <a:lstStyle/>
            <a:p>
              <a:pPr algn="r"/>
              <a:r>
                <a:rPr lang="fr-FR" sz="800" dirty="0"/>
                <a:t>–12</a:t>
              </a:r>
            </a:p>
          </p:txBody>
        </p:sp>
        <p:sp>
          <p:nvSpPr>
            <p:cNvPr id="175" name="TextBox 174">
              <a:extLst>
                <a:ext uri="{FF2B5EF4-FFF2-40B4-BE49-F238E27FC236}">
                  <a16:creationId xmlns:a16="http://schemas.microsoft.com/office/drawing/2014/main" xmlns="" id="{315C5E62-E9AA-4BFB-BD00-2661DDDA9748}"/>
                </a:ext>
              </a:extLst>
            </p:cNvPr>
            <p:cNvSpPr txBox="1"/>
            <p:nvPr/>
          </p:nvSpPr>
          <p:spPr>
            <a:xfrm>
              <a:off x="1057605" y="5506046"/>
              <a:ext cx="245828" cy="195814"/>
            </a:xfrm>
            <a:prstGeom prst="rect">
              <a:avLst/>
            </a:prstGeom>
            <a:noFill/>
          </p:spPr>
          <p:txBody>
            <a:bodyPr wrap="none" lIns="36000" tIns="36000" rIns="36000" bIns="36000" rtlCol="0" anchor="ctr" anchorCtr="0">
              <a:spAutoFit/>
            </a:bodyPr>
            <a:lstStyle/>
            <a:p>
              <a:pPr algn="r"/>
              <a:r>
                <a:rPr lang="fr-FR" sz="800" dirty="0"/>
                <a:t>–16</a:t>
              </a:r>
            </a:p>
          </p:txBody>
        </p:sp>
        <p:sp>
          <p:nvSpPr>
            <p:cNvPr id="176" name="TextBox 175">
              <a:extLst>
                <a:ext uri="{FF2B5EF4-FFF2-40B4-BE49-F238E27FC236}">
                  <a16:creationId xmlns:a16="http://schemas.microsoft.com/office/drawing/2014/main" xmlns="" id="{70E0C754-172D-4F99-AE4C-BA9F5313DC55}"/>
                </a:ext>
              </a:extLst>
            </p:cNvPr>
            <p:cNvSpPr txBox="1"/>
            <p:nvPr/>
          </p:nvSpPr>
          <p:spPr>
            <a:xfrm>
              <a:off x="1057605" y="5652096"/>
              <a:ext cx="245828" cy="195814"/>
            </a:xfrm>
            <a:prstGeom prst="rect">
              <a:avLst/>
            </a:prstGeom>
            <a:noFill/>
          </p:spPr>
          <p:txBody>
            <a:bodyPr wrap="none" lIns="36000" tIns="36000" rIns="36000" bIns="36000" rtlCol="0" anchor="ctr" anchorCtr="0">
              <a:spAutoFit/>
            </a:bodyPr>
            <a:lstStyle/>
            <a:p>
              <a:pPr algn="r"/>
              <a:r>
                <a:rPr lang="fr-FR" sz="800" dirty="0"/>
                <a:t>–20</a:t>
              </a:r>
            </a:p>
          </p:txBody>
        </p:sp>
        <p:sp>
          <p:nvSpPr>
            <p:cNvPr id="178" name="TextBox 177">
              <a:extLst>
                <a:ext uri="{FF2B5EF4-FFF2-40B4-BE49-F238E27FC236}">
                  <a16:creationId xmlns:a16="http://schemas.microsoft.com/office/drawing/2014/main" xmlns="" id="{3AC3366E-F68F-4869-A060-E0928BF988DF}"/>
                </a:ext>
              </a:extLst>
            </p:cNvPr>
            <p:cNvSpPr txBox="1"/>
            <p:nvPr/>
          </p:nvSpPr>
          <p:spPr>
            <a:xfrm>
              <a:off x="1321509" y="4219556"/>
              <a:ext cx="1099981" cy="584775"/>
            </a:xfrm>
            <a:prstGeom prst="rect">
              <a:avLst/>
            </a:prstGeom>
            <a:noFill/>
          </p:spPr>
          <p:txBody>
            <a:bodyPr wrap="none" rtlCol="0">
              <a:spAutoFit/>
            </a:bodyPr>
            <a:lstStyle/>
            <a:p>
              <a:pPr algn="ctr"/>
              <a:r>
                <a:rPr lang="fr-FR" sz="800" dirty="0"/>
                <a:t>Différence de MMC </a:t>
              </a:r>
              <a:br>
                <a:rPr lang="fr-FR" sz="800" dirty="0"/>
              </a:br>
              <a:r>
                <a:rPr lang="fr-FR" sz="800" dirty="0"/>
                <a:t>à la semaine 18 :</a:t>
              </a:r>
              <a:br>
                <a:rPr lang="fr-FR" sz="800" dirty="0"/>
              </a:br>
              <a:r>
                <a:rPr lang="fr-FR" sz="800" dirty="0"/>
                <a:t>–4,6 (–11,9 à 2,7)</a:t>
              </a:r>
            </a:p>
            <a:p>
              <a:pPr algn="ctr"/>
              <a:r>
                <a:rPr lang="fr-FR" sz="800" dirty="0"/>
                <a:t>p=0,217</a:t>
              </a:r>
            </a:p>
          </p:txBody>
        </p:sp>
        <p:grpSp>
          <p:nvGrpSpPr>
            <p:cNvPr id="183" name="Group 182">
              <a:extLst>
                <a:ext uri="{FF2B5EF4-FFF2-40B4-BE49-F238E27FC236}">
                  <a16:creationId xmlns:a16="http://schemas.microsoft.com/office/drawing/2014/main" xmlns="" id="{202AEB34-1BCB-41E1-8C83-350C418FC698}"/>
                </a:ext>
              </a:extLst>
            </p:cNvPr>
            <p:cNvGrpSpPr/>
            <p:nvPr/>
          </p:nvGrpSpPr>
          <p:grpSpPr>
            <a:xfrm>
              <a:off x="1428259" y="5779744"/>
              <a:ext cx="2913260" cy="41857"/>
              <a:chOff x="1428259" y="3544058"/>
              <a:chExt cx="2913260" cy="41857"/>
            </a:xfrm>
          </p:grpSpPr>
          <p:sp>
            <p:nvSpPr>
              <p:cNvPr id="196" name="Line 19">
                <a:extLst>
                  <a:ext uri="{FF2B5EF4-FFF2-40B4-BE49-F238E27FC236}">
                    <a16:creationId xmlns:a16="http://schemas.microsoft.com/office/drawing/2014/main" xmlns="" id="{0DC68198-9FA6-4703-AFB5-65369EA421A1}"/>
                  </a:ext>
                </a:extLst>
              </p:cNvPr>
              <p:cNvSpPr>
                <a:spLocks noChangeShapeType="1"/>
              </p:cNvSpPr>
              <p:nvPr/>
            </p:nvSpPr>
            <p:spPr bwMode="auto">
              <a:xfrm>
                <a:off x="3752713"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97" name="Line 19">
                <a:extLst>
                  <a:ext uri="{FF2B5EF4-FFF2-40B4-BE49-F238E27FC236}">
                    <a16:creationId xmlns:a16="http://schemas.microsoft.com/office/drawing/2014/main" xmlns="" id="{78B8F936-860F-48DB-A027-19E874F30C3C}"/>
                  </a:ext>
                </a:extLst>
              </p:cNvPr>
              <p:cNvSpPr>
                <a:spLocks noChangeShapeType="1"/>
              </p:cNvSpPr>
              <p:nvPr/>
            </p:nvSpPr>
            <p:spPr bwMode="auto">
              <a:xfrm>
                <a:off x="2608562"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98" name="Line 19">
                <a:extLst>
                  <a:ext uri="{FF2B5EF4-FFF2-40B4-BE49-F238E27FC236}">
                    <a16:creationId xmlns:a16="http://schemas.microsoft.com/office/drawing/2014/main" xmlns="" id="{9882E600-39FA-40C5-8FDF-6C3A3827A54B}"/>
                  </a:ext>
                </a:extLst>
              </p:cNvPr>
              <p:cNvSpPr>
                <a:spLocks noChangeShapeType="1"/>
              </p:cNvSpPr>
              <p:nvPr/>
            </p:nvSpPr>
            <p:spPr bwMode="auto">
              <a:xfrm>
                <a:off x="3188360"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99" name="Line 21">
                <a:extLst>
                  <a:ext uri="{FF2B5EF4-FFF2-40B4-BE49-F238E27FC236}">
                    <a16:creationId xmlns:a16="http://schemas.microsoft.com/office/drawing/2014/main" xmlns="" id="{168648BF-A6E8-46F8-811B-C9712DEBC51A}"/>
                  </a:ext>
                </a:extLst>
              </p:cNvPr>
              <p:cNvSpPr>
                <a:spLocks noChangeShapeType="1"/>
              </p:cNvSpPr>
              <p:nvPr/>
            </p:nvSpPr>
            <p:spPr bwMode="auto">
              <a:xfrm>
                <a:off x="14282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00" name="Line 21">
                <a:extLst>
                  <a:ext uri="{FF2B5EF4-FFF2-40B4-BE49-F238E27FC236}">
                    <a16:creationId xmlns:a16="http://schemas.microsoft.com/office/drawing/2014/main" xmlns="" id="{9B2214D8-54BD-49EB-9852-07A922E8C71B}"/>
                  </a:ext>
                </a:extLst>
              </p:cNvPr>
              <p:cNvSpPr>
                <a:spLocks noChangeShapeType="1"/>
              </p:cNvSpPr>
              <p:nvPr/>
            </p:nvSpPr>
            <p:spPr bwMode="auto">
              <a:xfrm>
                <a:off x="172162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01" name="Line 21">
                <a:extLst>
                  <a:ext uri="{FF2B5EF4-FFF2-40B4-BE49-F238E27FC236}">
                    <a16:creationId xmlns:a16="http://schemas.microsoft.com/office/drawing/2014/main" xmlns="" id="{0F4BA53D-846B-420F-BB74-7D5EE58BE397}"/>
                  </a:ext>
                </a:extLst>
              </p:cNvPr>
              <p:cNvSpPr>
                <a:spLocks noChangeShapeType="1"/>
              </p:cNvSpPr>
              <p:nvPr/>
            </p:nvSpPr>
            <p:spPr bwMode="auto">
              <a:xfrm>
                <a:off x="201499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02" name="Line 21">
                <a:extLst>
                  <a:ext uri="{FF2B5EF4-FFF2-40B4-BE49-F238E27FC236}">
                    <a16:creationId xmlns:a16="http://schemas.microsoft.com/office/drawing/2014/main" xmlns="" id="{A187A048-DF2B-487A-9AA2-438DAF403859}"/>
                  </a:ext>
                </a:extLst>
              </p:cNvPr>
              <p:cNvSpPr>
                <a:spLocks noChangeShapeType="1"/>
              </p:cNvSpPr>
              <p:nvPr/>
            </p:nvSpPr>
            <p:spPr bwMode="auto">
              <a:xfrm>
                <a:off x="23083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03" name="Line 21">
                <a:extLst>
                  <a:ext uri="{FF2B5EF4-FFF2-40B4-BE49-F238E27FC236}">
                    <a16:creationId xmlns:a16="http://schemas.microsoft.com/office/drawing/2014/main" xmlns="" id="{56730431-F41C-4ED0-9DED-05FD02676C34}"/>
                  </a:ext>
                </a:extLst>
              </p:cNvPr>
              <p:cNvSpPr>
                <a:spLocks noChangeShapeType="1"/>
              </p:cNvSpPr>
              <p:nvPr/>
            </p:nvSpPr>
            <p:spPr bwMode="auto">
              <a:xfrm>
                <a:off x="260173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04" name="Line 21">
                <a:extLst>
                  <a:ext uri="{FF2B5EF4-FFF2-40B4-BE49-F238E27FC236}">
                    <a16:creationId xmlns:a16="http://schemas.microsoft.com/office/drawing/2014/main" xmlns="" id="{772545AB-536E-4E10-8D63-475532752F7A}"/>
                  </a:ext>
                </a:extLst>
              </p:cNvPr>
              <p:cNvSpPr>
                <a:spLocks noChangeShapeType="1"/>
              </p:cNvSpPr>
              <p:nvPr/>
            </p:nvSpPr>
            <p:spPr bwMode="auto">
              <a:xfrm>
                <a:off x="289510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05" name="Line 21">
                <a:extLst>
                  <a:ext uri="{FF2B5EF4-FFF2-40B4-BE49-F238E27FC236}">
                    <a16:creationId xmlns:a16="http://schemas.microsoft.com/office/drawing/2014/main" xmlns="" id="{7B7D7754-94A0-45C1-AF87-A7706BC3CE11}"/>
                  </a:ext>
                </a:extLst>
              </p:cNvPr>
              <p:cNvSpPr>
                <a:spLocks noChangeShapeType="1"/>
              </p:cNvSpPr>
              <p:nvPr/>
            </p:nvSpPr>
            <p:spPr bwMode="auto">
              <a:xfrm>
                <a:off x="318847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06" name="Line 21">
                <a:extLst>
                  <a:ext uri="{FF2B5EF4-FFF2-40B4-BE49-F238E27FC236}">
                    <a16:creationId xmlns:a16="http://schemas.microsoft.com/office/drawing/2014/main" xmlns="" id="{35D6A258-49C7-431A-ADB4-746520289B42}"/>
                  </a:ext>
                </a:extLst>
              </p:cNvPr>
              <p:cNvSpPr>
                <a:spLocks noChangeShapeType="1"/>
              </p:cNvSpPr>
              <p:nvPr/>
            </p:nvSpPr>
            <p:spPr bwMode="auto">
              <a:xfrm>
                <a:off x="348184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07" name="Line 21">
                <a:extLst>
                  <a:ext uri="{FF2B5EF4-FFF2-40B4-BE49-F238E27FC236}">
                    <a16:creationId xmlns:a16="http://schemas.microsoft.com/office/drawing/2014/main" xmlns="" id="{CA3D427C-8F29-4232-A738-D836B5B73248}"/>
                  </a:ext>
                </a:extLst>
              </p:cNvPr>
              <p:cNvSpPr>
                <a:spLocks noChangeShapeType="1"/>
              </p:cNvSpPr>
              <p:nvPr/>
            </p:nvSpPr>
            <p:spPr bwMode="auto">
              <a:xfrm>
                <a:off x="37561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08" name="Line 21">
                <a:extLst>
                  <a:ext uri="{FF2B5EF4-FFF2-40B4-BE49-F238E27FC236}">
                    <a16:creationId xmlns:a16="http://schemas.microsoft.com/office/drawing/2014/main" xmlns="" id="{6DCB2D2E-D0F4-4315-848C-CAA8F9876470}"/>
                  </a:ext>
                </a:extLst>
              </p:cNvPr>
              <p:cNvSpPr>
                <a:spLocks noChangeShapeType="1"/>
              </p:cNvSpPr>
              <p:nvPr/>
            </p:nvSpPr>
            <p:spPr bwMode="auto">
              <a:xfrm>
                <a:off x="40571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09" name="Line 21">
                <a:extLst>
                  <a:ext uri="{FF2B5EF4-FFF2-40B4-BE49-F238E27FC236}">
                    <a16:creationId xmlns:a16="http://schemas.microsoft.com/office/drawing/2014/main" xmlns="" id="{A4BF254E-CC01-4216-AA1D-53FCC91AC37B}"/>
                  </a:ext>
                </a:extLst>
              </p:cNvPr>
              <p:cNvSpPr>
                <a:spLocks noChangeShapeType="1"/>
              </p:cNvSpPr>
              <p:nvPr/>
            </p:nvSpPr>
            <p:spPr bwMode="auto">
              <a:xfrm>
                <a:off x="434151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grpSp>
        <p:grpSp>
          <p:nvGrpSpPr>
            <p:cNvPr id="184" name="Group 183">
              <a:extLst>
                <a:ext uri="{FF2B5EF4-FFF2-40B4-BE49-F238E27FC236}">
                  <a16:creationId xmlns:a16="http://schemas.microsoft.com/office/drawing/2014/main" xmlns="" id="{1D35A7BA-BEA0-48AF-8D79-C7AE9EBBFD0C}"/>
                </a:ext>
              </a:extLst>
            </p:cNvPr>
            <p:cNvGrpSpPr/>
            <p:nvPr/>
          </p:nvGrpSpPr>
          <p:grpSpPr>
            <a:xfrm>
              <a:off x="1307072" y="5762590"/>
              <a:ext cx="3184489" cy="215444"/>
              <a:chOff x="1307072" y="3526904"/>
              <a:chExt cx="3184489" cy="215444"/>
            </a:xfrm>
          </p:grpSpPr>
          <p:sp>
            <p:nvSpPr>
              <p:cNvPr id="185" name="TextBox 184">
                <a:extLst>
                  <a:ext uri="{FF2B5EF4-FFF2-40B4-BE49-F238E27FC236}">
                    <a16:creationId xmlns:a16="http://schemas.microsoft.com/office/drawing/2014/main" xmlns="" id="{93101268-657F-4EA0-B442-A9A9444A24B7}"/>
                  </a:ext>
                </a:extLst>
              </p:cNvPr>
              <p:cNvSpPr txBox="1"/>
              <p:nvPr/>
            </p:nvSpPr>
            <p:spPr>
              <a:xfrm>
                <a:off x="1307072" y="3526904"/>
                <a:ext cx="242374" cy="215444"/>
              </a:xfrm>
              <a:prstGeom prst="rect">
                <a:avLst/>
              </a:prstGeom>
              <a:noFill/>
            </p:spPr>
            <p:txBody>
              <a:bodyPr wrap="none" rtlCol="0">
                <a:spAutoFit/>
              </a:bodyPr>
              <a:lstStyle/>
              <a:p>
                <a:pPr algn="ctr"/>
                <a:r>
                  <a:rPr lang="fr-FR" sz="800" dirty="0">
                    <a:solidFill>
                      <a:srgbClr val="4D4D4D"/>
                    </a:solidFill>
                  </a:rPr>
                  <a:t>0</a:t>
                </a:r>
              </a:p>
            </p:txBody>
          </p:sp>
          <p:sp>
            <p:nvSpPr>
              <p:cNvPr id="186" name="TextBox 185">
                <a:extLst>
                  <a:ext uri="{FF2B5EF4-FFF2-40B4-BE49-F238E27FC236}">
                    <a16:creationId xmlns:a16="http://schemas.microsoft.com/office/drawing/2014/main" xmlns="" id="{35C2C2D4-36E5-4B34-8404-F037320D580D}"/>
                  </a:ext>
                </a:extLst>
              </p:cNvPr>
              <p:cNvSpPr txBox="1"/>
              <p:nvPr/>
            </p:nvSpPr>
            <p:spPr>
              <a:xfrm>
                <a:off x="1600442" y="3526904"/>
                <a:ext cx="242374" cy="215444"/>
              </a:xfrm>
              <a:prstGeom prst="rect">
                <a:avLst/>
              </a:prstGeom>
              <a:noFill/>
            </p:spPr>
            <p:txBody>
              <a:bodyPr wrap="none" rtlCol="0">
                <a:spAutoFit/>
              </a:bodyPr>
              <a:lstStyle/>
              <a:p>
                <a:pPr algn="ctr"/>
                <a:r>
                  <a:rPr lang="fr-FR" sz="800" dirty="0">
                    <a:solidFill>
                      <a:srgbClr val="4D4D4D"/>
                    </a:solidFill>
                  </a:rPr>
                  <a:t>3</a:t>
                </a:r>
              </a:p>
            </p:txBody>
          </p:sp>
          <p:sp>
            <p:nvSpPr>
              <p:cNvPr id="187" name="TextBox 186">
                <a:extLst>
                  <a:ext uri="{FF2B5EF4-FFF2-40B4-BE49-F238E27FC236}">
                    <a16:creationId xmlns:a16="http://schemas.microsoft.com/office/drawing/2014/main" xmlns="" id="{464E6888-5E64-4053-B44C-70C54DF2ECC1}"/>
                  </a:ext>
                </a:extLst>
              </p:cNvPr>
              <p:cNvSpPr txBox="1"/>
              <p:nvPr/>
            </p:nvSpPr>
            <p:spPr>
              <a:xfrm>
                <a:off x="1893812" y="3526904"/>
                <a:ext cx="242374" cy="215444"/>
              </a:xfrm>
              <a:prstGeom prst="rect">
                <a:avLst/>
              </a:prstGeom>
              <a:noFill/>
            </p:spPr>
            <p:txBody>
              <a:bodyPr wrap="none" rtlCol="0">
                <a:spAutoFit/>
              </a:bodyPr>
              <a:lstStyle/>
              <a:p>
                <a:pPr algn="ctr"/>
                <a:r>
                  <a:rPr lang="fr-FR" sz="800" dirty="0">
                    <a:solidFill>
                      <a:srgbClr val="4D4D4D"/>
                    </a:solidFill>
                  </a:rPr>
                  <a:t>6</a:t>
                </a:r>
              </a:p>
            </p:txBody>
          </p:sp>
          <p:sp>
            <p:nvSpPr>
              <p:cNvPr id="188" name="TextBox 187">
                <a:extLst>
                  <a:ext uri="{FF2B5EF4-FFF2-40B4-BE49-F238E27FC236}">
                    <a16:creationId xmlns:a16="http://schemas.microsoft.com/office/drawing/2014/main" xmlns="" id="{8FEDE470-1E2B-4481-A7CC-0460BA10F797}"/>
                  </a:ext>
                </a:extLst>
              </p:cNvPr>
              <p:cNvSpPr txBox="1"/>
              <p:nvPr/>
            </p:nvSpPr>
            <p:spPr>
              <a:xfrm>
                <a:off x="2187182" y="3526904"/>
                <a:ext cx="242374" cy="215444"/>
              </a:xfrm>
              <a:prstGeom prst="rect">
                <a:avLst/>
              </a:prstGeom>
              <a:noFill/>
            </p:spPr>
            <p:txBody>
              <a:bodyPr wrap="none" rtlCol="0">
                <a:spAutoFit/>
              </a:bodyPr>
              <a:lstStyle/>
              <a:p>
                <a:pPr algn="ctr"/>
                <a:r>
                  <a:rPr lang="fr-FR" sz="800" dirty="0">
                    <a:solidFill>
                      <a:srgbClr val="4D4D4D"/>
                    </a:solidFill>
                  </a:rPr>
                  <a:t>9</a:t>
                </a:r>
              </a:p>
            </p:txBody>
          </p:sp>
          <p:sp>
            <p:nvSpPr>
              <p:cNvPr id="189" name="TextBox 188">
                <a:extLst>
                  <a:ext uri="{FF2B5EF4-FFF2-40B4-BE49-F238E27FC236}">
                    <a16:creationId xmlns:a16="http://schemas.microsoft.com/office/drawing/2014/main" xmlns="" id="{7D7E6542-D80F-4EDF-B3F6-400B40E65D99}"/>
                  </a:ext>
                </a:extLst>
              </p:cNvPr>
              <p:cNvSpPr txBox="1"/>
              <p:nvPr/>
            </p:nvSpPr>
            <p:spPr>
              <a:xfrm>
                <a:off x="2451698" y="3526904"/>
                <a:ext cx="300083" cy="215444"/>
              </a:xfrm>
              <a:prstGeom prst="rect">
                <a:avLst/>
              </a:prstGeom>
              <a:noFill/>
            </p:spPr>
            <p:txBody>
              <a:bodyPr wrap="none" rtlCol="0">
                <a:spAutoFit/>
              </a:bodyPr>
              <a:lstStyle/>
              <a:p>
                <a:pPr algn="ctr"/>
                <a:r>
                  <a:rPr lang="fr-FR" sz="800" dirty="0">
                    <a:solidFill>
                      <a:srgbClr val="4D4D4D"/>
                    </a:solidFill>
                  </a:rPr>
                  <a:t>12</a:t>
                </a:r>
              </a:p>
            </p:txBody>
          </p:sp>
          <p:sp>
            <p:nvSpPr>
              <p:cNvPr id="190" name="TextBox 189">
                <a:extLst>
                  <a:ext uri="{FF2B5EF4-FFF2-40B4-BE49-F238E27FC236}">
                    <a16:creationId xmlns:a16="http://schemas.microsoft.com/office/drawing/2014/main" xmlns="" id="{2736ADF1-6463-4716-8AFC-A72B4A2BC578}"/>
                  </a:ext>
                </a:extLst>
              </p:cNvPr>
              <p:cNvSpPr txBox="1"/>
              <p:nvPr/>
            </p:nvSpPr>
            <p:spPr>
              <a:xfrm>
                <a:off x="2745068" y="3526904"/>
                <a:ext cx="300083" cy="215444"/>
              </a:xfrm>
              <a:prstGeom prst="rect">
                <a:avLst/>
              </a:prstGeom>
              <a:noFill/>
            </p:spPr>
            <p:txBody>
              <a:bodyPr wrap="none" rtlCol="0">
                <a:spAutoFit/>
              </a:bodyPr>
              <a:lstStyle/>
              <a:p>
                <a:pPr algn="ctr"/>
                <a:r>
                  <a:rPr lang="fr-FR" sz="800" dirty="0">
                    <a:solidFill>
                      <a:srgbClr val="4D4D4D"/>
                    </a:solidFill>
                  </a:rPr>
                  <a:t>18</a:t>
                </a:r>
              </a:p>
            </p:txBody>
          </p:sp>
          <p:sp>
            <p:nvSpPr>
              <p:cNvPr id="191" name="TextBox 190">
                <a:extLst>
                  <a:ext uri="{FF2B5EF4-FFF2-40B4-BE49-F238E27FC236}">
                    <a16:creationId xmlns:a16="http://schemas.microsoft.com/office/drawing/2014/main" xmlns="" id="{4E7AE00A-A549-4FA6-A1DB-AB5C1517E079}"/>
                  </a:ext>
                </a:extLst>
              </p:cNvPr>
              <p:cNvSpPr txBox="1"/>
              <p:nvPr/>
            </p:nvSpPr>
            <p:spPr>
              <a:xfrm>
                <a:off x="3038438" y="3526904"/>
                <a:ext cx="300083" cy="215444"/>
              </a:xfrm>
              <a:prstGeom prst="rect">
                <a:avLst/>
              </a:prstGeom>
              <a:noFill/>
            </p:spPr>
            <p:txBody>
              <a:bodyPr wrap="none" rtlCol="0">
                <a:spAutoFit/>
              </a:bodyPr>
              <a:lstStyle/>
              <a:p>
                <a:pPr algn="ctr"/>
                <a:r>
                  <a:rPr lang="fr-FR" sz="800" dirty="0">
                    <a:solidFill>
                      <a:srgbClr val="4D4D4D"/>
                    </a:solidFill>
                  </a:rPr>
                  <a:t>24</a:t>
                </a:r>
              </a:p>
            </p:txBody>
          </p:sp>
          <p:sp>
            <p:nvSpPr>
              <p:cNvPr id="192" name="TextBox 191">
                <a:extLst>
                  <a:ext uri="{FF2B5EF4-FFF2-40B4-BE49-F238E27FC236}">
                    <a16:creationId xmlns:a16="http://schemas.microsoft.com/office/drawing/2014/main" xmlns="" id="{A3280648-186A-43E3-9732-0B407C2242A0}"/>
                  </a:ext>
                </a:extLst>
              </p:cNvPr>
              <p:cNvSpPr txBox="1"/>
              <p:nvPr/>
            </p:nvSpPr>
            <p:spPr>
              <a:xfrm>
                <a:off x="3331808" y="3526904"/>
                <a:ext cx="300083" cy="215444"/>
              </a:xfrm>
              <a:prstGeom prst="rect">
                <a:avLst/>
              </a:prstGeom>
              <a:noFill/>
            </p:spPr>
            <p:txBody>
              <a:bodyPr wrap="none" rtlCol="0">
                <a:spAutoFit/>
              </a:bodyPr>
              <a:lstStyle/>
              <a:p>
                <a:pPr algn="ctr"/>
                <a:r>
                  <a:rPr lang="fr-FR" sz="800" dirty="0">
                    <a:solidFill>
                      <a:srgbClr val="4D4D4D"/>
                    </a:solidFill>
                  </a:rPr>
                  <a:t>30</a:t>
                </a:r>
              </a:p>
            </p:txBody>
          </p:sp>
          <p:sp>
            <p:nvSpPr>
              <p:cNvPr id="193" name="TextBox 192">
                <a:extLst>
                  <a:ext uri="{FF2B5EF4-FFF2-40B4-BE49-F238E27FC236}">
                    <a16:creationId xmlns:a16="http://schemas.microsoft.com/office/drawing/2014/main" xmlns="" id="{FB98B2AD-C520-4DC2-977D-32F29F4B282A}"/>
                  </a:ext>
                </a:extLst>
              </p:cNvPr>
              <p:cNvSpPr txBox="1"/>
              <p:nvPr/>
            </p:nvSpPr>
            <p:spPr>
              <a:xfrm>
                <a:off x="3606128" y="3526904"/>
                <a:ext cx="300083" cy="215444"/>
              </a:xfrm>
              <a:prstGeom prst="rect">
                <a:avLst/>
              </a:prstGeom>
              <a:noFill/>
            </p:spPr>
            <p:txBody>
              <a:bodyPr wrap="none" rtlCol="0">
                <a:spAutoFit/>
              </a:bodyPr>
              <a:lstStyle/>
              <a:p>
                <a:pPr algn="ctr"/>
                <a:r>
                  <a:rPr lang="fr-FR" sz="800" dirty="0">
                    <a:solidFill>
                      <a:srgbClr val="4D4D4D"/>
                    </a:solidFill>
                  </a:rPr>
                  <a:t>36</a:t>
                </a:r>
              </a:p>
            </p:txBody>
          </p:sp>
          <p:sp>
            <p:nvSpPr>
              <p:cNvPr id="194" name="TextBox 193">
                <a:extLst>
                  <a:ext uri="{FF2B5EF4-FFF2-40B4-BE49-F238E27FC236}">
                    <a16:creationId xmlns:a16="http://schemas.microsoft.com/office/drawing/2014/main" xmlns="" id="{982528CA-5413-4EB9-9872-D600DB8E503F}"/>
                  </a:ext>
                </a:extLst>
              </p:cNvPr>
              <p:cNvSpPr txBox="1"/>
              <p:nvPr/>
            </p:nvSpPr>
            <p:spPr>
              <a:xfrm>
                <a:off x="3907118" y="3526904"/>
                <a:ext cx="300083" cy="215444"/>
              </a:xfrm>
              <a:prstGeom prst="rect">
                <a:avLst/>
              </a:prstGeom>
              <a:noFill/>
            </p:spPr>
            <p:txBody>
              <a:bodyPr wrap="none" rtlCol="0">
                <a:spAutoFit/>
              </a:bodyPr>
              <a:lstStyle/>
              <a:p>
                <a:pPr algn="ctr"/>
                <a:r>
                  <a:rPr lang="fr-FR" sz="800" dirty="0">
                    <a:solidFill>
                      <a:srgbClr val="4D4D4D"/>
                    </a:solidFill>
                  </a:rPr>
                  <a:t>42</a:t>
                </a:r>
              </a:p>
            </p:txBody>
          </p:sp>
          <p:sp>
            <p:nvSpPr>
              <p:cNvPr id="195" name="TextBox 194">
                <a:extLst>
                  <a:ext uri="{FF2B5EF4-FFF2-40B4-BE49-F238E27FC236}">
                    <a16:creationId xmlns:a16="http://schemas.microsoft.com/office/drawing/2014/main" xmlns="" id="{D8922C02-F7AD-4790-8656-39FD42CB80EB}"/>
                  </a:ext>
                </a:extLst>
              </p:cNvPr>
              <p:cNvSpPr txBox="1"/>
              <p:nvPr/>
            </p:nvSpPr>
            <p:spPr>
              <a:xfrm>
                <a:off x="4191478" y="3526904"/>
                <a:ext cx="300083" cy="215444"/>
              </a:xfrm>
              <a:prstGeom prst="rect">
                <a:avLst/>
              </a:prstGeom>
              <a:noFill/>
            </p:spPr>
            <p:txBody>
              <a:bodyPr wrap="none" rtlCol="0">
                <a:spAutoFit/>
              </a:bodyPr>
              <a:lstStyle/>
              <a:p>
                <a:pPr algn="ctr"/>
                <a:r>
                  <a:rPr lang="fr-FR" sz="800" dirty="0">
                    <a:solidFill>
                      <a:srgbClr val="4D4D4D"/>
                    </a:solidFill>
                  </a:rPr>
                  <a:t>48</a:t>
                </a:r>
              </a:p>
            </p:txBody>
          </p:sp>
        </p:grpSp>
      </p:grpSp>
      <p:sp>
        <p:nvSpPr>
          <p:cNvPr id="210" name="TextBox 209">
            <a:extLst>
              <a:ext uri="{FF2B5EF4-FFF2-40B4-BE49-F238E27FC236}">
                <a16:creationId xmlns:a16="http://schemas.microsoft.com/office/drawing/2014/main" xmlns="" id="{C505BF51-55C9-48C2-8AE5-6A44526BE026}"/>
              </a:ext>
            </a:extLst>
          </p:cNvPr>
          <p:cNvSpPr txBox="1"/>
          <p:nvPr/>
        </p:nvSpPr>
        <p:spPr>
          <a:xfrm>
            <a:off x="1823756" y="3967025"/>
            <a:ext cx="2007281" cy="276999"/>
          </a:xfrm>
          <a:prstGeom prst="rect">
            <a:avLst/>
          </a:prstGeom>
          <a:noFill/>
        </p:spPr>
        <p:txBody>
          <a:bodyPr wrap="none" rtlCol="0">
            <a:spAutoFit/>
          </a:bodyPr>
          <a:lstStyle/>
          <a:p>
            <a:pPr algn="ctr"/>
            <a:r>
              <a:rPr lang="fr-FR" sz="1200" b="1" dirty="0"/>
              <a:t>QLQ-C30: perte d’appétit</a:t>
            </a:r>
          </a:p>
        </p:txBody>
      </p:sp>
      <p:grpSp>
        <p:nvGrpSpPr>
          <p:cNvPr id="211" name="Group 210">
            <a:extLst>
              <a:ext uri="{FF2B5EF4-FFF2-40B4-BE49-F238E27FC236}">
                <a16:creationId xmlns:a16="http://schemas.microsoft.com/office/drawing/2014/main" xmlns="" id="{F2AE9052-587C-4CD2-B03B-7240B5E179FA}"/>
              </a:ext>
            </a:extLst>
          </p:cNvPr>
          <p:cNvGrpSpPr/>
          <p:nvPr/>
        </p:nvGrpSpPr>
        <p:grpSpPr>
          <a:xfrm>
            <a:off x="5043555" y="4164370"/>
            <a:ext cx="3314615" cy="1646216"/>
            <a:chOff x="5202182" y="4201694"/>
            <a:chExt cx="3314615" cy="1646216"/>
          </a:xfrm>
        </p:grpSpPr>
        <p:sp>
          <p:nvSpPr>
            <p:cNvPr id="212" name="Freeform 21">
              <a:extLst>
                <a:ext uri="{FF2B5EF4-FFF2-40B4-BE49-F238E27FC236}">
                  <a16:creationId xmlns:a16="http://schemas.microsoft.com/office/drawing/2014/main" xmlns="" id="{34D2621D-3946-464B-A8D2-29FB7F96841A}"/>
                </a:ext>
              </a:extLst>
            </p:cNvPr>
            <p:cNvSpPr>
              <a:spLocks/>
            </p:cNvSpPr>
            <p:nvPr/>
          </p:nvSpPr>
          <p:spPr bwMode="auto">
            <a:xfrm>
              <a:off x="5467944" y="4297757"/>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13" name="Line 6">
              <a:extLst>
                <a:ext uri="{FF2B5EF4-FFF2-40B4-BE49-F238E27FC236}">
                  <a16:creationId xmlns:a16="http://schemas.microsoft.com/office/drawing/2014/main" xmlns="" id="{8C21F647-3C2E-4C5B-9EC8-C779747B555F}"/>
                </a:ext>
              </a:extLst>
            </p:cNvPr>
            <p:cNvSpPr>
              <a:spLocks noChangeShapeType="1"/>
            </p:cNvSpPr>
            <p:nvPr/>
          </p:nvSpPr>
          <p:spPr bwMode="auto">
            <a:xfrm>
              <a:off x="5427147" y="4297756"/>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14" name="Line 7">
              <a:extLst>
                <a:ext uri="{FF2B5EF4-FFF2-40B4-BE49-F238E27FC236}">
                  <a16:creationId xmlns:a16="http://schemas.microsoft.com/office/drawing/2014/main" xmlns="" id="{25BE19A4-1600-4A12-B3A9-8676177105E5}"/>
                </a:ext>
              </a:extLst>
            </p:cNvPr>
            <p:cNvSpPr>
              <a:spLocks noChangeShapeType="1"/>
            </p:cNvSpPr>
            <p:nvPr/>
          </p:nvSpPr>
          <p:spPr bwMode="auto">
            <a:xfrm>
              <a:off x="5427147" y="4445047"/>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15" name="Line 9">
              <a:extLst>
                <a:ext uri="{FF2B5EF4-FFF2-40B4-BE49-F238E27FC236}">
                  <a16:creationId xmlns:a16="http://schemas.microsoft.com/office/drawing/2014/main" xmlns="" id="{56B51227-6410-4277-B67D-1D7333F0FC68}"/>
                </a:ext>
              </a:extLst>
            </p:cNvPr>
            <p:cNvSpPr>
              <a:spLocks noChangeShapeType="1"/>
            </p:cNvSpPr>
            <p:nvPr/>
          </p:nvSpPr>
          <p:spPr bwMode="auto">
            <a:xfrm>
              <a:off x="5420797" y="5027089"/>
              <a:ext cx="309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16" name="Line 10">
              <a:extLst>
                <a:ext uri="{FF2B5EF4-FFF2-40B4-BE49-F238E27FC236}">
                  <a16:creationId xmlns:a16="http://schemas.microsoft.com/office/drawing/2014/main" xmlns="" id="{9B27C0A5-0AA4-46ED-95D9-A9A5527A2C85}"/>
                </a:ext>
              </a:extLst>
            </p:cNvPr>
            <p:cNvSpPr>
              <a:spLocks noChangeShapeType="1"/>
            </p:cNvSpPr>
            <p:nvPr/>
          </p:nvSpPr>
          <p:spPr bwMode="auto">
            <a:xfrm>
              <a:off x="5427147" y="5307407"/>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17" name="TextBox 216">
              <a:extLst>
                <a:ext uri="{FF2B5EF4-FFF2-40B4-BE49-F238E27FC236}">
                  <a16:creationId xmlns:a16="http://schemas.microsoft.com/office/drawing/2014/main" xmlns="" id="{131C5DDD-8AB0-43A9-BFBD-2F96F7713505}"/>
                </a:ext>
              </a:extLst>
            </p:cNvPr>
            <p:cNvSpPr txBox="1"/>
            <p:nvPr/>
          </p:nvSpPr>
          <p:spPr>
            <a:xfrm>
              <a:off x="5259891" y="4347171"/>
              <a:ext cx="188119" cy="195814"/>
            </a:xfrm>
            <a:prstGeom prst="rect">
              <a:avLst/>
            </a:prstGeom>
            <a:noFill/>
          </p:spPr>
          <p:txBody>
            <a:bodyPr wrap="none" lIns="36000" tIns="36000" rIns="36000" bIns="36000" rtlCol="0" anchor="ctr" anchorCtr="0">
              <a:spAutoFit/>
            </a:bodyPr>
            <a:lstStyle/>
            <a:p>
              <a:pPr algn="r"/>
              <a:r>
                <a:rPr lang="fr-FR" sz="800" dirty="0"/>
                <a:t>16</a:t>
              </a:r>
            </a:p>
          </p:txBody>
        </p:sp>
        <p:sp>
          <p:nvSpPr>
            <p:cNvPr id="218" name="Line 7">
              <a:extLst>
                <a:ext uri="{FF2B5EF4-FFF2-40B4-BE49-F238E27FC236}">
                  <a16:creationId xmlns:a16="http://schemas.microsoft.com/office/drawing/2014/main" xmlns="" id="{4DEA4E32-0DAE-4F1E-9FB9-CF4886963DA5}"/>
                </a:ext>
              </a:extLst>
            </p:cNvPr>
            <p:cNvSpPr>
              <a:spLocks noChangeShapeType="1"/>
            </p:cNvSpPr>
            <p:nvPr/>
          </p:nvSpPr>
          <p:spPr bwMode="auto">
            <a:xfrm>
              <a:off x="5427147" y="45815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19" name="TextBox 218">
              <a:extLst>
                <a:ext uri="{FF2B5EF4-FFF2-40B4-BE49-F238E27FC236}">
                  <a16:creationId xmlns:a16="http://schemas.microsoft.com/office/drawing/2014/main" xmlns="" id="{D149374D-FB9B-40DD-B91B-FE3ED12BD9A3}"/>
                </a:ext>
              </a:extLst>
            </p:cNvPr>
            <p:cNvSpPr txBox="1"/>
            <p:nvPr/>
          </p:nvSpPr>
          <p:spPr>
            <a:xfrm>
              <a:off x="5259891" y="4483696"/>
              <a:ext cx="188119" cy="195814"/>
            </a:xfrm>
            <a:prstGeom prst="rect">
              <a:avLst/>
            </a:prstGeom>
            <a:noFill/>
          </p:spPr>
          <p:txBody>
            <a:bodyPr wrap="none" lIns="36000" tIns="36000" rIns="36000" bIns="36000" rtlCol="0" anchor="ctr" anchorCtr="0">
              <a:spAutoFit/>
            </a:bodyPr>
            <a:lstStyle/>
            <a:p>
              <a:pPr algn="r"/>
              <a:r>
                <a:rPr lang="fr-FR" sz="800" dirty="0"/>
                <a:t>12</a:t>
              </a:r>
            </a:p>
          </p:txBody>
        </p:sp>
        <p:sp>
          <p:nvSpPr>
            <p:cNvPr id="220" name="Line 7">
              <a:extLst>
                <a:ext uri="{FF2B5EF4-FFF2-40B4-BE49-F238E27FC236}">
                  <a16:creationId xmlns:a16="http://schemas.microsoft.com/office/drawing/2014/main" xmlns="" id="{BC1729BD-07E4-4CBC-B175-8C9B80036A16}"/>
                </a:ext>
              </a:extLst>
            </p:cNvPr>
            <p:cNvSpPr>
              <a:spLocks noChangeShapeType="1"/>
            </p:cNvSpPr>
            <p:nvPr/>
          </p:nvSpPr>
          <p:spPr bwMode="auto">
            <a:xfrm>
              <a:off x="5427147" y="472762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21" name="TextBox 220">
              <a:extLst>
                <a:ext uri="{FF2B5EF4-FFF2-40B4-BE49-F238E27FC236}">
                  <a16:creationId xmlns:a16="http://schemas.microsoft.com/office/drawing/2014/main" xmlns="" id="{AB85253F-6438-4D73-9B14-010D32F831AD}"/>
                </a:ext>
              </a:extLst>
            </p:cNvPr>
            <p:cNvSpPr txBox="1"/>
            <p:nvPr/>
          </p:nvSpPr>
          <p:spPr>
            <a:xfrm>
              <a:off x="5317599" y="4629746"/>
              <a:ext cx="130411" cy="195814"/>
            </a:xfrm>
            <a:prstGeom prst="rect">
              <a:avLst/>
            </a:prstGeom>
            <a:noFill/>
          </p:spPr>
          <p:txBody>
            <a:bodyPr wrap="none" lIns="36000" tIns="36000" rIns="36000" bIns="36000" rtlCol="0" anchor="ctr" anchorCtr="0">
              <a:spAutoFit/>
            </a:bodyPr>
            <a:lstStyle/>
            <a:p>
              <a:pPr algn="r"/>
              <a:r>
                <a:rPr lang="fr-FR" sz="800" dirty="0"/>
                <a:t>8</a:t>
              </a:r>
            </a:p>
          </p:txBody>
        </p:sp>
        <p:sp>
          <p:nvSpPr>
            <p:cNvPr id="222" name="Line 7">
              <a:extLst>
                <a:ext uri="{FF2B5EF4-FFF2-40B4-BE49-F238E27FC236}">
                  <a16:creationId xmlns:a16="http://schemas.microsoft.com/office/drawing/2014/main" xmlns="" id="{1A6F7621-837C-4716-9DC8-4924D30FB96E}"/>
                </a:ext>
              </a:extLst>
            </p:cNvPr>
            <p:cNvSpPr>
              <a:spLocks noChangeShapeType="1"/>
            </p:cNvSpPr>
            <p:nvPr/>
          </p:nvSpPr>
          <p:spPr bwMode="auto">
            <a:xfrm>
              <a:off x="5427147" y="48736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23" name="TextBox 222">
              <a:extLst>
                <a:ext uri="{FF2B5EF4-FFF2-40B4-BE49-F238E27FC236}">
                  <a16:creationId xmlns:a16="http://schemas.microsoft.com/office/drawing/2014/main" xmlns="" id="{F5B41620-5D65-41B3-A5E7-AB2FD5F10DEC}"/>
                </a:ext>
              </a:extLst>
            </p:cNvPr>
            <p:cNvSpPr txBox="1"/>
            <p:nvPr/>
          </p:nvSpPr>
          <p:spPr>
            <a:xfrm>
              <a:off x="5317599" y="4775796"/>
              <a:ext cx="130411" cy="195814"/>
            </a:xfrm>
            <a:prstGeom prst="rect">
              <a:avLst/>
            </a:prstGeom>
            <a:noFill/>
          </p:spPr>
          <p:txBody>
            <a:bodyPr wrap="none" lIns="36000" tIns="36000" rIns="36000" bIns="36000" rtlCol="0" anchor="ctr" anchorCtr="0">
              <a:spAutoFit/>
            </a:bodyPr>
            <a:lstStyle/>
            <a:p>
              <a:pPr algn="r"/>
              <a:r>
                <a:rPr lang="fr-FR" sz="800" dirty="0"/>
                <a:t>4</a:t>
              </a:r>
            </a:p>
          </p:txBody>
        </p:sp>
        <p:sp>
          <p:nvSpPr>
            <p:cNvPr id="224" name="Line 7">
              <a:extLst>
                <a:ext uri="{FF2B5EF4-FFF2-40B4-BE49-F238E27FC236}">
                  <a16:creationId xmlns:a16="http://schemas.microsoft.com/office/drawing/2014/main" xmlns="" id="{37ECB438-A0E9-4687-8DB5-CF51D98DE444}"/>
                </a:ext>
              </a:extLst>
            </p:cNvPr>
            <p:cNvSpPr>
              <a:spLocks noChangeShapeType="1"/>
            </p:cNvSpPr>
            <p:nvPr/>
          </p:nvSpPr>
          <p:spPr bwMode="auto">
            <a:xfrm>
              <a:off x="5427147" y="501972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25" name="TextBox 224">
              <a:extLst>
                <a:ext uri="{FF2B5EF4-FFF2-40B4-BE49-F238E27FC236}">
                  <a16:creationId xmlns:a16="http://schemas.microsoft.com/office/drawing/2014/main" xmlns="" id="{9D15DB25-62EE-4BE5-AEB2-E921F8619EFA}"/>
                </a:ext>
              </a:extLst>
            </p:cNvPr>
            <p:cNvSpPr txBox="1"/>
            <p:nvPr/>
          </p:nvSpPr>
          <p:spPr>
            <a:xfrm>
              <a:off x="5317599" y="4921846"/>
              <a:ext cx="130411" cy="195814"/>
            </a:xfrm>
            <a:prstGeom prst="rect">
              <a:avLst/>
            </a:prstGeom>
            <a:noFill/>
          </p:spPr>
          <p:txBody>
            <a:bodyPr wrap="none" lIns="36000" tIns="36000" rIns="36000" bIns="36000" rtlCol="0" anchor="ctr" anchorCtr="0">
              <a:spAutoFit/>
            </a:bodyPr>
            <a:lstStyle/>
            <a:p>
              <a:pPr algn="r"/>
              <a:r>
                <a:rPr lang="fr-FR" sz="800" dirty="0"/>
                <a:t>0</a:t>
              </a:r>
            </a:p>
          </p:txBody>
        </p:sp>
        <p:sp>
          <p:nvSpPr>
            <p:cNvPr id="226" name="Line 7">
              <a:extLst>
                <a:ext uri="{FF2B5EF4-FFF2-40B4-BE49-F238E27FC236}">
                  <a16:creationId xmlns:a16="http://schemas.microsoft.com/office/drawing/2014/main" xmlns="" id="{A3903CE2-6406-4848-B1DA-CE13FBBDD5A7}"/>
                </a:ext>
              </a:extLst>
            </p:cNvPr>
            <p:cNvSpPr>
              <a:spLocks noChangeShapeType="1"/>
            </p:cNvSpPr>
            <p:nvPr/>
          </p:nvSpPr>
          <p:spPr bwMode="auto">
            <a:xfrm>
              <a:off x="5427147" y="51657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27" name="TextBox 226">
              <a:extLst>
                <a:ext uri="{FF2B5EF4-FFF2-40B4-BE49-F238E27FC236}">
                  <a16:creationId xmlns:a16="http://schemas.microsoft.com/office/drawing/2014/main" xmlns="" id="{3EA1BAF8-C492-42B5-B0C1-12DC2B397262}"/>
                </a:ext>
              </a:extLst>
            </p:cNvPr>
            <p:cNvSpPr txBox="1"/>
            <p:nvPr/>
          </p:nvSpPr>
          <p:spPr>
            <a:xfrm>
              <a:off x="5259891" y="5067896"/>
              <a:ext cx="188119" cy="195814"/>
            </a:xfrm>
            <a:prstGeom prst="rect">
              <a:avLst/>
            </a:prstGeom>
            <a:noFill/>
          </p:spPr>
          <p:txBody>
            <a:bodyPr wrap="none" lIns="36000" tIns="36000" rIns="36000" bIns="36000" rtlCol="0" anchor="ctr" anchorCtr="0">
              <a:spAutoFit/>
            </a:bodyPr>
            <a:lstStyle/>
            <a:p>
              <a:pPr algn="r"/>
              <a:r>
                <a:rPr lang="fr-FR" sz="800" dirty="0"/>
                <a:t>–4</a:t>
              </a:r>
            </a:p>
          </p:txBody>
        </p:sp>
        <p:sp>
          <p:nvSpPr>
            <p:cNvPr id="228" name="Line 7">
              <a:extLst>
                <a:ext uri="{FF2B5EF4-FFF2-40B4-BE49-F238E27FC236}">
                  <a16:creationId xmlns:a16="http://schemas.microsoft.com/office/drawing/2014/main" xmlns="" id="{2A5DDA41-E02E-4A04-8B79-E7A668BBA9DD}"/>
                </a:ext>
              </a:extLst>
            </p:cNvPr>
            <p:cNvSpPr>
              <a:spLocks noChangeShapeType="1"/>
            </p:cNvSpPr>
            <p:nvPr/>
          </p:nvSpPr>
          <p:spPr bwMode="auto">
            <a:xfrm>
              <a:off x="5427147" y="54578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29" name="Line 7">
              <a:extLst>
                <a:ext uri="{FF2B5EF4-FFF2-40B4-BE49-F238E27FC236}">
                  <a16:creationId xmlns:a16="http://schemas.microsoft.com/office/drawing/2014/main" xmlns="" id="{7A4C16EF-A723-4893-B88D-D30EF12A788D}"/>
                </a:ext>
              </a:extLst>
            </p:cNvPr>
            <p:cNvSpPr>
              <a:spLocks noChangeShapeType="1"/>
            </p:cNvSpPr>
            <p:nvPr/>
          </p:nvSpPr>
          <p:spPr bwMode="auto">
            <a:xfrm>
              <a:off x="5427147" y="560392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30" name="Line 7">
              <a:extLst>
                <a:ext uri="{FF2B5EF4-FFF2-40B4-BE49-F238E27FC236}">
                  <a16:creationId xmlns:a16="http://schemas.microsoft.com/office/drawing/2014/main" xmlns="" id="{26A922C9-E006-4C90-ACF2-64A90D8F6398}"/>
                </a:ext>
              </a:extLst>
            </p:cNvPr>
            <p:cNvSpPr>
              <a:spLocks noChangeShapeType="1"/>
            </p:cNvSpPr>
            <p:nvPr/>
          </p:nvSpPr>
          <p:spPr bwMode="auto">
            <a:xfrm>
              <a:off x="5427147" y="5749972"/>
              <a:ext cx="36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31" name="TextBox 230">
              <a:extLst>
                <a:ext uri="{FF2B5EF4-FFF2-40B4-BE49-F238E27FC236}">
                  <a16:creationId xmlns:a16="http://schemas.microsoft.com/office/drawing/2014/main" xmlns="" id="{D2A22F01-DB6C-4877-AC32-B63C6ACEA464}"/>
                </a:ext>
              </a:extLst>
            </p:cNvPr>
            <p:cNvSpPr txBox="1"/>
            <p:nvPr/>
          </p:nvSpPr>
          <p:spPr>
            <a:xfrm>
              <a:off x="5259891" y="4201694"/>
              <a:ext cx="188119" cy="195814"/>
            </a:xfrm>
            <a:prstGeom prst="rect">
              <a:avLst/>
            </a:prstGeom>
            <a:noFill/>
          </p:spPr>
          <p:txBody>
            <a:bodyPr wrap="none" lIns="36000" tIns="36000" rIns="36000" bIns="36000" rtlCol="0" anchor="ctr" anchorCtr="0">
              <a:spAutoFit/>
            </a:bodyPr>
            <a:lstStyle/>
            <a:p>
              <a:pPr algn="r"/>
              <a:r>
                <a:rPr lang="fr-FR" sz="800" dirty="0"/>
                <a:t>20</a:t>
              </a:r>
            </a:p>
          </p:txBody>
        </p:sp>
        <p:sp>
          <p:nvSpPr>
            <p:cNvPr id="232" name="TextBox 231">
              <a:extLst>
                <a:ext uri="{FF2B5EF4-FFF2-40B4-BE49-F238E27FC236}">
                  <a16:creationId xmlns:a16="http://schemas.microsoft.com/office/drawing/2014/main" xmlns="" id="{FD68BF5C-5482-40F4-9E79-8461C6B08CAD}"/>
                </a:ext>
              </a:extLst>
            </p:cNvPr>
            <p:cNvSpPr txBox="1"/>
            <p:nvPr/>
          </p:nvSpPr>
          <p:spPr>
            <a:xfrm>
              <a:off x="5259891" y="5198071"/>
              <a:ext cx="188119" cy="195814"/>
            </a:xfrm>
            <a:prstGeom prst="rect">
              <a:avLst/>
            </a:prstGeom>
            <a:noFill/>
          </p:spPr>
          <p:txBody>
            <a:bodyPr wrap="none" lIns="36000" tIns="36000" rIns="36000" bIns="36000" rtlCol="0" anchor="ctr" anchorCtr="0">
              <a:spAutoFit/>
            </a:bodyPr>
            <a:lstStyle/>
            <a:p>
              <a:pPr algn="r"/>
              <a:r>
                <a:rPr lang="fr-FR" sz="800" dirty="0"/>
                <a:t>–8</a:t>
              </a:r>
            </a:p>
          </p:txBody>
        </p:sp>
        <p:sp>
          <p:nvSpPr>
            <p:cNvPr id="233" name="TextBox 232">
              <a:extLst>
                <a:ext uri="{FF2B5EF4-FFF2-40B4-BE49-F238E27FC236}">
                  <a16:creationId xmlns:a16="http://schemas.microsoft.com/office/drawing/2014/main" xmlns="" id="{A173CB5C-AE59-4FF4-8408-D81985F76A08}"/>
                </a:ext>
              </a:extLst>
            </p:cNvPr>
            <p:cNvSpPr txBox="1"/>
            <p:nvPr/>
          </p:nvSpPr>
          <p:spPr>
            <a:xfrm>
              <a:off x="5202182" y="5359996"/>
              <a:ext cx="245828" cy="195814"/>
            </a:xfrm>
            <a:prstGeom prst="rect">
              <a:avLst/>
            </a:prstGeom>
            <a:noFill/>
          </p:spPr>
          <p:txBody>
            <a:bodyPr wrap="none" lIns="36000" tIns="36000" rIns="36000" bIns="36000" rtlCol="0" anchor="ctr" anchorCtr="0">
              <a:spAutoFit/>
            </a:bodyPr>
            <a:lstStyle/>
            <a:p>
              <a:pPr algn="r"/>
              <a:r>
                <a:rPr lang="fr-FR" sz="800" dirty="0"/>
                <a:t>–12</a:t>
              </a:r>
            </a:p>
          </p:txBody>
        </p:sp>
        <p:sp>
          <p:nvSpPr>
            <p:cNvPr id="234" name="TextBox 233">
              <a:extLst>
                <a:ext uri="{FF2B5EF4-FFF2-40B4-BE49-F238E27FC236}">
                  <a16:creationId xmlns:a16="http://schemas.microsoft.com/office/drawing/2014/main" xmlns="" id="{EADF7F08-D2FF-468A-B816-724FBF9F2978}"/>
                </a:ext>
              </a:extLst>
            </p:cNvPr>
            <p:cNvSpPr txBox="1"/>
            <p:nvPr/>
          </p:nvSpPr>
          <p:spPr>
            <a:xfrm>
              <a:off x="5202182" y="5506046"/>
              <a:ext cx="245828" cy="195814"/>
            </a:xfrm>
            <a:prstGeom prst="rect">
              <a:avLst/>
            </a:prstGeom>
            <a:noFill/>
          </p:spPr>
          <p:txBody>
            <a:bodyPr wrap="none" lIns="36000" tIns="36000" rIns="36000" bIns="36000" rtlCol="0" anchor="ctr" anchorCtr="0">
              <a:spAutoFit/>
            </a:bodyPr>
            <a:lstStyle/>
            <a:p>
              <a:pPr algn="r"/>
              <a:r>
                <a:rPr lang="fr-FR" sz="800" dirty="0"/>
                <a:t>–16</a:t>
              </a:r>
            </a:p>
          </p:txBody>
        </p:sp>
        <p:sp>
          <p:nvSpPr>
            <p:cNvPr id="235" name="TextBox 234">
              <a:extLst>
                <a:ext uri="{FF2B5EF4-FFF2-40B4-BE49-F238E27FC236}">
                  <a16:creationId xmlns:a16="http://schemas.microsoft.com/office/drawing/2014/main" xmlns="" id="{A7E8570F-1C3F-4B66-BA69-E3AC6D472966}"/>
                </a:ext>
              </a:extLst>
            </p:cNvPr>
            <p:cNvSpPr txBox="1"/>
            <p:nvPr/>
          </p:nvSpPr>
          <p:spPr>
            <a:xfrm>
              <a:off x="5202182" y="5652096"/>
              <a:ext cx="245828" cy="195814"/>
            </a:xfrm>
            <a:prstGeom prst="rect">
              <a:avLst/>
            </a:prstGeom>
            <a:noFill/>
          </p:spPr>
          <p:txBody>
            <a:bodyPr wrap="none" lIns="36000" tIns="36000" rIns="36000" bIns="36000" rtlCol="0" anchor="ctr" anchorCtr="0">
              <a:spAutoFit/>
            </a:bodyPr>
            <a:lstStyle/>
            <a:p>
              <a:pPr algn="r"/>
              <a:r>
                <a:rPr lang="fr-FR" sz="800" dirty="0"/>
                <a:t>–20</a:t>
              </a:r>
            </a:p>
          </p:txBody>
        </p:sp>
        <p:sp>
          <p:nvSpPr>
            <p:cNvPr id="237" name="TextBox 236">
              <a:extLst>
                <a:ext uri="{FF2B5EF4-FFF2-40B4-BE49-F238E27FC236}">
                  <a16:creationId xmlns:a16="http://schemas.microsoft.com/office/drawing/2014/main" xmlns="" id="{E25B13B7-2C1F-4368-8060-AC89B0AC0C00}"/>
                </a:ext>
              </a:extLst>
            </p:cNvPr>
            <p:cNvSpPr txBox="1"/>
            <p:nvPr/>
          </p:nvSpPr>
          <p:spPr>
            <a:xfrm>
              <a:off x="5466086" y="4219556"/>
              <a:ext cx="1099981" cy="584775"/>
            </a:xfrm>
            <a:prstGeom prst="rect">
              <a:avLst/>
            </a:prstGeom>
            <a:noFill/>
          </p:spPr>
          <p:txBody>
            <a:bodyPr wrap="none" rtlCol="0">
              <a:spAutoFit/>
            </a:bodyPr>
            <a:lstStyle/>
            <a:p>
              <a:pPr algn="ctr"/>
              <a:r>
                <a:rPr lang="fr-FR" sz="800" dirty="0"/>
                <a:t>Différence de MMC </a:t>
              </a:r>
              <a:br>
                <a:rPr lang="fr-FR" sz="800" dirty="0"/>
              </a:br>
              <a:r>
                <a:rPr lang="fr-FR" sz="800" dirty="0"/>
                <a:t>à la semaine 18 </a:t>
              </a:r>
            </a:p>
            <a:p>
              <a:pPr algn="ctr"/>
              <a:r>
                <a:rPr lang="fr-FR" sz="800" dirty="0"/>
                <a:t>2,4 (–2,2 à 6,9)</a:t>
              </a:r>
            </a:p>
            <a:p>
              <a:pPr algn="ctr"/>
              <a:r>
                <a:rPr lang="fr-FR" sz="800" dirty="0"/>
                <a:t>p=0,308</a:t>
              </a:r>
            </a:p>
          </p:txBody>
        </p:sp>
        <p:grpSp>
          <p:nvGrpSpPr>
            <p:cNvPr id="242" name="Group 241">
              <a:extLst>
                <a:ext uri="{FF2B5EF4-FFF2-40B4-BE49-F238E27FC236}">
                  <a16:creationId xmlns:a16="http://schemas.microsoft.com/office/drawing/2014/main" xmlns="" id="{CB2777D0-BA1D-4771-AA28-E74C1B0A0A33}"/>
                </a:ext>
              </a:extLst>
            </p:cNvPr>
            <p:cNvGrpSpPr/>
            <p:nvPr/>
          </p:nvGrpSpPr>
          <p:grpSpPr>
            <a:xfrm>
              <a:off x="5572836" y="5779744"/>
              <a:ext cx="2913260" cy="41857"/>
              <a:chOff x="1428259" y="3544058"/>
              <a:chExt cx="2913260" cy="41857"/>
            </a:xfrm>
          </p:grpSpPr>
          <p:sp>
            <p:nvSpPr>
              <p:cNvPr id="243" name="Line 19">
                <a:extLst>
                  <a:ext uri="{FF2B5EF4-FFF2-40B4-BE49-F238E27FC236}">
                    <a16:creationId xmlns:a16="http://schemas.microsoft.com/office/drawing/2014/main" xmlns="" id="{0B939CC2-65C7-4A5E-A8A1-D2A851891FEB}"/>
                  </a:ext>
                </a:extLst>
              </p:cNvPr>
              <p:cNvSpPr>
                <a:spLocks noChangeShapeType="1"/>
              </p:cNvSpPr>
              <p:nvPr/>
            </p:nvSpPr>
            <p:spPr bwMode="auto">
              <a:xfrm>
                <a:off x="3752713"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44" name="Line 19">
                <a:extLst>
                  <a:ext uri="{FF2B5EF4-FFF2-40B4-BE49-F238E27FC236}">
                    <a16:creationId xmlns:a16="http://schemas.microsoft.com/office/drawing/2014/main" xmlns="" id="{15A7235E-5A4A-4BCC-B504-C0A43C49CFEF}"/>
                  </a:ext>
                </a:extLst>
              </p:cNvPr>
              <p:cNvSpPr>
                <a:spLocks noChangeShapeType="1"/>
              </p:cNvSpPr>
              <p:nvPr/>
            </p:nvSpPr>
            <p:spPr bwMode="auto">
              <a:xfrm>
                <a:off x="2608562"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45" name="Line 19">
                <a:extLst>
                  <a:ext uri="{FF2B5EF4-FFF2-40B4-BE49-F238E27FC236}">
                    <a16:creationId xmlns:a16="http://schemas.microsoft.com/office/drawing/2014/main" xmlns="" id="{77684B03-B3AD-4A41-8F3D-E8BC6609977B}"/>
                  </a:ext>
                </a:extLst>
              </p:cNvPr>
              <p:cNvSpPr>
                <a:spLocks noChangeShapeType="1"/>
              </p:cNvSpPr>
              <p:nvPr/>
            </p:nvSpPr>
            <p:spPr bwMode="auto">
              <a:xfrm>
                <a:off x="3188360"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46" name="Line 21">
                <a:extLst>
                  <a:ext uri="{FF2B5EF4-FFF2-40B4-BE49-F238E27FC236}">
                    <a16:creationId xmlns:a16="http://schemas.microsoft.com/office/drawing/2014/main" xmlns="" id="{1EF05A38-4695-49D8-907D-89EE7147F4B4}"/>
                  </a:ext>
                </a:extLst>
              </p:cNvPr>
              <p:cNvSpPr>
                <a:spLocks noChangeShapeType="1"/>
              </p:cNvSpPr>
              <p:nvPr/>
            </p:nvSpPr>
            <p:spPr bwMode="auto">
              <a:xfrm>
                <a:off x="14282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47" name="Line 21">
                <a:extLst>
                  <a:ext uri="{FF2B5EF4-FFF2-40B4-BE49-F238E27FC236}">
                    <a16:creationId xmlns:a16="http://schemas.microsoft.com/office/drawing/2014/main" xmlns="" id="{1BAD6EB7-871F-438F-BBC8-68554BF373FE}"/>
                  </a:ext>
                </a:extLst>
              </p:cNvPr>
              <p:cNvSpPr>
                <a:spLocks noChangeShapeType="1"/>
              </p:cNvSpPr>
              <p:nvPr/>
            </p:nvSpPr>
            <p:spPr bwMode="auto">
              <a:xfrm>
                <a:off x="172162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48" name="Line 21">
                <a:extLst>
                  <a:ext uri="{FF2B5EF4-FFF2-40B4-BE49-F238E27FC236}">
                    <a16:creationId xmlns:a16="http://schemas.microsoft.com/office/drawing/2014/main" xmlns="" id="{5D8B9DEA-CE75-47B4-B9C7-A1D7530CF823}"/>
                  </a:ext>
                </a:extLst>
              </p:cNvPr>
              <p:cNvSpPr>
                <a:spLocks noChangeShapeType="1"/>
              </p:cNvSpPr>
              <p:nvPr/>
            </p:nvSpPr>
            <p:spPr bwMode="auto">
              <a:xfrm>
                <a:off x="201499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49" name="Line 21">
                <a:extLst>
                  <a:ext uri="{FF2B5EF4-FFF2-40B4-BE49-F238E27FC236}">
                    <a16:creationId xmlns:a16="http://schemas.microsoft.com/office/drawing/2014/main" xmlns="" id="{7EF4E98E-A502-4CC9-A744-BB6202E9A9BC}"/>
                  </a:ext>
                </a:extLst>
              </p:cNvPr>
              <p:cNvSpPr>
                <a:spLocks noChangeShapeType="1"/>
              </p:cNvSpPr>
              <p:nvPr/>
            </p:nvSpPr>
            <p:spPr bwMode="auto">
              <a:xfrm>
                <a:off x="23083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51" name="Line 21">
                <a:extLst>
                  <a:ext uri="{FF2B5EF4-FFF2-40B4-BE49-F238E27FC236}">
                    <a16:creationId xmlns:a16="http://schemas.microsoft.com/office/drawing/2014/main" xmlns="" id="{2E1ABBCB-C4B7-4D49-A0CD-2948AC4418BB}"/>
                  </a:ext>
                </a:extLst>
              </p:cNvPr>
              <p:cNvSpPr>
                <a:spLocks noChangeShapeType="1"/>
              </p:cNvSpPr>
              <p:nvPr/>
            </p:nvSpPr>
            <p:spPr bwMode="auto">
              <a:xfrm>
                <a:off x="289510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52" name="Line 21">
                <a:extLst>
                  <a:ext uri="{FF2B5EF4-FFF2-40B4-BE49-F238E27FC236}">
                    <a16:creationId xmlns:a16="http://schemas.microsoft.com/office/drawing/2014/main" xmlns="" id="{F5323E85-C5DC-4D57-9029-D8B956D0665B}"/>
                  </a:ext>
                </a:extLst>
              </p:cNvPr>
              <p:cNvSpPr>
                <a:spLocks noChangeShapeType="1"/>
              </p:cNvSpPr>
              <p:nvPr/>
            </p:nvSpPr>
            <p:spPr bwMode="auto">
              <a:xfrm>
                <a:off x="318847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53" name="Line 21">
                <a:extLst>
                  <a:ext uri="{FF2B5EF4-FFF2-40B4-BE49-F238E27FC236}">
                    <a16:creationId xmlns:a16="http://schemas.microsoft.com/office/drawing/2014/main" xmlns="" id="{996F8290-7D00-4502-A6BD-9A1183A88376}"/>
                  </a:ext>
                </a:extLst>
              </p:cNvPr>
              <p:cNvSpPr>
                <a:spLocks noChangeShapeType="1"/>
              </p:cNvSpPr>
              <p:nvPr/>
            </p:nvSpPr>
            <p:spPr bwMode="auto">
              <a:xfrm>
                <a:off x="348184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54" name="Line 21">
                <a:extLst>
                  <a:ext uri="{FF2B5EF4-FFF2-40B4-BE49-F238E27FC236}">
                    <a16:creationId xmlns:a16="http://schemas.microsoft.com/office/drawing/2014/main" xmlns="" id="{DD0BBB13-8D60-4862-8AB9-872C54AD2C18}"/>
                  </a:ext>
                </a:extLst>
              </p:cNvPr>
              <p:cNvSpPr>
                <a:spLocks noChangeShapeType="1"/>
              </p:cNvSpPr>
              <p:nvPr/>
            </p:nvSpPr>
            <p:spPr bwMode="auto">
              <a:xfrm>
                <a:off x="375616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55" name="Line 21">
                <a:extLst>
                  <a:ext uri="{FF2B5EF4-FFF2-40B4-BE49-F238E27FC236}">
                    <a16:creationId xmlns:a16="http://schemas.microsoft.com/office/drawing/2014/main" xmlns="" id="{F26B7304-67BA-443C-8F41-9E991F6BF575}"/>
                  </a:ext>
                </a:extLst>
              </p:cNvPr>
              <p:cNvSpPr>
                <a:spLocks noChangeShapeType="1"/>
              </p:cNvSpPr>
              <p:nvPr/>
            </p:nvSpPr>
            <p:spPr bwMode="auto">
              <a:xfrm>
                <a:off x="405715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56" name="Line 21">
                <a:extLst>
                  <a:ext uri="{FF2B5EF4-FFF2-40B4-BE49-F238E27FC236}">
                    <a16:creationId xmlns:a16="http://schemas.microsoft.com/office/drawing/2014/main" xmlns="" id="{E8C45DBC-99C1-4B54-AD50-51FC84DED46D}"/>
                  </a:ext>
                </a:extLst>
              </p:cNvPr>
              <p:cNvSpPr>
                <a:spLocks noChangeShapeType="1"/>
              </p:cNvSpPr>
              <p:nvPr/>
            </p:nvSpPr>
            <p:spPr bwMode="auto">
              <a:xfrm>
                <a:off x="4341519" y="3544058"/>
                <a:ext cx="0" cy="41857"/>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grpSp>
      </p:grpSp>
      <p:grpSp>
        <p:nvGrpSpPr>
          <p:cNvPr id="257" name="Group 256">
            <a:extLst>
              <a:ext uri="{FF2B5EF4-FFF2-40B4-BE49-F238E27FC236}">
                <a16:creationId xmlns:a16="http://schemas.microsoft.com/office/drawing/2014/main" xmlns="" id="{724EFE87-DCF0-4485-B612-B4EB48B7C37A}"/>
              </a:ext>
            </a:extLst>
          </p:cNvPr>
          <p:cNvGrpSpPr/>
          <p:nvPr/>
        </p:nvGrpSpPr>
        <p:grpSpPr>
          <a:xfrm>
            <a:off x="5293022" y="5725266"/>
            <a:ext cx="3184489" cy="215444"/>
            <a:chOff x="1307072" y="3526904"/>
            <a:chExt cx="3184489" cy="215444"/>
          </a:xfrm>
        </p:grpSpPr>
        <p:sp>
          <p:nvSpPr>
            <p:cNvPr id="258" name="TextBox 257">
              <a:extLst>
                <a:ext uri="{FF2B5EF4-FFF2-40B4-BE49-F238E27FC236}">
                  <a16:creationId xmlns:a16="http://schemas.microsoft.com/office/drawing/2014/main" xmlns="" id="{07F35D73-8971-48F3-88DB-0B76EE70AABA}"/>
                </a:ext>
              </a:extLst>
            </p:cNvPr>
            <p:cNvSpPr txBox="1"/>
            <p:nvPr/>
          </p:nvSpPr>
          <p:spPr>
            <a:xfrm>
              <a:off x="1307072" y="3526904"/>
              <a:ext cx="242374" cy="215444"/>
            </a:xfrm>
            <a:prstGeom prst="rect">
              <a:avLst/>
            </a:prstGeom>
            <a:noFill/>
          </p:spPr>
          <p:txBody>
            <a:bodyPr wrap="none" rtlCol="0">
              <a:spAutoFit/>
            </a:bodyPr>
            <a:lstStyle/>
            <a:p>
              <a:pPr algn="ctr"/>
              <a:r>
                <a:rPr lang="fr-FR" sz="800" dirty="0">
                  <a:solidFill>
                    <a:srgbClr val="4D4D4D"/>
                  </a:solidFill>
                </a:rPr>
                <a:t>0</a:t>
              </a:r>
            </a:p>
          </p:txBody>
        </p:sp>
        <p:sp>
          <p:nvSpPr>
            <p:cNvPr id="259" name="TextBox 258">
              <a:extLst>
                <a:ext uri="{FF2B5EF4-FFF2-40B4-BE49-F238E27FC236}">
                  <a16:creationId xmlns:a16="http://schemas.microsoft.com/office/drawing/2014/main" xmlns="" id="{7EFC3910-4F31-45A5-A570-2C9E263A31D9}"/>
                </a:ext>
              </a:extLst>
            </p:cNvPr>
            <p:cNvSpPr txBox="1"/>
            <p:nvPr/>
          </p:nvSpPr>
          <p:spPr>
            <a:xfrm>
              <a:off x="1600442" y="3526904"/>
              <a:ext cx="242374" cy="215444"/>
            </a:xfrm>
            <a:prstGeom prst="rect">
              <a:avLst/>
            </a:prstGeom>
            <a:noFill/>
          </p:spPr>
          <p:txBody>
            <a:bodyPr wrap="none" rtlCol="0">
              <a:spAutoFit/>
            </a:bodyPr>
            <a:lstStyle/>
            <a:p>
              <a:pPr algn="ctr"/>
              <a:r>
                <a:rPr lang="fr-FR" sz="800" dirty="0">
                  <a:solidFill>
                    <a:srgbClr val="4D4D4D"/>
                  </a:solidFill>
                </a:rPr>
                <a:t>3</a:t>
              </a:r>
            </a:p>
          </p:txBody>
        </p:sp>
        <p:sp>
          <p:nvSpPr>
            <p:cNvPr id="260" name="TextBox 259">
              <a:extLst>
                <a:ext uri="{FF2B5EF4-FFF2-40B4-BE49-F238E27FC236}">
                  <a16:creationId xmlns:a16="http://schemas.microsoft.com/office/drawing/2014/main" xmlns="" id="{83CB551C-EE1C-47AD-8FB9-4598BC42FADE}"/>
                </a:ext>
              </a:extLst>
            </p:cNvPr>
            <p:cNvSpPr txBox="1"/>
            <p:nvPr/>
          </p:nvSpPr>
          <p:spPr>
            <a:xfrm>
              <a:off x="1893812" y="3526904"/>
              <a:ext cx="242374" cy="215444"/>
            </a:xfrm>
            <a:prstGeom prst="rect">
              <a:avLst/>
            </a:prstGeom>
            <a:noFill/>
          </p:spPr>
          <p:txBody>
            <a:bodyPr wrap="none" rtlCol="0">
              <a:spAutoFit/>
            </a:bodyPr>
            <a:lstStyle/>
            <a:p>
              <a:pPr algn="ctr"/>
              <a:r>
                <a:rPr lang="fr-FR" sz="800" dirty="0">
                  <a:solidFill>
                    <a:srgbClr val="4D4D4D"/>
                  </a:solidFill>
                </a:rPr>
                <a:t>6</a:t>
              </a:r>
            </a:p>
          </p:txBody>
        </p:sp>
        <p:sp>
          <p:nvSpPr>
            <p:cNvPr id="261" name="TextBox 260">
              <a:extLst>
                <a:ext uri="{FF2B5EF4-FFF2-40B4-BE49-F238E27FC236}">
                  <a16:creationId xmlns:a16="http://schemas.microsoft.com/office/drawing/2014/main" xmlns="" id="{07D970AE-1FB5-422C-8986-FDF5733A1C9F}"/>
                </a:ext>
              </a:extLst>
            </p:cNvPr>
            <p:cNvSpPr txBox="1"/>
            <p:nvPr/>
          </p:nvSpPr>
          <p:spPr>
            <a:xfrm>
              <a:off x="2187182" y="3526904"/>
              <a:ext cx="242374" cy="215444"/>
            </a:xfrm>
            <a:prstGeom prst="rect">
              <a:avLst/>
            </a:prstGeom>
            <a:noFill/>
          </p:spPr>
          <p:txBody>
            <a:bodyPr wrap="none" rtlCol="0">
              <a:spAutoFit/>
            </a:bodyPr>
            <a:lstStyle/>
            <a:p>
              <a:pPr algn="ctr"/>
              <a:r>
                <a:rPr lang="fr-FR" sz="800" dirty="0">
                  <a:solidFill>
                    <a:srgbClr val="4D4D4D"/>
                  </a:solidFill>
                </a:rPr>
                <a:t>9</a:t>
              </a:r>
            </a:p>
          </p:txBody>
        </p:sp>
        <p:sp>
          <p:nvSpPr>
            <p:cNvPr id="262" name="TextBox 261">
              <a:extLst>
                <a:ext uri="{FF2B5EF4-FFF2-40B4-BE49-F238E27FC236}">
                  <a16:creationId xmlns:a16="http://schemas.microsoft.com/office/drawing/2014/main" xmlns="" id="{CC8BA01B-8ADE-47F7-9901-037E5EAA25E9}"/>
                </a:ext>
              </a:extLst>
            </p:cNvPr>
            <p:cNvSpPr txBox="1"/>
            <p:nvPr/>
          </p:nvSpPr>
          <p:spPr>
            <a:xfrm>
              <a:off x="2451698" y="3526904"/>
              <a:ext cx="300083" cy="215444"/>
            </a:xfrm>
            <a:prstGeom prst="rect">
              <a:avLst/>
            </a:prstGeom>
            <a:noFill/>
          </p:spPr>
          <p:txBody>
            <a:bodyPr wrap="none" rtlCol="0">
              <a:spAutoFit/>
            </a:bodyPr>
            <a:lstStyle/>
            <a:p>
              <a:pPr algn="ctr"/>
              <a:r>
                <a:rPr lang="fr-FR" sz="800" dirty="0">
                  <a:solidFill>
                    <a:srgbClr val="4D4D4D"/>
                  </a:solidFill>
                </a:rPr>
                <a:t>12</a:t>
              </a:r>
            </a:p>
          </p:txBody>
        </p:sp>
        <p:sp>
          <p:nvSpPr>
            <p:cNvPr id="263" name="TextBox 262">
              <a:extLst>
                <a:ext uri="{FF2B5EF4-FFF2-40B4-BE49-F238E27FC236}">
                  <a16:creationId xmlns:a16="http://schemas.microsoft.com/office/drawing/2014/main" xmlns="" id="{BAE96469-5E8C-406E-9CB8-6581A0993051}"/>
                </a:ext>
              </a:extLst>
            </p:cNvPr>
            <p:cNvSpPr txBox="1"/>
            <p:nvPr/>
          </p:nvSpPr>
          <p:spPr>
            <a:xfrm>
              <a:off x="2745068" y="3526904"/>
              <a:ext cx="300083" cy="215444"/>
            </a:xfrm>
            <a:prstGeom prst="rect">
              <a:avLst/>
            </a:prstGeom>
            <a:noFill/>
          </p:spPr>
          <p:txBody>
            <a:bodyPr wrap="none" rtlCol="0">
              <a:spAutoFit/>
            </a:bodyPr>
            <a:lstStyle/>
            <a:p>
              <a:pPr algn="ctr"/>
              <a:r>
                <a:rPr lang="fr-FR" sz="800" dirty="0">
                  <a:solidFill>
                    <a:srgbClr val="4D4D4D"/>
                  </a:solidFill>
                </a:rPr>
                <a:t>18</a:t>
              </a:r>
            </a:p>
          </p:txBody>
        </p:sp>
        <p:sp>
          <p:nvSpPr>
            <p:cNvPr id="264" name="TextBox 263">
              <a:extLst>
                <a:ext uri="{FF2B5EF4-FFF2-40B4-BE49-F238E27FC236}">
                  <a16:creationId xmlns:a16="http://schemas.microsoft.com/office/drawing/2014/main" xmlns="" id="{E6C4F282-0E15-4C8F-929C-207A577DA331}"/>
                </a:ext>
              </a:extLst>
            </p:cNvPr>
            <p:cNvSpPr txBox="1"/>
            <p:nvPr/>
          </p:nvSpPr>
          <p:spPr>
            <a:xfrm>
              <a:off x="3038438" y="3526904"/>
              <a:ext cx="300083" cy="215444"/>
            </a:xfrm>
            <a:prstGeom prst="rect">
              <a:avLst/>
            </a:prstGeom>
            <a:noFill/>
          </p:spPr>
          <p:txBody>
            <a:bodyPr wrap="none" rtlCol="0">
              <a:spAutoFit/>
            </a:bodyPr>
            <a:lstStyle/>
            <a:p>
              <a:pPr algn="ctr"/>
              <a:r>
                <a:rPr lang="fr-FR" sz="800" dirty="0">
                  <a:solidFill>
                    <a:srgbClr val="4D4D4D"/>
                  </a:solidFill>
                </a:rPr>
                <a:t>24</a:t>
              </a:r>
            </a:p>
          </p:txBody>
        </p:sp>
        <p:sp>
          <p:nvSpPr>
            <p:cNvPr id="265" name="TextBox 264">
              <a:extLst>
                <a:ext uri="{FF2B5EF4-FFF2-40B4-BE49-F238E27FC236}">
                  <a16:creationId xmlns:a16="http://schemas.microsoft.com/office/drawing/2014/main" xmlns="" id="{38C47CFF-5D8E-4A40-A984-C064FEEFFD5B}"/>
                </a:ext>
              </a:extLst>
            </p:cNvPr>
            <p:cNvSpPr txBox="1"/>
            <p:nvPr/>
          </p:nvSpPr>
          <p:spPr>
            <a:xfrm>
              <a:off x="3331808" y="3526904"/>
              <a:ext cx="300083" cy="215444"/>
            </a:xfrm>
            <a:prstGeom prst="rect">
              <a:avLst/>
            </a:prstGeom>
            <a:noFill/>
          </p:spPr>
          <p:txBody>
            <a:bodyPr wrap="none" rtlCol="0">
              <a:spAutoFit/>
            </a:bodyPr>
            <a:lstStyle/>
            <a:p>
              <a:pPr algn="ctr"/>
              <a:r>
                <a:rPr lang="fr-FR" sz="800" dirty="0">
                  <a:solidFill>
                    <a:srgbClr val="4D4D4D"/>
                  </a:solidFill>
                </a:rPr>
                <a:t>30</a:t>
              </a:r>
            </a:p>
          </p:txBody>
        </p:sp>
        <p:sp>
          <p:nvSpPr>
            <p:cNvPr id="266" name="TextBox 265">
              <a:extLst>
                <a:ext uri="{FF2B5EF4-FFF2-40B4-BE49-F238E27FC236}">
                  <a16:creationId xmlns:a16="http://schemas.microsoft.com/office/drawing/2014/main" xmlns="" id="{D8B6957F-C07B-4792-93BD-CB2AF5D7779F}"/>
                </a:ext>
              </a:extLst>
            </p:cNvPr>
            <p:cNvSpPr txBox="1"/>
            <p:nvPr/>
          </p:nvSpPr>
          <p:spPr>
            <a:xfrm>
              <a:off x="3606128" y="3526904"/>
              <a:ext cx="300083" cy="215444"/>
            </a:xfrm>
            <a:prstGeom prst="rect">
              <a:avLst/>
            </a:prstGeom>
            <a:noFill/>
          </p:spPr>
          <p:txBody>
            <a:bodyPr wrap="none" rtlCol="0">
              <a:spAutoFit/>
            </a:bodyPr>
            <a:lstStyle/>
            <a:p>
              <a:pPr algn="ctr"/>
              <a:r>
                <a:rPr lang="fr-FR" sz="800" dirty="0">
                  <a:solidFill>
                    <a:srgbClr val="4D4D4D"/>
                  </a:solidFill>
                </a:rPr>
                <a:t>36</a:t>
              </a:r>
            </a:p>
          </p:txBody>
        </p:sp>
        <p:sp>
          <p:nvSpPr>
            <p:cNvPr id="267" name="TextBox 266">
              <a:extLst>
                <a:ext uri="{FF2B5EF4-FFF2-40B4-BE49-F238E27FC236}">
                  <a16:creationId xmlns:a16="http://schemas.microsoft.com/office/drawing/2014/main" xmlns="" id="{37EA8198-EEC9-44B0-A6D5-D415305D3EDC}"/>
                </a:ext>
              </a:extLst>
            </p:cNvPr>
            <p:cNvSpPr txBox="1"/>
            <p:nvPr/>
          </p:nvSpPr>
          <p:spPr>
            <a:xfrm>
              <a:off x="3907118" y="3526904"/>
              <a:ext cx="300083" cy="215444"/>
            </a:xfrm>
            <a:prstGeom prst="rect">
              <a:avLst/>
            </a:prstGeom>
            <a:noFill/>
          </p:spPr>
          <p:txBody>
            <a:bodyPr wrap="none" rtlCol="0">
              <a:spAutoFit/>
            </a:bodyPr>
            <a:lstStyle/>
            <a:p>
              <a:pPr algn="ctr"/>
              <a:r>
                <a:rPr lang="fr-FR" sz="800" dirty="0">
                  <a:solidFill>
                    <a:srgbClr val="4D4D4D"/>
                  </a:solidFill>
                </a:rPr>
                <a:t>42</a:t>
              </a:r>
            </a:p>
          </p:txBody>
        </p:sp>
        <p:sp>
          <p:nvSpPr>
            <p:cNvPr id="268" name="TextBox 267">
              <a:extLst>
                <a:ext uri="{FF2B5EF4-FFF2-40B4-BE49-F238E27FC236}">
                  <a16:creationId xmlns:a16="http://schemas.microsoft.com/office/drawing/2014/main" xmlns="" id="{4216EB54-39BE-42DE-8285-AECE45ECCEAC}"/>
                </a:ext>
              </a:extLst>
            </p:cNvPr>
            <p:cNvSpPr txBox="1"/>
            <p:nvPr/>
          </p:nvSpPr>
          <p:spPr>
            <a:xfrm>
              <a:off x="4191478" y="3526904"/>
              <a:ext cx="300083" cy="215444"/>
            </a:xfrm>
            <a:prstGeom prst="rect">
              <a:avLst/>
            </a:prstGeom>
            <a:noFill/>
          </p:spPr>
          <p:txBody>
            <a:bodyPr wrap="none" rtlCol="0">
              <a:spAutoFit/>
            </a:bodyPr>
            <a:lstStyle/>
            <a:p>
              <a:pPr algn="ctr"/>
              <a:r>
                <a:rPr lang="fr-FR" sz="800" dirty="0">
                  <a:solidFill>
                    <a:srgbClr val="4D4D4D"/>
                  </a:solidFill>
                </a:rPr>
                <a:t>48</a:t>
              </a:r>
            </a:p>
          </p:txBody>
        </p:sp>
      </p:grpSp>
      <p:sp>
        <p:nvSpPr>
          <p:cNvPr id="269" name="TextBox 268">
            <a:extLst>
              <a:ext uri="{FF2B5EF4-FFF2-40B4-BE49-F238E27FC236}">
                <a16:creationId xmlns:a16="http://schemas.microsoft.com/office/drawing/2014/main" xmlns="" id="{44F29AA3-0E48-4973-8008-140F4B9FD34F}"/>
              </a:ext>
            </a:extLst>
          </p:cNvPr>
          <p:cNvSpPr txBox="1"/>
          <p:nvPr/>
        </p:nvSpPr>
        <p:spPr>
          <a:xfrm>
            <a:off x="6113981" y="3967025"/>
            <a:ext cx="1715983" cy="276999"/>
          </a:xfrm>
          <a:prstGeom prst="rect">
            <a:avLst/>
          </a:prstGeom>
          <a:noFill/>
        </p:spPr>
        <p:txBody>
          <a:bodyPr wrap="none" rtlCol="0">
            <a:spAutoFit/>
          </a:bodyPr>
          <a:lstStyle/>
          <a:p>
            <a:pPr algn="ctr"/>
            <a:r>
              <a:rPr lang="fr-FR" sz="1200" b="1" dirty="0"/>
              <a:t>QLQ-STO22: douleur</a:t>
            </a:r>
          </a:p>
        </p:txBody>
      </p:sp>
      <p:grpSp>
        <p:nvGrpSpPr>
          <p:cNvPr id="270" name="Group 269">
            <a:extLst>
              <a:ext uri="{FF2B5EF4-FFF2-40B4-BE49-F238E27FC236}">
                <a16:creationId xmlns:a16="http://schemas.microsoft.com/office/drawing/2014/main" xmlns="" id="{6766C780-905E-4A98-B561-4E5EC70412CA}"/>
              </a:ext>
            </a:extLst>
          </p:cNvPr>
          <p:cNvGrpSpPr/>
          <p:nvPr/>
        </p:nvGrpSpPr>
        <p:grpSpPr>
          <a:xfrm>
            <a:off x="4770884" y="5851183"/>
            <a:ext cx="3706627" cy="500590"/>
            <a:chOff x="4914374" y="3563704"/>
            <a:chExt cx="3706627" cy="500590"/>
          </a:xfrm>
        </p:grpSpPr>
        <p:grpSp>
          <p:nvGrpSpPr>
            <p:cNvPr id="271" name="Group 270">
              <a:extLst>
                <a:ext uri="{FF2B5EF4-FFF2-40B4-BE49-F238E27FC236}">
                  <a16:creationId xmlns:a16="http://schemas.microsoft.com/office/drawing/2014/main" xmlns="" id="{DF6A4FE9-E5F0-4C17-A66F-EBEB0E9C50FF}"/>
                </a:ext>
              </a:extLst>
            </p:cNvPr>
            <p:cNvGrpSpPr/>
            <p:nvPr/>
          </p:nvGrpSpPr>
          <p:grpSpPr>
            <a:xfrm>
              <a:off x="4914374" y="3711414"/>
              <a:ext cx="3706627" cy="221823"/>
              <a:chOff x="784934" y="3644981"/>
              <a:chExt cx="3706627" cy="221823"/>
            </a:xfrm>
          </p:grpSpPr>
          <p:sp>
            <p:nvSpPr>
              <p:cNvPr id="286" name="TextBox 285">
                <a:extLst>
                  <a:ext uri="{FF2B5EF4-FFF2-40B4-BE49-F238E27FC236}">
                    <a16:creationId xmlns:a16="http://schemas.microsoft.com/office/drawing/2014/main" xmlns="" id="{597D1F14-6A10-413C-8734-5A8E9E7A4D19}"/>
                  </a:ext>
                </a:extLst>
              </p:cNvPr>
              <p:cNvSpPr txBox="1"/>
              <p:nvPr/>
            </p:nvSpPr>
            <p:spPr>
              <a:xfrm>
                <a:off x="1249364" y="3651360"/>
                <a:ext cx="357791" cy="215444"/>
              </a:xfrm>
              <a:prstGeom prst="rect">
                <a:avLst/>
              </a:prstGeom>
              <a:noFill/>
            </p:spPr>
            <p:txBody>
              <a:bodyPr wrap="none" rtlCol="0">
                <a:spAutoFit/>
              </a:bodyPr>
              <a:lstStyle/>
              <a:p>
                <a:pPr algn="ctr"/>
                <a:r>
                  <a:rPr lang="fr-FR" sz="800" dirty="0">
                    <a:solidFill>
                      <a:srgbClr val="B60D27"/>
                    </a:solidFill>
                  </a:rPr>
                  <a:t>239</a:t>
                </a:r>
              </a:p>
            </p:txBody>
          </p:sp>
          <p:sp>
            <p:nvSpPr>
              <p:cNvPr id="287" name="TextBox 286">
                <a:extLst>
                  <a:ext uri="{FF2B5EF4-FFF2-40B4-BE49-F238E27FC236}">
                    <a16:creationId xmlns:a16="http://schemas.microsoft.com/office/drawing/2014/main" xmlns="" id="{C8A4283D-A729-42B2-B1A6-568878A32E32}"/>
                  </a:ext>
                </a:extLst>
              </p:cNvPr>
              <p:cNvSpPr txBox="1"/>
              <p:nvPr/>
            </p:nvSpPr>
            <p:spPr>
              <a:xfrm>
                <a:off x="1542734" y="3651360"/>
                <a:ext cx="357791" cy="215444"/>
              </a:xfrm>
              <a:prstGeom prst="rect">
                <a:avLst/>
              </a:prstGeom>
              <a:noFill/>
            </p:spPr>
            <p:txBody>
              <a:bodyPr wrap="none" rtlCol="0">
                <a:spAutoFit/>
              </a:bodyPr>
              <a:lstStyle/>
              <a:p>
                <a:pPr algn="ctr"/>
                <a:r>
                  <a:rPr lang="fr-FR" sz="800" dirty="0">
                    <a:solidFill>
                      <a:srgbClr val="B60D27"/>
                    </a:solidFill>
                  </a:rPr>
                  <a:t>210</a:t>
                </a:r>
              </a:p>
            </p:txBody>
          </p:sp>
          <p:sp>
            <p:nvSpPr>
              <p:cNvPr id="288" name="TextBox 287">
                <a:extLst>
                  <a:ext uri="{FF2B5EF4-FFF2-40B4-BE49-F238E27FC236}">
                    <a16:creationId xmlns:a16="http://schemas.microsoft.com/office/drawing/2014/main" xmlns="" id="{EE19FE8A-83DC-4AB9-A8D0-DCDCE42F7581}"/>
                  </a:ext>
                </a:extLst>
              </p:cNvPr>
              <p:cNvSpPr txBox="1"/>
              <p:nvPr/>
            </p:nvSpPr>
            <p:spPr>
              <a:xfrm>
                <a:off x="1836104" y="3651360"/>
                <a:ext cx="357791" cy="215444"/>
              </a:xfrm>
              <a:prstGeom prst="rect">
                <a:avLst/>
              </a:prstGeom>
              <a:noFill/>
            </p:spPr>
            <p:txBody>
              <a:bodyPr wrap="none" rtlCol="0">
                <a:spAutoFit/>
              </a:bodyPr>
              <a:lstStyle/>
              <a:p>
                <a:pPr algn="ctr"/>
                <a:r>
                  <a:rPr lang="fr-FR" sz="800" dirty="0">
                    <a:solidFill>
                      <a:srgbClr val="B60D27"/>
                    </a:solidFill>
                  </a:rPr>
                  <a:t>182</a:t>
                </a:r>
              </a:p>
            </p:txBody>
          </p:sp>
          <p:sp>
            <p:nvSpPr>
              <p:cNvPr id="289" name="TextBox 288">
                <a:extLst>
                  <a:ext uri="{FF2B5EF4-FFF2-40B4-BE49-F238E27FC236}">
                    <a16:creationId xmlns:a16="http://schemas.microsoft.com/office/drawing/2014/main" xmlns="" id="{84EE6BED-876D-4035-A074-E343A3119104}"/>
                  </a:ext>
                </a:extLst>
              </p:cNvPr>
              <p:cNvSpPr txBox="1"/>
              <p:nvPr/>
            </p:nvSpPr>
            <p:spPr>
              <a:xfrm>
                <a:off x="2129474" y="3651360"/>
                <a:ext cx="357791" cy="215444"/>
              </a:xfrm>
              <a:prstGeom prst="rect">
                <a:avLst/>
              </a:prstGeom>
              <a:noFill/>
            </p:spPr>
            <p:txBody>
              <a:bodyPr wrap="none" rtlCol="0">
                <a:spAutoFit/>
              </a:bodyPr>
              <a:lstStyle/>
              <a:p>
                <a:pPr algn="ctr"/>
                <a:r>
                  <a:rPr lang="fr-FR" sz="800" dirty="0">
                    <a:solidFill>
                      <a:srgbClr val="B60D27"/>
                    </a:solidFill>
                  </a:rPr>
                  <a:t>144</a:t>
                </a:r>
              </a:p>
            </p:txBody>
          </p:sp>
          <p:sp>
            <p:nvSpPr>
              <p:cNvPr id="290" name="TextBox 289">
                <a:extLst>
                  <a:ext uri="{FF2B5EF4-FFF2-40B4-BE49-F238E27FC236}">
                    <a16:creationId xmlns:a16="http://schemas.microsoft.com/office/drawing/2014/main" xmlns="" id="{9DB16F30-1F42-4205-9178-8D09282C25F7}"/>
                  </a:ext>
                </a:extLst>
              </p:cNvPr>
              <p:cNvSpPr txBox="1"/>
              <p:nvPr/>
            </p:nvSpPr>
            <p:spPr>
              <a:xfrm>
                <a:off x="2422844" y="3651360"/>
                <a:ext cx="357791" cy="215444"/>
              </a:xfrm>
              <a:prstGeom prst="rect">
                <a:avLst/>
              </a:prstGeom>
              <a:noFill/>
            </p:spPr>
            <p:txBody>
              <a:bodyPr wrap="none" rtlCol="0">
                <a:spAutoFit/>
              </a:bodyPr>
              <a:lstStyle/>
              <a:p>
                <a:pPr algn="ctr"/>
                <a:r>
                  <a:rPr lang="fr-FR" sz="800" dirty="0">
                    <a:solidFill>
                      <a:srgbClr val="B60D27"/>
                    </a:solidFill>
                  </a:rPr>
                  <a:t>134</a:t>
                </a:r>
              </a:p>
            </p:txBody>
          </p:sp>
          <p:sp>
            <p:nvSpPr>
              <p:cNvPr id="291" name="TextBox 290">
                <a:extLst>
                  <a:ext uri="{FF2B5EF4-FFF2-40B4-BE49-F238E27FC236}">
                    <a16:creationId xmlns:a16="http://schemas.microsoft.com/office/drawing/2014/main" xmlns="" id="{25088BCD-87F5-4015-8AFA-1FD61E837EEC}"/>
                  </a:ext>
                </a:extLst>
              </p:cNvPr>
              <p:cNvSpPr txBox="1"/>
              <p:nvPr/>
            </p:nvSpPr>
            <p:spPr>
              <a:xfrm>
                <a:off x="2730642" y="3651360"/>
                <a:ext cx="328936" cy="215444"/>
              </a:xfrm>
              <a:prstGeom prst="rect">
                <a:avLst/>
              </a:prstGeom>
              <a:noFill/>
            </p:spPr>
            <p:txBody>
              <a:bodyPr wrap="none" rtlCol="0">
                <a:spAutoFit/>
              </a:bodyPr>
              <a:lstStyle/>
              <a:p>
                <a:pPr algn="ctr"/>
                <a:r>
                  <a:rPr lang="fr-FR" sz="800" dirty="0">
                    <a:solidFill>
                      <a:srgbClr val="B60D27"/>
                    </a:solidFill>
                  </a:rPr>
                  <a:t> 98</a:t>
                </a:r>
              </a:p>
            </p:txBody>
          </p:sp>
          <p:sp>
            <p:nvSpPr>
              <p:cNvPr id="292" name="TextBox 291">
                <a:extLst>
                  <a:ext uri="{FF2B5EF4-FFF2-40B4-BE49-F238E27FC236}">
                    <a16:creationId xmlns:a16="http://schemas.microsoft.com/office/drawing/2014/main" xmlns="" id="{0943FCE9-5620-4DF4-B1C9-DBA5C8F4AF06}"/>
                  </a:ext>
                </a:extLst>
              </p:cNvPr>
              <p:cNvSpPr txBox="1"/>
              <p:nvPr/>
            </p:nvSpPr>
            <p:spPr>
              <a:xfrm>
                <a:off x="3024011" y="3651360"/>
                <a:ext cx="328937" cy="215444"/>
              </a:xfrm>
              <a:prstGeom prst="rect">
                <a:avLst/>
              </a:prstGeom>
              <a:noFill/>
            </p:spPr>
            <p:txBody>
              <a:bodyPr wrap="none" rtlCol="0">
                <a:spAutoFit/>
              </a:bodyPr>
              <a:lstStyle/>
              <a:p>
                <a:pPr algn="ctr"/>
                <a:r>
                  <a:rPr lang="fr-FR" sz="800" dirty="0">
                    <a:solidFill>
                      <a:srgbClr val="B60D27"/>
                    </a:solidFill>
                  </a:rPr>
                  <a:t> 63</a:t>
                </a:r>
              </a:p>
            </p:txBody>
          </p:sp>
          <p:sp>
            <p:nvSpPr>
              <p:cNvPr id="293" name="TextBox 292">
                <a:extLst>
                  <a:ext uri="{FF2B5EF4-FFF2-40B4-BE49-F238E27FC236}">
                    <a16:creationId xmlns:a16="http://schemas.microsoft.com/office/drawing/2014/main" xmlns="" id="{45F82D36-CEC0-4B2D-94DA-73E2EC9AFA3D}"/>
                  </a:ext>
                </a:extLst>
              </p:cNvPr>
              <p:cNvSpPr txBox="1"/>
              <p:nvPr/>
            </p:nvSpPr>
            <p:spPr>
              <a:xfrm>
                <a:off x="3331808" y="3651360"/>
                <a:ext cx="300083" cy="215444"/>
              </a:xfrm>
              <a:prstGeom prst="rect">
                <a:avLst/>
              </a:prstGeom>
              <a:noFill/>
            </p:spPr>
            <p:txBody>
              <a:bodyPr wrap="none" rtlCol="0">
                <a:spAutoFit/>
              </a:bodyPr>
              <a:lstStyle/>
              <a:p>
                <a:pPr algn="ctr"/>
                <a:r>
                  <a:rPr lang="fr-FR" sz="800" dirty="0">
                    <a:solidFill>
                      <a:srgbClr val="B60D27"/>
                    </a:solidFill>
                  </a:rPr>
                  <a:t>58</a:t>
                </a:r>
              </a:p>
            </p:txBody>
          </p:sp>
          <p:sp>
            <p:nvSpPr>
              <p:cNvPr id="294" name="TextBox 293">
                <a:extLst>
                  <a:ext uri="{FF2B5EF4-FFF2-40B4-BE49-F238E27FC236}">
                    <a16:creationId xmlns:a16="http://schemas.microsoft.com/office/drawing/2014/main" xmlns="" id="{F75E960D-633F-48B3-9574-724DB4016656}"/>
                  </a:ext>
                </a:extLst>
              </p:cNvPr>
              <p:cNvSpPr txBox="1"/>
              <p:nvPr/>
            </p:nvSpPr>
            <p:spPr>
              <a:xfrm>
                <a:off x="3606128" y="3651360"/>
                <a:ext cx="300083" cy="215444"/>
              </a:xfrm>
              <a:prstGeom prst="rect">
                <a:avLst/>
              </a:prstGeom>
              <a:noFill/>
            </p:spPr>
            <p:txBody>
              <a:bodyPr wrap="none" rtlCol="0">
                <a:spAutoFit/>
              </a:bodyPr>
              <a:lstStyle/>
              <a:p>
                <a:pPr algn="ctr"/>
                <a:r>
                  <a:rPr lang="fr-FR" sz="800" dirty="0">
                    <a:solidFill>
                      <a:srgbClr val="B60D27"/>
                    </a:solidFill>
                  </a:rPr>
                  <a:t>48</a:t>
                </a:r>
              </a:p>
            </p:txBody>
          </p:sp>
          <p:sp>
            <p:nvSpPr>
              <p:cNvPr id="295" name="TextBox 294">
                <a:extLst>
                  <a:ext uri="{FF2B5EF4-FFF2-40B4-BE49-F238E27FC236}">
                    <a16:creationId xmlns:a16="http://schemas.microsoft.com/office/drawing/2014/main" xmlns="" id="{5F60E4EC-E93C-4652-84A1-4FF2DF998BC2}"/>
                  </a:ext>
                </a:extLst>
              </p:cNvPr>
              <p:cNvSpPr txBox="1"/>
              <p:nvPr/>
            </p:nvSpPr>
            <p:spPr>
              <a:xfrm>
                <a:off x="3907118" y="3651360"/>
                <a:ext cx="300083" cy="215444"/>
              </a:xfrm>
              <a:prstGeom prst="rect">
                <a:avLst/>
              </a:prstGeom>
              <a:noFill/>
            </p:spPr>
            <p:txBody>
              <a:bodyPr wrap="none" rtlCol="0">
                <a:spAutoFit/>
              </a:bodyPr>
              <a:lstStyle/>
              <a:p>
                <a:pPr algn="ctr"/>
                <a:r>
                  <a:rPr lang="fr-FR" sz="800" dirty="0">
                    <a:solidFill>
                      <a:srgbClr val="B60D27"/>
                    </a:solidFill>
                  </a:rPr>
                  <a:t>43</a:t>
                </a:r>
              </a:p>
            </p:txBody>
          </p:sp>
          <p:sp>
            <p:nvSpPr>
              <p:cNvPr id="296" name="TextBox 295">
                <a:extLst>
                  <a:ext uri="{FF2B5EF4-FFF2-40B4-BE49-F238E27FC236}">
                    <a16:creationId xmlns:a16="http://schemas.microsoft.com/office/drawing/2014/main" xmlns="" id="{3883162D-7D73-4126-A50D-E270C2BCF547}"/>
                  </a:ext>
                </a:extLst>
              </p:cNvPr>
              <p:cNvSpPr txBox="1"/>
              <p:nvPr/>
            </p:nvSpPr>
            <p:spPr>
              <a:xfrm>
                <a:off x="4191478" y="3651360"/>
                <a:ext cx="300083" cy="215444"/>
              </a:xfrm>
              <a:prstGeom prst="rect">
                <a:avLst/>
              </a:prstGeom>
              <a:noFill/>
            </p:spPr>
            <p:txBody>
              <a:bodyPr wrap="none" rtlCol="0">
                <a:spAutoFit/>
              </a:bodyPr>
              <a:lstStyle/>
              <a:p>
                <a:pPr algn="ctr"/>
                <a:r>
                  <a:rPr lang="fr-FR" sz="800" dirty="0">
                    <a:solidFill>
                      <a:srgbClr val="B60D27"/>
                    </a:solidFill>
                  </a:rPr>
                  <a:t>45</a:t>
                </a:r>
              </a:p>
            </p:txBody>
          </p:sp>
          <p:sp>
            <p:nvSpPr>
              <p:cNvPr id="297" name="TextBox 296">
                <a:extLst>
                  <a:ext uri="{FF2B5EF4-FFF2-40B4-BE49-F238E27FC236}">
                    <a16:creationId xmlns:a16="http://schemas.microsoft.com/office/drawing/2014/main" xmlns="" id="{2E4526E9-4E82-4AE5-955D-21E22D3ABAB9}"/>
                  </a:ext>
                </a:extLst>
              </p:cNvPr>
              <p:cNvSpPr txBox="1"/>
              <p:nvPr/>
            </p:nvSpPr>
            <p:spPr>
              <a:xfrm>
                <a:off x="784934" y="3644981"/>
                <a:ext cx="545342" cy="215444"/>
              </a:xfrm>
              <a:prstGeom prst="rect">
                <a:avLst/>
              </a:prstGeom>
              <a:noFill/>
            </p:spPr>
            <p:txBody>
              <a:bodyPr wrap="none" rtlCol="0">
                <a:spAutoFit/>
              </a:bodyPr>
              <a:lstStyle/>
              <a:p>
                <a:pPr algn="r"/>
                <a:r>
                  <a:rPr lang="fr-FR" sz="800" dirty="0" err="1">
                    <a:solidFill>
                      <a:srgbClr val="B60D27"/>
                    </a:solidFill>
                  </a:rPr>
                  <a:t>Pembro</a:t>
                </a:r>
                <a:endParaRPr lang="fr-FR" sz="800" dirty="0">
                  <a:solidFill>
                    <a:srgbClr val="B60D27"/>
                  </a:solidFill>
                </a:endParaRPr>
              </a:p>
            </p:txBody>
          </p:sp>
        </p:grpSp>
        <p:grpSp>
          <p:nvGrpSpPr>
            <p:cNvPr id="272" name="Group 271">
              <a:extLst>
                <a:ext uri="{FF2B5EF4-FFF2-40B4-BE49-F238E27FC236}">
                  <a16:creationId xmlns:a16="http://schemas.microsoft.com/office/drawing/2014/main" xmlns="" id="{0FB0C04D-8D8C-42E4-9B4C-5E1459C3BD08}"/>
                </a:ext>
              </a:extLst>
            </p:cNvPr>
            <p:cNvGrpSpPr/>
            <p:nvPr/>
          </p:nvGrpSpPr>
          <p:grpSpPr>
            <a:xfrm>
              <a:off x="5138794" y="3848850"/>
              <a:ext cx="3482207" cy="215444"/>
              <a:chOff x="1009354" y="3807567"/>
              <a:chExt cx="3482207" cy="215444"/>
            </a:xfrm>
          </p:grpSpPr>
          <p:sp>
            <p:nvSpPr>
              <p:cNvPr id="274" name="TextBox 273">
                <a:extLst>
                  <a:ext uri="{FF2B5EF4-FFF2-40B4-BE49-F238E27FC236}">
                    <a16:creationId xmlns:a16="http://schemas.microsoft.com/office/drawing/2014/main" xmlns="" id="{E75CEEA2-C9D8-4CEE-9DA3-CDEB68B3BCA1}"/>
                  </a:ext>
                </a:extLst>
              </p:cNvPr>
              <p:cNvSpPr txBox="1"/>
              <p:nvPr/>
            </p:nvSpPr>
            <p:spPr>
              <a:xfrm>
                <a:off x="1249364" y="3807567"/>
                <a:ext cx="357791" cy="215444"/>
              </a:xfrm>
              <a:prstGeom prst="rect">
                <a:avLst/>
              </a:prstGeom>
              <a:noFill/>
            </p:spPr>
            <p:txBody>
              <a:bodyPr wrap="none" rtlCol="0">
                <a:spAutoFit/>
              </a:bodyPr>
              <a:lstStyle/>
              <a:p>
                <a:pPr algn="ctr"/>
                <a:r>
                  <a:rPr lang="fr-FR" sz="800" dirty="0">
                    <a:solidFill>
                      <a:srgbClr val="B2C0EC"/>
                    </a:solidFill>
                  </a:rPr>
                  <a:t>234</a:t>
                </a:r>
              </a:p>
            </p:txBody>
          </p:sp>
          <p:sp>
            <p:nvSpPr>
              <p:cNvPr id="275" name="TextBox 274">
                <a:extLst>
                  <a:ext uri="{FF2B5EF4-FFF2-40B4-BE49-F238E27FC236}">
                    <a16:creationId xmlns:a16="http://schemas.microsoft.com/office/drawing/2014/main" xmlns="" id="{1BD972C4-2980-4746-9170-EAEA9CBC50E2}"/>
                  </a:ext>
                </a:extLst>
              </p:cNvPr>
              <p:cNvSpPr txBox="1"/>
              <p:nvPr/>
            </p:nvSpPr>
            <p:spPr>
              <a:xfrm>
                <a:off x="1542734" y="3807567"/>
                <a:ext cx="357790" cy="215444"/>
              </a:xfrm>
              <a:prstGeom prst="rect">
                <a:avLst/>
              </a:prstGeom>
              <a:noFill/>
            </p:spPr>
            <p:txBody>
              <a:bodyPr wrap="none" rtlCol="0">
                <a:spAutoFit/>
              </a:bodyPr>
              <a:lstStyle/>
              <a:p>
                <a:pPr algn="ctr"/>
                <a:r>
                  <a:rPr lang="fr-FR" sz="800" dirty="0">
                    <a:solidFill>
                      <a:srgbClr val="B2C0EC"/>
                    </a:solidFill>
                  </a:rPr>
                  <a:t>214</a:t>
                </a:r>
              </a:p>
            </p:txBody>
          </p:sp>
          <p:sp>
            <p:nvSpPr>
              <p:cNvPr id="276" name="TextBox 275">
                <a:extLst>
                  <a:ext uri="{FF2B5EF4-FFF2-40B4-BE49-F238E27FC236}">
                    <a16:creationId xmlns:a16="http://schemas.microsoft.com/office/drawing/2014/main" xmlns="" id="{42D68B03-9898-48BF-BFEB-8AB59F216986}"/>
                  </a:ext>
                </a:extLst>
              </p:cNvPr>
              <p:cNvSpPr txBox="1"/>
              <p:nvPr/>
            </p:nvSpPr>
            <p:spPr>
              <a:xfrm>
                <a:off x="1836104" y="3807567"/>
                <a:ext cx="357791" cy="215444"/>
              </a:xfrm>
              <a:prstGeom prst="rect">
                <a:avLst/>
              </a:prstGeom>
              <a:noFill/>
            </p:spPr>
            <p:txBody>
              <a:bodyPr wrap="none" rtlCol="0">
                <a:spAutoFit/>
              </a:bodyPr>
              <a:lstStyle/>
              <a:p>
                <a:pPr algn="ctr"/>
                <a:r>
                  <a:rPr lang="fr-FR" sz="800" dirty="0">
                    <a:solidFill>
                      <a:srgbClr val="B2C0EC"/>
                    </a:solidFill>
                  </a:rPr>
                  <a:t>175</a:t>
                </a:r>
              </a:p>
            </p:txBody>
          </p:sp>
          <p:sp>
            <p:nvSpPr>
              <p:cNvPr id="277" name="TextBox 276">
                <a:extLst>
                  <a:ext uri="{FF2B5EF4-FFF2-40B4-BE49-F238E27FC236}">
                    <a16:creationId xmlns:a16="http://schemas.microsoft.com/office/drawing/2014/main" xmlns="" id="{286E7F2B-CFD7-4BCE-A849-3C66C46D80CD}"/>
                  </a:ext>
                </a:extLst>
              </p:cNvPr>
              <p:cNvSpPr txBox="1"/>
              <p:nvPr/>
            </p:nvSpPr>
            <p:spPr>
              <a:xfrm>
                <a:off x="2129474" y="3807567"/>
                <a:ext cx="357791" cy="215444"/>
              </a:xfrm>
              <a:prstGeom prst="rect">
                <a:avLst/>
              </a:prstGeom>
              <a:noFill/>
            </p:spPr>
            <p:txBody>
              <a:bodyPr wrap="none" rtlCol="0">
                <a:spAutoFit/>
              </a:bodyPr>
              <a:lstStyle/>
              <a:p>
                <a:pPr algn="ctr"/>
                <a:r>
                  <a:rPr lang="fr-FR" sz="800" dirty="0">
                    <a:solidFill>
                      <a:srgbClr val="B2C0EC"/>
                    </a:solidFill>
                  </a:rPr>
                  <a:t>161</a:t>
                </a:r>
              </a:p>
            </p:txBody>
          </p:sp>
          <p:sp>
            <p:nvSpPr>
              <p:cNvPr id="278" name="TextBox 277">
                <a:extLst>
                  <a:ext uri="{FF2B5EF4-FFF2-40B4-BE49-F238E27FC236}">
                    <a16:creationId xmlns:a16="http://schemas.microsoft.com/office/drawing/2014/main" xmlns="" id="{4F0F4865-F90F-45A7-8C62-E34BA990BD35}"/>
                  </a:ext>
                </a:extLst>
              </p:cNvPr>
              <p:cNvSpPr txBox="1"/>
              <p:nvPr/>
            </p:nvSpPr>
            <p:spPr>
              <a:xfrm>
                <a:off x="2422844" y="3807567"/>
                <a:ext cx="357791" cy="215444"/>
              </a:xfrm>
              <a:prstGeom prst="rect">
                <a:avLst/>
              </a:prstGeom>
              <a:noFill/>
            </p:spPr>
            <p:txBody>
              <a:bodyPr wrap="none" rtlCol="0">
                <a:spAutoFit/>
              </a:bodyPr>
              <a:lstStyle/>
              <a:p>
                <a:pPr algn="ctr"/>
                <a:r>
                  <a:rPr lang="fr-FR" sz="800" dirty="0">
                    <a:solidFill>
                      <a:srgbClr val="B2C0EC"/>
                    </a:solidFill>
                  </a:rPr>
                  <a:t>174</a:t>
                </a:r>
              </a:p>
            </p:txBody>
          </p:sp>
          <p:sp>
            <p:nvSpPr>
              <p:cNvPr id="279" name="TextBox 278">
                <a:extLst>
                  <a:ext uri="{FF2B5EF4-FFF2-40B4-BE49-F238E27FC236}">
                    <a16:creationId xmlns:a16="http://schemas.microsoft.com/office/drawing/2014/main" xmlns="" id="{E67B243A-BB01-471E-A115-D70933409D7C}"/>
                  </a:ext>
                </a:extLst>
              </p:cNvPr>
              <p:cNvSpPr txBox="1"/>
              <p:nvPr/>
            </p:nvSpPr>
            <p:spPr>
              <a:xfrm>
                <a:off x="2716215" y="3807567"/>
                <a:ext cx="357790" cy="215444"/>
              </a:xfrm>
              <a:prstGeom prst="rect">
                <a:avLst/>
              </a:prstGeom>
              <a:noFill/>
            </p:spPr>
            <p:txBody>
              <a:bodyPr wrap="none" rtlCol="0">
                <a:spAutoFit/>
              </a:bodyPr>
              <a:lstStyle/>
              <a:p>
                <a:pPr algn="ctr"/>
                <a:r>
                  <a:rPr lang="fr-FR" sz="800" dirty="0">
                    <a:solidFill>
                      <a:srgbClr val="B2C0EC"/>
                    </a:solidFill>
                  </a:rPr>
                  <a:t>134</a:t>
                </a:r>
              </a:p>
            </p:txBody>
          </p:sp>
          <p:sp>
            <p:nvSpPr>
              <p:cNvPr id="280" name="TextBox 279">
                <a:extLst>
                  <a:ext uri="{FF2B5EF4-FFF2-40B4-BE49-F238E27FC236}">
                    <a16:creationId xmlns:a16="http://schemas.microsoft.com/office/drawing/2014/main" xmlns="" id="{46CE730D-49C9-4C56-90AC-91A9249B7AB1}"/>
                  </a:ext>
                </a:extLst>
              </p:cNvPr>
              <p:cNvSpPr txBox="1"/>
              <p:nvPr/>
            </p:nvSpPr>
            <p:spPr>
              <a:xfrm>
                <a:off x="3009584" y="3807567"/>
                <a:ext cx="357791" cy="215444"/>
              </a:xfrm>
              <a:prstGeom prst="rect">
                <a:avLst/>
              </a:prstGeom>
              <a:noFill/>
            </p:spPr>
            <p:txBody>
              <a:bodyPr wrap="none" rtlCol="0">
                <a:spAutoFit/>
              </a:bodyPr>
              <a:lstStyle/>
              <a:p>
                <a:pPr algn="ctr"/>
                <a:r>
                  <a:rPr lang="fr-FR" sz="800" dirty="0">
                    <a:solidFill>
                      <a:srgbClr val="B2C0EC"/>
                    </a:solidFill>
                  </a:rPr>
                  <a:t>108</a:t>
                </a:r>
              </a:p>
            </p:txBody>
          </p:sp>
          <p:sp>
            <p:nvSpPr>
              <p:cNvPr id="281" name="TextBox 280">
                <a:extLst>
                  <a:ext uri="{FF2B5EF4-FFF2-40B4-BE49-F238E27FC236}">
                    <a16:creationId xmlns:a16="http://schemas.microsoft.com/office/drawing/2014/main" xmlns="" id="{DA8D110A-3759-4967-86A2-2569A026658B}"/>
                  </a:ext>
                </a:extLst>
              </p:cNvPr>
              <p:cNvSpPr txBox="1"/>
              <p:nvPr/>
            </p:nvSpPr>
            <p:spPr>
              <a:xfrm>
                <a:off x="3331808" y="3807567"/>
                <a:ext cx="300083" cy="215444"/>
              </a:xfrm>
              <a:prstGeom prst="rect">
                <a:avLst/>
              </a:prstGeom>
              <a:noFill/>
            </p:spPr>
            <p:txBody>
              <a:bodyPr wrap="none" rtlCol="0">
                <a:spAutoFit/>
              </a:bodyPr>
              <a:lstStyle/>
              <a:p>
                <a:pPr algn="ctr"/>
                <a:r>
                  <a:rPr lang="fr-FR" sz="800" dirty="0">
                    <a:solidFill>
                      <a:srgbClr val="B2C0EC"/>
                    </a:solidFill>
                  </a:rPr>
                  <a:t>80</a:t>
                </a:r>
              </a:p>
            </p:txBody>
          </p:sp>
          <p:sp>
            <p:nvSpPr>
              <p:cNvPr id="282" name="TextBox 281">
                <a:extLst>
                  <a:ext uri="{FF2B5EF4-FFF2-40B4-BE49-F238E27FC236}">
                    <a16:creationId xmlns:a16="http://schemas.microsoft.com/office/drawing/2014/main" xmlns="" id="{42EE8AC8-7310-403B-AA91-FAB7DBA5F4EB}"/>
                  </a:ext>
                </a:extLst>
              </p:cNvPr>
              <p:cNvSpPr txBox="1"/>
              <p:nvPr/>
            </p:nvSpPr>
            <p:spPr>
              <a:xfrm>
                <a:off x="3606128" y="3807567"/>
                <a:ext cx="300083" cy="215444"/>
              </a:xfrm>
              <a:prstGeom prst="rect">
                <a:avLst/>
              </a:prstGeom>
              <a:noFill/>
            </p:spPr>
            <p:txBody>
              <a:bodyPr wrap="none" rtlCol="0">
                <a:spAutoFit/>
              </a:bodyPr>
              <a:lstStyle/>
              <a:p>
                <a:pPr algn="ctr"/>
                <a:r>
                  <a:rPr lang="fr-FR" sz="800" dirty="0">
                    <a:solidFill>
                      <a:srgbClr val="B2C0EC"/>
                    </a:solidFill>
                  </a:rPr>
                  <a:t>65</a:t>
                </a:r>
              </a:p>
            </p:txBody>
          </p:sp>
          <p:sp>
            <p:nvSpPr>
              <p:cNvPr id="283" name="TextBox 282">
                <a:extLst>
                  <a:ext uri="{FF2B5EF4-FFF2-40B4-BE49-F238E27FC236}">
                    <a16:creationId xmlns:a16="http://schemas.microsoft.com/office/drawing/2014/main" xmlns="" id="{A61D75AB-C415-4A26-AA13-7EDC21CEB5CC}"/>
                  </a:ext>
                </a:extLst>
              </p:cNvPr>
              <p:cNvSpPr txBox="1"/>
              <p:nvPr/>
            </p:nvSpPr>
            <p:spPr>
              <a:xfrm>
                <a:off x="3907118" y="3807567"/>
                <a:ext cx="300083" cy="215444"/>
              </a:xfrm>
              <a:prstGeom prst="rect">
                <a:avLst/>
              </a:prstGeom>
              <a:noFill/>
            </p:spPr>
            <p:txBody>
              <a:bodyPr wrap="none" rtlCol="0">
                <a:spAutoFit/>
              </a:bodyPr>
              <a:lstStyle/>
              <a:p>
                <a:pPr algn="ctr"/>
                <a:r>
                  <a:rPr lang="fr-FR" sz="800" dirty="0">
                    <a:solidFill>
                      <a:srgbClr val="B2C0EC"/>
                    </a:solidFill>
                  </a:rPr>
                  <a:t>46</a:t>
                </a:r>
              </a:p>
            </p:txBody>
          </p:sp>
          <p:sp>
            <p:nvSpPr>
              <p:cNvPr id="284" name="TextBox 283">
                <a:extLst>
                  <a:ext uri="{FF2B5EF4-FFF2-40B4-BE49-F238E27FC236}">
                    <a16:creationId xmlns:a16="http://schemas.microsoft.com/office/drawing/2014/main" xmlns="" id="{3D1A3741-33CD-4939-B20D-754BE0E546F7}"/>
                  </a:ext>
                </a:extLst>
              </p:cNvPr>
              <p:cNvSpPr txBox="1"/>
              <p:nvPr/>
            </p:nvSpPr>
            <p:spPr>
              <a:xfrm>
                <a:off x="4191478" y="3807567"/>
                <a:ext cx="300083" cy="215444"/>
              </a:xfrm>
              <a:prstGeom prst="rect">
                <a:avLst/>
              </a:prstGeom>
              <a:noFill/>
            </p:spPr>
            <p:txBody>
              <a:bodyPr wrap="none" rtlCol="0">
                <a:spAutoFit/>
              </a:bodyPr>
              <a:lstStyle/>
              <a:p>
                <a:pPr algn="ctr"/>
                <a:r>
                  <a:rPr lang="fr-FR" sz="800" dirty="0">
                    <a:solidFill>
                      <a:srgbClr val="B2C0EC"/>
                    </a:solidFill>
                  </a:rPr>
                  <a:t>42</a:t>
                </a:r>
              </a:p>
            </p:txBody>
          </p:sp>
          <p:sp>
            <p:nvSpPr>
              <p:cNvPr id="285" name="TextBox 284">
                <a:extLst>
                  <a:ext uri="{FF2B5EF4-FFF2-40B4-BE49-F238E27FC236}">
                    <a16:creationId xmlns:a16="http://schemas.microsoft.com/office/drawing/2014/main" xmlns="" id="{EE994C81-63AE-4CCA-A61A-A12A7DD1E1F9}"/>
                  </a:ext>
                </a:extLst>
              </p:cNvPr>
              <p:cNvSpPr txBox="1"/>
              <p:nvPr/>
            </p:nvSpPr>
            <p:spPr>
              <a:xfrm>
                <a:off x="1009354" y="3807567"/>
                <a:ext cx="320922" cy="215444"/>
              </a:xfrm>
              <a:prstGeom prst="rect">
                <a:avLst/>
              </a:prstGeom>
              <a:noFill/>
            </p:spPr>
            <p:txBody>
              <a:bodyPr wrap="none" rtlCol="0">
                <a:spAutoFit/>
              </a:bodyPr>
              <a:lstStyle/>
              <a:p>
                <a:pPr algn="r"/>
                <a:r>
                  <a:rPr lang="fr-FR" sz="800" dirty="0">
                    <a:solidFill>
                      <a:srgbClr val="B2C0EC"/>
                    </a:solidFill>
                  </a:rPr>
                  <a:t>CT</a:t>
                </a:r>
              </a:p>
            </p:txBody>
          </p:sp>
        </p:grpSp>
        <p:sp>
          <p:nvSpPr>
            <p:cNvPr id="273" name="TextBox 272">
              <a:extLst>
                <a:ext uri="{FF2B5EF4-FFF2-40B4-BE49-F238E27FC236}">
                  <a16:creationId xmlns:a16="http://schemas.microsoft.com/office/drawing/2014/main" xmlns="" id="{16A55930-6EAE-42BB-92A5-88CA9B011556}"/>
                </a:ext>
              </a:extLst>
            </p:cNvPr>
            <p:cNvSpPr txBox="1"/>
            <p:nvPr/>
          </p:nvSpPr>
          <p:spPr>
            <a:xfrm>
              <a:off x="6461852" y="3563704"/>
              <a:ext cx="643125" cy="215444"/>
            </a:xfrm>
            <a:prstGeom prst="rect">
              <a:avLst/>
            </a:prstGeom>
            <a:noFill/>
          </p:spPr>
          <p:txBody>
            <a:bodyPr wrap="none" rtlCol="0">
              <a:spAutoFit/>
            </a:bodyPr>
            <a:lstStyle/>
            <a:p>
              <a:pPr algn="ctr"/>
              <a:r>
                <a:rPr lang="fr-FR" sz="800" dirty="0">
                  <a:solidFill>
                    <a:srgbClr val="4D4D4D"/>
                  </a:solidFill>
                </a:rPr>
                <a:t>Semaines</a:t>
              </a:r>
            </a:p>
          </p:txBody>
        </p:sp>
      </p:grpSp>
      <p:grpSp>
        <p:nvGrpSpPr>
          <p:cNvPr id="298" name="Group 297">
            <a:extLst>
              <a:ext uri="{FF2B5EF4-FFF2-40B4-BE49-F238E27FC236}">
                <a16:creationId xmlns:a16="http://schemas.microsoft.com/office/drawing/2014/main" xmlns="" id="{C66555D3-04E7-4AEC-B177-17CDBFA2127B}"/>
              </a:ext>
            </a:extLst>
          </p:cNvPr>
          <p:cNvGrpSpPr/>
          <p:nvPr/>
        </p:nvGrpSpPr>
        <p:grpSpPr>
          <a:xfrm>
            <a:off x="617680" y="5851183"/>
            <a:ext cx="3706627" cy="500590"/>
            <a:chOff x="4914374" y="3563704"/>
            <a:chExt cx="3706627" cy="500590"/>
          </a:xfrm>
        </p:grpSpPr>
        <p:grpSp>
          <p:nvGrpSpPr>
            <p:cNvPr id="299" name="Group 298">
              <a:extLst>
                <a:ext uri="{FF2B5EF4-FFF2-40B4-BE49-F238E27FC236}">
                  <a16:creationId xmlns:a16="http://schemas.microsoft.com/office/drawing/2014/main" xmlns="" id="{580893CE-93D7-4F73-8159-2D4FADD32EF9}"/>
                </a:ext>
              </a:extLst>
            </p:cNvPr>
            <p:cNvGrpSpPr/>
            <p:nvPr/>
          </p:nvGrpSpPr>
          <p:grpSpPr>
            <a:xfrm>
              <a:off x="4914374" y="3711414"/>
              <a:ext cx="3706627" cy="221823"/>
              <a:chOff x="784934" y="3644981"/>
              <a:chExt cx="3706627" cy="221823"/>
            </a:xfrm>
          </p:grpSpPr>
          <p:sp>
            <p:nvSpPr>
              <p:cNvPr id="314" name="TextBox 313">
                <a:extLst>
                  <a:ext uri="{FF2B5EF4-FFF2-40B4-BE49-F238E27FC236}">
                    <a16:creationId xmlns:a16="http://schemas.microsoft.com/office/drawing/2014/main" xmlns="" id="{5ADBDBE2-3803-4547-9D0E-EDBA31594687}"/>
                  </a:ext>
                </a:extLst>
              </p:cNvPr>
              <p:cNvSpPr txBox="1"/>
              <p:nvPr/>
            </p:nvSpPr>
            <p:spPr>
              <a:xfrm>
                <a:off x="1249364" y="3651360"/>
                <a:ext cx="357791" cy="215444"/>
              </a:xfrm>
              <a:prstGeom prst="rect">
                <a:avLst/>
              </a:prstGeom>
              <a:noFill/>
            </p:spPr>
            <p:txBody>
              <a:bodyPr wrap="none" rtlCol="0">
                <a:spAutoFit/>
              </a:bodyPr>
              <a:lstStyle/>
              <a:p>
                <a:pPr algn="ctr"/>
                <a:r>
                  <a:rPr lang="fr-FR" sz="800" dirty="0">
                    <a:solidFill>
                      <a:srgbClr val="B60D27"/>
                    </a:solidFill>
                  </a:rPr>
                  <a:t>239</a:t>
                </a:r>
              </a:p>
            </p:txBody>
          </p:sp>
          <p:sp>
            <p:nvSpPr>
              <p:cNvPr id="315" name="TextBox 314">
                <a:extLst>
                  <a:ext uri="{FF2B5EF4-FFF2-40B4-BE49-F238E27FC236}">
                    <a16:creationId xmlns:a16="http://schemas.microsoft.com/office/drawing/2014/main" xmlns="" id="{30E48651-16FB-4720-8B0E-D4AD5690E570}"/>
                  </a:ext>
                </a:extLst>
              </p:cNvPr>
              <p:cNvSpPr txBox="1"/>
              <p:nvPr/>
            </p:nvSpPr>
            <p:spPr>
              <a:xfrm>
                <a:off x="1542734" y="3651360"/>
                <a:ext cx="357791" cy="215444"/>
              </a:xfrm>
              <a:prstGeom prst="rect">
                <a:avLst/>
              </a:prstGeom>
              <a:noFill/>
            </p:spPr>
            <p:txBody>
              <a:bodyPr wrap="none" rtlCol="0">
                <a:spAutoFit/>
              </a:bodyPr>
              <a:lstStyle/>
              <a:p>
                <a:pPr algn="ctr"/>
                <a:r>
                  <a:rPr lang="fr-FR" sz="800" dirty="0">
                    <a:solidFill>
                      <a:srgbClr val="B60D27"/>
                    </a:solidFill>
                  </a:rPr>
                  <a:t>210</a:t>
                </a:r>
              </a:p>
            </p:txBody>
          </p:sp>
          <p:sp>
            <p:nvSpPr>
              <p:cNvPr id="316" name="TextBox 315">
                <a:extLst>
                  <a:ext uri="{FF2B5EF4-FFF2-40B4-BE49-F238E27FC236}">
                    <a16:creationId xmlns:a16="http://schemas.microsoft.com/office/drawing/2014/main" xmlns="" id="{5D81D8DA-6634-41FD-A6F3-2444D48ADA48}"/>
                  </a:ext>
                </a:extLst>
              </p:cNvPr>
              <p:cNvSpPr txBox="1"/>
              <p:nvPr/>
            </p:nvSpPr>
            <p:spPr>
              <a:xfrm>
                <a:off x="1836104" y="3651360"/>
                <a:ext cx="357791" cy="215444"/>
              </a:xfrm>
              <a:prstGeom prst="rect">
                <a:avLst/>
              </a:prstGeom>
              <a:noFill/>
            </p:spPr>
            <p:txBody>
              <a:bodyPr wrap="none" rtlCol="0">
                <a:spAutoFit/>
              </a:bodyPr>
              <a:lstStyle/>
              <a:p>
                <a:pPr algn="ctr"/>
                <a:r>
                  <a:rPr lang="fr-FR" sz="800" dirty="0">
                    <a:solidFill>
                      <a:srgbClr val="B60D27"/>
                    </a:solidFill>
                  </a:rPr>
                  <a:t>182</a:t>
                </a:r>
              </a:p>
            </p:txBody>
          </p:sp>
          <p:sp>
            <p:nvSpPr>
              <p:cNvPr id="317" name="TextBox 316">
                <a:extLst>
                  <a:ext uri="{FF2B5EF4-FFF2-40B4-BE49-F238E27FC236}">
                    <a16:creationId xmlns:a16="http://schemas.microsoft.com/office/drawing/2014/main" xmlns="" id="{44769DD5-DAA8-4740-A1AD-92B0668A4D98}"/>
                  </a:ext>
                </a:extLst>
              </p:cNvPr>
              <p:cNvSpPr txBox="1"/>
              <p:nvPr/>
            </p:nvSpPr>
            <p:spPr>
              <a:xfrm>
                <a:off x="2129474" y="3651360"/>
                <a:ext cx="357791" cy="215444"/>
              </a:xfrm>
              <a:prstGeom prst="rect">
                <a:avLst/>
              </a:prstGeom>
              <a:noFill/>
            </p:spPr>
            <p:txBody>
              <a:bodyPr wrap="none" rtlCol="0">
                <a:spAutoFit/>
              </a:bodyPr>
              <a:lstStyle/>
              <a:p>
                <a:pPr algn="ctr"/>
                <a:r>
                  <a:rPr lang="fr-FR" sz="800" dirty="0">
                    <a:solidFill>
                      <a:srgbClr val="B60D27"/>
                    </a:solidFill>
                  </a:rPr>
                  <a:t>144</a:t>
                </a:r>
              </a:p>
            </p:txBody>
          </p:sp>
          <p:sp>
            <p:nvSpPr>
              <p:cNvPr id="318" name="TextBox 317">
                <a:extLst>
                  <a:ext uri="{FF2B5EF4-FFF2-40B4-BE49-F238E27FC236}">
                    <a16:creationId xmlns:a16="http://schemas.microsoft.com/office/drawing/2014/main" xmlns="" id="{4FAA921E-D255-44E5-8CF5-E7A5D56D278D}"/>
                  </a:ext>
                </a:extLst>
              </p:cNvPr>
              <p:cNvSpPr txBox="1"/>
              <p:nvPr/>
            </p:nvSpPr>
            <p:spPr>
              <a:xfrm>
                <a:off x="2422844" y="3651360"/>
                <a:ext cx="357791" cy="215444"/>
              </a:xfrm>
              <a:prstGeom prst="rect">
                <a:avLst/>
              </a:prstGeom>
              <a:noFill/>
            </p:spPr>
            <p:txBody>
              <a:bodyPr wrap="none" rtlCol="0">
                <a:spAutoFit/>
              </a:bodyPr>
              <a:lstStyle/>
              <a:p>
                <a:pPr algn="ctr"/>
                <a:r>
                  <a:rPr lang="fr-FR" sz="800" dirty="0">
                    <a:solidFill>
                      <a:srgbClr val="B60D27"/>
                    </a:solidFill>
                  </a:rPr>
                  <a:t>134</a:t>
                </a:r>
              </a:p>
            </p:txBody>
          </p:sp>
          <p:sp>
            <p:nvSpPr>
              <p:cNvPr id="319" name="TextBox 318">
                <a:extLst>
                  <a:ext uri="{FF2B5EF4-FFF2-40B4-BE49-F238E27FC236}">
                    <a16:creationId xmlns:a16="http://schemas.microsoft.com/office/drawing/2014/main" xmlns="" id="{DC66DC22-210C-4CF1-93ED-A177A1B74B6C}"/>
                  </a:ext>
                </a:extLst>
              </p:cNvPr>
              <p:cNvSpPr txBox="1"/>
              <p:nvPr/>
            </p:nvSpPr>
            <p:spPr>
              <a:xfrm>
                <a:off x="2730642" y="3651360"/>
                <a:ext cx="328936" cy="215444"/>
              </a:xfrm>
              <a:prstGeom prst="rect">
                <a:avLst/>
              </a:prstGeom>
              <a:noFill/>
            </p:spPr>
            <p:txBody>
              <a:bodyPr wrap="none" rtlCol="0">
                <a:spAutoFit/>
              </a:bodyPr>
              <a:lstStyle/>
              <a:p>
                <a:pPr algn="ctr"/>
                <a:r>
                  <a:rPr lang="fr-FR" sz="800" dirty="0">
                    <a:solidFill>
                      <a:srgbClr val="B60D27"/>
                    </a:solidFill>
                  </a:rPr>
                  <a:t> 98</a:t>
                </a:r>
              </a:p>
            </p:txBody>
          </p:sp>
          <p:sp>
            <p:nvSpPr>
              <p:cNvPr id="320" name="TextBox 319">
                <a:extLst>
                  <a:ext uri="{FF2B5EF4-FFF2-40B4-BE49-F238E27FC236}">
                    <a16:creationId xmlns:a16="http://schemas.microsoft.com/office/drawing/2014/main" xmlns="" id="{026662BD-B53A-4AFD-A0F3-7D75905B77D2}"/>
                  </a:ext>
                </a:extLst>
              </p:cNvPr>
              <p:cNvSpPr txBox="1"/>
              <p:nvPr/>
            </p:nvSpPr>
            <p:spPr>
              <a:xfrm>
                <a:off x="3024011" y="3651360"/>
                <a:ext cx="328937" cy="215444"/>
              </a:xfrm>
              <a:prstGeom prst="rect">
                <a:avLst/>
              </a:prstGeom>
              <a:noFill/>
            </p:spPr>
            <p:txBody>
              <a:bodyPr wrap="none" rtlCol="0">
                <a:spAutoFit/>
              </a:bodyPr>
              <a:lstStyle/>
              <a:p>
                <a:pPr algn="ctr"/>
                <a:r>
                  <a:rPr lang="fr-FR" sz="800" dirty="0">
                    <a:solidFill>
                      <a:srgbClr val="B60D27"/>
                    </a:solidFill>
                  </a:rPr>
                  <a:t> 63</a:t>
                </a:r>
              </a:p>
            </p:txBody>
          </p:sp>
          <p:sp>
            <p:nvSpPr>
              <p:cNvPr id="321" name="TextBox 320">
                <a:extLst>
                  <a:ext uri="{FF2B5EF4-FFF2-40B4-BE49-F238E27FC236}">
                    <a16:creationId xmlns:a16="http://schemas.microsoft.com/office/drawing/2014/main" xmlns="" id="{60FA4C86-245F-4E58-AA0B-88845BBC9EBB}"/>
                  </a:ext>
                </a:extLst>
              </p:cNvPr>
              <p:cNvSpPr txBox="1"/>
              <p:nvPr/>
            </p:nvSpPr>
            <p:spPr>
              <a:xfrm>
                <a:off x="3331808" y="3651360"/>
                <a:ext cx="300083" cy="215444"/>
              </a:xfrm>
              <a:prstGeom prst="rect">
                <a:avLst/>
              </a:prstGeom>
              <a:noFill/>
            </p:spPr>
            <p:txBody>
              <a:bodyPr wrap="none" rtlCol="0">
                <a:spAutoFit/>
              </a:bodyPr>
              <a:lstStyle/>
              <a:p>
                <a:pPr algn="ctr"/>
                <a:r>
                  <a:rPr lang="fr-FR" sz="800" dirty="0">
                    <a:solidFill>
                      <a:srgbClr val="B60D27"/>
                    </a:solidFill>
                  </a:rPr>
                  <a:t>58</a:t>
                </a:r>
              </a:p>
            </p:txBody>
          </p:sp>
          <p:sp>
            <p:nvSpPr>
              <p:cNvPr id="322" name="TextBox 321">
                <a:extLst>
                  <a:ext uri="{FF2B5EF4-FFF2-40B4-BE49-F238E27FC236}">
                    <a16:creationId xmlns:a16="http://schemas.microsoft.com/office/drawing/2014/main" xmlns="" id="{3D66614A-5D30-4A68-85E7-FB93242A01E4}"/>
                  </a:ext>
                </a:extLst>
              </p:cNvPr>
              <p:cNvSpPr txBox="1"/>
              <p:nvPr/>
            </p:nvSpPr>
            <p:spPr>
              <a:xfrm>
                <a:off x="3606128" y="3651360"/>
                <a:ext cx="300083" cy="215444"/>
              </a:xfrm>
              <a:prstGeom prst="rect">
                <a:avLst/>
              </a:prstGeom>
              <a:noFill/>
            </p:spPr>
            <p:txBody>
              <a:bodyPr wrap="none" rtlCol="0">
                <a:spAutoFit/>
              </a:bodyPr>
              <a:lstStyle/>
              <a:p>
                <a:pPr algn="ctr"/>
                <a:r>
                  <a:rPr lang="fr-FR" sz="800" dirty="0">
                    <a:solidFill>
                      <a:srgbClr val="B60D27"/>
                    </a:solidFill>
                  </a:rPr>
                  <a:t>48</a:t>
                </a:r>
              </a:p>
            </p:txBody>
          </p:sp>
          <p:sp>
            <p:nvSpPr>
              <p:cNvPr id="323" name="TextBox 322">
                <a:extLst>
                  <a:ext uri="{FF2B5EF4-FFF2-40B4-BE49-F238E27FC236}">
                    <a16:creationId xmlns:a16="http://schemas.microsoft.com/office/drawing/2014/main" xmlns="" id="{B1C579C3-45E7-40CF-A55D-2E275B381B12}"/>
                  </a:ext>
                </a:extLst>
              </p:cNvPr>
              <p:cNvSpPr txBox="1"/>
              <p:nvPr/>
            </p:nvSpPr>
            <p:spPr>
              <a:xfrm>
                <a:off x="3907118" y="3651360"/>
                <a:ext cx="300083" cy="215444"/>
              </a:xfrm>
              <a:prstGeom prst="rect">
                <a:avLst/>
              </a:prstGeom>
              <a:noFill/>
            </p:spPr>
            <p:txBody>
              <a:bodyPr wrap="none" rtlCol="0">
                <a:spAutoFit/>
              </a:bodyPr>
              <a:lstStyle/>
              <a:p>
                <a:pPr algn="ctr"/>
                <a:r>
                  <a:rPr lang="fr-FR" sz="800" dirty="0">
                    <a:solidFill>
                      <a:srgbClr val="B60D27"/>
                    </a:solidFill>
                  </a:rPr>
                  <a:t>43</a:t>
                </a:r>
              </a:p>
            </p:txBody>
          </p:sp>
          <p:sp>
            <p:nvSpPr>
              <p:cNvPr id="324" name="TextBox 323">
                <a:extLst>
                  <a:ext uri="{FF2B5EF4-FFF2-40B4-BE49-F238E27FC236}">
                    <a16:creationId xmlns:a16="http://schemas.microsoft.com/office/drawing/2014/main" xmlns="" id="{C32A7366-9F29-45FA-99F4-9F71DC1F3AAA}"/>
                  </a:ext>
                </a:extLst>
              </p:cNvPr>
              <p:cNvSpPr txBox="1"/>
              <p:nvPr/>
            </p:nvSpPr>
            <p:spPr>
              <a:xfrm>
                <a:off x="4191478" y="3651360"/>
                <a:ext cx="300083" cy="215444"/>
              </a:xfrm>
              <a:prstGeom prst="rect">
                <a:avLst/>
              </a:prstGeom>
              <a:noFill/>
            </p:spPr>
            <p:txBody>
              <a:bodyPr wrap="none" rtlCol="0">
                <a:spAutoFit/>
              </a:bodyPr>
              <a:lstStyle/>
              <a:p>
                <a:pPr algn="ctr"/>
                <a:r>
                  <a:rPr lang="fr-FR" sz="800" dirty="0">
                    <a:solidFill>
                      <a:srgbClr val="B60D27"/>
                    </a:solidFill>
                  </a:rPr>
                  <a:t>45</a:t>
                </a:r>
              </a:p>
            </p:txBody>
          </p:sp>
          <p:sp>
            <p:nvSpPr>
              <p:cNvPr id="325" name="TextBox 324">
                <a:extLst>
                  <a:ext uri="{FF2B5EF4-FFF2-40B4-BE49-F238E27FC236}">
                    <a16:creationId xmlns:a16="http://schemas.microsoft.com/office/drawing/2014/main" xmlns="" id="{16A3151D-D7DD-47FA-8AF7-EAC094E626E2}"/>
                  </a:ext>
                </a:extLst>
              </p:cNvPr>
              <p:cNvSpPr txBox="1"/>
              <p:nvPr/>
            </p:nvSpPr>
            <p:spPr>
              <a:xfrm>
                <a:off x="784934" y="3644981"/>
                <a:ext cx="545342" cy="215444"/>
              </a:xfrm>
              <a:prstGeom prst="rect">
                <a:avLst/>
              </a:prstGeom>
              <a:noFill/>
            </p:spPr>
            <p:txBody>
              <a:bodyPr wrap="none" rtlCol="0">
                <a:spAutoFit/>
              </a:bodyPr>
              <a:lstStyle/>
              <a:p>
                <a:pPr algn="r"/>
                <a:r>
                  <a:rPr lang="fr-FR" sz="800" dirty="0" err="1">
                    <a:solidFill>
                      <a:srgbClr val="B60D27"/>
                    </a:solidFill>
                  </a:rPr>
                  <a:t>Pembro</a:t>
                </a:r>
                <a:endParaRPr lang="fr-FR" sz="800" dirty="0">
                  <a:solidFill>
                    <a:srgbClr val="B60D27"/>
                  </a:solidFill>
                </a:endParaRPr>
              </a:p>
            </p:txBody>
          </p:sp>
        </p:grpSp>
        <p:grpSp>
          <p:nvGrpSpPr>
            <p:cNvPr id="300" name="Group 299">
              <a:extLst>
                <a:ext uri="{FF2B5EF4-FFF2-40B4-BE49-F238E27FC236}">
                  <a16:creationId xmlns:a16="http://schemas.microsoft.com/office/drawing/2014/main" xmlns="" id="{FC686A5D-BB37-421A-9BA1-62DC77874ED7}"/>
                </a:ext>
              </a:extLst>
            </p:cNvPr>
            <p:cNvGrpSpPr/>
            <p:nvPr/>
          </p:nvGrpSpPr>
          <p:grpSpPr>
            <a:xfrm>
              <a:off x="5138794" y="3848850"/>
              <a:ext cx="3482207" cy="215444"/>
              <a:chOff x="1009354" y="3807567"/>
              <a:chExt cx="3482207" cy="215444"/>
            </a:xfrm>
          </p:grpSpPr>
          <p:sp>
            <p:nvSpPr>
              <p:cNvPr id="302" name="TextBox 301">
                <a:extLst>
                  <a:ext uri="{FF2B5EF4-FFF2-40B4-BE49-F238E27FC236}">
                    <a16:creationId xmlns:a16="http://schemas.microsoft.com/office/drawing/2014/main" xmlns="" id="{B4B23A08-53E1-4981-B0F4-8E6EC9531976}"/>
                  </a:ext>
                </a:extLst>
              </p:cNvPr>
              <p:cNvSpPr txBox="1"/>
              <p:nvPr/>
            </p:nvSpPr>
            <p:spPr>
              <a:xfrm>
                <a:off x="1249364" y="3807567"/>
                <a:ext cx="357791" cy="215444"/>
              </a:xfrm>
              <a:prstGeom prst="rect">
                <a:avLst/>
              </a:prstGeom>
              <a:noFill/>
            </p:spPr>
            <p:txBody>
              <a:bodyPr wrap="none" rtlCol="0">
                <a:spAutoFit/>
              </a:bodyPr>
              <a:lstStyle/>
              <a:p>
                <a:pPr algn="ctr"/>
                <a:r>
                  <a:rPr lang="fr-FR" sz="800" dirty="0">
                    <a:solidFill>
                      <a:srgbClr val="B2C0EC"/>
                    </a:solidFill>
                  </a:rPr>
                  <a:t>234</a:t>
                </a:r>
              </a:p>
            </p:txBody>
          </p:sp>
          <p:sp>
            <p:nvSpPr>
              <p:cNvPr id="303" name="TextBox 302">
                <a:extLst>
                  <a:ext uri="{FF2B5EF4-FFF2-40B4-BE49-F238E27FC236}">
                    <a16:creationId xmlns:a16="http://schemas.microsoft.com/office/drawing/2014/main" xmlns="" id="{8C7410DA-E48C-4EF0-9FAA-59A760ABCA5C}"/>
                  </a:ext>
                </a:extLst>
              </p:cNvPr>
              <p:cNvSpPr txBox="1"/>
              <p:nvPr/>
            </p:nvSpPr>
            <p:spPr>
              <a:xfrm>
                <a:off x="1542734" y="3807567"/>
                <a:ext cx="357790" cy="215444"/>
              </a:xfrm>
              <a:prstGeom prst="rect">
                <a:avLst/>
              </a:prstGeom>
              <a:noFill/>
            </p:spPr>
            <p:txBody>
              <a:bodyPr wrap="none" rtlCol="0">
                <a:spAutoFit/>
              </a:bodyPr>
              <a:lstStyle/>
              <a:p>
                <a:pPr algn="ctr"/>
                <a:r>
                  <a:rPr lang="fr-FR" sz="800" dirty="0">
                    <a:solidFill>
                      <a:srgbClr val="B2C0EC"/>
                    </a:solidFill>
                  </a:rPr>
                  <a:t>214</a:t>
                </a:r>
              </a:p>
            </p:txBody>
          </p:sp>
          <p:sp>
            <p:nvSpPr>
              <p:cNvPr id="304" name="TextBox 303">
                <a:extLst>
                  <a:ext uri="{FF2B5EF4-FFF2-40B4-BE49-F238E27FC236}">
                    <a16:creationId xmlns:a16="http://schemas.microsoft.com/office/drawing/2014/main" xmlns="" id="{30A1D238-4C2A-47A9-951A-13521D2EB76D}"/>
                  </a:ext>
                </a:extLst>
              </p:cNvPr>
              <p:cNvSpPr txBox="1"/>
              <p:nvPr/>
            </p:nvSpPr>
            <p:spPr>
              <a:xfrm>
                <a:off x="1836104" y="3807567"/>
                <a:ext cx="357791" cy="215444"/>
              </a:xfrm>
              <a:prstGeom prst="rect">
                <a:avLst/>
              </a:prstGeom>
              <a:noFill/>
            </p:spPr>
            <p:txBody>
              <a:bodyPr wrap="none" rtlCol="0">
                <a:spAutoFit/>
              </a:bodyPr>
              <a:lstStyle/>
              <a:p>
                <a:pPr algn="ctr"/>
                <a:r>
                  <a:rPr lang="fr-FR" sz="800" dirty="0">
                    <a:solidFill>
                      <a:srgbClr val="B2C0EC"/>
                    </a:solidFill>
                  </a:rPr>
                  <a:t>175</a:t>
                </a:r>
              </a:p>
            </p:txBody>
          </p:sp>
          <p:sp>
            <p:nvSpPr>
              <p:cNvPr id="305" name="TextBox 304">
                <a:extLst>
                  <a:ext uri="{FF2B5EF4-FFF2-40B4-BE49-F238E27FC236}">
                    <a16:creationId xmlns:a16="http://schemas.microsoft.com/office/drawing/2014/main" xmlns="" id="{8CC4F3C1-C289-47F4-93A3-97577670385C}"/>
                  </a:ext>
                </a:extLst>
              </p:cNvPr>
              <p:cNvSpPr txBox="1"/>
              <p:nvPr/>
            </p:nvSpPr>
            <p:spPr>
              <a:xfrm>
                <a:off x="2129474" y="3807567"/>
                <a:ext cx="357791" cy="215444"/>
              </a:xfrm>
              <a:prstGeom prst="rect">
                <a:avLst/>
              </a:prstGeom>
              <a:noFill/>
            </p:spPr>
            <p:txBody>
              <a:bodyPr wrap="none" rtlCol="0">
                <a:spAutoFit/>
              </a:bodyPr>
              <a:lstStyle/>
              <a:p>
                <a:pPr algn="ctr"/>
                <a:r>
                  <a:rPr lang="fr-FR" sz="800" dirty="0">
                    <a:solidFill>
                      <a:srgbClr val="B2C0EC"/>
                    </a:solidFill>
                  </a:rPr>
                  <a:t>161</a:t>
                </a:r>
              </a:p>
            </p:txBody>
          </p:sp>
          <p:sp>
            <p:nvSpPr>
              <p:cNvPr id="306" name="TextBox 305">
                <a:extLst>
                  <a:ext uri="{FF2B5EF4-FFF2-40B4-BE49-F238E27FC236}">
                    <a16:creationId xmlns:a16="http://schemas.microsoft.com/office/drawing/2014/main" xmlns="" id="{0F56B25A-592D-4B72-90AA-CB686E02A8F5}"/>
                  </a:ext>
                </a:extLst>
              </p:cNvPr>
              <p:cNvSpPr txBox="1"/>
              <p:nvPr/>
            </p:nvSpPr>
            <p:spPr>
              <a:xfrm>
                <a:off x="2422844" y="3807567"/>
                <a:ext cx="357791" cy="215444"/>
              </a:xfrm>
              <a:prstGeom prst="rect">
                <a:avLst/>
              </a:prstGeom>
              <a:noFill/>
            </p:spPr>
            <p:txBody>
              <a:bodyPr wrap="none" rtlCol="0">
                <a:spAutoFit/>
              </a:bodyPr>
              <a:lstStyle/>
              <a:p>
                <a:pPr algn="ctr"/>
                <a:r>
                  <a:rPr lang="fr-FR" sz="800" dirty="0">
                    <a:solidFill>
                      <a:srgbClr val="B2C0EC"/>
                    </a:solidFill>
                  </a:rPr>
                  <a:t>174</a:t>
                </a:r>
              </a:p>
            </p:txBody>
          </p:sp>
          <p:sp>
            <p:nvSpPr>
              <p:cNvPr id="307" name="TextBox 306">
                <a:extLst>
                  <a:ext uri="{FF2B5EF4-FFF2-40B4-BE49-F238E27FC236}">
                    <a16:creationId xmlns:a16="http://schemas.microsoft.com/office/drawing/2014/main" xmlns="" id="{849F3356-5975-46DD-8836-840C3F387BCC}"/>
                  </a:ext>
                </a:extLst>
              </p:cNvPr>
              <p:cNvSpPr txBox="1"/>
              <p:nvPr/>
            </p:nvSpPr>
            <p:spPr>
              <a:xfrm>
                <a:off x="2716215" y="3807567"/>
                <a:ext cx="357790" cy="215444"/>
              </a:xfrm>
              <a:prstGeom prst="rect">
                <a:avLst/>
              </a:prstGeom>
              <a:noFill/>
            </p:spPr>
            <p:txBody>
              <a:bodyPr wrap="none" rtlCol="0">
                <a:spAutoFit/>
              </a:bodyPr>
              <a:lstStyle/>
              <a:p>
                <a:pPr algn="ctr"/>
                <a:r>
                  <a:rPr lang="fr-FR" sz="800" dirty="0">
                    <a:solidFill>
                      <a:srgbClr val="B2C0EC"/>
                    </a:solidFill>
                  </a:rPr>
                  <a:t>134</a:t>
                </a:r>
              </a:p>
            </p:txBody>
          </p:sp>
          <p:sp>
            <p:nvSpPr>
              <p:cNvPr id="308" name="TextBox 307">
                <a:extLst>
                  <a:ext uri="{FF2B5EF4-FFF2-40B4-BE49-F238E27FC236}">
                    <a16:creationId xmlns:a16="http://schemas.microsoft.com/office/drawing/2014/main" xmlns="" id="{0A83ED39-0CCD-46BC-9BE8-1E7C4685EA9A}"/>
                  </a:ext>
                </a:extLst>
              </p:cNvPr>
              <p:cNvSpPr txBox="1"/>
              <p:nvPr/>
            </p:nvSpPr>
            <p:spPr>
              <a:xfrm>
                <a:off x="3009584" y="3807567"/>
                <a:ext cx="357791" cy="215444"/>
              </a:xfrm>
              <a:prstGeom prst="rect">
                <a:avLst/>
              </a:prstGeom>
              <a:noFill/>
            </p:spPr>
            <p:txBody>
              <a:bodyPr wrap="none" rtlCol="0">
                <a:spAutoFit/>
              </a:bodyPr>
              <a:lstStyle/>
              <a:p>
                <a:pPr algn="ctr"/>
                <a:r>
                  <a:rPr lang="fr-FR" sz="800" dirty="0">
                    <a:solidFill>
                      <a:srgbClr val="B2C0EC"/>
                    </a:solidFill>
                  </a:rPr>
                  <a:t>108</a:t>
                </a:r>
              </a:p>
            </p:txBody>
          </p:sp>
          <p:sp>
            <p:nvSpPr>
              <p:cNvPr id="309" name="TextBox 308">
                <a:extLst>
                  <a:ext uri="{FF2B5EF4-FFF2-40B4-BE49-F238E27FC236}">
                    <a16:creationId xmlns:a16="http://schemas.microsoft.com/office/drawing/2014/main" xmlns="" id="{478EF203-070C-49ED-B7E6-FE9C75A5D932}"/>
                  </a:ext>
                </a:extLst>
              </p:cNvPr>
              <p:cNvSpPr txBox="1"/>
              <p:nvPr/>
            </p:nvSpPr>
            <p:spPr>
              <a:xfrm>
                <a:off x="3331808" y="3807567"/>
                <a:ext cx="300083" cy="215444"/>
              </a:xfrm>
              <a:prstGeom prst="rect">
                <a:avLst/>
              </a:prstGeom>
              <a:noFill/>
            </p:spPr>
            <p:txBody>
              <a:bodyPr wrap="none" rtlCol="0">
                <a:spAutoFit/>
              </a:bodyPr>
              <a:lstStyle/>
              <a:p>
                <a:pPr algn="ctr"/>
                <a:r>
                  <a:rPr lang="fr-FR" sz="800" dirty="0">
                    <a:solidFill>
                      <a:srgbClr val="B2C0EC"/>
                    </a:solidFill>
                  </a:rPr>
                  <a:t>80</a:t>
                </a:r>
              </a:p>
            </p:txBody>
          </p:sp>
          <p:sp>
            <p:nvSpPr>
              <p:cNvPr id="310" name="TextBox 309">
                <a:extLst>
                  <a:ext uri="{FF2B5EF4-FFF2-40B4-BE49-F238E27FC236}">
                    <a16:creationId xmlns:a16="http://schemas.microsoft.com/office/drawing/2014/main" xmlns="" id="{DF876FCF-B81F-4218-B152-B8889E07483C}"/>
                  </a:ext>
                </a:extLst>
              </p:cNvPr>
              <p:cNvSpPr txBox="1"/>
              <p:nvPr/>
            </p:nvSpPr>
            <p:spPr>
              <a:xfrm>
                <a:off x="3606128" y="3807567"/>
                <a:ext cx="300083" cy="215444"/>
              </a:xfrm>
              <a:prstGeom prst="rect">
                <a:avLst/>
              </a:prstGeom>
              <a:noFill/>
            </p:spPr>
            <p:txBody>
              <a:bodyPr wrap="none" rtlCol="0">
                <a:spAutoFit/>
              </a:bodyPr>
              <a:lstStyle/>
              <a:p>
                <a:pPr algn="ctr"/>
                <a:r>
                  <a:rPr lang="fr-FR" sz="800" dirty="0">
                    <a:solidFill>
                      <a:srgbClr val="B2C0EC"/>
                    </a:solidFill>
                  </a:rPr>
                  <a:t>65</a:t>
                </a:r>
              </a:p>
            </p:txBody>
          </p:sp>
          <p:sp>
            <p:nvSpPr>
              <p:cNvPr id="311" name="TextBox 310">
                <a:extLst>
                  <a:ext uri="{FF2B5EF4-FFF2-40B4-BE49-F238E27FC236}">
                    <a16:creationId xmlns:a16="http://schemas.microsoft.com/office/drawing/2014/main" xmlns="" id="{6343679C-F624-4BF7-94AB-47D11B5DBC6D}"/>
                  </a:ext>
                </a:extLst>
              </p:cNvPr>
              <p:cNvSpPr txBox="1"/>
              <p:nvPr/>
            </p:nvSpPr>
            <p:spPr>
              <a:xfrm>
                <a:off x="3907118" y="3807567"/>
                <a:ext cx="300083" cy="215444"/>
              </a:xfrm>
              <a:prstGeom prst="rect">
                <a:avLst/>
              </a:prstGeom>
              <a:noFill/>
            </p:spPr>
            <p:txBody>
              <a:bodyPr wrap="none" rtlCol="0">
                <a:spAutoFit/>
              </a:bodyPr>
              <a:lstStyle/>
              <a:p>
                <a:pPr algn="ctr"/>
                <a:r>
                  <a:rPr lang="fr-FR" sz="800" dirty="0">
                    <a:solidFill>
                      <a:srgbClr val="B2C0EC"/>
                    </a:solidFill>
                  </a:rPr>
                  <a:t>46</a:t>
                </a:r>
              </a:p>
            </p:txBody>
          </p:sp>
          <p:sp>
            <p:nvSpPr>
              <p:cNvPr id="312" name="TextBox 311">
                <a:extLst>
                  <a:ext uri="{FF2B5EF4-FFF2-40B4-BE49-F238E27FC236}">
                    <a16:creationId xmlns:a16="http://schemas.microsoft.com/office/drawing/2014/main" xmlns="" id="{E15E3B2F-DE50-46D0-95CA-E59228969344}"/>
                  </a:ext>
                </a:extLst>
              </p:cNvPr>
              <p:cNvSpPr txBox="1"/>
              <p:nvPr/>
            </p:nvSpPr>
            <p:spPr>
              <a:xfrm>
                <a:off x="4191478" y="3807567"/>
                <a:ext cx="300083" cy="215444"/>
              </a:xfrm>
              <a:prstGeom prst="rect">
                <a:avLst/>
              </a:prstGeom>
              <a:noFill/>
            </p:spPr>
            <p:txBody>
              <a:bodyPr wrap="none" rtlCol="0">
                <a:spAutoFit/>
              </a:bodyPr>
              <a:lstStyle/>
              <a:p>
                <a:pPr algn="ctr"/>
                <a:r>
                  <a:rPr lang="fr-FR" sz="800" dirty="0">
                    <a:solidFill>
                      <a:srgbClr val="B2C0EC"/>
                    </a:solidFill>
                  </a:rPr>
                  <a:t>42</a:t>
                </a:r>
              </a:p>
            </p:txBody>
          </p:sp>
          <p:sp>
            <p:nvSpPr>
              <p:cNvPr id="313" name="TextBox 312">
                <a:extLst>
                  <a:ext uri="{FF2B5EF4-FFF2-40B4-BE49-F238E27FC236}">
                    <a16:creationId xmlns:a16="http://schemas.microsoft.com/office/drawing/2014/main" xmlns="" id="{087A3B4F-7D45-4F1B-BE05-758C4F5E7CC0}"/>
                  </a:ext>
                </a:extLst>
              </p:cNvPr>
              <p:cNvSpPr txBox="1"/>
              <p:nvPr/>
            </p:nvSpPr>
            <p:spPr>
              <a:xfrm>
                <a:off x="1009354" y="3807567"/>
                <a:ext cx="320922" cy="215444"/>
              </a:xfrm>
              <a:prstGeom prst="rect">
                <a:avLst/>
              </a:prstGeom>
              <a:noFill/>
            </p:spPr>
            <p:txBody>
              <a:bodyPr wrap="none" rtlCol="0">
                <a:spAutoFit/>
              </a:bodyPr>
              <a:lstStyle/>
              <a:p>
                <a:pPr algn="r"/>
                <a:r>
                  <a:rPr lang="fr-FR" sz="800" dirty="0">
                    <a:solidFill>
                      <a:srgbClr val="B2C0EC"/>
                    </a:solidFill>
                  </a:rPr>
                  <a:t>CT</a:t>
                </a:r>
              </a:p>
            </p:txBody>
          </p:sp>
        </p:grpSp>
        <p:sp>
          <p:nvSpPr>
            <p:cNvPr id="301" name="TextBox 300">
              <a:extLst>
                <a:ext uri="{FF2B5EF4-FFF2-40B4-BE49-F238E27FC236}">
                  <a16:creationId xmlns:a16="http://schemas.microsoft.com/office/drawing/2014/main" xmlns="" id="{7BAD3D38-081D-4D67-809A-D14A47A54048}"/>
                </a:ext>
              </a:extLst>
            </p:cNvPr>
            <p:cNvSpPr txBox="1"/>
            <p:nvPr/>
          </p:nvSpPr>
          <p:spPr>
            <a:xfrm>
              <a:off x="6490705" y="3563704"/>
              <a:ext cx="585417" cy="215444"/>
            </a:xfrm>
            <a:prstGeom prst="rect">
              <a:avLst/>
            </a:prstGeom>
            <a:noFill/>
          </p:spPr>
          <p:txBody>
            <a:bodyPr wrap="none" rtlCol="0">
              <a:spAutoFit/>
            </a:bodyPr>
            <a:lstStyle/>
            <a:p>
              <a:pPr algn="ctr"/>
              <a:r>
                <a:rPr lang="fr-FR" sz="800" dirty="0" err="1">
                  <a:solidFill>
                    <a:srgbClr val="4D4D4D"/>
                  </a:solidFill>
                </a:rPr>
                <a:t>Smaines</a:t>
              </a:r>
              <a:endParaRPr lang="fr-FR" sz="800" dirty="0">
                <a:solidFill>
                  <a:srgbClr val="4D4D4D"/>
                </a:solidFill>
              </a:endParaRPr>
            </a:p>
          </p:txBody>
        </p:sp>
      </p:grpSp>
      <p:grpSp>
        <p:nvGrpSpPr>
          <p:cNvPr id="326" name="Group 325">
            <a:extLst>
              <a:ext uri="{FF2B5EF4-FFF2-40B4-BE49-F238E27FC236}">
                <a16:creationId xmlns:a16="http://schemas.microsoft.com/office/drawing/2014/main" xmlns="" id="{2CF532F4-8838-4099-BA32-3B67B93A1FB4}"/>
              </a:ext>
            </a:extLst>
          </p:cNvPr>
          <p:cNvGrpSpPr/>
          <p:nvPr/>
        </p:nvGrpSpPr>
        <p:grpSpPr>
          <a:xfrm>
            <a:off x="4759860" y="3580780"/>
            <a:ext cx="3706627" cy="221823"/>
            <a:chOff x="784934" y="3644981"/>
            <a:chExt cx="3706627" cy="221823"/>
          </a:xfrm>
        </p:grpSpPr>
        <p:sp>
          <p:nvSpPr>
            <p:cNvPr id="327" name="TextBox 326">
              <a:extLst>
                <a:ext uri="{FF2B5EF4-FFF2-40B4-BE49-F238E27FC236}">
                  <a16:creationId xmlns:a16="http://schemas.microsoft.com/office/drawing/2014/main" xmlns="" id="{B97B1D13-B300-4B0C-9F03-D95895C73BCB}"/>
                </a:ext>
              </a:extLst>
            </p:cNvPr>
            <p:cNvSpPr txBox="1"/>
            <p:nvPr/>
          </p:nvSpPr>
          <p:spPr>
            <a:xfrm>
              <a:off x="1249364" y="3651360"/>
              <a:ext cx="357791" cy="215444"/>
            </a:xfrm>
            <a:prstGeom prst="rect">
              <a:avLst/>
            </a:prstGeom>
            <a:noFill/>
          </p:spPr>
          <p:txBody>
            <a:bodyPr wrap="none" rtlCol="0">
              <a:spAutoFit/>
            </a:bodyPr>
            <a:lstStyle/>
            <a:p>
              <a:pPr algn="ctr"/>
              <a:r>
                <a:rPr lang="fr-FR" sz="800" dirty="0">
                  <a:solidFill>
                    <a:srgbClr val="B60D27"/>
                  </a:solidFill>
                </a:rPr>
                <a:t>239</a:t>
              </a:r>
            </a:p>
          </p:txBody>
        </p:sp>
        <p:sp>
          <p:nvSpPr>
            <p:cNvPr id="328" name="TextBox 327">
              <a:extLst>
                <a:ext uri="{FF2B5EF4-FFF2-40B4-BE49-F238E27FC236}">
                  <a16:creationId xmlns:a16="http://schemas.microsoft.com/office/drawing/2014/main" xmlns="" id="{809249C3-CF32-4728-9D89-6F8C82AC0D39}"/>
                </a:ext>
              </a:extLst>
            </p:cNvPr>
            <p:cNvSpPr txBox="1"/>
            <p:nvPr/>
          </p:nvSpPr>
          <p:spPr>
            <a:xfrm>
              <a:off x="1542734" y="3644981"/>
              <a:ext cx="357791" cy="215444"/>
            </a:xfrm>
            <a:prstGeom prst="rect">
              <a:avLst/>
            </a:prstGeom>
            <a:noFill/>
          </p:spPr>
          <p:txBody>
            <a:bodyPr wrap="none" rtlCol="0">
              <a:spAutoFit/>
            </a:bodyPr>
            <a:lstStyle/>
            <a:p>
              <a:pPr algn="ctr"/>
              <a:r>
                <a:rPr lang="fr-FR" sz="800" dirty="0">
                  <a:solidFill>
                    <a:srgbClr val="B60D27"/>
                  </a:solidFill>
                </a:rPr>
                <a:t>210</a:t>
              </a:r>
            </a:p>
          </p:txBody>
        </p:sp>
        <p:sp>
          <p:nvSpPr>
            <p:cNvPr id="329" name="TextBox 328">
              <a:extLst>
                <a:ext uri="{FF2B5EF4-FFF2-40B4-BE49-F238E27FC236}">
                  <a16:creationId xmlns:a16="http://schemas.microsoft.com/office/drawing/2014/main" xmlns="" id="{E8C242E3-18D2-4998-9AC6-C1BD9F8A3EB2}"/>
                </a:ext>
              </a:extLst>
            </p:cNvPr>
            <p:cNvSpPr txBox="1"/>
            <p:nvPr/>
          </p:nvSpPr>
          <p:spPr>
            <a:xfrm>
              <a:off x="1836104" y="3651360"/>
              <a:ext cx="357791" cy="215444"/>
            </a:xfrm>
            <a:prstGeom prst="rect">
              <a:avLst/>
            </a:prstGeom>
            <a:noFill/>
          </p:spPr>
          <p:txBody>
            <a:bodyPr wrap="none" rtlCol="0">
              <a:spAutoFit/>
            </a:bodyPr>
            <a:lstStyle/>
            <a:p>
              <a:pPr algn="ctr"/>
              <a:r>
                <a:rPr lang="fr-FR" sz="800" dirty="0">
                  <a:solidFill>
                    <a:srgbClr val="B60D27"/>
                  </a:solidFill>
                </a:rPr>
                <a:t>182</a:t>
              </a:r>
            </a:p>
          </p:txBody>
        </p:sp>
        <p:sp>
          <p:nvSpPr>
            <p:cNvPr id="330" name="TextBox 329">
              <a:extLst>
                <a:ext uri="{FF2B5EF4-FFF2-40B4-BE49-F238E27FC236}">
                  <a16:creationId xmlns:a16="http://schemas.microsoft.com/office/drawing/2014/main" xmlns="" id="{B70D9B02-13E0-4594-8588-749A87736CF5}"/>
                </a:ext>
              </a:extLst>
            </p:cNvPr>
            <p:cNvSpPr txBox="1"/>
            <p:nvPr/>
          </p:nvSpPr>
          <p:spPr>
            <a:xfrm>
              <a:off x="2129474" y="3644981"/>
              <a:ext cx="357791" cy="215444"/>
            </a:xfrm>
            <a:prstGeom prst="rect">
              <a:avLst/>
            </a:prstGeom>
            <a:noFill/>
          </p:spPr>
          <p:txBody>
            <a:bodyPr wrap="none" rtlCol="0">
              <a:spAutoFit/>
            </a:bodyPr>
            <a:lstStyle/>
            <a:p>
              <a:pPr algn="ctr"/>
              <a:r>
                <a:rPr lang="fr-FR" sz="800" dirty="0">
                  <a:solidFill>
                    <a:srgbClr val="B60D27"/>
                  </a:solidFill>
                </a:rPr>
                <a:t>144</a:t>
              </a:r>
            </a:p>
          </p:txBody>
        </p:sp>
        <p:sp>
          <p:nvSpPr>
            <p:cNvPr id="331" name="TextBox 330">
              <a:extLst>
                <a:ext uri="{FF2B5EF4-FFF2-40B4-BE49-F238E27FC236}">
                  <a16:creationId xmlns:a16="http://schemas.microsoft.com/office/drawing/2014/main" xmlns="" id="{1A6343AB-6B45-4EC9-993C-9AFF8E0509E8}"/>
                </a:ext>
              </a:extLst>
            </p:cNvPr>
            <p:cNvSpPr txBox="1"/>
            <p:nvPr/>
          </p:nvSpPr>
          <p:spPr>
            <a:xfrm>
              <a:off x="2422844" y="3651360"/>
              <a:ext cx="357791" cy="215444"/>
            </a:xfrm>
            <a:prstGeom prst="rect">
              <a:avLst/>
            </a:prstGeom>
            <a:noFill/>
          </p:spPr>
          <p:txBody>
            <a:bodyPr wrap="none" rtlCol="0">
              <a:spAutoFit/>
            </a:bodyPr>
            <a:lstStyle/>
            <a:p>
              <a:pPr algn="ctr"/>
              <a:r>
                <a:rPr lang="fr-FR" sz="800" dirty="0">
                  <a:solidFill>
                    <a:srgbClr val="B60D27"/>
                  </a:solidFill>
                </a:rPr>
                <a:t>134</a:t>
              </a:r>
            </a:p>
          </p:txBody>
        </p:sp>
        <p:sp>
          <p:nvSpPr>
            <p:cNvPr id="332" name="TextBox 331">
              <a:extLst>
                <a:ext uri="{FF2B5EF4-FFF2-40B4-BE49-F238E27FC236}">
                  <a16:creationId xmlns:a16="http://schemas.microsoft.com/office/drawing/2014/main" xmlns="" id="{61F35FE9-E670-4D4B-B3DC-B65540CC2E05}"/>
                </a:ext>
              </a:extLst>
            </p:cNvPr>
            <p:cNvSpPr txBox="1"/>
            <p:nvPr/>
          </p:nvSpPr>
          <p:spPr>
            <a:xfrm>
              <a:off x="2730642" y="3651360"/>
              <a:ext cx="328936" cy="215444"/>
            </a:xfrm>
            <a:prstGeom prst="rect">
              <a:avLst/>
            </a:prstGeom>
            <a:noFill/>
          </p:spPr>
          <p:txBody>
            <a:bodyPr wrap="none" rtlCol="0">
              <a:spAutoFit/>
            </a:bodyPr>
            <a:lstStyle/>
            <a:p>
              <a:pPr algn="ctr"/>
              <a:r>
                <a:rPr lang="fr-FR" sz="800" dirty="0">
                  <a:solidFill>
                    <a:srgbClr val="B60D27"/>
                  </a:solidFill>
                </a:rPr>
                <a:t> 98</a:t>
              </a:r>
            </a:p>
          </p:txBody>
        </p:sp>
        <p:sp>
          <p:nvSpPr>
            <p:cNvPr id="333" name="TextBox 332">
              <a:extLst>
                <a:ext uri="{FF2B5EF4-FFF2-40B4-BE49-F238E27FC236}">
                  <a16:creationId xmlns:a16="http://schemas.microsoft.com/office/drawing/2014/main" xmlns="" id="{E2DA1770-AFEA-4955-B43C-F7A70D780A97}"/>
                </a:ext>
              </a:extLst>
            </p:cNvPr>
            <p:cNvSpPr txBox="1"/>
            <p:nvPr/>
          </p:nvSpPr>
          <p:spPr>
            <a:xfrm>
              <a:off x="3024011" y="3651360"/>
              <a:ext cx="328937" cy="215444"/>
            </a:xfrm>
            <a:prstGeom prst="rect">
              <a:avLst/>
            </a:prstGeom>
            <a:noFill/>
          </p:spPr>
          <p:txBody>
            <a:bodyPr wrap="none" rtlCol="0">
              <a:spAutoFit/>
            </a:bodyPr>
            <a:lstStyle/>
            <a:p>
              <a:pPr algn="ctr"/>
              <a:r>
                <a:rPr lang="fr-FR" sz="800" dirty="0">
                  <a:solidFill>
                    <a:srgbClr val="B60D27"/>
                  </a:solidFill>
                </a:rPr>
                <a:t> 63</a:t>
              </a:r>
            </a:p>
          </p:txBody>
        </p:sp>
        <p:sp>
          <p:nvSpPr>
            <p:cNvPr id="334" name="TextBox 333">
              <a:extLst>
                <a:ext uri="{FF2B5EF4-FFF2-40B4-BE49-F238E27FC236}">
                  <a16:creationId xmlns:a16="http://schemas.microsoft.com/office/drawing/2014/main" xmlns="" id="{C5F37A11-C9C7-46F9-BF29-D7070D73FBFC}"/>
                </a:ext>
              </a:extLst>
            </p:cNvPr>
            <p:cNvSpPr txBox="1"/>
            <p:nvPr/>
          </p:nvSpPr>
          <p:spPr>
            <a:xfrm>
              <a:off x="3331808" y="3651360"/>
              <a:ext cx="300083" cy="215444"/>
            </a:xfrm>
            <a:prstGeom prst="rect">
              <a:avLst/>
            </a:prstGeom>
            <a:noFill/>
          </p:spPr>
          <p:txBody>
            <a:bodyPr wrap="none" rtlCol="0">
              <a:spAutoFit/>
            </a:bodyPr>
            <a:lstStyle/>
            <a:p>
              <a:pPr algn="ctr"/>
              <a:r>
                <a:rPr lang="fr-FR" sz="800" dirty="0">
                  <a:solidFill>
                    <a:srgbClr val="B60D27"/>
                  </a:solidFill>
                </a:rPr>
                <a:t>58</a:t>
              </a:r>
            </a:p>
          </p:txBody>
        </p:sp>
        <p:sp>
          <p:nvSpPr>
            <p:cNvPr id="335" name="TextBox 334">
              <a:extLst>
                <a:ext uri="{FF2B5EF4-FFF2-40B4-BE49-F238E27FC236}">
                  <a16:creationId xmlns:a16="http://schemas.microsoft.com/office/drawing/2014/main" xmlns="" id="{FD7CC792-40A3-4711-8434-C557A95A025E}"/>
                </a:ext>
              </a:extLst>
            </p:cNvPr>
            <p:cNvSpPr txBox="1"/>
            <p:nvPr/>
          </p:nvSpPr>
          <p:spPr>
            <a:xfrm>
              <a:off x="3606128" y="3651360"/>
              <a:ext cx="300083" cy="215444"/>
            </a:xfrm>
            <a:prstGeom prst="rect">
              <a:avLst/>
            </a:prstGeom>
            <a:noFill/>
          </p:spPr>
          <p:txBody>
            <a:bodyPr wrap="none" rtlCol="0">
              <a:spAutoFit/>
            </a:bodyPr>
            <a:lstStyle/>
            <a:p>
              <a:pPr algn="ctr"/>
              <a:r>
                <a:rPr lang="fr-FR" sz="800" dirty="0">
                  <a:solidFill>
                    <a:srgbClr val="B60D27"/>
                  </a:solidFill>
                </a:rPr>
                <a:t>48</a:t>
              </a:r>
            </a:p>
          </p:txBody>
        </p:sp>
        <p:sp>
          <p:nvSpPr>
            <p:cNvPr id="336" name="TextBox 335">
              <a:extLst>
                <a:ext uri="{FF2B5EF4-FFF2-40B4-BE49-F238E27FC236}">
                  <a16:creationId xmlns:a16="http://schemas.microsoft.com/office/drawing/2014/main" xmlns="" id="{A1312FDA-EC20-413E-9E38-690DADA174CA}"/>
                </a:ext>
              </a:extLst>
            </p:cNvPr>
            <p:cNvSpPr txBox="1"/>
            <p:nvPr/>
          </p:nvSpPr>
          <p:spPr>
            <a:xfrm>
              <a:off x="3907118" y="3651360"/>
              <a:ext cx="300083" cy="215444"/>
            </a:xfrm>
            <a:prstGeom prst="rect">
              <a:avLst/>
            </a:prstGeom>
            <a:noFill/>
          </p:spPr>
          <p:txBody>
            <a:bodyPr wrap="none" rtlCol="0">
              <a:spAutoFit/>
            </a:bodyPr>
            <a:lstStyle/>
            <a:p>
              <a:pPr algn="ctr"/>
              <a:r>
                <a:rPr lang="fr-FR" sz="800" dirty="0">
                  <a:solidFill>
                    <a:srgbClr val="B60D27"/>
                  </a:solidFill>
                </a:rPr>
                <a:t>43</a:t>
              </a:r>
            </a:p>
          </p:txBody>
        </p:sp>
        <p:sp>
          <p:nvSpPr>
            <p:cNvPr id="337" name="TextBox 336">
              <a:extLst>
                <a:ext uri="{FF2B5EF4-FFF2-40B4-BE49-F238E27FC236}">
                  <a16:creationId xmlns:a16="http://schemas.microsoft.com/office/drawing/2014/main" xmlns="" id="{FF7EF118-813F-4340-B742-38086A0C097C}"/>
                </a:ext>
              </a:extLst>
            </p:cNvPr>
            <p:cNvSpPr txBox="1"/>
            <p:nvPr/>
          </p:nvSpPr>
          <p:spPr>
            <a:xfrm>
              <a:off x="4191478" y="3651360"/>
              <a:ext cx="300083" cy="215444"/>
            </a:xfrm>
            <a:prstGeom prst="rect">
              <a:avLst/>
            </a:prstGeom>
            <a:noFill/>
          </p:spPr>
          <p:txBody>
            <a:bodyPr wrap="none" rtlCol="0">
              <a:spAutoFit/>
            </a:bodyPr>
            <a:lstStyle/>
            <a:p>
              <a:pPr algn="ctr"/>
              <a:r>
                <a:rPr lang="fr-FR" sz="800" dirty="0">
                  <a:solidFill>
                    <a:srgbClr val="B60D27"/>
                  </a:solidFill>
                </a:rPr>
                <a:t>45</a:t>
              </a:r>
            </a:p>
          </p:txBody>
        </p:sp>
        <p:sp>
          <p:nvSpPr>
            <p:cNvPr id="338" name="TextBox 337">
              <a:extLst>
                <a:ext uri="{FF2B5EF4-FFF2-40B4-BE49-F238E27FC236}">
                  <a16:creationId xmlns:a16="http://schemas.microsoft.com/office/drawing/2014/main" xmlns="" id="{93DB1A21-8552-462B-B765-6A09362F0A27}"/>
                </a:ext>
              </a:extLst>
            </p:cNvPr>
            <p:cNvSpPr txBox="1"/>
            <p:nvPr/>
          </p:nvSpPr>
          <p:spPr>
            <a:xfrm>
              <a:off x="784934" y="3644981"/>
              <a:ext cx="545342" cy="215444"/>
            </a:xfrm>
            <a:prstGeom prst="rect">
              <a:avLst/>
            </a:prstGeom>
            <a:noFill/>
          </p:spPr>
          <p:txBody>
            <a:bodyPr wrap="none" rtlCol="0">
              <a:spAutoFit/>
            </a:bodyPr>
            <a:lstStyle/>
            <a:p>
              <a:pPr algn="r"/>
              <a:r>
                <a:rPr lang="fr-FR" sz="800" dirty="0" err="1">
                  <a:solidFill>
                    <a:srgbClr val="B60D27"/>
                  </a:solidFill>
                </a:rPr>
                <a:t>Pembro</a:t>
              </a:r>
              <a:endParaRPr lang="fr-FR" sz="800" dirty="0">
                <a:solidFill>
                  <a:srgbClr val="B60D27"/>
                </a:solidFill>
              </a:endParaRPr>
            </a:p>
          </p:txBody>
        </p:sp>
      </p:grpSp>
      <p:grpSp>
        <p:nvGrpSpPr>
          <p:cNvPr id="339" name="Group 338">
            <a:extLst>
              <a:ext uri="{FF2B5EF4-FFF2-40B4-BE49-F238E27FC236}">
                <a16:creationId xmlns:a16="http://schemas.microsoft.com/office/drawing/2014/main" xmlns="" id="{75083257-0E0D-45DB-8916-B90EC46F74AF}"/>
              </a:ext>
            </a:extLst>
          </p:cNvPr>
          <p:cNvGrpSpPr/>
          <p:nvPr/>
        </p:nvGrpSpPr>
        <p:grpSpPr>
          <a:xfrm>
            <a:off x="4984280" y="3718216"/>
            <a:ext cx="3482207" cy="215444"/>
            <a:chOff x="1009354" y="3807567"/>
            <a:chExt cx="3482207" cy="215444"/>
          </a:xfrm>
        </p:grpSpPr>
        <p:sp>
          <p:nvSpPr>
            <p:cNvPr id="340" name="TextBox 339">
              <a:extLst>
                <a:ext uri="{FF2B5EF4-FFF2-40B4-BE49-F238E27FC236}">
                  <a16:creationId xmlns:a16="http://schemas.microsoft.com/office/drawing/2014/main" xmlns="" id="{F5CD8AC4-51ED-4A9A-A33B-77EF22C88CA4}"/>
                </a:ext>
              </a:extLst>
            </p:cNvPr>
            <p:cNvSpPr txBox="1"/>
            <p:nvPr/>
          </p:nvSpPr>
          <p:spPr>
            <a:xfrm>
              <a:off x="1249364" y="3807567"/>
              <a:ext cx="357791" cy="215444"/>
            </a:xfrm>
            <a:prstGeom prst="rect">
              <a:avLst/>
            </a:prstGeom>
            <a:noFill/>
          </p:spPr>
          <p:txBody>
            <a:bodyPr wrap="none" rtlCol="0">
              <a:spAutoFit/>
            </a:bodyPr>
            <a:lstStyle/>
            <a:p>
              <a:pPr algn="ctr"/>
              <a:r>
                <a:rPr lang="fr-FR" sz="800" dirty="0">
                  <a:solidFill>
                    <a:srgbClr val="B2C0EC"/>
                  </a:solidFill>
                </a:rPr>
                <a:t>234</a:t>
              </a:r>
            </a:p>
          </p:txBody>
        </p:sp>
        <p:sp>
          <p:nvSpPr>
            <p:cNvPr id="341" name="TextBox 340">
              <a:extLst>
                <a:ext uri="{FF2B5EF4-FFF2-40B4-BE49-F238E27FC236}">
                  <a16:creationId xmlns:a16="http://schemas.microsoft.com/office/drawing/2014/main" xmlns="" id="{56EBC409-D1D2-4734-A118-589C66711503}"/>
                </a:ext>
              </a:extLst>
            </p:cNvPr>
            <p:cNvSpPr txBox="1"/>
            <p:nvPr/>
          </p:nvSpPr>
          <p:spPr>
            <a:xfrm>
              <a:off x="1542734" y="3807567"/>
              <a:ext cx="357790" cy="215444"/>
            </a:xfrm>
            <a:prstGeom prst="rect">
              <a:avLst/>
            </a:prstGeom>
            <a:noFill/>
          </p:spPr>
          <p:txBody>
            <a:bodyPr wrap="none" rtlCol="0">
              <a:spAutoFit/>
            </a:bodyPr>
            <a:lstStyle/>
            <a:p>
              <a:pPr algn="ctr"/>
              <a:r>
                <a:rPr lang="fr-FR" sz="800" dirty="0">
                  <a:solidFill>
                    <a:srgbClr val="B2C0EC"/>
                  </a:solidFill>
                </a:rPr>
                <a:t>214</a:t>
              </a:r>
            </a:p>
          </p:txBody>
        </p:sp>
        <p:sp>
          <p:nvSpPr>
            <p:cNvPr id="342" name="TextBox 341">
              <a:extLst>
                <a:ext uri="{FF2B5EF4-FFF2-40B4-BE49-F238E27FC236}">
                  <a16:creationId xmlns:a16="http://schemas.microsoft.com/office/drawing/2014/main" xmlns="" id="{DBE96A79-130B-4EDD-9B3F-56A779152158}"/>
                </a:ext>
              </a:extLst>
            </p:cNvPr>
            <p:cNvSpPr txBox="1"/>
            <p:nvPr/>
          </p:nvSpPr>
          <p:spPr>
            <a:xfrm>
              <a:off x="1836104" y="3807567"/>
              <a:ext cx="357791" cy="215444"/>
            </a:xfrm>
            <a:prstGeom prst="rect">
              <a:avLst/>
            </a:prstGeom>
            <a:noFill/>
          </p:spPr>
          <p:txBody>
            <a:bodyPr wrap="none" rtlCol="0">
              <a:spAutoFit/>
            </a:bodyPr>
            <a:lstStyle/>
            <a:p>
              <a:pPr algn="ctr"/>
              <a:r>
                <a:rPr lang="fr-FR" sz="800" dirty="0">
                  <a:solidFill>
                    <a:srgbClr val="B2C0EC"/>
                  </a:solidFill>
                </a:rPr>
                <a:t>175</a:t>
              </a:r>
            </a:p>
          </p:txBody>
        </p:sp>
        <p:sp>
          <p:nvSpPr>
            <p:cNvPr id="343" name="TextBox 342">
              <a:extLst>
                <a:ext uri="{FF2B5EF4-FFF2-40B4-BE49-F238E27FC236}">
                  <a16:creationId xmlns:a16="http://schemas.microsoft.com/office/drawing/2014/main" xmlns="" id="{834BD5BB-2BF6-40D0-BE94-D2D1334A513E}"/>
                </a:ext>
              </a:extLst>
            </p:cNvPr>
            <p:cNvSpPr txBox="1"/>
            <p:nvPr/>
          </p:nvSpPr>
          <p:spPr>
            <a:xfrm>
              <a:off x="2129474" y="3807567"/>
              <a:ext cx="357791" cy="215444"/>
            </a:xfrm>
            <a:prstGeom prst="rect">
              <a:avLst/>
            </a:prstGeom>
            <a:noFill/>
          </p:spPr>
          <p:txBody>
            <a:bodyPr wrap="none" rtlCol="0">
              <a:spAutoFit/>
            </a:bodyPr>
            <a:lstStyle/>
            <a:p>
              <a:pPr algn="ctr"/>
              <a:r>
                <a:rPr lang="fr-FR" sz="800" dirty="0">
                  <a:solidFill>
                    <a:srgbClr val="B2C0EC"/>
                  </a:solidFill>
                </a:rPr>
                <a:t>161</a:t>
              </a:r>
            </a:p>
          </p:txBody>
        </p:sp>
        <p:sp>
          <p:nvSpPr>
            <p:cNvPr id="344" name="TextBox 343">
              <a:extLst>
                <a:ext uri="{FF2B5EF4-FFF2-40B4-BE49-F238E27FC236}">
                  <a16:creationId xmlns:a16="http://schemas.microsoft.com/office/drawing/2014/main" xmlns="" id="{02D29265-529E-4FC2-8C9C-4C2748E8D86A}"/>
                </a:ext>
              </a:extLst>
            </p:cNvPr>
            <p:cNvSpPr txBox="1"/>
            <p:nvPr/>
          </p:nvSpPr>
          <p:spPr>
            <a:xfrm>
              <a:off x="2422844" y="3807567"/>
              <a:ext cx="357791" cy="215444"/>
            </a:xfrm>
            <a:prstGeom prst="rect">
              <a:avLst/>
            </a:prstGeom>
            <a:noFill/>
          </p:spPr>
          <p:txBody>
            <a:bodyPr wrap="none" rtlCol="0">
              <a:spAutoFit/>
            </a:bodyPr>
            <a:lstStyle/>
            <a:p>
              <a:pPr algn="ctr"/>
              <a:r>
                <a:rPr lang="fr-FR" sz="800" dirty="0">
                  <a:solidFill>
                    <a:srgbClr val="B2C0EC"/>
                  </a:solidFill>
                </a:rPr>
                <a:t>174</a:t>
              </a:r>
            </a:p>
          </p:txBody>
        </p:sp>
        <p:sp>
          <p:nvSpPr>
            <p:cNvPr id="345" name="TextBox 344">
              <a:extLst>
                <a:ext uri="{FF2B5EF4-FFF2-40B4-BE49-F238E27FC236}">
                  <a16:creationId xmlns:a16="http://schemas.microsoft.com/office/drawing/2014/main" xmlns="" id="{EDB68B65-9884-4005-990F-7FAAD7F75435}"/>
                </a:ext>
              </a:extLst>
            </p:cNvPr>
            <p:cNvSpPr txBox="1"/>
            <p:nvPr/>
          </p:nvSpPr>
          <p:spPr>
            <a:xfrm>
              <a:off x="2716215" y="3807567"/>
              <a:ext cx="357790" cy="215444"/>
            </a:xfrm>
            <a:prstGeom prst="rect">
              <a:avLst/>
            </a:prstGeom>
            <a:noFill/>
          </p:spPr>
          <p:txBody>
            <a:bodyPr wrap="none" rtlCol="0">
              <a:spAutoFit/>
            </a:bodyPr>
            <a:lstStyle/>
            <a:p>
              <a:pPr algn="ctr"/>
              <a:r>
                <a:rPr lang="fr-FR" sz="800" dirty="0">
                  <a:solidFill>
                    <a:srgbClr val="B2C0EC"/>
                  </a:solidFill>
                </a:rPr>
                <a:t>134</a:t>
              </a:r>
            </a:p>
          </p:txBody>
        </p:sp>
        <p:sp>
          <p:nvSpPr>
            <p:cNvPr id="346" name="TextBox 345">
              <a:extLst>
                <a:ext uri="{FF2B5EF4-FFF2-40B4-BE49-F238E27FC236}">
                  <a16:creationId xmlns:a16="http://schemas.microsoft.com/office/drawing/2014/main" xmlns="" id="{B30BDA92-C84B-4C4E-ABAA-335C53E48ED0}"/>
                </a:ext>
              </a:extLst>
            </p:cNvPr>
            <p:cNvSpPr txBox="1"/>
            <p:nvPr/>
          </p:nvSpPr>
          <p:spPr>
            <a:xfrm>
              <a:off x="3009584" y="3807567"/>
              <a:ext cx="357791" cy="215444"/>
            </a:xfrm>
            <a:prstGeom prst="rect">
              <a:avLst/>
            </a:prstGeom>
            <a:noFill/>
          </p:spPr>
          <p:txBody>
            <a:bodyPr wrap="none" rtlCol="0">
              <a:spAutoFit/>
            </a:bodyPr>
            <a:lstStyle/>
            <a:p>
              <a:pPr algn="ctr"/>
              <a:r>
                <a:rPr lang="fr-FR" sz="800" dirty="0">
                  <a:solidFill>
                    <a:srgbClr val="B2C0EC"/>
                  </a:solidFill>
                </a:rPr>
                <a:t>108</a:t>
              </a:r>
            </a:p>
          </p:txBody>
        </p:sp>
        <p:sp>
          <p:nvSpPr>
            <p:cNvPr id="347" name="TextBox 346">
              <a:extLst>
                <a:ext uri="{FF2B5EF4-FFF2-40B4-BE49-F238E27FC236}">
                  <a16:creationId xmlns:a16="http://schemas.microsoft.com/office/drawing/2014/main" xmlns="" id="{AC7C44A3-71B1-4A21-A12D-032E113A741B}"/>
                </a:ext>
              </a:extLst>
            </p:cNvPr>
            <p:cNvSpPr txBox="1"/>
            <p:nvPr/>
          </p:nvSpPr>
          <p:spPr>
            <a:xfrm>
              <a:off x="3331808" y="3807567"/>
              <a:ext cx="300083" cy="215444"/>
            </a:xfrm>
            <a:prstGeom prst="rect">
              <a:avLst/>
            </a:prstGeom>
            <a:noFill/>
          </p:spPr>
          <p:txBody>
            <a:bodyPr wrap="none" rtlCol="0">
              <a:spAutoFit/>
            </a:bodyPr>
            <a:lstStyle/>
            <a:p>
              <a:pPr algn="ctr"/>
              <a:r>
                <a:rPr lang="fr-FR" sz="800" dirty="0">
                  <a:solidFill>
                    <a:srgbClr val="B2C0EC"/>
                  </a:solidFill>
                </a:rPr>
                <a:t>80</a:t>
              </a:r>
            </a:p>
          </p:txBody>
        </p:sp>
        <p:sp>
          <p:nvSpPr>
            <p:cNvPr id="348" name="TextBox 347">
              <a:extLst>
                <a:ext uri="{FF2B5EF4-FFF2-40B4-BE49-F238E27FC236}">
                  <a16:creationId xmlns:a16="http://schemas.microsoft.com/office/drawing/2014/main" xmlns="" id="{8555138A-82A8-4D2D-A81C-9011614F73B9}"/>
                </a:ext>
              </a:extLst>
            </p:cNvPr>
            <p:cNvSpPr txBox="1"/>
            <p:nvPr/>
          </p:nvSpPr>
          <p:spPr>
            <a:xfrm>
              <a:off x="3606128" y="3807567"/>
              <a:ext cx="300083" cy="215444"/>
            </a:xfrm>
            <a:prstGeom prst="rect">
              <a:avLst/>
            </a:prstGeom>
            <a:noFill/>
          </p:spPr>
          <p:txBody>
            <a:bodyPr wrap="none" rtlCol="0">
              <a:spAutoFit/>
            </a:bodyPr>
            <a:lstStyle/>
            <a:p>
              <a:pPr algn="ctr"/>
              <a:r>
                <a:rPr lang="fr-FR" sz="800" dirty="0">
                  <a:solidFill>
                    <a:srgbClr val="B2C0EC"/>
                  </a:solidFill>
                </a:rPr>
                <a:t>65</a:t>
              </a:r>
            </a:p>
          </p:txBody>
        </p:sp>
        <p:sp>
          <p:nvSpPr>
            <p:cNvPr id="349" name="TextBox 348">
              <a:extLst>
                <a:ext uri="{FF2B5EF4-FFF2-40B4-BE49-F238E27FC236}">
                  <a16:creationId xmlns:a16="http://schemas.microsoft.com/office/drawing/2014/main" xmlns="" id="{9A3DF687-489C-47E7-A6E7-06C6314B4C05}"/>
                </a:ext>
              </a:extLst>
            </p:cNvPr>
            <p:cNvSpPr txBox="1"/>
            <p:nvPr/>
          </p:nvSpPr>
          <p:spPr>
            <a:xfrm>
              <a:off x="3907118" y="3807567"/>
              <a:ext cx="300082" cy="215444"/>
            </a:xfrm>
            <a:prstGeom prst="rect">
              <a:avLst/>
            </a:prstGeom>
            <a:noFill/>
          </p:spPr>
          <p:txBody>
            <a:bodyPr wrap="none" rtlCol="0">
              <a:spAutoFit/>
            </a:bodyPr>
            <a:lstStyle/>
            <a:p>
              <a:pPr algn="ctr"/>
              <a:r>
                <a:rPr lang="fr-FR" sz="800" dirty="0">
                  <a:solidFill>
                    <a:srgbClr val="B2C0EC"/>
                  </a:solidFill>
                </a:rPr>
                <a:t>45</a:t>
              </a:r>
            </a:p>
          </p:txBody>
        </p:sp>
        <p:sp>
          <p:nvSpPr>
            <p:cNvPr id="350" name="TextBox 349">
              <a:extLst>
                <a:ext uri="{FF2B5EF4-FFF2-40B4-BE49-F238E27FC236}">
                  <a16:creationId xmlns:a16="http://schemas.microsoft.com/office/drawing/2014/main" xmlns="" id="{54063C0D-E5A5-4916-BE60-3E5DC7DD26DE}"/>
                </a:ext>
              </a:extLst>
            </p:cNvPr>
            <p:cNvSpPr txBox="1"/>
            <p:nvPr/>
          </p:nvSpPr>
          <p:spPr>
            <a:xfrm>
              <a:off x="4191478" y="3807567"/>
              <a:ext cx="300083" cy="215444"/>
            </a:xfrm>
            <a:prstGeom prst="rect">
              <a:avLst/>
            </a:prstGeom>
            <a:noFill/>
          </p:spPr>
          <p:txBody>
            <a:bodyPr wrap="none" rtlCol="0">
              <a:spAutoFit/>
            </a:bodyPr>
            <a:lstStyle/>
            <a:p>
              <a:pPr algn="ctr"/>
              <a:r>
                <a:rPr lang="fr-FR" sz="800" dirty="0">
                  <a:solidFill>
                    <a:srgbClr val="B2C0EC"/>
                  </a:solidFill>
                </a:rPr>
                <a:t>42</a:t>
              </a:r>
            </a:p>
          </p:txBody>
        </p:sp>
        <p:sp>
          <p:nvSpPr>
            <p:cNvPr id="351" name="TextBox 350">
              <a:extLst>
                <a:ext uri="{FF2B5EF4-FFF2-40B4-BE49-F238E27FC236}">
                  <a16:creationId xmlns:a16="http://schemas.microsoft.com/office/drawing/2014/main" xmlns="" id="{A41FE661-2FCB-4C27-B8AA-896B197E1B47}"/>
                </a:ext>
              </a:extLst>
            </p:cNvPr>
            <p:cNvSpPr txBox="1"/>
            <p:nvPr/>
          </p:nvSpPr>
          <p:spPr>
            <a:xfrm>
              <a:off x="1009354" y="3807567"/>
              <a:ext cx="320922" cy="215444"/>
            </a:xfrm>
            <a:prstGeom prst="rect">
              <a:avLst/>
            </a:prstGeom>
            <a:noFill/>
          </p:spPr>
          <p:txBody>
            <a:bodyPr wrap="none" rtlCol="0">
              <a:spAutoFit/>
            </a:bodyPr>
            <a:lstStyle/>
            <a:p>
              <a:pPr algn="r"/>
              <a:r>
                <a:rPr lang="fr-FR" sz="800" dirty="0">
                  <a:solidFill>
                    <a:srgbClr val="B2C0EC"/>
                  </a:solidFill>
                </a:rPr>
                <a:t>CT</a:t>
              </a:r>
            </a:p>
          </p:txBody>
        </p:sp>
      </p:grpSp>
      <p:sp>
        <p:nvSpPr>
          <p:cNvPr id="352" name="TextBox 351">
            <a:extLst>
              <a:ext uri="{FF2B5EF4-FFF2-40B4-BE49-F238E27FC236}">
                <a16:creationId xmlns:a16="http://schemas.microsoft.com/office/drawing/2014/main" xmlns="" id="{761A3565-FF25-47F4-8B77-34F419AA42B2}"/>
              </a:ext>
            </a:extLst>
          </p:cNvPr>
          <p:cNvSpPr txBox="1"/>
          <p:nvPr/>
        </p:nvSpPr>
        <p:spPr>
          <a:xfrm>
            <a:off x="6307337" y="3433070"/>
            <a:ext cx="643125" cy="215444"/>
          </a:xfrm>
          <a:prstGeom prst="rect">
            <a:avLst/>
          </a:prstGeom>
          <a:noFill/>
        </p:spPr>
        <p:txBody>
          <a:bodyPr wrap="none" rtlCol="0">
            <a:spAutoFit/>
          </a:bodyPr>
          <a:lstStyle/>
          <a:p>
            <a:pPr algn="ctr"/>
            <a:r>
              <a:rPr lang="fr-FR" sz="800" dirty="0">
                <a:solidFill>
                  <a:srgbClr val="4D4D4D"/>
                </a:solidFill>
              </a:rPr>
              <a:t>Semaines</a:t>
            </a:r>
          </a:p>
        </p:txBody>
      </p:sp>
      <p:sp>
        <p:nvSpPr>
          <p:cNvPr id="353" name="Graphic 647">
            <a:extLst>
              <a:ext uri="{FF2B5EF4-FFF2-40B4-BE49-F238E27FC236}">
                <a16:creationId xmlns:a16="http://schemas.microsoft.com/office/drawing/2014/main" xmlns="" id="{A8D2F190-3C83-4FB2-B217-871EA6DDFF1C}"/>
              </a:ext>
            </a:extLst>
          </p:cNvPr>
          <p:cNvSpPr/>
          <p:nvPr/>
        </p:nvSpPr>
        <p:spPr>
          <a:xfrm>
            <a:off x="1228629" y="2356738"/>
            <a:ext cx="2901111" cy="293181"/>
          </a:xfrm>
          <a:custGeom>
            <a:avLst/>
            <a:gdLst>
              <a:gd name="connsiteX0" fmla="*/ 4598017 w 4591050"/>
              <a:gd name="connsiteY0" fmla="*/ 386355 h 495300"/>
              <a:gd name="connsiteX1" fmla="*/ 4116023 w 4591050"/>
              <a:gd name="connsiteY1" fmla="*/ 0 h 495300"/>
              <a:gd name="connsiteX2" fmla="*/ 3679940 w 4591050"/>
              <a:gd name="connsiteY2" fmla="*/ 191265 h 495300"/>
              <a:gd name="connsiteX3" fmla="*/ 3224731 w 4591050"/>
              <a:gd name="connsiteY3" fmla="*/ 233343 h 495300"/>
              <a:gd name="connsiteX4" fmla="*/ 2773341 w 4591050"/>
              <a:gd name="connsiteY4" fmla="*/ 279247 h 495300"/>
              <a:gd name="connsiteX5" fmla="*/ 2329609 w 4591050"/>
              <a:gd name="connsiteY5" fmla="*/ 501114 h 495300"/>
              <a:gd name="connsiteX6" fmla="*/ 1843796 w 4591050"/>
              <a:gd name="connsiteY6" fmla="*/ 428433 h 495300"/>
              <a:gd name="connsiteX7" fmla="*/ 1660183 w 4591050"/>
              <a:gd name="connsiteY7" fmla="*/ 371054 h 495300"/>
              <a:gd name="connsiteX8" fmla="*/ 1415362 w 4591050"/>
              <a:gd name="connsiteY8" fmla="*/ 283072 h 495300"/>
              <a:gd name="connsiteX9" fmla="*/ 1273830 w 4591050"/>
              <a:gd name="connsiteY9" fmla="*/ 351928 h 495300"/>
              <a:gd name="connsiteX10" fmla="*/ 1178189 w 4591050"/>
              <a:gd name="connsiteY10" fmla="*/ 344277 h 495300"/>
              <a:gd name="connsiteX11" fmla="*/ 963972 w 4591050"/>
              <a:gd name="connsiteY11" fmla="*/ 409307 h 495300"/>
              <a:gd name="connsiteX12" fmla="*/ 508765 w 4591050"/>
              <a:gd name="connsiteY12" fmla="*/ 294548 h 495300"/>
              <a:gd name="connsiteX13" fmla="*/ 0 w 4591050"/>
              <a:gd name="connsiteY13" fmla="*/ 336627 h 495300"/>
              <a:gd name="connsiteX14" fmla="*/ 7651 w 4591050"/>
              <a:gd name="connsiteY14" fmla="*/ 33280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1050" h="495300">
                <a:moveTo>
                  <a:pt x="4598017" y="386355"/>
                </a:moveTo>
                <a:lnTo>
                  <a:pt x="4116023" y="0"/>
                </a:lnTo>
                <a:lnTo>
                  <a:pt x="3679940" y="191265"/>
                </a:lnTo>
                <a:lnTo>
                  <a:pt x="3224731" y="233343"/>
                </a:lnTo>
                <a:lnTo>
                  <a:pt x="2773341" y="279247"/>
                </a:lnTo>
                <a:lnTo>
                  <a:pt x="2329609" y="501114"/>
                </a:lnTo>
                <a:lnTo>
                  <a:pt x="1843796" y="428433"/>
                </a:lnTo>
                <a:lnTo>
                  <a:pt x="1660183" y="371054"/>
                </a:lnTo>
                <a:lnTo>
                  <a:pt x="1415362" y="283072"/>
                </a:lnTo>
                <a:lnTo>
                  <a:pt x="1273830" y="351928"/>
                </a:lnTo>
                <a:lnTo>
                  <a:pt x="1178189" y="344277"/>
                </a:lnTo>
                <a:lnTo>
                  <a:pt x="963972" y="409307"/>
                </a:lnTo>
                <a:lnTo>
                  <a:pt x="508765" y="294548"/>
                </a:lnTo>
                <a:lnTo>
                  <a:pt x="0" y="336627"/>
                </a:lnTo>
                <a:lnTo>
                  <a:pt x="7651" y="332801"/>
                </a:lnTo>
              </a:path>
            </a:pathLst>
          </a:custGeom>
          <a:noFill/>
          <a:ln w="19050" cap="flat">
            <a:solidFill>
              <a:srgbClr val="B60D27"/>
            </a:solidFill>
            <a:prstDash val="solid"/>
            <a:miter/>
          </a:ln>
        </p:spPr>
        <p:txBody>
          <a:bodyPr rtlCol="0" anchor="ctr"/>
          <a:lstStyle/>
          <a:p>
            <a:endParaRPr lang="fr-FR" dirty="0"/>
          </a:p>
        </p:txBody>
      </p:sp>
      <p:sp>
        <p:nvSpPr>
          <p:cNvPr id="354" name="Graphic 649">
            <a:extLst>
              <a:ext uri="{FF2B5EF4-FFF2-40B4-BE49-F238E27FC236}">
                <a16:creationId xmlns:a16="http://schemas.microsoft.com/office/drawing/2014/main" xmlns="" id="{E625E192-74A6-4E15-A2BE-9FFD16B63CD5}"/>
              </a:ext>
            </a:extLst>
          </p:cNvPr>
          <p:cNvSpPr/>
          <p:nvPr/>
        </p:nvSpPr>
        <p:spPr>
          <a:xfrm>
            <a:off x="1220145" y="2510464"/>
            <a:ext cx="2957944" cy="193551"/>
          </a:xfrm>
          <a:custGeom>
            <a:avLst/>
            <a:gdLst>
              <a:gd name="connsiteX0" fmla="*/ 4594189 w 4591050"/>
              <a:gd name="connsiteY0" fmla="*/ 0 h 304800"/>
              <a:gd name="connsiteX1" fmla="*/ 4135150 w 4591050"/>
              <a:gd name="connsiteY1" fmla="*/ 233343 h 304800"/>
              <a:gd name="connsiteX2" fmla="*/ 3691419 w 4591050"/>
              <a:gd name="connsiteY2" fmla="*/ 57379 h 304800"/>
              <a:gd name="connsiteX3" fmla="*/ 3228551 w 4591050"/>
              <a:gd name="connsiteY3" fmla="*/ 38253 h 304800"/>
              <a:gd name="connsiteX4" fmla="*/ 2792468 w 4591050"/>
              <a:gd name="connsiteY4" fmla="*/ 306024 h 304800"/>
              <a:gd name="connsiteX5" fmla="*/ 2333430 w 4591050"/>
              <a:gd name="connsiteY5" fmla="*/ 244819 h 304800"/>
              <a:gd name="connsiteX6" fmla="*/ 1839968 w 4591050"/>
              <a:gd name="connsiteY6" fmla="*/ 191265 h 304800"/>
              <a:gd name="connsiteX7" fmla="*/ 1587499 w 4591050"/>
              <a:gd name="connsiteY7" fmla="*/ 76506 h 304800"/>
              <a:gd name="connsiteX8" fmla="*/ 1453615 w 4591050"/>
              <a:gd name="connsiteY8" fmla="*/ 76506 h 304800"/>
              <a:gd name="connsiteX9" fmla="*/ 1403885 w 4591050"/>
              <a:gd name="connsiteY9" fmla="*/ 22952 h 304800"/>
              <a:gd name="connsiteX10" fmla="*/ 929549 w 4591050"/>
              <a:gd name="connsiteY10" fmla="*/ 172138 h 304800"/>
              <a:gd name="connsiteX11" fmla="*/ 493464 w 4591050"/>
              <a:gd name="connsiteY11" fmla="*/ 57379 h 304800"/>
              <a:gd name="connsiteX12" fmla="*/ 0 w 4591050"/>
              <a:gd name="connsiteY12" fmla="*/ 9945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1050" h="304800">
                <a:moveTo>
                  <a:pt x="4594189" y="0"/>
                </a:moveTo>
                <a:lnTo>
                  <a:pt x="4135150" y="233343"/>
                </a:lnTo>
                <a:lnTo>
                  <a:pt x="3691419" y="57379"/>
                </a:lnTo>
                <a:lnTo>
                  <a:pt x="3228551" y="38253"/>
                </a:lnTo>
                <a:lnTo>
                  <a:pt x="2792468" y="306024"/>
                </a:lnTo>
                <a:lnTo>
                  <a:pt x="2333430" y="244819"/>
                </a:lnTo>
                <a:lnTo>
                  <a:pt x="1839968" y="191265"/>
                </a:lnTo>
                <a:lnTo>
                  <a:pt x="1587499" y="76506"/>
                </a:lnTo>
                <a:lnTo>
                  <a:pt x="1453615" y="76506"/>
                </a:lnTo>
                <a:lnTo>
                  <a:pt x="1403885" y="22952"/>
                </a:lnTo>
                <a:lnTo>
                  <a:pt x="929549" y="172138"/>
                </a:lnTo>
                <a:lnTo>
                  <a:pt x="493464" y="57379"/>
                </a:lnTo>
                <a:lnTo>
                  <a:pt x="0" y="99458"/>
                </a:lnTo>
              </a:path>
            </a:pathLst>
          </a:custGeom>
          <a:noFill/>
          <a:ln w="19050" cap="flat">
            <a:solidFill>
              <a:srgbClr val="B2C0EC"/>
            </a:solidFill>
            <a:prstDash val="solid"/>
            <a:miter/>
          </a:ln>
        </p:spPr>
        <p:txBody>
          <a:bodyPr rtlCol="0" anchor="ctr"/>
          <a:lstStyle/>
          <a:p>
            <a:endParaRPr lang="fr-FR" dirty="0"/>
          </a:p>
        </p:txBody>
      </p:sp>
      <p:sp>
        <p:nvSpPr>
          <p:cNvPr id="355" name="Graphic 651">
            <a:extLst>
              <a:ext uri="{FF2B5EF4-FFF2-40B4-BE49-F238E27FC236}">
                <a16:creationId xmlns:a16="http://schemas.microsoft.com/office/drawing/2014/main" xmlns="" id="{A28F6B8B-9443-4274-B935-134229C25F20}"/>
              </a:ext>
            </a:extLst>
          </p:cNvPr>
          <p:cNvSpPr/>
          <p:nvPr/>
        </p:nvSpPr>
        <p:spPr>
          <a:xfrm>
            <a:off x="1212485" y="4840841"/>
            <a:ext cx="3017404" cy="504000"/>
          </a:xfrm>
          <a:custGeom>
            <a:avLst/>
            <a:gdLst>
              <a:gd name="connsiteX0" fmla="*/ 4605660 w 4600575"/>
              <a:gd name="connsiteY0" fmla="*/ 527892 h 809625"/>
              <a:gd name="connsiteX1" fmla="*/ 4169577 w 4600575"/>
              <a:gd name="connsiteY1" fmla="*/ 818614 h 809625"/>
              <a:gd name="connsiteX2" fmla="*/ 3679944 w 4600575"/>
              <a:gd name="connsiteY2" fmla="*/ 344277 h 809625"/>
              <a:gd name="connsiteX3" fmla="*/ 3224725 w 4600575"/>
              <a:gd name="connsiteY3" fmla="*/ 527892 h 809625"/>
              <a:gd name="connsiteX4" fmla="*/ 2746570 w 4600575"/>
              <a:gd name="connsiteY4" fmla="*/ 420783 h 809625"/>
              <a:gd name="connsiteX5" fmla="*/ 2302829 w 4600575"/>
              <a:gd name="connsiteY5" fmla="*/ 172139 h 809625"/>
              <a:gd name="connsiteX6" fmla="*/ 1839971 w 4600575"/>
              <a:gd name="connsiteY6" fmla="*/ 294549 h 809625"/>
              <a:gd name="connsiteX7" fmla="*/ 1591321 w 4600575"/>
              <a:gd name="connsiteY7" fmla="*/ 164488 h 809625"/>
              <a:gd name="connsiteX8" fmla="*/ 1392411 w 4600575"/>
              <a:gd name="connsiteY8" fmla="*/ 84157 h 809625"/>
              <a:gd name="connsiteX9" fmla="*/ 914247 w 4600575"/>
              <a:gd name="connsiteY9" fmla="*/ 0 h 809625"/>
              <a:gd name="connsiteX10" fmla="*/ 462861 w 4600575"/>
              <a:gd name="connsiteY10" fmla="*/ 122410 h 809625"/>
              <a:gd name="connsiteX11" fmla="*/ 0 w 4600575"/>
              <a:gd name="connsiteY11" fmla="*/ 218042 h 809625"/>
              <a:gd name="connsiteX12" fmla="*/ 0 w 4600575"/>
              <a:gd name="connsiteY12" fmla="*/ 218042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0575" h="809625">
                <a:moveTo>
                  <a:pt x="4605660" y="527892"/>
                </a:moveTo>
                <a:lnTo>
                  <a:pt x="4169577" y="818614"/>
                </a:lnTo>
                <a:lnTo>
                  <a:pt x="3679944" y="344277"/>
                </a:lnTo>
                <a:lnTo>
                  <a:pt x="3224725" y="527892"/>
                </a:lnTo>
                <a:lnTo>
                  <a:pt x="2746570" y="420783"/>
                </a:lnTo>
                <a:lnTo>
                  <a:pt x="2302829" y="172139"/>
                </a:lnTo>
                <a:lnTo>
                  <a:pt x="1839971" y="294549"/>
                </a:lnTo>
                <a:lnTo>
                  <a:pt x="1591321" y="164488"/>
                </a:lnTo>
                <a:lnTo>
                  <a:pt x="1392411" y="84157"/>
                </a:lnTo>
                <a:lnTo>
                  <a:pt x="914247" y="0"/>
                </a:lnTo>
                <a:lnTo>
                  <a:pt x="462861" y="122410"/>
                </a:lnTo>
                <a:lnTo>
                  <a:pt x="0" y="218042"/>
                </a:lnTo>
                <a:lnTo>
                  <a:pt x="0" y="21804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6" name="Graphic 653">
            <a:extLst>
              <a:ext uri="{FF2B5EF4-FFF2-40B4-BE49-F238E27FC236}">
                <a16:creationId xmlns:a16="http://schemas.microsoft.com/office/drawing/2014/main" xmlns="" id="{B6BE435A-F59C-4ECB-B6BE-35B1B6986A97}"/>
              </a:ext>
            </a:extLst>
          </p:cNvPr>
          <p:cNvSpPr/>
          <p:nvPr/>
        </p:nvSpPr>
        <p:spPr>
          <a:xfrm>
            <a:off x="1212485" y="4863080"/>
            <a:ext cx="3010633" cy="324000"/>
          </a:xfrm>
          <a:custGeom>
            <a:avLst/>
            <a:gdLst>
              <a:gd name="connsiteX0" fmla="*/ 4578886 w 4572000"/>
              <a:gd name="connsiteY0" fmla="*/ 191265 h 514350"/>
              <a:gd name="connsiteX1" fmla="*/ 4138974 w 4572000"/>
              <a:gd name="connsiteY1" fmla="*/ 359578 h 514350"/>
              <a:gd name="connsiteX2" fmla="*/ 3691413 w 4572000"/>
              <a:gd name="connsiteY2" fmla="*/ 455211 h 514350"/>
              <a:gd name="connsiteX3" fmla="*/ 3209429 w 4572000"/>
              <a:gd name="connsiteY3" fmla="*/ 260121 h 514350"/>
              <a:gd name="connsiteX4" fmla="*/ 2754220 w 4572000"/>
              <a:gd name="connsiteY4" fmla="*/ 0 h 514350"/>
              <a:gd name="connsiteX5" fmla="*/ 2283704 w 4572000"/>
              <a:gd name="connsiteY5" fmla="*/ 76506 h 514350"/>
              <a:gd name="connsiteX6" fmla="*/ 1859098 w 4572000"/>
              <a:gd name="connsiteY6" fmla="*/ 516416 h 514350"/>
              <a:gd name="connsiteX7" fmla="*/ 1384763 w 4572000"/>
              <a:gd name="connsiteY7" fmla="*/ 439909 h 514350"/>
              <a:gd name="connsiteX8" fmla="*/ 918072 w 4572000"/>
              <a:gd name="connsiteY8" fmla="*/ 244819 h 514350"/>
              <a:gd name="connsiteX9" fmla="*/ 462862 w 4572000"/>
              <a:gd name="connsiteY9" fmla="*/ 214217 h 514350"/>
              <a:gd name="connsiteX10" fmla="*/ 0 w 4572000"/>
              <a:gd name="connsiteY10" fmla="*/ 1797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0" h="514350">
                <a:moveTo>
                  <a:pt x="4578886" y="191265"/>
                </a:moveTo>
                <a:lnTo>
                  <a:pt x="4138974" y="359578"/>
                </a:lnTo>
                <a:lnTo>
                  <a:pt x="3691413" y="455211"/>
                </a:lnTo>
                <a:lnTo>
                  <a:pt x="3209429" y="260121"/>
                </a:lnTo>
                <a:lnTo>
                  <a:pt x="2754220" y="0"/>
                </a:lnTo>
                <a:lnTo>
                  <a:pt x="2283704" y="76506"/>
                </a:lnTo>
                <a:lnTo>
                  <a:pt x="1859098" y="516416"/>
                </a:lnTo>
                <a:lnTo>
                  <a:pt x="1384763" y="439909"/>
                </a:lnTo>
                <a:lnTo>
                  <a:pt x="918072" y="244819"/>
                </a:lnTo>
                <a:lnTo>
                  <a:pt x="462862" y="214217"/>
                </a:lnTo>
                <a:lnTo>
                  <a:pt x="0" y="179789"/>
                </a:lnTo>
              </a:path>
            </a:pathLst>
          </a:custGeom>
          <a:noFill/>
          <a:ln w="19050" cap="flat">
            <a:solidFill>
              <a:srgbClr val="B2C0EC"/>
            </a:solidFill>
            <a:prstDash val="solid"/>
            <a:miter/>
          </a:ln>
        </p:spPr>
        <p:txBody>
          <a:bodyPr rtlCol="0" anchor="ctr"/>
          <a:lstStyle/>
          <a:p>
            <a:endParaRPr lang="fr-FR" dirty="0"/>
          </a:p>
        </p:txBody>
      </p:sp>
      <p:sp>
        <p:nvSpPr>
          <p:cNvPr id="357" name="Graphic 655">
            <a:extLst>
              <a:ext uri="{FF2B5EF4-FFF2-40B4-BE49-F238E27FC236}">
                <a16:creationId xmlns:a16="http://schemas.microsoft.com/office/drawing/2014/main" xmlns="" id="{CD874174-2F2A-4D65-97B2-4184C0AC5C69}"/>
              </a:ext>
            </a:extLst>
          </p:cNvPr>
          <p:cNvSpPr/>
          <p:nvPr/>
        </p:nvSpPr>
        <p:spPr>
          <a:xfrm>
            <a:off x="5364722" y="2375519"/>
            <a:ext cx="2858651" cy="288000"/>
          </a:xfrm>
          <a:custGeom>
            <a:avLst/>
            <a:gdLst>
              <a:gd name="connsiteX0" fmla="*/ 4422048 w 4419600"/>
              <a:gd name="connsiteY0" fmla="*/ 455211 h 447675"/>
              <a:gd name="connsiteX1" fmla="*/ 3959190 w 4419600"/>
              <a:gd name="connsiteY1" fmla="*/ 298374 h 447675"/>
              <a:gd name="connsiteX2" fmla="*/ 3530756 w 4419600"/>
              <a:gd name="connsiteY2" fmla="*/ 420783 h 447675"/>
              <a:gd name="connsiteX3" fmla="*/ 3121448 w 4419600"/>
              <a:gd name="connsiteY3" fmla="*/ 313675 h 447675"/>
              <a:gd name="connsiteX4" fmla="*/ 2627986 w 4419600"/>
              <a:gd name="connsiteY4" fmla="*/ 103283 h 447675"/>
              <a:gd name="connsiteX5" fmla="*/ 2203371 w 4419600"/>
              <a:gd name="connsiteY5" fmla="*/ 0 h 447675"/>
              <a:gd name="connsiteX6" fmla="*/ 1744333 w 4419600"/>
              <a:gd name="connsiteY6" fmla="*/ 164488 h 447675"/>
              <a:gd name="connsiteX7" fmla="*/ 1300601 w 4419600"/>
              <a:gd name="connsiteY7" fmla="*/ 49729 h 447675"/>
              <a:gd name="connsiteX8" fmla="*/ 860693 w 4419600"/>
              <a:gd name="connsiteY8" fmla="*/ 237169 h 447675"/>
              <a:gd name="connsiteX9" fmla="*/ 397832 w 4419600"/>
              <a:gd name="connsiteY9" fmla="*/ 187440 h 447675"/>
              <a:gd name="connsiteX10" fmla="*/ 0 w 4419600"/>
              <a:gd name="connsiteY10" fmla="*/ 27542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600" h="447675">
                <a:moveTo>
                  <a:pt x="4422048" y="455211"/>
                </a:moveTo>
                <a:lnTo>
                  <a:pt x="3959190" y="298374"/>
                </a:lnTo>
                <a:lnTo>
                  <a:pt x="3530756" y="420783"/>
                </a:lnTo>
                <a:lnTo>
                  <a:pt x="3121448" y="313675"/>
                </a:lnTo>
                <a:lnTo>
                  <a:pt x="2627986" y="103283"/>
                </a:lnTo>
                <a:lnTo>
                  <a:pt x="2203371" y="0"/>
                </a:lnTo>
                <a:lnTo>
                  <a:pt x="1744333" y="164488"/>
                </a:lnTo>
                <a:lnTo>
                  <a:pt x="1300601" y="49729"/>
                </a:lnTo>
                <a:lnTo>
                  <a:pt x="860693" y="237169"/>
                </a:lnTo>
                <a:lnTo>
                  <a:pt x="397832" y="187440"/>
                </a:lnTo>
                <a:lnTo>
                  <a:pt x="0" y="27542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8" name="Graphic 657">
            <a:extLst>
              <a:ext uri="{FF2B5EF4-FFF2-40B4-BE49-F238E27FC236}">
                <a16:creationId xmlns:a16="http://schemas.microsoft.com/office/drawing/2014/main" xmlns="" id="{26C4A1DB-E454-4E65-ABB2-DC05A96DDFDE}"/>
              </a:ext>
            </a:extLst>
          </p:cNvPr>
          <p:cNvSpPr/>
          <p:nvPr/>
        </p:nvSpPr>
        <p:spPr>
          <a:xfrm>
            <a:off x="5364722" y="2316255"/>
            <a:ext cx="2858651" cy="324000"/>
          </a:xfrm>
          <a:custGeom>
            <a:avLst/>
            <a:gdLst>
              <a:gd name="connsiteX0" fmla="*/ 4445002 w 4438650"/>
              <a:gd name="connsiteY0" fmla="*/ 225693 h 514350"/>
              <a:gd name="connsiteX1" fmla="*/ 4008918 w 4438650"/>
              <a:gd name="connsiteY1" fmla="*/ 516416 h 514350"/>
              <a:gd name="connsiteX2" fmla="*/ 3557529 w 4438650"/>
              <a:gd name="connsiteY2" fmla="*/ 382530 h 514350"/>
              <a:gd name="connsiteX3" fmla="*/ 3109968 w 4438650"/>
              <a:gd name="connsiteY3" fmla="*/ 432259 h 514350"/>
              <a:gd name="connsiteX4" fmla="*/ 2658588 w 4438650"/>
              <a:gd name="connsiteY4" fmla="*/ 168313 h 514350"/>
              <a:gd name="connsiteX5" fmla="*/ 2203369 w 4438650"/>
              <a:gd name="connsiteY5" fmla="*/ 0 h 514350"/>
              <a:gd name="connsiteX6" fmla="*/ 1774944 w 4438650"/>
              <a:gd name="connsiteY6" fmla="*/ 183614 h 514350"/>
              <a:gd name="connsiteX7" fmla="*/ 1319725 w 4438650"/>
              <a:gd name="connsiteY7" fmla="*/ 84157 h 514350"/>
              <a:gd name="connsiteX8" fmla="*/ 875994 w 4438650"/>
              <a:gd name="connsiteY8" fmla="*/ 210392 h 514350"/>
              <a:gd name="connsiteX9" fmla="*/ 416958 w 4438650"/>
              <a:gd name="connsiteY9" fmla="*/ 145362 h 514350"/>
              <a:gd name="connsiteX10" fmla="*/ 0 w 4438650"/>
              <a:gd name="connsiteY10" fmla="*/ 37870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8650" h="514350">
                <a:moveTo>
                  <a:pt x="4445002" y="225693"/>
                </a:moveTo>
                <a:lnTo>
                  <a:pt x="4008918" y="516416"/>
                </a:lnTo>
                <a:lnTo>
                  <a:pt x="3557529" y="382530"/>
                </a:lnTo>
                <a:lnTo>
                  <a:pt x="3109968" y="432259"/>
                </a:lnTo>
                <a:lnTo>
                  <a:pt x="2658588" y="168313"/>
                </a:lnTo>
                <a:lnTo>
                  <a:pt x="2203369" y="0"/>
                </a:lnTo>
                <a:lnTo>
                  <a:pt x="1774944" y="183614"/>
                </a:lnTo>
                <a:lnTo>
                  <a:pt x="1319725" y="84157"/>
                </a:lnTo>
                <a:lnTo>
                  <a:pt x="875994" y="210392"/>
                </a:lnTo>
                <a:lnTo>
                  <a:pt x="416958" y="145362"/>
                </a:lnTo>
                <a:lnTo>
                  <a:pt x="0" y="378705"/>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9" name="Graphic 659">
            <a:extLst>
              <a:ext uri="{FF2B5EF4-FFF2-40B4-BE49-F238E27FC236}">
                <a16:creationId xmlns:a16="http://schemas.microsoft.com/office/drawing/2014/main" xmlns="" id="{0BF7FD82-AB94-43FA-A12D-119BC66BC5CD}"/>
              </a:ext>
            </a:extLst>
          </p:cNvPr>
          <p:cNvSpPr/>
          <p:nvPr/>
        </p:nvSpPr>
        <p:spPr>
          <a:xfrm>
            <a:off x="5323930" y="4981946"/>
            <a:ext cx="2952000" cy="360000"/>
          </a:xfrm>
          <a:custGeom>
            <a:avLst/>
            <a:gdLst>
              <a:gd name="connsiteX0" fmla="*/ 4487082 w 4486275"/>
              <a:gd name="connsiteY0" fmla="*/ 413133 h 561975"/>
              <a:gd name="connsiteX1" fmla="*/ 4047170 w 4486275"/>
              <a:gd name="connsiteY1" fmla="*/ 562319 h 561975"/>
              <a:gd name="connsiteX2" fmla="*/ 3591961 w 4486275"/>
              <a:gd name="connsiteY2" fmla="*/ 462862 h 561975"/>
              <a:gd name="connsiteX3" fmla="*/ 3152049 w 4486275"/>
              <a:gd name="connsiteY3" fmla="*/ 294548 h 561975"/>
              <a:gd name="connsiteX4" fmla="*/ 2689191 w 4486275"/>
              <a:gd name="connsiteY4" fmla="*/ 179789 h 561975"/>
              <a:gd name="connsiteX5" fmla="*/ 2226324 w 4486275"/>
              <a:gd name="connsiteY5" fmla="*/ 80331 h 561975"/>
              <a:gd name="connsiteX6" fmla="*/ 1782592 w 4486275"/>
              <a:gd name="connsiteY6" fmla="*/ 107109 h 561975"/>
              <a:gd name="connsiteX7" fmla="*/ 1331202 w 4486275"/>
              <a:gd name="connsiteY7" fmla="*/ 22952 h 561975"/>
              <a:gd name="connsiteX8" fmla="*/ 887470 w 4486275"/>
              <a:gd name="connsiteY8" fmla="*/ 91807 h 561975"/>
              <a:gd name="connsiteX9" fmla="*/ 439911 w 4486275"/>
              <a:gd name="connsiteY9" fmla="*/ 99458 h 561975"/>
              <a:gd name="connsiteX10" fmla="*/ 0 w 4486275"/>
              <a:gd name="connsiteY10"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6275" h="561975">
                <a:moveTo>
                  <a:pt x="4487082" y="413133"/>
                </a:moveTo>
                <a:lnTo>
                  <a:pt x="4047170" y="562319"/>
                </a:lnTo>
                <a:lnTo>
                  <a:pt x="3591961" y="462862"/>
                </a:lnTo>
                <a:lnTo>
                  <a:pt x="3152049" y="294548"/>
                </a:lnTo>
                <a:lnTo>
                  <a:pt x="2689191" y="179789"/>
                </a:lnTo>
                <a:lnTo>
                  <a:pt x="2226324" y="80331"/>
                </a:lnTo>
                <a:lnTo>
                  <a:pt x="1782592" y="107109"/>
                </a:lnTo>
                <a:lnTo>
                  <a:pt x="1331202" y="22952"/>
                </a:lnTo>
                <a:lnTo>
                  <a:pt x="887470" y="91807"/>
                </a:lnTo>
                <a:lnTo>
                  <a:pt x="439911" y="99458"/>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0" name="Graphic 661">
            <a:extLst>
              <a:ext uri="{FF2B5EF4-FFF2-40B4-BE49-F238E27FC236}">
                <a16:creationId xmlns:a16="http://schemas.microsoft.com/office/drawing/2014/main" xmlns="" id="{24600F68-5ECB-41AB-9B0F-DFA2B05E54FE}"/>
              </a:ext>
            </a:extLst>
          </p:cNvPr>
          <p:cNvSpPr/>
          <p:nvPr/>
        </p:nvSpPr>
        <p:spPr>
          <a:xfrm>
            <a:off x="5323931" y="4967192"/>
            <a:ext cx="2952000" cy="294037"/>
          </a:xfrm>
          <a:custGeom>
            <a:avLst/>
            <a:gdLst>
              <a:gd name="connsiteX0" fmla="*/ 4494729 w 4486275"/>
              <a:gd name="connsiteY0" fmla="*/ 3825 h 466725"/>
              <a:gd name="connsiteX1" fmla="*/ 3614914 w 4486275"/>
              <a:gd name="connsiteY1" fmla="*/ 390180 h 466725"/>
              <a:gd name="connsiteX2" fmla="*/ 2689189 w 4486275"/>
              <a:gd name="connsiteY2" fmla="*/ 179789 h 466725"/>
              <a:gd name="connsiteX3" fmla="*/ 2256925 w 4486275"/>
              <a:gd name="connsiteY3" fmla="*/ 206566 h 466725"/>
              <a:gd name="connsiteX4" fmla="*/ 1820842 w 4486275"/>
              <a:gd name="connsiteY4" fmla="*/ 474337 h 466725"/>
              <a:gd name="connsiteX5" fmla="*/ 1365633 w 4486275"/>
              <a:gd name="connsiteY5" fmla="*/ 413133 h 466725"/>
              <a:gd name="connsiteX6" fmla="*/ 910423 w 4486275"/>
              <a:gd name="connsiteY6" fmla="*/ 466687 h 466725"/>
              <a:gd name="connsiteX7" fmla="*/ 459037 w 4486275"/>
              <a:gd name="connsiteY7" fmla="*/ 332802 h 466725"/>
              <a:gd name="connsiteX8" fmla="*/ 0 w 4486275"/>
              <a:gd name="connsiteY8"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5" h="466725">
                <a:moveTo>
                  <a:pt x="4494729" y="3825"/>
                </a:moveTo>
                <a:lnTo>
                  <a:pt x="3614914" y="390180"/>
                </a:lnTo>
                <a:lnTo>
                  <a:pt x="2689189" y="179789"/>
                </a:lnTo>
                <a:lnTo>
                  <a:pt x="2256925" y="206566"/>
                </a:lnTo>
                <a:lnTo>
                  <a:pt x="1820842" y="474337"/>
                </a:lnTo>
                <a:lnTo>
                  <a:pt x="1365633" y="413133"/>
                </a:lnTo>
                <a:lnTo>
                  <a:pt x="910423" y="466687"/>
                </a:lnTo>
                <a:lnTo>
                  <a:pt x="459037" y="332802"/>
                </a:lnTo>
                <a:lnTo>
                  <a:pt x="0" y="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1" name="TextBox 32">
            <a:extLst>
              <a:ext uri="{FF2B5EF4-FFF2-40B4-BE49-F238E27FC236}">
                <a16:creationId xmlns:a16="http://schemas.microsoft.com/office/drawing/2014/main" xmlns="" id="{ADDB75A8-9BF3-6F42-826A-454C9AFCBB2F}"/>
              </a:ext>
            </a:extLst>
          </p:cNvPr>
          <p:cNvSpPr txBox="1"/>
          <p:nvPr/>
        </p:nvSpPr>
        <p:spPr>
          <a:xfrm rot="16200000">
            <a:off x="3859562" y="2542946"/>
            <a:ext cx="2172390" cy="215444"/>
          </a:xfrm>
          <a:prstGeom prst="rect">
            <a:avLst/>
          </a:prstGeom>
          <a:noFill/>
        </p:spPr>
        <p:txBody>
          <a:bodyPr wrap="none" rtlCol="0">
            <a:spAutoFit/>
          </a:bodyPr>
          <a:lstStyle/>
          <a:p>
            <a:pPr algn="ctr"/>
            <a:r>
              <a:rPr lang="fr-FR" sz="800" dirty="0"/>
              <a:t>Variation moyenne depuis l’inclusion (%ET)</a:t>
            </a:r>
          </a:p>
        </p:txBody>
      </p:sp>
      <p:sp>
        <p:nvSpPr>
          <p:cNvPr id="362" name="TextBox 34">
            <a:extLst>
              <a:ext uri="{FF2B5EF4-FFF2-40B4-BE49-F238E27FC236}">
                <a16:creationId xmlns:a16="http://schemas.microsoft.com/office/drawing/2014/main" xmlns="" id="{350CD3B1-028D-3240-BE57-F1C34B3273C7}"/>
              </a:ext>
            </a:extLst>
          </p:cNvPr>
          <p:cNvSpPr txBox="1"/>
          <p:nvPr/>
        </p:nvSpPr>
        <p:spPr>
          <a:xfrm rot="16200000">
            <a:off x="4323426" y="2172956"/>
            <a:ext cx="785793" cy="215444"/>
          </a:xfrm>
          <a:prstGeom prst="rect">
            <a:avLst/>
          </a:prstGeom>
          <a:noFill/>
        </p:spPr>
        <p:txBody>
          <a:bodyPr wrap="none" rtlCol="0">
            <a:spAutoFit/>
          </a:bodyPr>
          <a:lstStyle/>
          <a:p>
            <a:pPr algn="ctr"/>
            <a:r>
              <a:rPr lang="fr-FR" sz="800" dirty="0"/>
              <a:t>Amélioration</a:t>
            </a:r>
          </a:p>
        </p:txBody>
      </p:sp>
      <p:sp>
        <p:nvSpPr>
          <p:cNvPr id="363" name="TextBox 35">
            <a:extLst>
              <a:ext uri="{FF2B5EF4-FFF2-40B4-BE49-F238E27FC236}">
                <a16:creationId xmlns:a16="http://schemas.microsoft.com/office/drawing/2014/main" xmlns="" id="{BD9D0529-A3D8-B647-ADE0-BEBE1016222D}"/>
              </a:ext>
            </a:extLst>
          </p:cNvPr>
          <p:cNvSpPr txBox="1"/>
          <p:nvPr/>
        </p:nvSpPr>
        <p:spPr>
          <a:xfrm rot="16200000">
            <a:off x="4348273" y="2862009"/>
            <a:ext cx="736099" cy="215444"/>
          </a:xfrm>
          <a:prstGeom prst="rect">
            <a:avLst/>
          </a:prstGeom>
          <a:noFill/>
        </p:spPr>
        <p:txBody>
          <a:bodyPr wrap="none" rtlCol="0">
            <a:spAutoFit/>
          </a:bodyPr>
          <a:lstStyle/>
          <a:p>
            <a:pPr algn="ctr"/>
            <a:r>
              <a:rPr lang="fr-FR" sz="800" dirty="0"/>
              <a:t>Aggravation</a:t>
            </a:r>
          </a:p>
        </p:txBody>
      </p:sp>
      <p:cxnSp>
        <p:nvCxnSpPr>
          <p:cNvPr id="364" name="Straight Arrow Connector 36">
            <a:extLst>
              <a:ext uri="{FF2B5EF4-FFF2-40B4-BE49-F238E27FC236}">
                <a16:creationId xmlns:a16="http://schemas.microsoft.com/office/drawing/2014/main" xmlns="" id="{43561551-FCE8-B443-A892-0BD6798CA639}"/>
              </a:ext>
            </a:extLst>
          </p:cNvPr>
          <p:cNvCxnSpPr/>
          <p:nvPr/>
        </p:nvCxnSpPr>
        <p:spPr>
          <a:xfrm flipV="1">
            <a:off x="4828894" y="1956678"/>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65" name="Straight Arrow Connector 37">
            <a:extLst>
              <a:ext uri="{FF2B5EF4-FFF2-40B4-BE49-F238E27FC236}">
                <a16:creationId xmlns:a16="http://schemas.microsoft.com/office/drawing/2014/main" xmlns="" id="{5617BAE7-FB09-8F4F-9C81-2C241BC4AAF2}"/>
              </a:ext>
            </a:extLst>
          </p:cNvPr>
          <p:cNvCxnSpPr>
            <a:cxnSpLocks/>
          </p:cNvCxnSpPr>
          <p:nvPr/>
        </p:nvCxnSpPr>
        <p:spPr>
          <a:xfrm>
            <a:off x="4828894" y="2627731"/>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366" name="TextBox 32">
            <a:extLst>
              <a:ext uri="{FF2B5EF4-FFF2-40B4-BE49-F238E27FC236}">
                <a16:creationId xmlns:a16="http://schemas.microsoft.com/office/drawing/2014/main" xmlns="" id="{4EC92B37-54BD-F246-8E3A-00FA8F9511EB}"/>
              </a:ext>
            </a:extLst>
          </p:cNvPr>
          <p:cNvSpPr txBox="1"/>
          <p:nvPr/>
        </p:nvSpPr>
        <p:spPr>
          <a:xfrm rot="16200000">
            <a:off x="-183812" y="4943250"/>
            <a:ext cx="2172390" cy="215444"/>
          </a:xfrm>
          <a:prstGeom prst="rect">
            <a:avLst/>
          </a:prstGeom>
          <a:noFill/>
        </p:spPr>
        <p:txBody>
          <a:bodyPr wrap="none" rtlCol="0">
            <a:spAutoFit/>
          </a:bodyPr>
          <a:lstStyle/>
          <a:p>
            <a:pPr algn="ctr"/>
            <a:r>
              <a:rPr lang="fr-FR" sz="800" dirty="0"/>
              <a:t>Variation moyenne depuis l’inclusion (%ET)</a:t>
            </a:r>
          </a:p>
        </p:txBody>
      </p:sp>
      <p:sp>
        <p:nvSpPr>
          <p:cNvPr id="367" name="TextBox 34">
            <a:extLst>
              <a:ext uri="{FF2B5EF4-FFF2-40B4-BE49-F238E27FC236}">
                <a16:creationId xmlns:a16="http://schemas.microsoft.com/office/drawing/2014/main" xmlns="" id="{D84A0DAC-3737-0145-971E-4D3671214A08}"/>
              </a:ext>
            </a:extLst>
          </p:cNvPr>
          <p:cNvSpPr txBox="1"/>
          <p:nvPr/>
        </p:nvSpPr>
        <p:spPr>
          <a:xfrm rot="16200000">
            <a:off x="280052" y="4573260"/>
            <a:ext cx="785793" cy="215444"/>
          </a:xfrm>
          <a:prstGeom prst="rect">
            <a:avLst/>
          </a:prstGeom>
          <a:noFill/>
        </p:spPr>
        <p:txBody>
          <a:bodyPr wrap="none" rtlCol="0">
            <a:spAutoFit/>
          </a:bodyPr>
          <a:lstStyle/>
          <a:p>
            <a:pPr algn="ctr"/>
            <a:r>
              <a:rPr lang="fr-FR" sz="800" dirty="0"/>
              <a:t>Amélioration</a:t>
            </a:r>
          </a:p>
        </p:txBody>
      </p:sp>
      <p:sp>
        <p:nvSpPr>
          <p:cNvPr id="368" name="TextBox 35">
            <a:extLst>
              <a:ext uri="{FF2B5EF4-FFF2-40B4-BE49-F238E27FC236}">
                <a16:creationId xmlns:a16="http://schemas.microsoft.com/office/drawing/2014/main" xmlns="" id="{7DE89A15-8C5F-764D-86D2-9804119F50E6}"/>
              </a:ext>
            </a:extLst>
          </p:cNvPr>
          <p:cNvSpPr txBox="1"/>
          <p:nvPr/>
        </p:nvSpPr>
        <p:spPr>
          <a:xfrm rot="16200000">
            <a:off x="304899" y="5262313"/>
            <a:ext cx="736099" cy="215444"/>
          </a:xfrm>
          <a:prstGeom prst="rect">
            <a:avLst/>
          </a:prstGeom>
          <a:noFill/>
        </p:spPr>
        <p:txBody>
          <a:bodyPr wrap="none" rtlCol="0">
            <a:spAutoFit/>
          </a:bodyPr>
          <a:lstStyle/>
          <a:p>
            <a:pPr algn="ctr"/>
            <a:r>
              <a:rPr lang="fr-FR" sz="800" dirty="0"/>
              <a:t>Aggravation</a:t>
            </a:r>
          </a:p>
        </p:txBody>
      </p:sp>
      <p:cxnSp>
        <p:nvCxnSpPr>
          <p:cNvPr id="369" name="Straight Arrow Connector 36">
            <a:extLst>
              <a:ext uri="{FF2B5EF4-FFF2-40B4-BE49-F238E27FC236}">
                <a16:creationId xmlns:a16="http://schemas.microsoft.com/office/drawing/2014/main" xmlns="" id="{F3EB19FD-1C52-1843-B3FC-F68A56359ED2}"/>
              </a:ext>
            </a:extLst>
          </p:cNvPr>
          <p:cNvCxnSpPr/>
          <p:nvPr/>
        </p:nvCxnSpPr>
        <p:spPr>
          <a:xfrm flipV="1">
            <a:off x="785520" y="4356982"/>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70" name="Straight Arrow Connector 37">
            <a:extLst>
              <a:ext uri="{FF2B5EF4-FFF2-40B4-BE49-F238E27FC236}">
                <a16:creationId xmlns:a16="http://schemas.microsoft.com/office/drawing/2014/main" xmlns="" id="{50C30D0D-AF33-244A-89D9-2AF7959B29E2}"/>
              </a:ext>
            </a:extLst>
          </p:cNvPr>
          <p:cNvCxnSpPr>
            <a:cxnSpLocks/>
          </p:cNvCxnSpPr>
          <p:nvPr/>
        </p:nvCxnSpPr>
        <p:spPr>
          <a:xfrm>
            <a:off x="785520" y="5028035"/>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371" name="TextBox 32">
            <a:extLst>
              <a:ext uri="{FF2B5EF4-FFF2-40B4-BE49-F238E27FC236}">
                <a16:creationId xmlns:a16="http://schemas.microsoft.com/office/drawing/2014/main" xmlns="" id="{A577614B-D0AB-234F-8572-E32087A92139}"/>
              </a:ext>
            </a:extLst>
          </p:cNvPr>
          <p:cNvSpPr txBox="1"/>
          <p:nvPr/>
        </p:nvSpPr>
        <p:spPr>
          <a:xfrm rot="16200000">
            <a:off x="3888142" y="4814666"/>
            <a:ext cx="2172390" cy="215444"/>
          </a:xfrm>
          <a:prstGeom prst="rect">
            <a:avLst/>
          </a:prstGeom>
          <a:noFill/>
        </p:spPr>
        <p:txBody>
          <a:bodyPr wrap="none" rtlCol="0">
            <a:spAutoFit/>
          </a:bodyPr>
          <a:lstStyle/>
          <a:p>
            <a:pPr algn="ctr"/>
            <a:r>
              <a:rPr lang="fr-FR" sz="800" dirty="0"/>
              <a:t>Variation moyenne depuis l’inclusion (%ET)</a:t>
            </a:r>
          </a:p>
        </p:txBody>
      </p:sp>
      <p:sp>
        <p:nvSpPr>
          <p:cNvPr id="372" name="TextBox 34">
            <a:extLst>
              <a:ext uri="{FF2B5EF4-FFF2-40B4-BE49-F238E27FC236}">
                <a16:creationId xmlns:a16="http://schemas.microsoft.com/office/drawing/2014/main" xmlns="" id="{BC10C8DD-540E-124E-A016-45A7986725DE}"/>
              </a:ext>
            </a:extLst>
          </p:cNvPr>
          <p:cNvSpPr txBox="1"/>
          <p:nvPr/>
        </p:nvSpPr>
        <p:spPr>
          <a:xfrm rot="16200000">
            <a:off x="4352006" y="4444676"/>
            <a:ext cx="785793" cy="215444"/>
          </a:xfrm>
          <a:prstGeom prst="rect">
            <a:avLst/>
          </a:prstGeom>
          <a:noFill/>
        </p:spPr>
        <p:txBody>
          <a:bodyPr wrap="none" rtlCol="0">
            <a:spAutoFit/>
          </a:bodyPr>
          <a:lstStyle/>
          <a:p>
            <a:pPr algn="ctr"/>
            <a:r>
              <a:rPr lang="fr-FR" sz="800" dirty="0"/>
              <a:t>Amélioration</a:t>
            </a:r>
          </a:p>
        </p:txBody>
      </p:sp>
      <p:sp>
        <p:nvSpPr>
          <p:cNvPr id="373" name="TextBox 35">
            <a:extLst>
              <a:ext uri="{FF2B5EF4-FFF2-40B4-BE49-F238E27FC236}">
                <a16:creationId xmlns:a16="http://schemas.microsoft.com/office/drawing/2014/main" xmlns="" id="{F8F7F9AA-23C9-1C46-944E-840F0CDB8CA4}"/>
              </a:ext>
            </a:extLst>
          </p:cNvPr>
          <p:cNvSpPr txBox="1"/>
          <p:nvPr/>
        </p:nvSpPr>
        <p:spPr>
          <a:xfrm rot="16200000">
            <a:off x="4376853" y="5133729"/>
            <a:ext cx="736099" cy="215444"/>
          </a:xfrm>
          <a:prstGeom prst="rect">
            <a:avLst/>
          </a:prstGeom>
          <a:noFill/>
        </p:spPr>
        <p:txBody>
          <a:bodyPr wrap="none" rtlCol="0">
            <a:spAutoFit/>
          </a:bodyPr>
          <a:lstStyle/>
          <a:p>
            <a:pPr algn="ctr"/>
            <a:r>
              <a:rPr lang="fr-FR" sz="800" dirty="0"/>
              <a:t>Aggravation</a:t>
            </a:r>
          </a:p>
        </p:txBody>
      </p:sp>
      <p:cxnSp>
        <p:nvCxnSpPr>
          <p:cNvPr id="374" name="Straight Arrow Connector 36">
            <a:extLst>
              <a:ext uri="{FF2B5EF4-FFF2-40B4-BE49-F238E27FC236}">
                <a16:creationId xmlns:a16="http://schemas.microsoft.com/office/drawing/2014/main" xmlns="" id="{A34BAD4C-16A9-6E4D-8B20-81F547DF5B86}"/>
              </a:ext>
            </a:extLst>
          </p:cNvPr>
          <p:cNvCxnSpPr/>
          <p:nvPr/>
        </p:nvCxnSpPr>
        <p:spPr>
          <a:xfrm flipV="1">
            <a:off x="4857474" y="4228398"/>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75" name="Straight Arrow Connector 37">
            <a:extLst>
              <a:ext uri="{FF2B5EF4-FFF2-40B4-BE49-F238E27FC236}">
                <a16:creationId xmlns:a16="http://schemas.microsoft.com/office/drawing/2014/main" xmlns="" id="{EAC8CFB2-C36F-C84C-A06F-79F23D63F656}"/>
              </a:ext>
            </a:extLst>
          </p:cNvPr>
          <p:cNvCxnSpPr>
            <a:cxnSpLocks/>
          </p:cNvCxnSpPr>
          <p:nvPr/>
        </p:nvCxnSpPr>
        <p:spPr>
          <a:xfrm>
            <a:off x="4857474" y="4899451"/>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57390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xmlns="" id="{E420D98E-94D6-4E0F-8103-07248B10D4C1}"/>
              </a:ext>
            </a:extLst>
          </p:cNvPr>
          <p:cNvSpPr/>
          <p:nvPr/>
        </p:nvSpPr>
        <p:spPr>
          <a:xfrm>
            <a:off x="4985614" y="2234475"/>
            <a:ext cx="316395" cy="6060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91" name="Rectangle 90">
            <a:extLst>
              <a:ext uri="{FF2B5EF4-FFF2-40B4-BE49-F238E27FC236}">
                <a16:creationId xmlns:a16="http://schemas.microsoft.com/office/drawing/2014/main" xmlns="" id="{28B06263-7628-4909-AFC6-3F2A13C9CAC4}"/>
              </a:ext>
            </a:extLst>
          </p:cNvPr>
          <p:cNvSpPr/>
          <p:nvPr/>
        </p:nvSpPr>
        <p:spPr>
          <a:xfrm>
            <a:off x="6542767" y="2228786"/>
            <a:ext cx="316395" cy="14261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90" name="Rectangle 89">
            <a:extLst>
              <a:ext uri="{FF2B5EF4-FFF2-40B4-BE49-F238E27FC236}">
                <a16:creationId xmlns:a16="http://schemas.microsoft.com/office/drawing/2014/main" xmlns="" id="{1BB18B86-71FE-4B8F-BE83-2B7C55778EDB}"/>
              </a:ext>
            </a:extLst>
          </p:cNvPr>
          <p:cNvSpPr/>
          <p:nvPr/>
        </p:nvSpPr>
        <p:spPr>
          <a:xfrm>
            <a:off x="5760427" y="2228786"/>
            <a:ext cx="316395" cy="14261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88" name="Rectangle 87">
            <a:extLst>
              <a:ext uri="{FF2B5EF4-FFF2-40B4-BE49-F238E27FC236}">
                <a16:creationId xmlns:a16="http://schemas.microsoft.com/office/drawing/2014/main" xmlns="" id="{BF441132-B98D-4B84-ABEF-BF7CE5C74300}"/>
              </a:ext>
            </a:extLst>
          </p:cNvPr>
          <p:cNvSpPr/>
          <p:nvPr/>
        </p:nvSpPr>
        <p:spPr>
          <a:xfrm>
            <a:off x="4206463" y="2237619"/>
            <a:ext cx="316395" cy="2745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 name="Title 1"/>
          <p:cNvSpPr>
            <a:spLocks noGrp="1"/>
          </p:cNvSpPr>
          <p:nvPr>
            <p:ph type="title"/>
          </p:nvPr>
        </p:nvSpPr>
        <p:spPr/>
        <p:txBody>
          <a:bodyPr/>
          <a:lstStyle/>
          <a:p>
            <a:r>
              <a:rPr lang="fr-FR" dirty="0"/>
              <a:t>LBA45: Impact sur la qualité de vie liée (HRQoL) du pembrolizumab versus chimiothérapie en traitement de 1</a:t>
            </a:r>
            <a:r>
              <a:rPr lang="fr-FR" baseline="30000" dirty="0"/>
              <a:t>e</a:t>
            </a:r>
            <a:r>
              <a:rPr lang="fr-FR" dirty="0"/>
              <a:t> ligne </a:t>
            </a:r>
            <a:r>
              <a:rPr lang="fr-FR" dirty="0" smtClean="0"/>
              <a:t>de </a:t>
            </a:r>
            <a:r>
              <a:rPr lang="fr-FR" dirty="0"/>
              <a:t>l’adénocarcinome avancé de l’estomac ou de la jonction gastro-oesophagienne PD-L1 positif </a:t>
            </a:r>
            <a:r>
              <a:rPr lang="fr-FR" dirty="0" smtClean="0"/>
              <a:t/>
            </a:r>
            <a:br>
              <a:rPr lang="fr-FR" dirty="0" smtClean="0"/>
            </a:br>
            <a:r>
              <a:rPr lang="fr-FR" dirty="0" smtClean="0"/>
              <a:t>– </a:t>
            </a:r>
            <a:r>
              <a:rPr lang="fr-FR" dirty="0"/>
              <a:t>Van Cutsem E,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Van </a:t>
            </a:r>
            <a:r>
              <a:rPr lang="fr-FR" dirty="0" err="1"/>
              <a:t>Cutsem</a:t>
            </a:r>
            <a:r>
              <a:rPr lang="fr-FR" dirty="0"/>
              <a:t> E, et al, Ann </a:t>
            </a:r>
            <a:r>
              <a:rPr lang="fr-FR" dirty="0" err="1"/>
              <a:t>Oncol</a:t>
            </a:r>
            <a:r>
              <a:rPr lang="fr-FR" dirty="0"/>
              <a:t> 2019;30(</a:t>
            </a:r>
            <a:r>
              <a:rPr lang="fr-FR" dirty="0" err="1"/>
              <a:t>suppl</a:t>
            </a:r>
            <a:r>
              <a:rPr lang="fr-FR" dirty="0"/>
              <a:t>):</a:t>
            </a:r>
            <a:r>
              <a:rPr lang="fr-FR" dirty="0" err="1"/>
              <a:t>abstr</a:t>
            </a:r>
            <a:r>
              <a:rPr lang="fr-FR" dirty="0"/>
              <a:t> LBA45</a:t>
            </a:r>
          </a:p>
        </p:txBody>
      </p:sp>
      <p:grpSp>
        <p:nvGrpSpPr>
          <p:cNvPr id="10" name="Group 9">
            <a:extLst>
              <a:ext uri="{FF2B5EF4-FFF2-40B4-BE49-F238E27FC236}">
                <a16:creationId xmlns:a16="http://schemas.microsoft.com/office/drawing/2014/main" xmlns="" id="{1EC351A7-A0FE-4A0D-8501-C3A11460E509}"/>
              </a:ext>
            </a:extLst>
          </p:cNvPr>
          <p:cNvGrpSpPr/>
          <p:nvPr/>
        </p:nvGrpSpPr>
        <p:grpSpPr>
          <a:xfrm>
            <a:off x="2607357" y="1641838"/>
            <a:ext cx="5036634" cy="3702158"/>
            <a:chOff x="2607357" y="1647668"/>
            <a:chExt cx="5036634" cy="3702158"/>
          </a:xfrm>
        </p:grpSpPr>
        <p:sp>
          <p:nvSpPr>
            <p:cNvPr id="11" name="Rectangle 10">
              <a:extLst>
                <a:ext uri="{FF2B5EF4-FFF2-40B4-BE49-F238E27FC236}">
                  <a16:creationId xmlns:a16="http://schemas.microsoft.com/office/drawing/2014/main" xmlns="" id="{05638491-6A9E-4B49-8DF5-6DEEEF26BD94}"/>
                </a:ext>
              </a:extLst>
            </p:cNvPr>
            <p:cNvSpPr>
              <a:spLocks noChangeAspect="1"/>
            </p:cNvSpPr>
            <p:nvPr/>
          </p:nvSpPr>
          <p:spPr>
            <a:xfrm>
              <a:off x="7535991" y="164766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xmlns="" id="{E753BBA3-D1DE-4F6B-89E7-001570D6C0A4}"/>
                </a:ext>
              </a:extLst>
            </p:cNvPr>
            <p:cNvSpPr/>
            <p:nvPr/>
          </p:nvSpPr>
          <p:spPr>
            <a:xfrm>
              <a:off x="3428886" y="2228786"/>
              <a:ext cx="316395" cy="33869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grpSp>
          <p:nvGrpSpPr>
            <p:cNvPr id="13" name="Group 12">
              <a:extLst>
                <a:ext uri="{FF2B5EF4-FFF2-40B4-BE49-F238E27FC236}">
                  <a16:creationId xmlns:a16="http://schemas.microsoft.com/office/drawing/2014/main" xmlns="" id="{F5BF3ABF-B813-4D87-AA69-E8E033025090}"/>
                </a:ext>
              </a:extLst>
            </p:cNvPr>
            <p:cNvGrpSpPr/>
            <p:nvPr/>
          </p:nvGrpSpPr>
          <p:grpSpPr>
            <a:xfrm>
              <a:off x="2747577" y="2167256"/>
              <a:ext cx="90399" cy="213915"/>
              <a:chOff x="3206069" y="2050089"/>
              <a:chExt cx="72000" cy="216000"/>
            </a:xfrm>
          </p:grpSpPr>
          <p:cxnSp>
            <p:nvCxnSpPr>
              <p:cNvPr id="50" name="Straight Connector 49">
                <a:extLst>
                  <a:ext uri="{FF2B5EF4-FFF2-40B4-BE49-F238E27FC236}">
                    <a16:creationId xmlns:a16="http://schemas.microsoft.com/office/drawing/2014/main" xmlns="" id="{D190B321-3402-4152-B832-893865778A8B}"/>
                  </a:ext>
                </a:extLst>
              </p:cNvPr>
              <p:cNvCxnSpPr/>
              <p:nvPr/>
            </p:nvCxnSpPr>
            <p:spPr>
              <a:xfrm>
                <a:off x="3242069" y="2050089"/>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0C71EC95-C115-43EC-9B32-FA555471BD7D}"/>
                  </a:ext>
                </a:extLst>
              </p:cNvPr>
              <p:cNvCxnSpPr/>
              <p:nvPr/>
            </p:nvCxnSpPr>
            <p:spPr>
              <a:xfrm>
                <a:off x="3206069" y="205464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965D793E-D733-4684-8556-7132680814B0}"/>
                  </a:ext>
                </a:extLst>
              </p:cNvPr>
              <p:cNvCxnSpPr/>
              <p:nvPr/>
            </p:nvCxnSpPr>
            <p:spPr>
              <a:xfrm>
                <a:off x="3206069" y="2266089"/>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ABCD0E02-2F51-4FB2-A7D7-78A95783FB53}"/>
                </a:ext>
              </a:extLst>
            </p:cNvPr>
            <p:cNvGrpSpPr/>
            <p:nvPr/>
          </p:nvGrpSpPr>
          <p:grpSpPr>
            <a:xfrm>
              <a:off x="4307873" y="2366129"/>
              <a:ext cx="90399" cy="285220"/>
              <a:chOff x="4448802" y="2250900"/>
              <a:chExt cx="72000" cy="288000"/>
            </a:xfrm>
          </p:grpSpPr>
          <p:cxnSp>
            <p:nvCxnSpPr>
              <p:cNvPr id="48" name="Straight Connector 47">
                <a:extLst>
                  <a:ext uri="{FF2B5EF4-FFF2-40B4-BE49-F238E27FC236}">
                    <a16:creationId xmlns:a16="http://schemas.microsoft.com/office/drawing/2014/main" xmlns="" id="{3310A6EC-3709-439C-912D-43F04E46E412}"/>
                  </a:ext>
                </a:extLst>
              </p:cNvPr>
              <p:cNvCxnSpPr/>
              <p:nvPr/>
            </p:nvCxnSpPr>
            <p:spPr>
              <a:xfrm>
                <a:off x="4448802" y="225697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1ADF8281-BC97-480F-B2F3-0B07A1481172}"/>
                  </a:ext>
                </a:extLst>
              </p:cNvPr>
              <p:cNvCxnSpPr/>
              <p:nvPr/>
            </p:nvCxnSpPr>
            <p:spPr>
              <a:xfrm>
                <a:off x="4448802" y="2538900"/>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39E50A7D-6001-47FD-B053-62528D90A350}"/>
                  </a:ext>
                </a:extLst>
              </p:cNvPr>
              <p:cNvCxnSpPr/>
              <p:nvPr/>
            </p:nvCxnSpPr>
            <p:spPr>
              <a:xfrm>
                <a:off x="4484802" y="2250900"/>
                <a:ext cx="0" cy="281924"/>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xmlns="" id="{6055704F-321A-4804-A3C7-130FB8425496}"/>
                </a:ext>
              </a:extLst>
            </p:cNvPr>
            <p:cNvGrpSpPr/>
            <p:nvPr/>
          </p:nvGrpSpPr>
          <p:grpSpPr>
            <a:xfrm>
              <a:off x="5103645" y="2180512"/>
              <a:ext cx="90399" cy="213915"/>
              <a:chOff x="3827131" y="2325915"/>
              <a:chExt cx="72000" cy="234000"/>
            </a:xfrm>
          </p:grpSpPr>
          <p:cxnSp>
            <p:nvCxnSpPr>
              <p:cNvPr id="44" name="Straight Connector 43">
                <a:extLst>
                  <a:ext uri="{FF2B5EF4-FFF2-40B4-BE49-F238E27FC236}">
                    <a16:creationId xmlns:a16="http://schemas.microsoft.com/office/drawing/2014/main" xmlns="" id="{3DAF05A3-216F-4DF2-A669-6500DDE1BADC}"/>
                  </a:ext>
                </a:extLst>
              </p:cNvPr>
              <p:cNvCxnSpPr/>
              <p:nvPr/>
            </p:nvCxnSpPr>
            <p:spPr>
              <a:xfrm>
                <a:off x="3863131" y="2325915"/>
                <a:ext cx="0" cy="229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86EED405-561D-4CCA-9E78-5F121995A320}"/>
                  </a:ext>
                </a:extLst>
              </p:cNvPr>
              <p:cNvCxnSpPr/>
              <p:nvPr/>
            </p:nvCxnSpPr>
            <p:spPr>
              <a:xfrm>
                <a:off x="3827131" y="233085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36871363-C824-42AD-98BA-053E81CC357B}"/>
                  </a:ext>
                </a:extLst>
              </p:cNvPr>
              <p:cNvCxnSpPr/>
              <p:nvPr/>
            </p:nvCxnSpPr>
            <p:spPr>
              <a:xfrm>
                <a:off x="3827131" y="255991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xmlns="" id="{920868D1-5F1F-44D9-9043-4327940B73CE}"/>
                </a:ext>
              </a:extLst>
            </p:cNvPr>
            <p:cNvGrpSpPr/>
            <p:nvPr/>
          </p:nvGrpSpPr>
          <p:grpSpPr>
            <a:xfrm>
              <a:off x="5877998" y="2250948"/>
              <a:ext cx="90399" cy="213915"/>
              <a:chOff x="3827131" y="2325915"/>
              <a:chExt cx="72000" cy="234000"/>
            </a:xfrm>
          </p:grpSpPr>
          <p:cxnSp>
            <p:nvCxnSpPr>
              <p:cNvPr id="41" name="Straight Connector 40">
                <a:extLst>
                  <a:ext uri="{FF2B5EF4-FFF2-40B4-BE49-F238E27FC236}">
                    <a16:creationId xmlns:a16="http://schemas.microsoft.com/office/drawing/2014/main" xmlns="" id="{B60AE9C3-AF16-47DE-ACBA-0139B5CF6080}"/>
                  </a:ext>
                </a:extLst>
              </p:cNvPr>
              <p:cNvCxnSpPr/>
              <p:nvPr/>
            </p:nvCxnSpPr>
            <p:spPr>
              <a:xfrm>
                <a:off x="3863131" y="2325915"/>
                <a:ext cx="0" cy="229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3D9ADFD2-E756-4BB4-8EA1-13C7A050651E}"/>
                  </a:ext>
                </a:extLst>
              </p:cNvPr>
              <p:cNvCxnSpPr/>
              <p:nvPr/>
            </p:nvCxnSpPr>
            <p:spPr>
              <a:xfrm>
                <a:off x="3827131" y="233085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FFAD9041-609C-4FB0-8948-ED1BC0CE9204}"/>
                  </a:ext>
                </a:extLst>
              </p:cNvPr>
              <p:cNvCxnSpPr/>
              <p:nvPr/>
            </p:nvCxnSpPr>
            <p:spPr>
              <a:xfrm>
                <a:off x="3827131" y="255991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3F7EE9F0-194A-4BE3-AB8B-808F72DE1678}"/>
                </a:ext>
              </a:extLst>
            </p:cNvPr>
            <p:cNvGrpSpPr/>
            <p:nvPr/>
          </p:nvGrpSpPr>
          <p:grpSpPr>
            <a:xfrm>
              <a:off x="6652350" y="2235501"/>
              <a:ext cx="90399" cy="285220"/>
              <a:chOff x="3827131" y="2325915"/>
              <a:chExt cx="72000" cy="234000"/>
            </a:xfrm>
          </p:grpSpPr>
          <p:cxnSp>
            <p:nvCxnSpPr>
              <p:cNvPr id="38" name="Straight Connector 37">
                <a:extLst>
                  <a:ext uri="{FF2B5EF4-FFF2-40B4-BE49-F238E27FC236}">
                    <a16:creationId xmlns:a16="http://schemas.microsoft.com/office/drawing/2014/main" xmlns="" id="{682ABE26-5C96-4805-9102-7EFE484B3F33}"/>
                  </a:ext>
                </a:extLst>
              </p:cNvPr>
              <p:cNvCxnSpPr/>
              <p:nvPr/>
            </p:nvCxnSpPr>
            <p:spPr>
              <a:xfrm>
                <a:off x="3863131" y="2325915"/>
                <a:ext cx="0" cy="229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F88D2FEF-DC6B-4A0F-9A32-50B672728E78}"/>
                  </a:ext>
                </a:extLst>
              </p:cNvPr>
              <p:cNvCxnSpPr/>
              <p:nvPr/>
            </p:nvCxnSpPr>
            <p:spPr>
              <a:xfrm>
                <a:off x="3827131" y="233085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7F4845B6-85F3-4AD7-BC75-56BFF4D3B0A4}"/>
                  </a:ext>
                </a:extLst>
              </p:cNvPr>
              <p:cNvCxnSpPr/>
              <p:nvPr/>
            </p:nvCxnSpPr>
            <p:spPr>
              <a:xfrm>
                <a:off x="3827131" y="255991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80C19F14-74B5-46EE-B7A5-24CDAE6C2797}"/>
                </a:ext>
              </a:extLst>
            </p:cNvPr>
            <p:cNvGrpSpPr/>
            <p:nvPr/>
          </p:nvGrpSpPr>
          <p:grpSpPr>
            <a:xfrm>
              <a:off x="2660582" y="3460021"/>
              <a:ext cx="4436703" cy="401812"/>
              <a:chOff x="3365432" y="3421921"/>
              <a:chExt cx="4436703" cy="401812"/>
            </a:xfrm>
          </p:grpSpPr>
          <p:sp>
            <p:nvSpPr>
              <p:cNvPr id="29" name="Rectangle 28">
                <a:extLst>
                  <a:ext uri="{FF2B5EF4-FFF2-40B4-BE49-F238E27FC236}">
                    <a16:creationId xmlns:a16="http://schemas.microsoft.com/office/drawing/2014/main" xmlns="" id="{5C6005D8-F2D7-4404-A3D4-24DB905408BA}"/>
                  </a:ext>
                </a:extLst>
              </p:cNvPr>
              <p:cNvSpPr/>
              <p:nvPr/>
            </p:nvSpPr>
            <p:spPr>
              <a:xfrm rot="10800000">
                <a:off x="3365432" y="3421921"/>
                <a:ext cx="185419" cy="28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0" name="Rectangle 29">
                <a:extLst>
                  <a:ext uri="{FF2B5EF4-FFF2-40B4-BE49-F238E27FC236}">
                    <a16:creationId xmlns:a16="http://schemas.microsoft.com/office/drawing/2014/main" xmlns="" id="{8ADFB0CD-20F8-4014-B0B9-0175C21B9281}"/>
                  </a:ext>
                </a:extLst>
              </p:cNvPr>
              <p:cNvSpPr/>
              <p:nvPr/>
            </p:nvSpPr>
            <p:spPr>
              <a:xfrm rot="10800000">
                <a:off x="3892261" y="3529921"/>
                <a:ext cx="185419"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1" name="Rectangle 30">
                <a:extLst>
                  <a:ext uri="{FF2B5EF4-FFF2-40B4-BE49-F238E27FC236}">
                    <a16:creationId xmlns:a16="http://schemas.microsoft.com/office/drawing/2014/main" xmlns="" id="{BB8EC18B-85E2-4C4D-814E-CEEB525847FB}"/>
                  </a:ext>
                </a:extLst>
              </p:cNvPr>
              <p:cNvSpPr/>
              <p:nvPr/>
            </p:nvSpPr>
            <p:spPr>
              <a:xfrm rot="10800000">
                <a:off x="4424804" y="3601921"/>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2" name="Rectangle 31">
                <a:extLst>
                  <a:ext uri="{FF2B5EF4-FFF2-40B4-BE49-F238E27FC236}">
                    <a16:creationId xmlns:a16="http://schemas.microsoft.com/office/drawing/2014/main" xmlns="" id="{1CFB3BC1-C1B6-4687-9301-83E177FEFBFA}"/>
                  </a:ext>
                </a:extLst>
              </p:cNvPr>
              <p:cNvSpPr/>
              <p:nvPr/>
            </p:nvSpPr>
            <p:spPr>
              <a:xfrm rot="10800000">
                <a:off x="4957347" y="3529921"/>
                <a:ext cx="185419"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3" name="Rectangle 32">
                <a:extLst>
                  <a:ext uri="{FF2B5EF4-FFF2-40B4-BE49-F238E27FC236}">
                    <a16:creationId xmlns:a16="http://schemas.microsoft.com/office/drawing/2014/main" xmlns="" id="{CA16BB88-C76F-4CF1-8E1E-CBD8BB681EC6}"/>
                  </a:ext>
                </a:extLst>
              </p:cNvPr>
              <p:cNvSpPr/>
              <p:nvPr/>
            </p:nvSpPr>
            <p:spPr>
              <a:xfrm rot="10800000">
                <a:off x="5484695" y="3673921"/>
                <a:ext cx="185419" cy="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4" name="Rectangle 33">
                <a:extLst>
                  <a:ext uri="{FF2B5EF4-FFF2-40B4-BE49-F238E27FC236}">
                    <a16:creationId xmlns:a16="http://schemas.microsoft.com/office/drawing/2014/main" xmlns="" id="{6405DDE7-12E9-4312-9A3E-41D2DFF9F7AF}"/>
                  </a:ext>
                </a:extLst>
              </p:cNvPr>
              <p:cNvSpPr/>
              <p:nvPr/>
            </p:nvSpPr>
            <p:spPr>
              <a:xfrm rot="10800000">
                <a:off x="7084378" y="3599992"/>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5" name="Rectangle 34">
                <a:extLst>
                  <a:ext uri="{FF2B5EF4-FFF2-40B4-BE49-F238E27FC236}">
                    <a16:creationId xmlns:a16="http://schemas.microsoft.com/office/drawing/2014/main" xmlns="" id="{98806A8E-7EBC-4BF7-8634-BA8D864E086E}"/>
                  </a:ext>
                </a:extLst>
              </p:cNvPr>
              <p:cNvSpPr/>
              <p:nvPr/>
            </p:nvSpPr>
            <p:spPr>
              <a:xfrm rot="10800000">
                <a:off x="7616716" y="3568077"/>
                <a:ext cx="185419"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6" name="Rectangle 35">
                <a:extLst>
                  <a:ext uri="{FF2B5EF4-FFF2-40B4-BE49-F238E27FC236}">
                    <a16:creationId xmlns:a16="http://schemas.microsoft.com/office/drawing/2014/main" xmlns="" id="{7C70ACE5-7A56-4E84-9493-79D9F740BC55}"/>
                  </a:ext>
                </a:extLst>
              </p:cNvPr>
              <p:cNvSpPr/>
              <p:nvPr/>
            </p:nvSpPr>
            <p:spPr>
              <a:xfrm>
                <a:off x="6022090" y="3712077"/>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7" name="Rectangle 36">
                <a:extLst>
                  <a:ext uri="{FF2B5EF4-FFF2-40B4-BE49-F238E27FC236}">
                    <a16:creationId xmlns:a16="http://schemas.microsoft.com/office/drawing/2014/main" xmlns="" id="{11937633-2837-48D6-9EA1-09F28A55ABC0}"/>
                  </a:ext>
                </a:extLst>
              </p:cNvPr>
              <p:cNvSpPr/>
              <p:nvPr/>
            </p:nvSpPr>
            <p:spPr>
              <a:xfrm>
                <a:off x="6553741" y="3715733"/>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grpSp>
        <p:grpSp>
          <p:nvGrpSpPr>
            <p:cNvPr id="19" name="Group 18">
              <a:extLst>
                <a:ext uri="{FF2B5EF4-FFF2-40B4-BE49-F238E27FC236}">
                  <a16:creationId xmlns:a16="http://schemas.microsoft.com/office/drawing/2014/main" xmlns="" id="{8B271F41-DBE7-413E-959B-D5CD50613C65}"/>
                </a:ext>
              </a:extLst>
            </p:cNvPr>
            <p:cNvGrpSpPr/>
            <p:nvPr/>
          </p:nvGrpSpPr>
          <p:grpSpPr>
            <a:xfrm>
              <a:off x="2607357" y="5071925"/>
              <a:ext cx="4464604" cy="277901"/>
              <a:chOff x="3312207" y="5195750"/>
              <a:chExt cx="4464604" cy="277901"/>
            </a:xfrm>
          </p:grpSpPr>
          <p:sp>
            <p:nvSpPr>
              <p:cNvPr id="20" name="Rectangle 19">
                <a:extLst>
                  <a:ext uri="{FF2B5EF4-FFF2-40B4-BE49-F238E27FC236}">
                    <a16:creationId xmlns:a16="http://schemas.microsoft.com/office/drawing/2014/main" xmlns="" id="{4B50B10F-243A-46AC-8DF5-7D49D231BDCE}"/>
                  </a:ext>
                </a:extLst>
              </p:cNvPr>
              <p:cNvSpPr/>
              <p:nvPr/>
            </p:nvSpPr>
            <p:spPr>
              <a:xfrm rot="10800000">
                <a:off x="3312207" y="5321751"/>
                <a:ext cx="185419"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1" name="Rectangle 20">
                <a:extLst>
                  <a:ext uri="{FF2B5EF4-FFF2-40B4-BE49-F238E27FC236}">
                    <a16:creationId xmlns:a16="http://schemas.microsoft.com/office/drawing/2014/main" xmlns="" id="{D628E6CD-421C-44DF-A598-A321727803F9}"/>
                  </a:ext>
                </a:extLst>
              </p:cNvPr>
              <p:cNvSpPr/>
              <p:nvPr/>
            </p:nvSpPr>
            <p:spPr>
              <a:xfrm rot="10800000">
                <a:off x="4382359" y="5331241"/>
                <a:ext cx="185419" cy="6250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2" name="Rectangle 21">
                <a:extLst>
                  <a:ext uri="{FF2B5EF4-FFF2-40B4-BE49-F238E27FC236}">
                    <a16:creationId xmlns:a16="http://schemas.microsoft.com/office/drawing/2014/main" xmlns="" id="{CD57DF83-2220-428C-A6F0-F37DD93B81CA}"/>
                  </a:ext>
                </a:extLst>
              </p:cNvPr>
              <p:cNvSpPr/>
              <p:nvPr/>
            </p:nvSpPr>
            <p:spPr>
              <a:xfrm rot="10800000">
                <a:off x="5995963" y="5267750"/>
                <a:ext cx="185419" cy="12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3" name="Rectangle 22">
                <a:extLst>
                  <a:ext uri="{FF2B5EF4-FFF2-40B4-BE49-F238E27FC236}">
                    <a16:creationId xmlns:a16="http://schemas.microsoft.com/office/drawing/2014/main" xmlns="" id="{84292386-2673-4884-9421-649EB5353268}"/>
                  </a:ext>
                </a:extLst>
              </p:cNvPr>
              <p:cNvSpPr/>
              <p:nvPr/>
            </p:nvSpPr>
            <p:spPr>
              <a:xfrm rot="10800000">
                <a:off x="6532669" y="5195750"/>
                <a:ext cx="185419" cy="19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4" name="Rectangle 23">
                <a:extLst>
                  <a:ext uri="{FF2B5EF4-FFF2-40B4-BE49-F238E27FC236}">
                    <a16:creationId xmlns:a16="http://schemas.microsoft.com/office/drawing/2014/main" xmlns="" id="{FDB5A3D4-340A-44AA-BC26-7356C3CC5816}"/>
                  </a:ext>
                </a:extLst>
              </p:cNvPr>
              <p:cNvSpPr/>
              <p:nvPr/>
            </p:nvSpPr>
            <p:spPr>
              <a:xfrm rot="10800000">
                <a:off x="7066115" y="5339750"/>
                <a:ext cx="185419"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5" name="Rectangle 24">
                <a:extLst>
                  <a:ext uri="{FF2B5EF4-FFF2-40B4-BE49-F238E27FC236}">
                    <a16:creationId xmlns:a16="http://schemas.microsoft.com/office/drawing/2014/main" xmlns="" id="{789D8537-85B3-484F-9BBA-042DAE9C71B6}"/>
                  </a:ext>
                </a:extLst>
              </p:cNvPr>
              <p:cNvSpPr/>
              <p:nvPr/>
            </p:nvSpPr>
            <p:spPr>
              <a:xfrm rot="10800000">
                <a:off x="7591392" y="5289859"/>
                <a:ext cx="185419" cy="10389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grpSp>
            <p:nvGrpSpPr>
              <p:cNvPr id="26" name="Group 25">
                <a:extLst>
                  <a:ext uri="{FF2B5EF4-FFF2-40B4-BE49-F238E27FC236}">
                    <a16:creationId xmlns:a16="http://schemas.microsoft.com/office/drawing/2014/main" xmlns="" id="{222166C7-9142-413C-A297-215F1EC89FE4}"/>
                  </a:ext>
                </a:extLst>
              </p:cNvPr>
              <p:cNvGrpSpPr/>
              <p:nvPr/>
            </p:nvGrpSpPr>
            <p:grpSpPr>
              <a:xfrm>
                <a:off x="3857481" y="5401651"/>
                <a:ext cx="1790895" cy="72000"/>
                <a:chOff x="3857481" y="5401651"/>
                <a:chExt cx="1790895" cy="72000"/>
              </a:xfrm>
            </p:grpSpPr>
            <p:sp>
              <p:nvSpPr>
                <p:cNvPr id="27" name="Rectangle 26">
                  <a:extLst>
                    <a:ext uri="{FF2B5EF4-FFF2-40B4-BE49-F238E27FC236}">
                      <a16:creationId xmlns:a16="http://schemas.microsoft.com/office/drawing/2014/main" xmlns="" id="{458CE4FD-0108-4E6E-B1F0-B5C9EA03E442}"/>
                    </a:ext>
                  </a:extLst>
                </p:cNvPr>
                <p:cNvSpPr/>
                <p:nvPr/>
              </p:nvSpPr>
              <p:spPr>
                <a:xfrm>
                  <a:off x="3857481" y="5401651"/>
                  <a:ext cx="185419" cy="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8" name="Rectangle 27">
                  <a:extLst>
                    <a:ext uri="{FF2B5EF4-FFF2-40B4-BE49-F238E27FC236}">
                      <a16:creationId xmlns:a16="http://schemas.microsoft.com/office/drawing/2014/main" xmlns="" id="{EF456849-EC6E-4977-8DDC-DAFEA7CD4B7A}"/>
                    </a:ext>
                  </a:extLst>
                </p:cNvPr>
                <p:cNvSpPr/>
                <p:nvPr/>
              </p:nvSpPr>
              <p:spPr>
                <a:xfrm>
                  <a:off x="5462957" y="5401651"/>
                  <a:ext cx="185419"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grpSp>
        </p:grpSp>
      </p:grpSp>
      <p:grpSp>
        <p:nvGrpSpPr>
          <p:cNvPr id="53" name="Group 52">
            <a:extLst>
              <a:ext uri="{FF2B5EF4-FFF2-40B4-BE49-F238E27FC236}">
                <a16:creationId xmlns:a16="http://schemas.microsoft.com/office/drawing/2014/main" xmlns="" id="{D1A8F148-D5D8-43A9-9287-3FCB5D23FC28}"/>
              </a:ext>
            </a:extLst>
          </p:cNvPr>
          <p:cNvGrpSpPr/>
          <p:nvPr/>
        </p:nvGrpSpPr>
        <p:grpSpPr>
          <a:xfrm>
            <a:off x="2799130" y="1835433"/>
            <a:ext cx="4844861" cy="3544605"/>
            <a:chOff x="2799130" y="1835433"/>
            <a:chExt cx="4844861" cy="3544605"/>
          </a:xfrm>
        </p:grpSpPr>
        <p:sp>
          <p:nvSpPr>
            <p:cNvPr id="54" name="Rectangle 53">
              <a:extLst>
                <a:ext uri="{FF2B5EF4-FFF2-40B4-BE49-F238E27FC236}">
                  <a16:creationId xmlns:a16="http://schemas.microsoft.com/office/drawing/2014/main" xmlns="" id="{9D73EF17-66AF-4C33-87D9-9E729E12DAE1}"/>
                </a:ext>
              </a:extLst>
            </p:cNvPr>
            <p:cNvSpPr>
              <a:spLocks noChangeAspect="1"/>
            </p:cNvSpPr>
            <p:nvPr/>
          </p:nvSpPr>
          <p:spPr>
            <a:xfrm>
              <a:off x="7535991" y="1835433"/>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xmlns="" id="{B6E5F1E6-5C27-4CB7-8A78-DD24C3186EE2}"/>
                </a:ext>
              </a:extLst>
            </p:cNvPr>
            <p:cNvSpPr/>
            <p:nvPr/>
          </p:nvSpPr>
          <p:spPr>
            <a:xfrm>
              <a:off x="2965312" y="2228786"/>
              <a:ext cx="316395" cy="48607"/>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56" name="Rectangle 55">
              <a:extLst>
                <a:ext uri="{FF2B5EF4-FFF2-40B4-BE49-F238E27FC236}">
                  <a16:creationId xmlns:a16="http://schemas.microsoft.com/office/drawing/2014/main" xmlns="" id="{8906FD50-156B-4F6B-B838-E8C5A71BAECF}"/>
                </a:ext>
              </a:extLst>
            </p:cNvPr>
            <p:cNvSpPr/>
            <p:nvPr/>
          </p:nvSpPr>
          <p:spPr>
            <a:xfrm>
              <a:off x="3744224" y="2228785"/>
              <a:ext cx="316395" cy="28522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57" name="Rectangle 56">
              <a:extLst>
                <a:ext uri="{FF2B5EF4-FFF2-40B4-BE49-F238E27FC236}">
                  <a16:creationId xmlns:a16="http://schemas.microsoft.com/office/drawing/2014/main" xmlns="" id="{53517358-51C5-4BC5-B00E-1BB15D548218}"/>
                </a:ext>
              </a:extLst>
            </p:cNvPr>
            <p:cNvSpPr/>
            <p:nvPr/>
          </p:nvSpPr>
          <p:spPr>
            <a:xfrm>
              <a:off x="4522403" y="2228785"/>
              <a:ext cx="316395" cy="356525"/>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58" name="Rectangle 57">
              <a:extLst>
                <a:ext uri="{FF2B5EF4-FFF2-40B4-BE49-F238E27FC236}">
                  <a16:creationId xmlns:a16="http://schemas.microsoft.com/office/drawing/2014/main" xmlns="" id="{1FD96579-557D-4E9F-9E9F-E5292CC72679}"/>
                </a:ext>
              </a:extLst>
            </p:cNvPr>
            <p:cNvSpPr/>
            <p:nvPr/>
          </p:nvSpPr>
          <p:spPr>
            <a:xfrm>
              <a:off x="5300638" y="2228785"/>
              <a:ext cx="316395" cy="106958"/>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59" name="Rectangle 58">
              <a:extLst>
                <a:ext uri="{FF2B5EF4-FFF2-40B4-BE49-F238E27FC236}">
                  <a16:creationId xmlns:a16="http://schemas.microsoft.com/office/drawing/2014/main" xmlns="" id="{670ACEBD-4DF7-4DE5-80EB-299B8B4B3C27}"/>
                </a:ext>
              </a:extLst>
            </p:cNvPr>
            <p:cNvSpPr/>
            <p:nvPr/>
          </p:nvSpPr>
          <p:spPr>
            <a:xfrm>
              <a:off x="6073134" y="2228785"/>
              <a:ext cx="316395" cy="249568"/>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60" name="Rectangle 59">
              <a:extLst>
                <a:ext uri="{FF2B5EF4-FFF2-40B4-BE49-F238E27FC236}">
                  <a16:creationId xmlns:a16="http://schemas.microsoft.com/office/drawing/2014/main" xmlns="" id="{8FD0C359-1942-46AA-B312-5AE16881259C}"/>
                </a:ext>
              </a:extLst>
            </p:cNvPr>
            <p:cNvSpPr/>
            <p:nvPr/>
          </p:nvSpPr>
          <p:spPr>
            <a:xfrm>
              <a:off x="6857589" y="2228785"/>
              <a:ext cx="316395" cy="178263"/>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grpSp>
          <p:nvGrpSpPr>
            <p:cNvPr id="61" name="Group 60">
              <a:extLst>
                <a:ext uri="{FF2B5EF4-FFF2-40B4-BE49-F238E27FC236}">
                  <a16:creationId xmlns:a16="http://schemas.microsoft.com/office/drawing/2014/main" xmlns="" id="{A7020162-446D-4E59-B9AD-AECC5844B24E}"/>
                </a:ext>
              </a:extLst>
            </p:cNvPr>
            <p:cNvGrpSpPr/>
            <p:nvPr/>
          </p:nvGrpSpPr>
          <p:grpSpPr>
            <a:xfrm>
              <a:off x="2799130" y="2164544"/>
              <a:ext cx="4486453" cy="3215494"/>
              <a:chOff x="2799130" y="2164544"/>
              <a:chExt cx="4486453" cy="3215494"/>
            </a:xfrm>
          </p:grpSpPr>
          <p:cxnSp>
            <p:nvCxnSpPr>
              <p:cNvPr id="62" name="Straight Connector 61">
                <a:extLst>
                  <a:ext uri="{FF2B5EF4-FFF2-40B4-BE49-F238E27FC236}">
                    <a16:creationId xmlns:a16="http://schemas.microsoft.com/office/drawing/2014/main" xmlns="" id="{49D030A6-2D87-4FDA-A34F-A3C366AE1293}"/>
                  </a:ext>
                </a:extLst>
              </p:cNvPr>
              <p:cNvCxnSpPr/>
              <p:nvPr/>
            </p:nvCxnSpPr>
            <p:spPr>
              <a:xfrm>
                <a:off x="3124565" y="2164544"/>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xmlns="" id="{91762826-98A9-440A-8296-480EF7E2DF0C}"/>
                  </a:ext>
                </a:extLst>
              </p:cNvPr>
              <p:cNvSpPr/>
              <p:nvPr/>
            </p:nvSpPr>
            <p:spPr>
              <a:xfrm rot="10800000">
                <a:off x="2839767" y="3402628"/>
                <a:ext cx="187200" cy="36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64" name="Rectangle 63">
                <a:extLst>
                  <a:ext uri="{FF2B5EF4-FFF2-40B4-BE49-F238E27FC236}">
                    <a16:creationId xmlns:a16="http://schemas.microsoft.com/office/drawing/2014/main" xmlns="" id="{B20BCE1D-CB71-477F-A8DE-26EAEA5FBE1F}"/>
                  </a:ext>
                </a:extLst>
              </p:cNvPr>
              <p:cNvSpPr/>
              <p:nvPr/>
            </p:nvSpPr>
            <p:spPr>
              <a:xfrm rot="10800000">
                <a:off x="3378024" y="3493640"/>
                <a:ext cx="187200" cy="25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65" name="Rectangle 64">
                <a:extLst>
                  <a:ext uri="{FF2B5EF4-FFF2-40B4-BE49-F238E27FC236}">
                    <a16:creationId xmlns:a16="http://schemas.microsoft.com/office/drawing/2014/main" xmlns="" id="{08DE71D5-652E-4259-BF22-21AE1180E5AD}"/>
                  </a:ext>
                </a:extLst>
              </p:cNvPr>
              <p:cNvSpPr/>
              <p:nvPr/>
            </p:nvSpPr>
            <p:spPr>
              <a:xfrm>
                <a:off x="3908033" y="3754709"/>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66" name="Rectangle 65">
                <a:extLst>
                  <a:ext uri="{FF2B5EF4-FFF2-40B4-BE49-F238E27FC236}">
                    <a16:creationId xmlns:a16="http://schemas.microsoft.com/office/drawing/2014/main" xmlns="" id="{573780D2-C251-4986-BAC9-53BC59617FD1}"/>
                  </a:ext>
                </a:extLst>
              </p:cNvPr>
              <p:cNvSpPr/>
              <p:nvPr/>
            </p:nvSpPr>
            <p:spPr>
              <a:xfrm rot="10800000">
                <a:off x="4428803" y="3457641"/>
                <a:ext cx="187200" cy="28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67" name="Rectangle 66">
                <a:extLst>
                  <a:ext uri="{FF2B5EF4-FFF2-40B4-BE49-F238E27FC236}">
                    <a16:creationId xmlns:a16="http://schemas.microsoft.com/office/drawing/2014/main" xmlns="" id="{712BEDE1-A357-4565-B1E7-430D04ECAF83}"/>
                  </a:ext>
                </a:extLst>
              </p:cNvPr>
              <p:cNvSpPr/>
              <p:nvPr/>
            </p:nvSpPr>
            <p:spPr>
              <a:xfrm rot="10800000">
                <a:off x="5492488" y="3707695"/>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68" name="Rectangle 67">
                <a:extLst>
                  <a:ext uri="{FF2B5EF4-FFF2-40B4-BE49-F238E27FC236}">
                    <a16:creationId xmlns:a16="http://schemas.microsoft.com/office/drawing/2014/main" xmlns="" id="{E92F7481-5E16-45F8-9E15-9D5207AD512D}"/>
                  </a:ext>
                </a:extLst>
              </p:cNvPr>
              <p:cNvSpPr/>
              <p:nvPr/>
            </p:nvSpPr>
            <p:spPr>
              <a:xfrm rot="10800000">
                <a:off x="6026106" y="3606177"/>
                <a:ext cx="1872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69" name="Rectangle 68">
                <a:extLst>
                  <a:ext uri="{FF2B5EF4-FFF2-40B4-BE49-F238E27FC236}">
                    <a16:creationId xmlns:a16="http://schemas.microsoft.com/office/drawing/2014/main" xmlns="" id="{F33A6DCB-72AB-4209-880D-240C46206C01}"/>
                  </a:ext>
                </a:extLst>
              </p:cNvPr>
              <p:cNvSpPr/>
              <p:nvPr/>
            </p:nvSpPr>
            <p:spPr>
              <a:xfrm rot="10800000">
                <a:off x="7098383" y="3608516"/>
                <a:ext cx="1872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0" name="Rectangle 69">
                <a:extLst>
                  <a:ext uri="{FF2B5EF4-FFF2-40B4-BE49-F238E27FC236}">
                    <a16:creationId xmlns:a16="http://schemas.microsoft.com/office/drawing/2014/main" xmlns="" id="{1CCA2E0C-F335-4BB7-A605-83224819C5E3}"/>
                  </a:ext>
                </a:extLst>
              </p:cNvPr>
              <p:cNvSpPr/>
              <p:nvPr/>
            </p:nvSpPr>
            <p:spPr>
              <a:xfrm>
                <a:off x="6560413" y="3713239"/>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1" name="Rectangle 70">
                <a:extLst>
                  <a:ext uri="{FF2B5EF4-FFF2-40B4-BE49-F238E27FC236}">
                    <a16:creationId xmlns:a16="http://schemas.microsoft.com/office/drawing/2014/main" xmlns="" id="{EBC7988F-C3F0-4A17-A691-46E052EFD7AF}"/>
                  </a:ext>
                </a:extLst>
              </p:cNvPr>
              <p:cNvSpPr/>
              <p:nvPr/>
            </p:nvSpPr>
            <p:spPr>
              <a:xfrm>
                <a:off x="4968875" y="3754709"/>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2" name="Rectangle 71">
                <a:extLst>
                  <a:ext uri="{FF2B5EF4-FFF2-40B4-BE49-F238E27FC236}">
                    <a16:creationId xmlns:a16="http://schemas.microsoft.com/office/drawing/2014/main" xmlns="" id="{887F9AA1-39A0-4229-BCD1-89E3B29B672F}"/>
                  </a:ext>
                </a:extLst>
              </p:cNvPr>
              <p:cNvSpPr/>
              <p:nvPr/>
            </p:nvSpPr>
            <p:spPr>
              <a:xfrm rot="10800000">
                <a:off x="7072682" y="5269550"/>
                <a:ext cx="187200" cy="60233"/>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3" name="Rectangle 72">
                <a:extLst>
                  <a:ext uri="{FF2B5EF4-FFF2-40B4-BE49-F238E27FC236}">
                    <a16:creationId xmlns:a16="http://schemas.microsoft.com/office/drawing/2014/main" xmlns="" id="{731CEBE0-9AC5-48CA-857C-651215EF76E6}"/>
                  </a:ext>
                </a:extLst>
              </p:cNvPr>
              <p:cNvSpPr/>
              <p:nvPr/>
            </p:nvSpPr>
            <p:spPr>
              <a:xfrm rot="10800000">
                <a:off x="6542884" y="5117892"/>
                <a:ext cx="1872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4" name="Rectangle 73">
                <a:extLst>
                  <a:ext uri="{FF2B5EF4-FFF2-40B4-BE49-F238E27FC236}">
                    <a16:creationId xmlns:a16="http://schemas.microsoft.com/office/drawing/2014/main" xmlns="" id="{78C6DF67-ADA9-4F63-9D4F-BF2B57C6A782}"/>
                  </a:ext>
                </a:extLst>
              </p:cNvPr>
              <p:cNvSpPr/>
              <p:nvPr/>
            </p:nvSpPr>
            <p:spPr>
              <a:xfrm rot="10800000">
                <a:off x="6008811" y="4719522"/>
                <a:ext cx="187200" cy="54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5" name="Rectangle 74">
                <a:extLst>
                  <a:ext uri="{FF2B5EF4-FFF2-40B4-BE49-F238E27FC236}">
                    <a16:creationId xmlns:a16="http://schemas.microsoft.com/office/drawing/2014/main" xmlns="" id="{A127418B-8A95-4A6E-A61D-D39CA6A77E8D}"/>
                  </a:ext>
                </a:extLst>
              </p:cNvPr>
              <p:cNvSpPr/>
              <p:nvPr/>
            </p:nvSpPr>
            <p:spPr>
              <a:xfrm rot="10800000">
                <a:off x="5474738" y="5080440"/>
                <a:ext cx="187200" cy="18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6" name="Rectangle 75">
                <a:extLst>
                  <a:ext uri="{FF2B5EF4-FFF2-40B4-BE49-F238E27FC236}">
                    <a16:creationId xmlns:a16="http://schemas.microsoft.com/office/drawing/2014/main" xmlns="" id="{4DE18367-CB2D-455B-9F8B-BD1BA82678B4}"/>
                  </a:ext>
                </a:extLst>
              </p:cNvPr>
              <p:cNvSpPr/>
              <p:nvPr/>
            </p:nvSpPr>
            <p:spPr>
              <a:xfrm>
                <a:off x="4946274" y="5272038"/>
                <a:ext cx="187200" cy="10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7" name="Rectangle 76">
                <a:extLst>
                  <a:ext uri="{FF2B5EF4-FFF2-40B4-BE49-F238E27FC236}">
                    <a16:creationId xmlns:a16="http://schemas.microsoft.com/office/drawing/2014/main" xmlns="" id="{632ABD77-005A-4605-8353-C02AB6DE5BB2}"/>
                  </a:ext>
                </a:extLst>
              </p:cNvPr>
              <p:cNvSpPr/>
              <p:nvPr/>
            </p:nvSpPr>
            <p:spPr>
              <a:xfrm>
                <a:off x="4408122" y="5268600"/>
                <a:ext cx="187200" cy="7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8" name="Rectangle 77">
                <a:extLst>
                  <a:ext uri="{FF2B5EF4-FFF2-40B4-BE49-F238E27FC236}">
                    <a16:creationId xmlns:a16="http://schemas.microsoft.com/office/drawing/2014/main" xmlns="" id="{F3CEA17F-2ACF-4C50-A5D8-008E285D0215}"/>
                  </a:ext>
                </a:extLst>
              </p:cNvPr>
              <p:cNvSpPr/>
              <p:nvPr/>
            </p:nvSpPr>
            <p:spPr>
              <a:xfrm>
                <a:off x="3340330" y="5260914"/>
                <a:ext cx="187200" cy="10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9" name="Rectangle 78">
                <a:extLst>
                  <a:ext uri="{FF2B5EF4-FFF2-40B4-BE49-F238E27FC236}">
                    <a16:creationId xmlns:a16="http://schemas.microsoft.com/office/drawing/2014/main" xmlns="" id="{040E196E-B175-4614-95C7-3C40C9574BE5}"/>
                  </a:ext>
                </a:extLst>
              </p:cNvPr>
              <p:cNvSpPr/>
              <p:nvPr/>
            </p:nvSpPr>
            <p:spPr>
              <a:xfrm>
                <a:off x="2799130" y="5268741"/>
                <a:ext cx="187200" cy="7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80" name="Rectangle 79">
                <a:extLst>
                  <a:ext uri="{FF2B5EF4-FFF2-40B4-BE49-F238E27FC236}">
                    <a16:creationId xmlns:a16="http://schemas.microsoft.com/office/drawing/2014/main" xmlns="" id="{8EDDD46C-AF43-462B-B3F6-2B19637FD163}"/>
                  </a:ext>
                </a:extLst>
              </p:cNvPr>
              <p:cNvSpPr/>
              <p:nvPr/>
            </p:nvSpPr>
            <p:spPr>
              <a:xfrm rot="10800000">
                <a:off x="3866364" y="5225026"/>
                <a:ext cx="187200" cy="45719"/>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grpSp>
      </p:grpSp>
      <p:sp>
        <p:nvSpPr>
          <p:cNvPr id="81" name="TextBox 80">
            <a:extLst>
              <a:ext uri="{FF2B5EF4-FFF2-40B4-BE49-F238E27FC236}">
                <a16:creationId xmlns:a16="http://schemas.microsoft.com/office/drawing/2014/main" xmlns="" id="{4767A5C5-9C63-4223-8364-8BFA659863E6}"/>
              </a:ext>
            </a:extLst>
          </p:cNvPr>
          <p:cNvSpPr txBox="1"/>
          <p:nvPr/>
        </p:nvSpPr>
        <p:spPr>
          <a:xfrm>
            <a:off x="7661873" y="1551929"/>
            <a:ext cx="1249060" cy="461665"/>
          </a:xfrm>
          <a:prstGeom prst="rect">
            <a:avLst/>
          </a:prstGeom>
          <a:noFill/>
        </p:spPr>
        <p:txBody>
          <a:bodyPr wrap="none" rtlCol="0">
            <a:spAutoFit/>
          </a:bodyPr>
          <a:lstStyle/>
          <a:p>
            <a:r>
              <a:rPr lang="fr-FR" sz="1200" dirty="0"/>
              <a:t>Pembrolizumab</a:t>
            </a:r>
          </a:p>
          <a:p>
            <a:r>
              <a:rPr lang="fr-FR" sz="1200" dirty="0"/>
              <a:t>Chimiothérapie</a:t>
            </a:r>
          </a:p>
        </p:txBody>
      </p:sp>
      <p:sp>
        <p:nvSpPr>
          <p:cNvPr id="82" name="TextBox 81">
            <a:extLst>
              <a:ext uri="{FF2B5EF4-FFF2-40B4-BE49-F238E27FC236}">
                <a16:creationId xmlns:a16="http://schemas.microsoft.com/office/drawing/2014/main" xmlns="" id="{01C214BF-7DC5-47EA-B7D6-6C5550969678}"/>
              </a:ext>
            </a:extLst>
          </p:cNvPr>
          <p:cNvSpPr txBox="1"/>
          <p:nvPr/>
        </p:nvSpPr>
        <p:spPr>
          <a:xfrm>
            <a:off x="3281197" y="2868261"/>
            <a:ext cx="954107" cy="338554"/>
          </a:xfrm>
          <a:prstGeom prst="rect">
            <a:avLst/>
          </a:prstGeom>
          <a:noFill/>
        </p:spPr>
        <p:txBody>
          <a:bodyPr wrap="none" rtlCol="0">
            <a:spAutoFit/>
          </a:bodyPr>
          <a:lstStyle/>
          <a:p>
            <a:pPr algn="ctr"/>
            <a:r>
              <a:rPr lang="fr-FR" sz="800" dirty="0"/>
              <a:t>Fonctionnement </a:t>
            </a:r>
            <a:br>
              <a:rPr lang="fr-FR" sz="800" dirty="0"/>
            </a:br>
            <a:r>
              <a:rPr lang="fr-FR" sz="800" dirty="0"/>
              <a:t>physique</a:t>
            </a:r>
          </a:p>
        </p:txBody>
      </p:sp>
      <p:sp>
        <p:nvSpPr>
          <p:cNvPr id="83" name="TextBox 82">
            <a:extLst>
              <a:ext uri="{FF2B5EF4-FFF2-40B4-BE49-F238E27FC236}">
                <a16:creationId xmlns:a16="http://schemas.microsoft.com/office/drawing/2014/main" xmlns="" id="{54F0DD0C-D507-4F46-8CD9-AEA0F40039EE}"/>
              </a:ext>
            </a:extLst>
          </p:cNvPr>
          <p:cNvSpPr txBox="1"/>
          <p:nvPr/>
        </p:nvSpPr>
        <p:spPr>
          <a:xfrm>
            <a:off x="4155646" y="2868261"/>
            <a:ext cx="771365" cy="338554"/>
          </a:xfrm>
          <a:prstGeom prst="rect">
            <a:avLst/>
          </a:prstGeom>
          <a:noFill/>
        </p:spPr>
        <p:txBody>
          <a:bodyPr wrap="none" rtlCol="0">
            <a:spAutoFit/>
          </a:bodyPr>
          <a:lstStyle/>
          <a:p>
            <a:pPr algn="ctr"/>
            <a:r>
              <a:rPr lang="fr-FR" sz="800" dirty="0"/>
              <a:t>Activités</a:t>
            </a:r>
            <a:br>
              <a:rPr lang="fr-FR" sz="800" dirty="0"/>
            </a:br>
            <a:r>
              <a:rPr lang="fr-FR" sz="800" dirty="0"/>
              <a:t>quotidiennes</a:t>
            </a:r>
          </a:p>
        </p:txBody>
      </p:sp>
      <p:sp>
        <p:nvSpPr>
          <p:cNvPr id="84" name="TextBox 83">
            <a:extLst>
              <a:ext uri="{FF2B5EF4-FFF2-40B4-BE49-F238E27FC236}">
                <a16:creationId xmlns:a16="http://schemas.microsoft.com/office/drawing/2014/main" xmlns="" id="{DF0DEF00-C196-4337-95E4-13D3216DD78B}"/>
              </a:ext>
            </a:extLst>
          </p:cNvPr>
          <p:cNvSpPr txBox="1"/>
          <p:nvPr/>
        </p:nvSpPr>
        <p:spPr>
          <a:xfrm>
            <a:off x="4846687" y="2868261"/>
            <a:ext cx="942886" cy="338554"/>
          </a:xfrm>
          <a:prstGeom prst="rect">
            <a:avLst/>
          </a:prstGeom>
          <a:noFill/>
        </p:spPr>
        <p:txBody>
          <a:bodyPr wrap="none" rtlCol="0">
            <a:spAutoFit/>
          </a:bodyPr>
          <a:lstStyle/>
          <a:p>
            <a:pPr algn="ctr"/>
            <a:r>
              <a:rPr lang="fr-FR" sz="800" dirty="0"/>
              <a:t>Fonctionnement</a:t>
            </a:r>
            <a:br>
              <a:rPr lang="fr-FR" sz="800" dirty="0"/>
            </a:br>
            <a:r>
              <a:rPr lang="fr-FR" sz="800" dirty="0"/>
              <a:t>émotionnel</a:t>
            </a:r>
          </a:p>
        </p:txBody>
      </p:sp>
      <p:sp>
        <p:nvSpPr>
          <p:cNvPr id="85" name="TextBox 84">
            <a:extLst>
              <a:ext uri="{FF2B5EF4-FFF2-40B4-BE49-F238E27FC236}">
                <a16:creationId xmlns:a16="http://schemas.microsoft.com/office/drawing/2014/main" xmlns="" id="{123C2328-69B1-4E60-B39D-05D979B0BC91}"/>
              </a:ext>
            </a:extLst>
          </p:cNvPr>
          <p:cNvSpPr txBox="1"/>
          <p:nvPr/>
        </p:nvSpPr>
        <p:spPr>
          <a:xfrm>
            <a:off x="5641325" y="2868261"/>
            <a:ext cx="954107" cy="338554"/>
          </a:xfrm>
          <a:prstGeom prst="rect">
            <a:avLst/>
          </a:prstGeom>
          <a:noFill/>
        </p:spPr>
        <p:txBody>
          <a:bodyPr wrap="none" rtlCol="0">
            <a:spAutoFit/>
          </a:bodyPr>
          <a:lstStyle/>
          <a:p>
            <a:pPr algn="ctr"/>
            <a:r>
              <a:rPr lang="fr-FR" sz="800" dirty="0"/>
              <a:t>Fonctionnement </a:t>
            </a:r>
            <a:br>
              <a:rPr lang="fr-FR" sz="800" dirty="0"/>
            </a:br>
            <a:r>
              <a:rPr lang="fr-FR" sz="800" dirty="0"/>
              <a:t>cognitif</a:t>
            </a:r>
          </a:p>
        </p:txBody>
      </p:sp>
      <p:sp>
        <p:nvSpPr>
          <p:cNvPr id="86" name="TextBox 85">
            <a:extLst>
              <a:ext uri="{FF2B5EF4-FFF2-40B4-BE49-F238E27FC236}">
                <a16:creationId xmlns:a16="http://schemas.microsoft.com/office/drawing/2014/main" xmlns="" id="{F54BAF34-E0A3-487B-BD53-FE8C8ABA3773}"/>
              </a:ext>
            </a:extLst>
          </p:cNvPr>
          <p:cNvSpPr txBox="1"/>
          <p:nvPr/>
        </p:nvSpPr>
        <p:spPr>
          <a:xfrm>
            <a:off x="6418231" y="2868261"/>
            <a:ext cx="954107" cy="338554"/>
          </a:xfrm>
          <a:prstGeom prst="rect">
            <a:avLst/>
          </a:prstGeom>
          <a:noFill/>
        </p:spPr>
        <p:txBody>
          <a:bodyPr wrap="none" rtlCol="0">
            <a:spAutoFit/>
          </a:bodyPr>
          <a:lstStyle/>
          <a:p>
            <a:pPr algn="ctr"/>
            <a:r>
              <a:rPr lang="fr-FR" sz="800" dirty="0"/>
              <a:t>Fonctionnement </a:t>
            </a:r>
          </a:p>
          <a:p>
            <a:pPr algn="ctr"/>
            <a:r>
              <a:rPr lang="fr-FR" sz="800" dirty="0"/>
              <a:t>social</a:t>
            </a:r>
          </a:p>
        </p:txBody>
      </p:sp>
      <p:sp>
        <p:nvSpPr>
          <p:cNvPr id="87" name="Rectangle 86">
            <a:extLst>
              <a:ext uri="{FF2B5EF4-FFF2-40B4-BE49-F238E27FC236}">
                <a16:creationId xmlns:a16="http://schemas.microsoft.com/office/drawing/2014/main" xmlns="" id="{B9EADD01-3B39-4585-BFDE-CF40BF789873}"/>
              </a:ext>
            </a:extLst>
          </p:cNvPr>
          <p:cNvSpPr/>
          <p:nvPr/>
        </p:nvSpPr>
        <p:spPr>
          <a:xfrm>
            <a:off x="2648957" y="2228786"/>
            <a:ext cx="316395" cy="5704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cxnSp>
        <p:nvCxnSpPr>
          <p:cNvPr id="93" name="Straight Connector 92">
            <a:extLst>
              <a:ext uri="{FF2B5EF4-FFF2-40B4-BE49-F238E27FC236}">
                <a16:creationId xmlns:a16="http://schemas.microsoft.com/office/drawing/2014/main" xmlns="" id="{9EE323A1-1593-4C33-A0E0-49220175862B}"/>
              </a:ext>
            </a:extLst>
          </p:cNvPr>
          <p:cNvCxnSpPr/>
          <p:nvPr/>
        </p:nvCxnSpPr>
        <p:spPr>
          <a:xfrm>
            <a:off x="2528660" y="1635899"/>
            <a:ext cx="0" cy="1179786"/>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6B04584B-398A-441A-BFF9-B76CA1570ABE}"/>
              </a:ext>
            </a:extLst>
          </p:cNvPr>
          <p:cNvCxnSpPr/>
          <p:nvPr/>
        </p:nvCxnSpPr>
        <p:spPr>
          <a:xfrm>
            <a:off x="2439632" y="1782016"/>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1A794D93-93A9-4C4A-9C9C-DD0A4653ABBA}"/>
              </a:ext>
            </a:extLst>
          </p:cNvPr>
          <p:cNvCxnSpPr/>
          <p:nvPr/>
        </p:nvCxnSpPr>
        <p:spPr>
          <a:xfrm>
            <a:off x="2439632" y="1931283"/>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8D41A4E1-30AB-46E2-A47B-F500FB08B08B}"/>
              </a:ext>
            </a:extLst>
          </p:cNvPr>
          <p:cNvCxnSpPr/>
          <p:nvPr/>
        </p:nvCxnSpPr>
        <p:spPr>
          <a:xfrm>
            <a:off x="2439632" y="2080551"/>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E125047E-183C-4527-88F7-E877081D47A5}"/>
              </a:ext>
            </a:extLst>
          </p:cNvPr>
          <p:cNvCxnSpPr/>
          <p:nvPr/>
        </p:nvCxnSpPr>
        <p:spPr>
          <a:xfrm>
            <a:off x="2419489" y="2229819"/>
            <a:ext cx="5023021"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206F4ACF-E802-4C3A-98F0-185F9F01A507}"/>
              </a:ext>
            </a:extLst>
          </p:cNvPr>
          <p:cNvCxnSpPr/>
          <p:nvPr/>
        </p:nvCxnSpPr>
        <p:spPr>
          <a:xfrm>
            <a:off x="2439632" y="2379086"/>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ECFCA3AF-2386-4888-8B58-BA5A04D594EE}"/>
              </a:ext>
            </a:extLst>
          </p:cNvPr>
          <p:cNvCxnSpPr/>
          <p:nvPr/>
        </p:nvCxnSpPr>
        <p:spPr>
          <a:xfrm>
            <a:off x="2439632" y="2528354"/>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B06A5CBF-74DC-42DE-BBFE-84BEFDCC8AD3}"/>
              </a:ext>
            </a:extLst>
          </p:cNvPr>
          <p:cNvCxnSpPr/>
          <p:nvPr/>
        </p:nvCxnSpPr>
        <p:spPr>
          <a:xfrm>
            <a:off x="2439632" y="2677622"/>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85C2BDAA-2C5E-4BB7-B18E-43D5335E9CFA}"/>
              </a:ext>
            </a:extLst>
          </p:cNvPr>
          <p:cNvCxnSpPr/>
          <p:nvPr/>
        </p:nvCxnSpPr>
        <p:spPr>
          <a:xfrm>
            <a:off x="2444801" y="2821680"/>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48E5B16E-1453-4079-965A-0F645A40EA9B}"/>
              </a:ext>
            </a:extLst>
          </p:cNvPr>
          <p:cNvCxnSpPr/>
          <p:nvPr/>
        </p:nvCxnSpPr>
        <p:spPr>
          <a:xfrm>
            <a:off x="2444801" y="1638700"/>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xmlns="" id="{7A830D3D-3C32-478C-8E85-96CD52F5D768}"/>
              </a:ext>
            </a:extLst>
          </p:cNvPr>
          <p:cNvSpPr txBox="1"/>
          <p:nvPr/>
        </p:nvSpPr>
        <p:spPr>
          <a:xfrm>
            <a:off x="2236550" y="1532794"/>
            <a:ext cx="284052" cy="20005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20</a:t>
            </a:r>
          </a:p>
        </p:txBody>
      </p:sp>
      <p:sp>
        <p:nvSpPr>
          <p:cNvPr id="104" name="TextBox 103">
            <a:extLst>
              <a:ext uri="{FF2B5EF4-FFF2-40B4-BE49-F238E27FC236}">
                <a16:creationId xmlns:a16="http://schemas.microsoft.com/office/drawing/2014/main" xmlns="" id="{90E1EF67-B8EF-4E62-9110-BD4C35B8197C}"/>
              </a:ext>
            </a:extLst>
          </p:cNvPr>
          <p:cNvSpPr txBox="1"/>
          <p:nvPr/>
        </p:nvSpPr>
        <p:spPr>
          <a:xfrm>
            <a:off x="2236550" y="1681990"/>
            <a:ext cx="284052" cy="20005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15</a:t>
            </a:r>
          </a:p>
        </p:txBody>
      </p:sp>
      <p:sp>
        <p:nvSpPr>
          <p:cNvPr id="105" name="TextBox 104">
            <a:extLst>
              <a:ext uri="{FF2B5EF4-FFF2-40B4-BE49-F238E27FC236}">
                <a16:creationId xmlns:a16="http://schemas.microsoft.com/office/drawing/2014/main" xmlns="" id="{BCC24020-FCA5-401E-82A7-237467ACB944}"/>
              </a:ext>
            </a:extLst>
          </p:cNvPr>
          <p:cNvSpPr txBox="1"/>
          <p:nvPr/>
        </p:nvSpPr>
        <p:spPr>
          <a:xfrm>
            <a:off x="2236550" y="1828296"/>
            <a:ext cx="284052" cy="20005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10</a:t>
            </a:r>
          </a:p>
        </p:txBody>
      </p:sp>
      <p:sp>
        <p:nvSpPr>
          <p:cNvPr id="106" name="TextBox 105">
            <a:extLst>
              <a:ext uri="{FF2B5EF4-FFF2-40B4-BE49-F238E27FC236}">
                <a16:creationId xmlns:a16="http://schemas.microsoft.com/office/drawing/2014/main" xmlns="" id="{C68232E0-27B7-4062-AFF8-A5B6A7AE13A2}"/>
              </a:ext>
            </a:extLst>
          </p:cNvPr>
          <p:cNvSpPr txBox="1"/>
          <p:nvPr/>
        </p:nvSpPr>
        <p:spPr>
          <a:xfrm>
            <a:off x="2286243" y="1971450"/>
            <a:ext cx="234359" cy="20005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5</a:t>
            </a:r>
          </a:p>
        </p:txBody>
      </p:sp>
      <p:sp>
        <p:nvSpPr>
          <p:cNvPr id="107" name="TextBox 106">
            <a:extLst>
              <a:ext uri="{FF2B5EF4-FFF2-40B4-BE49-F238E27FC236}">
                <a16:creationId xmlns:a16="http://schemas.microsoft.com/office/drawing/2014/main" xmlns="" id="{A10A514B-5100-45E5-8F23-44700E9F09FB}"/>
              </a:ext>
            </a:extLst>
          </p:cNvPr>
          <p:cNvSpPr txBox="1"/>
          <p:nvPr/>
        </p:nvSpPr>
        <p:spPr>
          <a:xfrm>
            <a:off x="2286243" y="2124271"/>
            <a:ext cx="234359" cy="20005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0</a:t>
            </a:r>
          </a:p>
        </p:txBody>
      </p:sp>
      <p:sp>
        <p:nvSpPr>
          <p:cNvPr id="108" name="TextBox 107">
            <a:extLst>
              <a:ext uri="{FF2B5EF4-FFF2-40B4-BE49-F238E27FC236}">
                <a16:creationId xmlns:a16="http://schemas.microsoft.com/office/drawing/2014/main" xmlns="" id="{7B98F60A-DC84-4664-B350-893A5389294B}"/>
              </a:ext>
            </a:extLst>
          </p:cNvPr>
          <p:cNvSpPr txBox="1"/>
          <p:nvPr/>
        </p:nvSpPr>
        <p:spPr>
          <a:xfrm>
            <a:off x="2236550" y="2271269"/>
            <a:ext cx="284052" cy="20005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–5</a:t>
            </a:r>
          </a:p>
        </p:txBody>
      </p:sp>
      <p:sp>
        <p:nvSpPr>
          <p:cNvPr id="109" name="TextBox 108">
            <a:extLst>
              <a:ext uri="{FF2B5EF4-FFF2-40B4-BE49-F238E27FC236}">
                <a16:creationId xmlns:a16="http://schemas.microsoft.com/office/drawing/2014/main" xmlns="" id="{F6D70093-C492-4360-807C-47B7A7594B8B}"/>
              </a:ext>
            </a:extLst>
          </p:cNvPr>
          <p:cNvSpPr txBox="1"/>
          <p:nvPr/>
        </p:nvSpPr>
        <p:spPr>
          <a:xfrm>
            <a:off x="2186857" y="2412998"/>
            <a:ext cx="333745" cy="20005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–10</a:t>
            </a:r>
          </a:p>
        </p:txBody>
      </p:sp>
      <p:sp>
        <p:nvSpPr>
          <p:cNvPr id="110" name="TextBox 109">
            <a:extLst>
              <a:ext uri="{FF2B5EF4-FFF2-40B4-BE49-F238E27FC236}">
                <a16:creationId xmlns:a16="http://schemas.microsoft.com/office/drawing/2014/main" xmlns="" id="{F90EDD24-30C2-416B-B17E-8EAD5AF05CC2}"/>
              </a:ext>
            </a:extLst>
          </p:cNvPr>
          <p:cNvSpPr txBox="1"/>
          <p:nvPr/>
        </p:nvSpPr>
        <p:spPr>
          <a:xfrm>
            <a:off x="2186857" y="2572648"/>
            <a:ext cx="333745" cy="20005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–15</a:t>
            </a:r>
          </a:p>
        </p:txBody>
      </p:sp>
      <p:sp>
        <p:nvSpPr>
          <p:cNvPr id="111" name="TextBox 110">
            <a:extLst>
              <a:ext uri="{FF2B5EF4-FFF2-40B4-BE49-F238E27FC236}">
                <a16:creationId xmlns:a16="http://schemas.microsoft.com/office/drawing/2014/main" xmlns="" id="{E8CD242E-E1F8-4377-8D5F-09B96033CDB6}"/>
              </a:ext>
            </a:extLst>
          </p:cNvPr>
          <p:cNvSpPr txBox="1"/>
          <p:nvPr/>
        </p:nvSpPr>
        <p:spPr>
          <a:xfrm>
            <a:off x="2186857" y="2711611"/>
            <a:ext cx="333745" cy="20005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–20</a:t>
            </a:r>
          </a:p>
        </p:txBody>
      </p:sp>
      <p:sp>
        <p:nvSpPr>
          <p:cNvPr id="116" name="TextBox 115">
            <a:extLst>
              <a:ext uri="{FF2B5EF4-FFF2-40B4-BE49-F238E27FC236}">
                <a16:creationId xmlns:a16="http://schemas.microsoft.com/office/drawing/2014/main" xmlns="" id="{8184E119-7BFE-497C-86C7-9574C8CD6B01}"/>
              </a:ext>
            </a:extLst>
          </p:cNvPr>
          <p:cNvSpPr txBox="1"/>
          <p:nvPr/>
        </p:nvSpPr>
        <p:spPr>
          <a:xfrm>
            <a:off x="2640902" y="2868261"/>
            <a:ext cx="707245" cy="215444"/>
          </a:xfrm>
          <a:prstGeom prst="rect">
            <a:avLst/>
          </a:prstGeom>
          <a:noFill/>
        </p:spPr>
        <p:txBody>
          <a:bodyPr wrap="none" rtlCol="0">
            <a:spAutoFit/>
          </a:bodyPr>
          <a:lstStyle/>
          <a:p>
            <a:pPr algn="ctr"/>
            <a:r>
              <a:rPr lang="fr-FR" sz="800" dirty="0"/>
              <a:t>Global/QoL</a:t>
            </a:r>
          </a:p>
        </p:txBody>
      </p:sp>
      <p:cxnSp>
        <p:nvCxnSpPr>
          <p:cNvPr id="117" name="Straight Connector 116">
            <a:extLst>
              <a:ext uri="{FF2B5EF4-FFF2-40B4-BE49-F238E27FC236}">
                <a16:creationId xmlns:a16="http://schemas.microsoft.com/office/drawing/2014/main" xmlns="" id="{16734AF3-C133-48F8-B78D-04C0F29DDA34}"/>
              </a:ext>
            </a:extLst>
          </p:cNvPr>
          <p:cNvCxnSpPr/>
          <p:nvPr/>
        </p:nvCxnSpPr>
        <p:spPr>
          <a:xfrm>
            <a:off x="2528660" y="2821680"/>
            <a:ext cx="484001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56EF449C-67E8-4764-98C4-0C82278ACDCE}"/>
              </a:ext>
            </a:extLst>
          </p:cNvPr>
          <p:cNvCxnSpPr/>
          <p:nvPr/>
        </p:nvCxnSpPr>
        <p:spPr>
          <a:xfrm>
            <a:off x="6875006"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5940DBA0-6212-4A1E-939B-1751B772212F}"/>
              </a:ext>
            </a:extLst>
          </p:cNvPr>
          <p:cNvCxnSpPr/>
          <p:nvPr/>
        </p:nvCxnSpPr>
        <p:spPr>
          <a:xfrm>
            <a:off x="6098383"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67A06521-F135-43C4-9C27-05A4C005BF4A}"/>
              </a:ext>
            </a:extLst>
          </p:cNvPr>
          <p:cNvCxnSpPr/>
          <p:nvPr/>
        </p:nvCxnSpPr>
        <p:spPr>
          <a:xfrm>
            <a:off x="5321760"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1C939324-1F8F-4E41-A6C6-7EB592815CAC}"/>
              </a:ext>
            </a:extLst>
          </p:cNvPr>
          <p:cNvCxnSpPr/>
          <p:nvPr/>
        </p:nvCxnSpPr>
        <p:spPr>
          <a:xfrm>
            <a:off x="4545137"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F0AFF099-378A-4052-86CA-94591C8DFDD1}"/>
              </a:ext>
            </a:extLst>
          </p:cNvPr>
          <p:cNvCxnSpPr/>
          <p:nvPr/>
        </p:nvCxnSpPr>
        <p:spPr>
          <a:xfrm>
            <a:off x="2991892"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1F683A97-D083-4C76-AD36-6ACEFAA14F5E}"/>
              </a:ext>
            </a:extLst>
          </p:cNvPr>
          <p:cNvCxnSpPr/>
          <p:nvPr/>
        </p:nvCxnSpPr>
        <p:spPr>
          <a:xfrm>
            <a:off x="3768515"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64BFA113-87EC-44E6-8565-0D4A9AEFA92B}"/>
              </a:ext>
            </a:extLst>
          </p:cNvPr>
          <p:cNvCxnSpPr/>
          <p:nvPr/>
        </p:nvCxnSpPr>
        <p:spPr>
          <a:xfrm>
            <a:off x="3079365" y="216896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4EA9ACA8-8881-4E37-B549-525D89160BD0}"/>
              </a:ext>
            </a:extLst>
          </p:cNvPr>
          <p:cNvCxnSpPr/>
          <p:nvPr/>
        </p:nvCxnSpPr>
        <p:spPr>
          <a:xfrm>
            <a:off x="3079365" y="237394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C6726961-B2B7-4F33-8D03-09D0C5DC3CAB}"/>
              </a:ext>
            </a:extLst>
          </p:cNvPr>
          <p:cNvCxnSpPr/>
          <p:nvPr/>
        </p:nvCxnSpPr>
        <p:spPr>
          <a:xfrm>
            <a:off x="3903467" y="2388399"/>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489C0C97-9ECE-47FE-9122-2733D7CCB2E0}"/>
              </a:ext>
            </a:extLst>
          </p:cNvPr>
          <p:cNvCxnSpPr/>
          <p:nvPr/>
        </p:nvCxnSpPr>
        <p:spPr>
          <a:xfrm>
            <a:off x="3858267" y="2392817"/>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1898B532-672B-4807-8F98-BD4C8802208D}"/>
              </a:ext>
            </a:extLst>
          </p:cNvPr>
          <p:cNvCxnSpPr/>
          <p:nvPr/>
        </p:nvCxnSpPr>
        <p:spPr>
          <a:xfrm>
            <a:off x="3858267" y="2597797"/>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2FCA87BB-BF45-4EE7-8DF7-CF5DA23CAAD3}"/>
              </a:ext>
            </a:extLst>
          </p:cNvPr>
          <p:cNvCxnSpPr/>
          <p:nvPr/>
        </p:nvCxnSpPr>
        <p:spPr>
          <a:xfrm>
            <a:off x="4682368" y="2461324"/>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D01349B8-2951-414A-B017-7282168F3BA7}"/>
              </a:ext>
            </a:extLst>
          </p:cNvPr>
          <p:cNvCxnSpPr/>
          <p:nvPr/>
        </p:nvCxnSpPr>
        <p:spPr>
          <a:xfrm>
            <a:off x="4637168" y="246574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5E2F68B4-ED01-4E66-9E56-73214C4711B6}"/>
              </a:ext>
            </a:extLst>
          </p:cNvPr>
          <p:cNvCxnSpPr/>
          <p:nvPr/>
        </p:nvCxnSpPr>
        <p:spPr>
          <a:xfrm>
            <a:off x="4637168" y="267072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3FACEE91-E21E-4A71-AC38-3398C98DB62C}"/>
              </a:ext>
            </a:extLst>
          </p:cNvPr>
          <p:cNvCxnSpPr/>
          <p:nvPr/>
        </p:nvCxnSpPr>
        <p:spPr>
          <a:xfrm>
            <a:off x="5461270" y="2228618"/>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B642BDFB-1267-40CF-BA2A-0137E2185AED}"/>
              </a:ext>
            </a:extLst>
          </p:cNvPr>
          <p:cNvCxnSpPr/>
          <p:nvPr/>
        </p:nvCxnSpPr>
        <p:spPr>
          <a:xfrm>
            <a:off x="5416070" y="224827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DE230E91-71F4-46A2-9FBC-A9ADE3267A4B}"/>
              </a:ext>
            </a:extLst>
          </p:cNvPr>
          <p:cNvCxnSpPr/>
          <p:nvPr/>
        </p:nvCxnSpPr>
        <p:spPr>
          <a:xfrm>
            <a:off x="5416070" y="243801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EF16BBCC-8AF5-48D3-A854-3546BB995287}"/>
              </a:ext>
            </a:extLst>
          </p:cNvPr>
          <p:cNvCxnSpPr/>
          <p:nvPr/>
        </p:nvCxnSpPr>
        <p:spPr>
          <a:xfrm>
            <a:off x="6240171" y="2388327"/>
            <a:ext cx="0" cy="174502"/>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E6C612E1-392C-4ACC-BF72-98AD3EF2B25D}"/>
              </a:ext>
            </a:extLst>
          </p:cNvPr>
          <p:cNvCxnSpPr/>
          <p:nvPr/>
        </p:nvCxnSpPr>
        <p:spPr>
          <a:xfrm>
            <a:off x="6194971" y="2392088"/>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56A6BFB7-4444-48F9-8302-119B34EBEA16}"/>
              </a:ext>
            </a:extLst>
          </p:cNvPr>
          <p:cNvCxnSpPr/>
          <p:nvPr/>
        </p:nvCxnSpPr>
        <p:spPr>
          <a:xfrm>
            <a:off x="6194971" y="2566590"/>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7F63633A-058A-4DAE-9D55-5115B9B08B0F}"/>
              </a:ext>
            </a:extLst>
          </p:cNvPr>
          <p:cNvCxnSpPr/>
          <p:nvPr/>
        </p:nvCxnSpPr>
        <p:spPr>
          <a:xfrm>
            <a:off x="7022548" y="2289560"/>
            <a:ext cx="0" cy="209402"/>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216AF702-001A-4011-8063-1A4919491767}"/>
              </a:ext>
            </a:extLst>
          </p:cNvPr>
          <p:cNvCxnSpPr/>
          <p:nvPr/>
        </p:nvCxnSpPr>
        <p:spPr>
          <a:xfrm>
            <a:off x="6977348" y="2294073"/>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CF91C86E-6DD5-41D2-B959-FBF14EC6E56B}"/>
              </a:ext>
            </a:extLst>
          </p:cNvPr>
          <p:cNvCxnSpPr/>
          <p:nvPr/>
        </p:nvCxnSpPr>
        <p:spPr>
          <a:xfrm>
            <a:off x="6977348" y="2503475"/>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xmlns="" id="{6D6C2F23-CF63-43AA-BE06-8D5F08A98974}"/>
              </a:ext>
            </a:extLst>
          </p:cNvPr>
          <p:cNvGrpSpPr/>
          <p:nvPr/>
        </p:nvGrpSpPr>
        <p:grpSpPr>
          <a:xfrm>
            <a:off x="2181717" y="4562254"/>
            <a:ext cx="5255651" cy="1390355"/>
            <a:chOff x="1664597" y="1814921"/>
            <a:chExt cx="4185984" cy="1444842"/>
          </a:xfrm>
        </p:grpSpPr>
        <p:cxnSp>
          <p:nvCxnSpPr>
            <p:cNvPr id="143" name="Straight Connector 142">
              <a:extLst>
                <a:ext uri="{FF2B5EF4-FFF2-40B4-BE49-F238E27FC236}">
                  <a16:creationId xmlns:a16="http://schemas.microsoft.com/office/drawing/2014/main" xmlns="" id="{08A684CA-3D67-47E7-8128-85E7C3A7A579}"/>
                </a:ext>
              </a:extLst>
            </p:cNvPr>
            <p:cNvCxnSpPr/>
            <p:nvPr/>
          </p:nvCxnSpPr>
          <p:spPr>
            <a:xfrm>
              <a:off x="1936833" y="1922097"/>
              <a:ext cx="0" cy="1237969"/>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885D6FB7-B538-4C5C-B884-B4B01D73B2AD}"/>
                </a:ext>
              </a:extLst>
            </p:cNvPr>
            <p:cNvCxnSpPr/>
            <p:nvPr/>
          </p:nvCxnSpPr>
          <p:spPr>
            <a:xfrm>
              <a:off x="1865925" y="2075420"/>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2B02BC4B-9818-4844-8A1E-E17AC01D1447}"/>
                </a:ext>
              </a:extLst>
            </p:cNvPr>
            <p:cNvCxnSpPr/>
            <p:nvPr/>
          </p:nvCxnSpPr>
          <p:spPr>
            <a:xfrm>
              <a:off x="1865925" y="2232049"/>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16F112D2-D612-4884-83F0-15BE0CA1E060}"/>
                </a:ext>
              </a:extLst>
            </p:cNvPr>
            <p:cNvCxnSpPr/>
            <p:nvPr/>
          </p:nvCxnSpPr>
          <p:spPr>
            <a:xfrm>
              <a:off x="1865925" y="2388678"/>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E9FA2B37-3809-4784-AB4E-831F4E03E465}"/>
                </a:ext>
              </a:extLst>
            </p:cNvPr>
            <p:cNvCxnSpPr/>
            <p:nvPr/>
          </p:nvCxnSpPr>
          <p:spPr>
            <a:xfrm>
              <a:off x="1849881" y="2545307"/>
              <a:ext cx="40007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33AF7D93-3BD7-462E-AE37-16F80BAE40E5}"/>
                </a:ext>
              </a:extLst>
            </p:cNvPr>
            <p:cNvCxnSpPr/>
            <p:nvPr/>
          </p:nvCxnSpPr>
          <p:spPr>
            <a:xfrm>
              <a:off x="1865925" y="27019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A6B6BAC3-8C7E-4F96-A9E9-FC29B0732537}"/>
                </a:ext>
              </a:extLst>
            </p:cNvPr>
            <p:cNvCxnSpPr/>
            <p:nvPr/>
          </p:nvCxnSpPr>
          <p:spPr>
            <a:xfrm>
              <a:off x="1865925" y="285856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F7A430D2-18DA-4DBE-9889-8E213DFC1F8F}"/>
                </a:ext>
              </a:extLst>
            </p:cNvPr>
            <p:cNvCxnSpPr/>
            <p:nvPr/>
          </p:nvCxnSpPr>
          <p:spPr>
            <a:xfrm>
              <a:off x="1865925" y="301519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B89E9D7F-9901-4EA1-8CB9-F075DBA8E4F1}"/>
                </a:ext>
              </a:extLst>
            </p:cNvPr>
            <p:cNvCxnSpPr/>
            <p:nvPr/>
          </p:nvCxnSpPr>
          <p:spPr>
            <a:xfrm>
              <a:off x="1870043" y="3166357"/>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64CCDDF2-810B-4A9A-BDED-98142C872B23}"/>
                </a:ext>
              </a:extLst>
            </p:cNvPr>
            <p:cNvCxnSpPr/>
            <p:nvPr/>
          </p:nvCxnSpPr>
          <p:spPr>
            <a:xfrm>
              <a:off x="1870043" y="19250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xmlns="" id="{8D89A496-0282-4775-A455-76FE3D656515}"/>
                </a:ext>
              </a:extLst>
            </p:cNvPr>
            <p:cNvSpPr txBox="1"/>
            <p:nvPr/>
          </p:nvSpPr>
          <p:spPr>
            <a:xfrm>
              <a:off x="1704176" y="1814921"/>
              <a:ext cx="226240"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20</a:t>
              </a:r>
            </a:p>
          </p:txBody>
        </p:sp>
        <p:sp>
          <p:nvSpPr>
            <p:cNvPr id="154" name="TextBox 153">
              <a:extLst>
                <a:ext uri="{FF2B5EF4-FFF2-40B4-BE49-F238E27FC236}">
                  <a16:creationId xmlns:a16="http://schemas.microsoft.com/office/drawing/2014/main" xmlns="" id="{5CF487A8-7E49-4928-BC2B-D594F9589EA3}"/>
                </a:ext>
              </a:extLst>
            </p:cNvPr>
            <p:cNvSpPr txBox="1"/>
            <p:nvPr/>
          </p:nvSpPr>
          <p:spPr>
            <a:xfrm>
              <a:off x="1704176" y="1971475"/>
              <a:ext cx="226240"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15</a:t>
              </a:r>
            </a:p>
          </p:txBody>
        </p:sp>
        <p:sp>
          <p:nvSpPr>
            <p:cNvPr id="155" name="TextBox 154">
              <a:extLst>
                <a:ext uri="{FF2B5EF4-FFF2-40B4-BE49-F238E27FC236}">
                  <a16:creationId xmlns:a16="http://schemas.microsoft.com/office/drawing/2014/main" xmlns="" id="{7606E409-6318-4F29-A51D-68808984C2A8}"/>
                </a:ext>
              </a:extLst>
            </p:cNvPr>
            <p:cNvSpPr txBox="1"/>
            <p:nvPr/>
          </p:nvSpPr>
          <p:spPr>
            <a:xfrm>
              <a:off x="1704176" y="2124997"/>
              <a:ext cx="226240"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10</a:t>
              </a:r>
            </a:p>
          </p:txBody>
        </p:sp>
        <p:sp>
          <p:nvSpPr>
            <p:cNvPr id="156" name="TextBox 155">
              <a:extLst>
                <a:ext uri="{FF2B5EF4-FFF2-40B4-BE49-F238E27FC236}">
                  <a16:creationId xmlns:a16="http://schemas.microsoft.com/office/drawing/2014/main" xmlns="" id="{D496AB99-2C70-4DD5-B043-3DF6E5E9BEBE}"/>
                </a:ext>
              </a:extLst>
            </p:cNvPr>
            <p:cNvSpPr txBox="1"/>
            <p:nvPr/>
          </p:nvSpPr>
          <p:spPr>
            <a:xfrm>
              <a:off x="1743755" y="2275209"/>
              <a:ext cx="186661"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5</a:t>
              </a:r>
            </a:p>
          </p:txBody>
        </p:sp>
        <p:sp>
          <p:nvSpPr>
            <p:cNvPr id="157" name="TextBox 156">
              <a:extLst>
                <a:ext uri="{FF2B5EF4-FFF2-40B4-BE49-F238E27FC236}">
                  <a16:creationId xmlns:a16="http://schemas.microsoft.com/office/drawing/2014/main" xmlns="" id="{18FE7017-B6E4-4454-807C-7F49E6E993A7}"/>
                </a:ext>
              </a:extLst>
            </p:cNvPr>
            <p:cNvSpPr txBox="1"/>
            <p:nvPr/>
          </p:nvSpPr>
          <p:spPr>
            <a:xfrm>
              <a:off x="1743755" y="2435567"/>
              <a:ext cx="186661"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0</a:t>
              </a:r>
            </a:p>
          </p:txBody>
        </p:sp>
        <p:sp>
          <p:nvSpPr>
            <p:cNvPr id="158" name="TextBox 157">
              <a:extLst>
                <a:ext uri="{FF2B5EF4-FFF2-40B4-BE49-F238E27FC236}">
                  <a16:creationId xmlns:a16="http://schemas.microsoft.com/office/drawing/2014/main" xmlns="" id="{FD852FA2-1BF0-4286-BA70-8C8A875EB442}"/>
                </a:ext>
              </a:extLst>
            </p:cNvPr>
            <p:cNvSpPr txBox="1"/>
            <p:nvPr/>
          </p:nvSpPr>
          <p:spPr>
            <a:xfrm>
              <a:off x="1704176" y="2589812"/>
              <a:ext cx="226240"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–5</a:t>
              </a:r>
            </a:p>
          </p:txBody>
        </p:sp>
        <p:sp>
          <p:nvSpPr>
            <p:cNvPr id="159" name="TextBox 158">
              <a:extLst>
                <a:ext uri="{FF2B5EF4-FFF2-40B4-BE49-F238E27FC236}">
                  <a16:creationId xmlns:a16="http://schemas.microsoft.com/office/drawing/2014/main" xmlns="" id="{9980FADA-16F0-471C-B10C-407E2F6DB6D3}"/>
                </a:ext>
              </a:extLst>
            </p:cNvPr>
            <p:cNvSpPr txBox="1"/>
            <p:nvPr/>
          </p:nvSpPr>
          <p:spPr>
            <a:xfrm>
              <a:off x="1664597" y="2738527"/>
              <a:ext cx="265819"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–10</a:t>
              </a:r>
            </a:p>
          </p:txBody>
        </p:sp>
        <p:sp>
          <p:nvSpPr>
            <p:cNvPr id="160" name="TextBox 159">
              <a:extLst>
                <a:ext uri="{FF2B5EF4-FFF2-40B4-BE49-F238E27FC236}">
                  <a16:creationId xmlns:a16="http://schemas.microsoft.com/office/drawing/2014/main" xmlns="" id="{A8B26AEB-3D57-4570-B222-A0A58584C086}"/>
                </a:ext>
              </a:extLst>
            </p:cNvPr>
            <p:cNvSpPr txBox="1"/>
            <p:nvPr/>
          </p:nvSpPr>
          <p:spPr>
            <a:xfrm>
              <a:off x="1664597" y="2906050"/>
              <a:ext cx="265819"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–15</a:t>
              </a:r>
            </a:p>
          </p:txBody>
        </p:sp>
        <p:sp>
          <p:nvSpPr>
            <p:cNvPr id="161" name="TextBox 160">
              <a:extLst>
                <a:ext uri="{FF2B5EF4-FFF2-40B4-BE49-F238E27FC236}">
                  <a16:creationId xmlns:a16="http://schemas.microsoft.com/office/drawing/2014/main" xmlns="" id="{5E970739-0BDB-4893-BAAB-35B867511694}"/>
                </a:ext>
              </a:extLst>
            </p:cNvPr>
            <p:cNvSpPr txBox="1"/>
            <p:nvPr/>
          </p:nvSpPr>
          <p:spPr>
            <a:xfrm>
              <a:off x="1664597" y="3051868"/>
              <a:ext cx="265819"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–20</a:t>
              </a:r>
            </a:p>
          </p:txBody>
        </p:sp>
      </p:grpSp>
      <p:sp>
        <p:nvSpPr>
          <p:cNvPr id="166" name="TextBox 165">
            <a:extLst>
              <a:ext uri="{FF2B5EF4-FFF2-40B4-BE49-F238E27FC236}">
                <a16:creationId xmlns:a16="http://schemas.microsoft.com/office/drawing/2014/main" xmlns="" id="{5B633DAF-5FCA-45F8-AF4B-7BCBA0BB97C9}"/>
              </a:ext>
            </a:extLst>
          </p:cNvPr>
          <p:cNvSpPr txBox="1"/>
          <p:nvPr/>
        </p:nvSpPr>
        <p:spPr>
          <a:xfrm>
            <a:off x="2469664" y="5901796"/>
            <a:ext cx="671979" cy="215444"/>
          </a:xfrm>
          <a:prstGeom prst="rect">
            <a:avLst/>
          </a:prstGeom>
          <a:noFill/>
        </p:spPr>
        <p:txBody>
          <a:bodyPr wrap="none" rtlCol="0">
            <a:spAutoFit/>
          </a:bodyPr>
          <a:lstStyle/>
          <a:p>
            <a:pPr algn="ctr"/>
            <a:r>
              <a:rPr lang="fr-FR" sz="800" dirty="0"/>
              <a:t>Dysphagie</a:t>
            </a:r>
          </a:p>
        </p:txBody>
      </p:sp>
      <p:cxnSp>
        <p:nvCxnSpPr>
          <p:cNvPr id="167" name="Straight Connector 166">
            <a:extLst>
              <a:ext uri="{FF2B5EF4-FFF2-40B4-BE49-F238E27FC236}">
                <a16:creationId xmlns:a16="http://schemas.microsoft.com/office/drawing/2014/main" xmlns="" id="{345D6AB9-898B-4572-A9EE-7ADDCA74244C}"/>
              </a:ext>
            </a:extLst>
          </p:cNvPr>
          <p:cNvCxnSpPr/>
          <p:nvPr/>
        </p:nvCxnSpPr>
        <p:spPr>
          <a:xfrm>
            <a:off x="2523519" y="5862725"/>
            <a:ext cx="484001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xmlns="" id="{6CB52497-4E91-4A8C-A756-E48F30475DBF}"/>
              </a:ext>
            </a:extLst>
          </p:cNvPr>
          <p:cNvSpPr txBox="1"/>
          <p:nvPr/>
        </p:nvSpPr>
        <p:spPr>
          <a:xfrm>
            <a:off x="2994181" y="5901796"/>
            <a:ext cx="596638" cy="215444"/>
          </a:xfrm>
          <a:prstGeom prst="rect">
            <a:avLst/>
          </a:prstGeom>
          <a:noFill/>
        </p:spPr>
        <p:txBody>
          <a:bodyPr wrap="none" rtlCol="0">
            <a:spAutoFit/>
          </a:bodyPr>
          <a:lstStyle/>
          <a:p>
            <a:pPr algn="ctr"/>
            <a:r>
              <a:rPr lang="fr-FR" sz="800" dirty="0"/>
              <a:t>Douleurs</a:t>
            </a:r>
          </a:p>
        </p:txBody>
      </p:sp>
      <p:sp>
        <p:nvSpPr>
          <p:cNvPr id="169" name="TextBox 168">
            <a:extLst>
              <a:ext uri="{FF2B5EF4-FFF2-40B4-BE49-F238E27FC236}">
                <a16:creationId xmlns:a16="http://schemas.microsoft.com/office/drawing/2014/main" xmlns="" id="{51098B8F-C311-4B84-A1D1-B026E53FD356}"/>
              </a:ext>
            </a:extLst>
          </p:cNvPr>
          <p:cNvSpPr txBox="1"/>
          <p:nvPr/>
        </p:nvSpPr>
        <p:spPr>
          <a:xfrm>
            <a:off x="3475895" y="5901796"/>
            <a:ext cx="756938" cy="338554"/>
          </a:xfrm>
          <a:prstGeom prst="rect">
            <a:avLst/>
          </a:prstGeom>
          <a:noFill/>
        </p:spPr>
        <p:txBody>
          <a:bodyPr wrap="none" rtlCol="0">
            <a:spAutoFit/>
          </a:bodyPr>
          <a:lstStyle/>
          <a:p>
            <a:pPr algn="ctr"/>
            <a:r>
              <a:rPr lang="fr-FR" sz="800" dirty="0"/>
              <a:t>Symptômes </a:t>
            </a:r>
            <a:br>
              <a:rPr lang="fr-FR" sz="800" dirty="0"/>
            </a:br>
            <a:r>
              <a:rPr lang="fr-FR" sz="800" dirty="0"/>
              <a:t>de reflux</a:t>
            </a:r>
          </a:p>
        </p:txBody>
      </p:sp>
      <p:sp>
        <p:nvSpPr>
          <p:cNvPr id="170" name="TextBox 169">
            <a:extLst>
              <a:ext uri="{FF2B5EF4-FFF2-40B4-BE49-F238E27FC236}">
                <a16:creationId xmlns:a16="http://schemas.microsoft.com/office/drawing/2014/main" xmlns="" id="{3C705B38-A92D-46E0-B8E9-B711AEC6D86E}"/>
              </a:ext>
            </a:extLst>
          </p:cNvPr>
          <p:cNvSpPr txBox="1"/>
          <p:nvPr/>
        </p:nvSpPr>
        <p:spPr>
          <a:xfrm>
            <a:off x="4013806" y="5901796"/>
            <a:ext cx="750526" cy="338554"/>
          </a:xfrm>
          <a:prstGeom prst="rect">
            <a:avLst/>
          </a:prstGeom>
          <a:noFill/>
        </p:spPr>
        <p:txBody>
          <a:bodyPr wrap="none" rtlCol="0">
            <a:spAutoFit/>
          </a:bodyPr>
          <a:lstStyle/>
          <a:p>
            <a:pPr algn="ctr"/>
            <a:r>
              <a:rPr lang="fr-FR" sz="800" dirty="0"/>
              <a:t> Restrictions</a:t>
            </a:r>
          </a:p>
          <a:p>
            <a:pPr algn="ctr"/>
            <a:r>
              <a:rPr lang="fr-FR" sz="800" dirty="0"/>
              <a:t>alimentaires</a:t>
            </a:r>
          </a:p>
        </p:txBody>
      </p:sp>
      <p:sp>
        <p:nvSpPr>
          <p:cNvPr id="171" name="TextBox 170">
            <a:extLst>
              <a:ext uri="{FF2B5EF4-FFF2-40B4-BE49-F238E27FC236}">
                <a16:creationId xmlns:a16="http://schemas.microsoft.com/office/drawing/2014/main" xmlns="" id="{3D90BB4B-CEC3-4C25-BC69-0D6511A519E1}"/>
              </a:ext>
            </a:extLst>
          </p:cNvPr>
          <p:cNvSpPr txBox="1"/>
          <p:nvPr/>
        </p:nvSpPr>
        <p:spPr>
          <a:xfrm>
            <a:off x="4646874" y="5901796"/>
            <a:ext cx="529311" cy="215444"/>
          </a:xfrm>
          <a:prstGeom prst="rect">
            <a:avLst/>
          </a:prstGeom>
          <a:noFill/>
        </p:spPr>
        <p:txBody>
          <a:bodyPr wrap="none" rtlCol="0">
            <a:spAutoFit/>
          </a:bodyPr>
          <a:lstStyle/>
          <a:p>
            <a:pPr algn="ctr"/>
            <a:r>
              <a:rPr lang="fr-FR" sz="800" dirty="0"/>
              <a:t>Anxiété</a:t>
            </a:r>
          </a:p>
        </p:txBody>
      </p:sp>
      <p:sp>
        <p:nvSpPr>
          <p:cNvPr id="172" name="TextBox 171">
            <a:extLst>
              <a:ext uri="{FF2B5EF4-FFF2-40B4-BE49-F238E27FC236}">
                <a16:creationId xmlns:a16="http://schemas.microsoft.com/office/drawing/2014/main" xmlns="" id="{542ECB93-2841-48D1-A7DF-76C9233A41C5}"/>
              </a:ext>
            </a:extLst>
          </p:cNvPr>
          <p:cNvSpPr txBox="1"/>
          <p:nvPr/>
        </p:nvSpPr>
        <p:spPr>
          <a:xfrm>
            <a:off x="5161356" y="5901796"/>
            <a:ext cx="546945" cy="338554"/>
          </a:xfrm>
          <a:prstGeom prst="rect">
            <a:avLst/>
          </a:prstGeom>
          <a:noFill/>
        </p:spPr>
        <p:txBody>
          <a:bodyPr wrap="none" rtlCol="0">
            <a:spAutoFit/>
          </a:bodyPr>
          <a:lstStyle/>
          <a:p>
            <a:pPr algn="ctr"/>
            <a:r>
              <a:rPr lang="fr-FR" sz="800" dirty="0"/>
              <a:t>Bouche</a:t>
            </a:r>
            <a:br>
              <a:rPr lang="fr-FR" sz="800" dirty="0"/>
            </a:br>
            <a:r>
              <a:rPr lang="fr-FR" sz="800" dirty="0"/>
              <a:t>sèche</a:t>
            </a:r>
          </a:p>
        </p:txBody>
      </p:sp>
      <p:sp>
        <p:nvSpPr>
          <p:cNvPr id="173" name="TextBox 172">
            <a:extLst>
              <a:ext uri="{FF2B5EF4-FFF2-40B4-BE49-F238E27FC236}">
                <a16:creationId xmlns:a16="http://schemas.microsoft.com/office/drawing/2014/main" xmlns="" id="{B178DA13-DCCA-453E-8E86-3870EEB68A8F}"/>
              </a:ext>
            </a:extLst>
          </p:cNvPr>
          <p:cNvSpPr txBox="1"/>
          <p:nvPr/>
        </p:nvSpPr>
        <p:spPr>
          <a:xfrm>
            <a:off x="5734495" y="5901796"/>
            <a:ext cx="409086" cy="215444"/>
          </a:xfrm>
          <a:prstGeom prst="rect">
            <a:avLst/>
          </a:prstGeom>
          <a:noFill/>
        </p:spPr>
        <p:txBody>
          <a:bodyPr wrap="none" rtlCol="0">
            <a:spAutoFit/>
          </a:bodyPr>
          <a:lstStyle/>
          <a:p>
            <a:pPr algn="ctr"/>
            <a:r>
              <a:rPr lang="fr-FR" sz="800" dirty="0"/>
              <a:t>Goût</a:t>
            </a:r>
          </a:p>
        </p:txBody>
      </p:sp>
      <p:sp>
        <p:nvSpPr>
          <p:cNvPr id="174" name="TextBox 173">
            <a:extLst>
              <a:ext uri="{FF2B5EF4-FFF2-40B4-BE49-F238E27FC236}">
                <a16:creationId xmlns:a16="http://schemas.microsoft.com/office/drawing/2014/main" xmlns="" id="{9FDA91EE-EF00-4BFE-BB6D-5BE4EC67EE8D}"/>
              </a:ext>
            </a:extLst>
          </p:cNvPr>
          <p:cNvSpPr txBox="1"/>
          <p:nvPr/>
        </p:nvSpPr>
        <p:spPr>
          <a:xfrm>
            <a:off x="6188027" y="5901796"/>
            <a:ext cx="636713" cy="338554"/>
          </a:xfrm>
          <a:prstGeom prst="rect">
            <a:avLst/>
          </a:prstGeom>
          <a:noFill/>
        </p:spPr>
        <p:txBody>
          <a:bodyPr wrap="none" rtlCol="0">
            <a:spAutoFit/>
          </a:bodyPr>
          <a:lstStyle/>
          <a:p>
            <a:pPr algn="ctr"/>
            <a:r>
              <a:rPr lang="fr-FR" sz="800" dirty="0"/>
              <a:t>Image </a:t>
            </a:r>
            <a:br>
              <a:rPr lang="fr-FR" sz="800" dirty="0"/>
            </a:br>
            <a:r>
              <a:rPr lang="fr-FR" sz="800" dirty="0"/>
              <a:t>corporelle</a:t>
            </a:r>
          </a:p>
        </p:txBody>
      </p:sp>
      <p:sp>
        <p:nvSpPr>
          <p:cNvPr id="175" name="TextBox 174">
            <a:extLst>
              <a:ext uri="{FF2B5EF4-FFF2-40B4-BE49-F238E27FC236}">
                <a16:creationId xmlns:a16="http://schemas.microsoft.com/office/drawing/2014/main" xmlns="" id="{D7982BB6-204E-43D0-AB89-3E6D364B4C00}"/>
              </a:ext>
            </a:extLst>
          </p:cNvPr>
          <p:cNvSpPr txBox="1"/>
          <p:nvPr/>
        </p:nvSpPr>
        <p:spPr>
          <a:xfrm>
            <a:off x="6777460" y="5901796"/>
            <a:ext cx="620683" cy="338554"/>
          </a:xfrm>
          <a:prstGeom prst="rect">
            <a:avLst/>
          </a:prstGeom>
          <a:noFill/>
        </p:spPr>
        <p:txBody>
          <a:bodyPr wrap="none" rtlCol="0">
            <a:spAutoFit/>
          </a:bodyPr>
          <a:lstStyle/>
          <a:p>
            <a:pPr algn="ctr"/>
            <a:r>
              <a:rPr lang="fr-FR" sz="800" dirty="0"/>
              <a:t>Perte de </a:t>
            </a:r>
            <a:br>
              <a:rPr lang="fr-FR" sz="800" dirty="0"/>
            </a:br>
            <a:r>
              <a:rPr lang="fr-FR" sz="800" dirty="0"/>
              <a:t>cheveux</a:t>
            </a:r>
          </a:p>
        </p:txBody>
      </p:sp>
      <p:grpSp>
        <p:nvGrpSpPr>
          <p:cNvPr id="176" name="Group 175">
            <a:extLst>
              <a:ext uri="{FF2B5EF4-FFF2-40B4-BE49-F238E27FC236}">
                <a16:creationId xmlns:a16="http://schemas.microsoft.com/office/drawing/2014/main" xmlns="" id="{DB25042A-4F90-4BAD-BFA3-75A0EE229A69}"/>
              </a:ext>
            </a:extLst>
          </p:cNvPr>
          <p:cNvGrpSpPr/>
          <p:nvPr/>
        </p:nvGrpSpPr>
        <p:grpSpPr>
          <a:xfrm>
            <a:off x="2810715" y="5867500"/>
            <a:ext cx="4282142" cy="72000"/>
            <a:chOff x="3260451" y="4314492"/>
            <a:chExt cx="3410610" cy="72000"/>
          </a:xfrm>
        </p:grpSpPr>
        <p:cxnSp>
          <p:nvCxnSpPr>
            <p:cNvPr id="177" name="Straight Connector 176">
              <a:extLst>
                <a:ext uri="{FF2B5EF4-FFF2-40B4-BE49-F238E27FC236}">
                  <a16:creationId xmlns:a16="http://schemas.microsoft.com/office/drawing/2014/main" xmlns="" id="{1E7DB821-AF7D-449F-B42C-657A904E1DAC}"/>
                </a:ext>
              </a:extLst>
            </p:cNvPr>
            <p:cNvCxnSpPr/>
            <p:nvPr/>
          </p:nvCxnSpPr>
          <p:spPr>
            <a:xfrm>
              <a:off x="326045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xmlns="" id="{280B3891-C6C0-40BE-A973-8932E0F52366}"/>
                </a:ext>
              </a:extLst>
            </p:cNvPr>
            <p:cNvCxnSpPr/>
            <p:nvPr/>
          </p:nvCxnSpPr>
          <p:spPr>
            <a:xfrm>
              <a:off x="3648210"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xmlns="" id="{249371CA-3B03-46EF-98EF-904383511B08}"/>
                </a:ext>
              </a:extLst>
            </p:cNvPr>
            <p:cNvCxnSpPr/>
            <p:nvPr/>
          </p:nvCxnSpPr>
          <p:spPr>
            <a:xfrm>
              <a:off x="411455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6AFD66BC-38A8-47BD-B1D0-11A86192E4F8}"/>
                </a:ext>
              </a:extLst>
            </p:cNvPr>
            <p:cNvCxnSpPr/>
            <p:nvPr/>
          </p:nvCxnSpPr>
          <p:spPr>
            <a:xfrm>
              <a:off x="4515318"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4E7D6DC5-B290-40FA-88D9-573C8B6933C6}"/>
                </a:ext>
              </a:extLst>
            </p:cNvPr>
            <p:cNvCxnSpPr/>
            <p:nvPr/>
          </p:nvCxnSpPr>
          <p:spPr>
            <a:xfrm>
              <a:off x="4937722"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FA4A06AF-5DB5-4D98-9C89-96F018B64B50}"/>
                </a:ext>
              </a:extLst>
            </p:cNvPr>
            <p:cNvCxnSpPr/>
            <p:nvPr/>
          </p:nvCxnSpPr>
          <p:spPr>
            <a:xfrm>
              <a:off x="5354516"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89E70B08-ADEA-4A0E-9CC8-736BEB86A969}"/>
                </a:ext>
              </a:extLst>
            </p:cNvPr>
            <p:cNvCxnSpPr/>
            <p:nvPr/>
          </p:nvCxnSpPr>
          <p:spPr>
            <a:xfrm>
              <a:off x="575610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8B595E2F-734B-4874-805F-51CDEB64030B}"/>
                </a:ext>
              </a:extLst>
            </p:cNvPr>
            <p:cNvCxnSpPr/>
            <p:nvPr/>
          </p:nvCxnSpPr>
          <p:spPr>
            <a:xfrm>
              <a:off x="6207977"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4F98DD88-7AF7-4335-89AE-DF0BE70CC80A}"/>
                </a:ext>
              </a:extLst>
            </p:cNvPr>
            <p:cNvCxnSpPr/>
            <p:nvPr/>
          </p:nvCxnSpPr>
          <p:spPr>
            <a:xfrm>
              <a:off x="667106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xmlns="" id="{AAE1C65B-BC02-4DCE-B468-2D0DA3E99A02}"/>
              </a:ext>
            </a:extLst>
          </p:cNvPr>
          <p:cNvGrpSpPr/>
          <p:nvPr/>
        </p:nvGrpSpPr>
        <p:grpSpPr>
          <a:xfrm>
            <a:off x="2705508" y="3319712"/>
            <a:ext cx="72000" cy="288000"/>
            <a:chOff x="8619028" y="4725866"/>
            <a:chExt cx="72000" cy="216000"/>
          </a:xfrm>
        </p:grpSpPr>
        <p:cxnSp>
          <p:nvCxnSpPr>
            <p:cNvPr id="187" name="Straight Connector 186">
              <a:extLst>
                <a:ext uri="{FF2B5EF4-FFF2-40B4-BE49-F238E27FC236}">
                  <a16:creationId xmlns:a16="http://schemas.microsoft.com/office/drawing/2014/main" xmlns="" id="{98D8035F-E023-43A1-A604-CAB305950A0D}"/>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D45152AE-2F1E-4C58-A3C1-97773ABD511F}"/>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B625A0B2-16AA-41DF-B2A8-3B255477A8BE}"/>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xmlns="" id="{D651395C-8DA7-4DC1-A3B6-B8B621B6FB1D}"/>
              </a:ext>
            </a:extLst>
          </p:cNvPr>
          <p:cNvGrpSpPr/>
          <p:nvPr/>
        </p:nvGrpSpPr>
        <p:grpSpPr>
          <a:xfrm>
            <a:off x="2185195" y="3049367"/>
            <a:ext cx="5255653" cy="1678096"/>
            <a:chOff x="2783918" y="3009246"/>
            <a:chExt cx="4185984" cy="1678096"/>
          </a:xfrm>
        </p:grpSpPr>
        <p:grpSp>
          <p:nvGrpSpPr>
            <p:cNvPr id="192" name="Group 191">
              <a:extLst>
                <a:ext uri="{FF2B5EF4-FFF2-40B4-BE49-F238E27FC236}">
                  <a16:creationId xmlns:a16="http://schemas.microsoft.com/office/drawing/2014/main" xmlns="" id="{DF4B55B4-8598-49C4-9023-4C52D4FBDB04}"/>
                </a:ext>
              </a:extLst>
            </p:cNvPr>
            <p:cNvGrpSpPr/>
            <p:nvPr/>
          </p:nvGrpSpPr>
          <p:grpSpPr>
            <a:xfrm>
              <a:off x="2783918" y="3009246"/>
              <a:ext cx="4185984" cy="1390355"/>
              <a:chOff x="1664597" y="1814921"/>
              <a:chExt cx="4185984" cy="1444842"/>
            </a:xfrm>
          </p:grpSpPr>
          <p:cxnSp>
            <p:nvCxnSpPr>
              <p:cNvPr id="217" name="Straight Connector 216">
                <a:extLst>
                  <a:ext uri="{FF2B5EF4-FFF2-40B4-BE49-F238E27FC236}">
                    <a16:creationId xmlns:a16="http://schemas.microsoft.com/office/drawing/2014/main" xmlns="" id="{06C1E943-510C-405C-89AF-879FC66DDEAA}"/>
                  </a:ext>
                </a:extLst>
              </p:cNvPr>
              <p:cNvCxnSpPr/>
              <p:nvPr/>
            </p:nvCxnSpPr>
            <p:spPr>
              <a:xfrm>
                <a:off x="1936833" y="1922097"/>
                <a:ext cx="0" cy="1237969"/>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ADD0847F-D8E8-417D-B7A2-6109E0996649}"/>
                  </a:ext>
                </a:extLst>
              </p:cNvPr>
              <p:cNvCxnSpPr/>
              <p:nvPr/>
            </p:nvCxnSpPr>
            <p:spPr>
              <a:xfrm>
                <a:off x="1865925" y="2075420"/>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989AC1ED-8CC1-4AB4-9CE5-B6C950A2E8A6}"/>
                  </a:ext>
                </a:extLst>
              </p:cNvPr>
              <p:cNvCxnSpPr/>
              <p:nvPr/>
            </p:nvCxnSpPr>
            <p:spPr>
              <a:xfrm>
                <a:off x="1865925" y="2232049"/>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E089301F-236A-4DC5-8966-AF756393D94D}"/>
                  </a:ext>
                </a:extLst>
              </p:cNvPr>
              <p:cNvCxnSpPr/>
              <p:nvPr/>
            </p:nvCxnSpPr>
            <p:spPr>
              <a:xfrm>
                <a:off x="1865925" y="2388678"/>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350F92BC-FD91-4A41-90EC-BCD0840681A7}"/>
                  </a:ext>
                </a:extLst>
              </p:cNvPr>
              <p:cNvCxnSpPr/>
              <p:nvPr/>
            </p:nvCxnSpPr>
            <p:spPr>
              <a:xfrm>
                <a:off x="1849881" y="2542833"/>
                <a:ext cx="40007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83D7FEBB-5F06-4B43-A845-2ECECBD0CA43}"/>
                  </a:ext>
                </a:extLst>
              </p:cNvPr>
              <p:cNvCxnSpPr/>
              <p:nvPr/>
            </p:nvCxnSpPr>
            <p:spPr>
              <a:xfrm>
                <a:off x="1865925" y="27019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D31C3D44-DD9C-4448-A75F-F01421FF0D90}"/>
                  </a:ext>
                </a:extLst>
              </p:cNvPr>
              <p:cNvCxnSpPr/>
              <p:nvPr/>
            </p:nvCxnSpPr>
            <p:spPr>
              <a:xfrm>
                <a:off x="1865925" y="285856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CB7C9B23-220B-4415-8138-C9AD28562A92}"/>
                  </a:ext>
                </a:extLst>
              </p:cNvPr>
              <p:cNvCxnSpPr/>
              <p:nvPr/>
            </p:nvCxnSpPr>
            <p:spPr>
              <a:xfrm>
                <a:off x="1865925" y="301519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7154D197-4B78-43F3-AD7C-4B80B9F5B248}"/>
                  </a:ext>
                </a:extLst>
              </p:cNvPr>
              <p:cNvCxnSpPr/>
              <p:nvPr/>
            </p:nvCxnSpPr>
            <p:spPr>
              <a:xfrm>
                <a:off x="1870043" y="3166357"/>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FFE388BF-CB8B-47B3-A4A3-B8EED2C8A812}"/>
                  </a:ext>
                </a:extLst>
              </p:cNvPr>
              <p:cNvCxnSpPr/>
              <p:nvPr/>
            </p:nvCxnSpPr>
            <p:spPr>
              <a:xfrm>
                <a:off x="1870043" y="19250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xmlns="" id="{ACA0E5BE-365B-4986-A61A-F4C7A06B391B}"/>
                  </a:ext>
                </a:extLst>
              </p:cNvPr>
              <p:cNvSpPr txBox="1"/>
              <p:nvPr/>
            </p:nvSpPr>
            <p:spPr>
              <a:xfrm>
                <a:off x="1704176" y="1814921"/>
                <a:ext cx="226240"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20</a:t>
                </a:r>
              </a:p>
            </p:txBody>
          </p:sp>
          <p:sp>
            <p:nvSpPr>
              <p:cNvPr id="228" name="TextBox 227">
                <a:extLst>
                  <a:ext uri="{FF2B5EF4-FFF2-40B4-BE49-F238E27FC236}">
                    <a16:creationId xmlns:a16="http://schemas.microsoft.com/office/drawing/2014/main" xmlns="" id="{E511D10D-0826-44F3-AE48-AE4653DED5A7}"/>
                  </a:ext>
                </a:extLst>
              </p:cNvPr>
              <p:cNvSpPr txBox="1"/>
              <p:nvPr/>
            </p:nvSpPr>
            <p:spPr>
              <a:xfrm>
                <a:off x="1704176" y="1971475"/>
                <a:ext cx="226240"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15</a:t>
                </a:r>
              </a:p>
            </p:txBody>
          </p:sp>
          <p:sp>
            <p:nvSpPr>
              <p:cNvPr id="229" name="TextBox 228">
                <a:extLst>
                  <a:ext uri="{FF2B5EF4-FFF2-40B4-BE49-F238E27FC236}">
                    <a16:creationId xmlns:a16="http://schemas.microsoft.com/office/drawing/2014/main" xmlns="" id="{B9DBA777-FCCB-4FB3-8FE2-5025032F589A}"/>
                  </a:ext>
                </a:extLst>
              </p:cNvPr>
              <p:cNvSpPr txBox="1"/>
              <p:nvPr/>
            </p:nvSpPr>
            <p:spPr>
              <a:xfrm>
                <a:off x="1704176" y="2124997"/>
                <a:ext cx="226240"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10</a:t>
                </a:r>
              </a:p>
            </p:txBody>
          </p:sp>
          <p:sp>
            <p:nvSpPr>
              <p:cNvPr id="230" name="TextBox 229">
                <a:extLst>
                  <a:ext uri="{FF2B5EF4-FFF2-40B4-BE49-F238E27FC236}">
                    <a16:creationId xmlns:a16="http://schemas.microsoft.com/office/drawing/2014/main" xmlns="" id="{E056AF15-A314-45D6-ABCC-0F52A3118CC6}"/>
                  </a:ext>
                </a:extLst>
              </p:cNvPr>
              <p:cNvSpPr txBox="1"/>
              <p:nvPr/>
            </p:nvSpPr>
            <p:spPr>
              <a:xfrm>
                <a:off x="1743755" y="2275209"/>
                <a:ext cx="186661"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5</a:t>
                </a:r>
              </a:p>
            </p:txBody>
          </p:sp>
          <p:sp>
            <p:nvSpPr>
              <p:cNvPr id="231" name="TextBox 230">
                <a:extLst>
                  <a:ext uri="{FF2B5EF4-FFF2-40B4-BE49-F238E27FC236}">
                    <a16:creationId xmlns:a16="http://schemas.microsoft.com/office/drawing/2014/main" xmlns="" id="{70D090C4-6890-4AD5-82C8-3DF39767E770}"/>
                  </a:ext>
                </a:extLst>
              </p:cNvPr>
              <p:cNvSpPr txBox="1"/>
              <p:nvPr/>
            </p:nvSpPr>
            <p:spPr>
              <a:xfrm>
                <a:off x="1743755" y="2435567"/>
                <a:ext cx="186661"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0</a:t>
                </a:r>
              </a:p>
            </p:txBody>
          </p:sp>
          <p:sp>
            <p:nvSpPr>
              <p:cNvPr id="232" name="TextBox 231">
                <a:extLst>
                  <a:ext uri="{FF2B5EF4-FFF2-40B4-BE49-F238E27FC236}">
                    <a16:creationId xmlns:a16="http://schemas.microsoft.com/office/drawing/2014/main" xmlns="" id="{C2C9C09C-2BFE-4959-BCDE-90A33C6B9A2A}"/>
                  </a:ext>
                </a:extLst>
              </p:cNvPr>
              <p:cNvSpPr txBox="1"/>
              <p:nvPr/>
            </p:nvSpPr>
            <p:spPr>
              <a:xfrm>
                <a:off x="1704176" y="2589812"/>
                <a:ext cx="226240"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–5</a:t>
                </a:r>
              </a:p>
            </p:txBody>
          </p:sp>
          <p:sp>
            <p:nvSpPr>
              <p:cNvPr id="233" name="TextBox 232">
                <a:extLst>
                  <a:ext uri="{FF2B5EF4-FFF2-40B4-BE49-F238E27FC236}">
                    <a16:creationId xmlns:a16="http://schemas.microsoft.com/office/drawing/2014/main" xmlns="" id="{ED274FFE-98DD-4D69-9F8E-A701A9DB6ED5}"/>
                  </a:ext>
                </a:extLst>
              </p:cNvPr>
              <p:cNvSpPr txBox="1"/>
              <p:nvPr/>
            </p:nvSpPr>
            <p:spPr>
              <a:xfrm>
                <a:off x="1664597" y="2738527"/>
                <a:ext cx="265819"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–10</a:t>
                </a:r>
              </a:p>
            </p:txBody>
          </p:sp>
          <p:sp>
            <p:nvSpPr>
              <p:cNvPr id="234" name="TextBox 233">
                <a:extLst>
                  <a:ext uri="{FF2B5EF4-FFF2-40B4-BE49-F238E27FC236}">
                    <a16:creationId xmlns:a16="http://schemas.microsoft.com/office/drawing/2014/main" xmlns="" id="{C83BA593-D3DE-4DDE-A442-76F4DF8F9241}"/>
                  </a:ext>
                </a:extLst>
              </p:cNvPr>
              <p:cNvSpPr txBox="1"/>
              <p:nvPr/>
            </p:nvSpPr>
            <p:spPr>
              <a:xfrm>
                <a:off x="1664597" y="2906050"/>
                <a:ext cx="265819"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–15</a:t>
                </a:r>
              </a:p>
            </p:txBody>
          </p:sp>
          <p:sp>
            <p:nvSpPr>
              <p:cNvPr id="235" name="TextBox 234">
                <a:extLst>
                  <a:ext uri="{FF2B5EF4-FFF2-40B4-BE49-F238E27FC236}">
                    <a16:creationId xmlns:a16="http://schemas.microsoft.com/office/drawing/2014/main" xmlns="" id="{03168DEC-E6DF-4F0E-ADB9-20DE61D3B59A}"/>
                  </a:ext>
                </a:extLst>
              </p:cNvPr>
              <p:cNvSpPr txBox="1"/>
              <p:nvPr/>
            </p:nvSpPr>
            <p:spPr>
              <a:xfrm>
                <a:off x="1664597" y="3051868"/>
                <a:ext cx="265819" cy="207895"/>
              </a:xfrm>
              <a:prstGeom prst="rect">
                <a:avLst/>
              </a:prstGeom>
              <a:noFill/>
            </p:spPr>
            <p:txBody>
              <a:bodyPr wrap="none" rtlCol="0" anchor="ctr" anchorCtr="0">
                <a:spAutoFit/>
              </a:bodyPr>
              <a:lstStyle/>
              <a:p>
                <a:pPr algn="r"/>
                <a:r>
                  <a:rPr lang="fr-FR" sz="700" dirty="0">
                    <a:solidFill>
                      <a:srgbClr val="4D4D4D"/>
                    </a:solidFill>
                    <a:latin typeface="Arial" panose="020B0604020202020204" pitchFamily="34" charset="0"/>
                    <a:cs typeface="Arial" panose="020B0604020202020204" pitchFamily="34" charset="0"/>
                  </a:rPr>
                  <a:t>–20</a:t>
                </a:r>
              </a:p>
            </p:txBody>
          </p:sp>
        </p:grpSp>
        <p:sp>
          <p:nvSpPr>
            <p:cNvPr id="197" name="TextBox 196">
              <a:extLst>
                <a:ext uri="{FF2B5EF4-FFF2-40B4-BE49-F238E27FC236}">
                  <a16:creationId xmlns:a16="http://schemas.microsoft.com/office/drawing/2014/main" xmlns="" id="{98EFD339-4BC1-478F-969F-9032C6C92669}"/>
                </a:ext>
              </a:extLst>
            </p:cNvPr>
            <p:cNvSpPr txBox="1"/>
            <p:nvPr/>
          </p:nvSpPr>
          <p:spPr>
            <a:xfrm>
              <a:off x="3070073" y="4348788"/>
              <a:ext cx="421582" cy="215444"/>
            </a:xfrm>
            <a:prstGeom prst="rect">
              <a:avLst/>
            </a:prstGeom>
            <a:noFill/>
          </p:spPr>
          <p:txBody>
            <a:bodyPr wrap="none" rtlCol="0">
              <a:spAutoFit/>
            </a:bodyPr>
            <a:lstStyle/>
            <a:p>
              <a:pPr algn="ctr"/>
              <a:r>
                <a:rPr lang="fr-FR" sz="800" dirty="0"/>
                <a:t>Fatigue</a:t>
              </a:r>
            </a:p>
          </p:txBody>
        </p:sp>
        <p:cxnSp>
          <p:nvCxnSpPr>
            <p:cNvPr id="198" name="Straight Connector 197">
              <a:extLst>
                <a:ext uri="{FF2B5EF4-FFF2-40B4-BE49-F238E27FC236}">
                  <a16:creationId xmlns:a16="http://schemas.microsoft.com/office/drawing/2014/main" xmlns="" id="{3EC763E3-CDA3-4A01-9734-EBA3117AFFC6}"/>
                </a:ext>
              </a:extLst>
            </p:cNvPr>
            <p:cNvCxnSpPr/>
            <p:nvPr/>
          </p:nvCxnSpPr>
          <p:spPr>
            <a:xfrm>
              <a:off x="3056154" y="4309717"/>
              <a:ext cx="3854941"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xmlns="" id="{17FC5A2F-678F-4F77-9B95-871AE8AE1F28}"/>
                </a:ext>
              </a:extLst>
            </p:cNvPr>
            <p:cNvSpPr txBox="1"/>
            <p:nvPr/>
          </p:nvSpPr>
          <p:spPr>
            <a:xfrm>
              <a:off x="3333353" y="4348788"/>
              <a:ext cx="670548" cy="338554"/>
            </a:xfrm>
            <a:prstGeom prst="rect">
              <a:avLst/>
            </a:prstGeom>
            <a:noFill/>
          </p:spPr>
          <p:txBody>
            <a:bodyPr wrap="none" rtlCol="0">
              <a:spAutoFit/>
            </a:bodyPr>
            <a:lstStyle/>
            <a:p>
              <a:pPr algn="ctr"/>
              <a:r>
                <a:rPr lang="fr-FR" sz="800" dirty="0"/>
                <a:t>Nausées </a:t>
              </a:r>
              <a:br>
                <a:rPr lang="fr-FR" sz="800" dirty="0"/>
              </a:br>
              <a:r>
                <a:rPr lang="fr-FR" sz="800" dirty="0"/>
                <a:t>vomissements</a:t>
              </a:r>
            </a:p>
          </p:txBody>
        </p:sp>
        <p:sp>
          <p:nvSpPr>
            <p:cNvPr id="200" name="TextBox 199">
              <a:extLst>
                <a:ext uri="{FF2B5EF4-FFF2-40B4-BE49-F238E27FC236}">
                  <a16:creationId xmlns:a16="http://schemas.microsoft.com/office/drawing/2014/main" xmlns="" id="{238B8624-45B1-4B3D-A928-6767A8F0D62D}"/>
                </a:ext>
              </a:extLst>
            </p:cNvPr>
            <p:cNvSpPr txBox="1"/>
            <p:nvPr/>
          </p:nvSpPr>
          <p:spPr>
            <a:xfrm>
              <a:off x="3917792" y="4348788"/>
              <a:ext cx="434350" cy="338554"/>
            </a:xfrm>
            <a:prstGeom prst="rect">
              <a:avLst/>
            </a:prstGeom>
            <a:noFill/>
          </p:spPr>
          <p:txBody>
            <a:bodyPr wrap="none" rtlCol="0">
              <a:spAutoFit/>
            </a:bodyPr>
            <a:lstStyle/>
            <a:p>
              <a:pPr algn="ctr"/>
              <a:r>
                <a:rPr lang="fr-FR" sz="800" dirty="0"/>
                <a:t>Douleur</a:t>
              </a:r>
              <a:br>
                <a:rPr lang="fr-FR" sz="800" dirty="0"/>
              </a:br>
              <a:r>
                <a:rPr lang="fr-FR" sz="800" dirty="0"/>
                <a:t>(C30)</a:t>
              </a:r>
            </a:p>
          </p:txBody>
        </p:sp>
        <p:sp>
          <p:nvSpPr>
            <p:cNvPr id="201" name="TextBox 200">
              <a:extLst>
                <a:ext uri="{FF2B5EF4-FFF2-40B4-BE49-F238E27FC236}">
                  <a16:creationId xmlns:a16="http://schemas.microsoft.com/office/drawing/2014/main" xmlns="" id="{3B3B85E4-42FF-47F5-A276-471FCF8F91A3}"/>
                </a:ext>
              </a:extLst>
            </p:cNvPr>
            <p:cNvSpPr txBox="1"/>
            <p:nvPr/>
          </p:nvSpPr>
          <p:spPr>
            <a:xfrm>
              <a:off x="4300046" y="4348788"/>
              <a:ext cx="471376" cy="215444"/>
            </a:xfrm>
            <a:prstGeom prst="rect">
              <a:avLst/>
            </a:prstGeom>
            <a:noFill/>
          </p:spPr>
          <p:txBody>
            <a:bodyPr wrap="none" rtlCol="0">
              <a:spAutoFit/>
            </a:bodyPr>
            <a:lstStyle/>
            <a:p>
              <a:pPr algn="ctr"/>
              <a:r>
                <a:rPr lang="fr-FR" sz="800" dirty="0"/>
                <a:t>Dyspnée</a:t>
              </a:r>
            </a:p>
          </p:txBody>
        </p:sp>
        <p:sp>
          <p:nvSpPr>
            <p:cNvPr id="202" name="TextBox 201">
              <a:extLst>
                <a:ext uri="{FF2B5EF4-FFF2-40B4-BE49-F238E27FC236}">
                  <a16:creationId xmlns:a16="http://schemas.microsoft.com/office/drawing/2014/main" xmlns="" id="{68B9850C-52D8-481C-BF8F-54E9E2270002}"/>
                </a:ext>
              </a:extLst>
            </p:cNvPr>
            <p:cNvSpPr txBox="1"/>
            <p:nvPr/>
          </p:nvSpPr>
          <p:spPr>
            <a:xfrm>
              <a:off x="4717981" y="4348788"/>
              <a:ext cx="480313" cy="215444"/>
            </a:xfrm>
            <a:prstGeom prst="rect">
              <a:avLst/>
            </a:prstGeom>
            <a:noFill/>
          </p:spPr>
          <p:txBody>
            <a:bodyPr wrap="none" rtlCol="0">
              <a:spAutoFit/>
            </a:bodyPr>
            <a:lstStyle/>
            <a:p>
              <a:pPr algn="ctr"/>
              <a:r>
                <a:rPr lang="fr-FR" sz="800" dirty="0"/>
                <a:t>Insomnie</a:t>
              </a:r>
            </a:p>
          </p:txBody>
        </p:sp>
        <p:sp>
          <p:nvSpPr>
            <p:cNvPr id="203" name="TextBox 202">
              <a:extLst>
                <a:ext uri="{FF2B5EF4-FFF2-40B4-BE49-F238E27FC236}">
                  <a16:creationId xmlns:a16="http://schemas.microsoft.com/office/drawing/2014/main" xmlns="" id="{30EA1130-CB41-47B3-8D4A-3446AB080CD4}"/>
                </a:ext>
              </a:extLst>
            </p:cNvPr>
            <p:cNvSpPr txBox="1"/>
            <p:nvPr/>
          </p:nvSpPr>
          <p:spPr>
            <a:xfrm>
              <a:off x="5177547" y="4348788"/>
              <a:ext cx="394771" cy="338554"/>
            </a:xfrm>
            <a:prstGeom prst="rect">
              <a:avLst/>
            </a:prstGeom>
            <a:noFill/>
          </p:spPr>
          <p:txBody>
            <a:bodyPr wrap="none" rtlCol="0">
              <a:spAutoFit/>
            </a:bodyPr>
            <a:lstStyle/>
            <a:p>
              <a:pPr algn="ctr"/>
              <a:r>
                <a:rPr lang="fr-FR" sz="800" dirty="0"/>
                <a:t>Perte</a:t>
              </a:r>
              <a:br>
                <a:rPr lang="fr-FR" sz="800" dirty="0"/>
              </a:br>
              <a:r>
                <a:rPr lang="fr-FR" sz="800" dirty="0"/>
                <a:t>appétit</a:t>
              </a:r>
            </a:p>
          </p:txBody>
        </p:sp>
        <p:sp>
          <p:nvSpPr>
            <p:cNvPr id="204" name="TextBox 203">
              <a:extLst>
                <a:ext uri="{FF2B5EF4-FFF2-40B4-BE49-F238E27FC236}">
                  <a16:creationId xmlns:a16="http://schemas.microsoft.com/office/drawing/2014/main" xmlns="" id="{F39627A7-4F86-4A4E-90CD-C30C44620311}"/>
                </a:ext>
              </a:extLst>
            </p:cNvPr>
            <p:cNvSpPr txBox="1"/>
            <p:nvPr/>
          </p:nvSpPr>
          <p:spPr>
            <a:xfrm>
              <a:off x="5474445" y="4348788"/>
              <a:ext cx="604157" cy="215444"/>
            </a:xfrm>
            <a:prstGeom prst="rect">
              <a:avLst/>
            </a:prstGeom>
            <a:noFill/>
          </p:spPr>
          <p:txBody>
            <a:bodyPr wrap="none" rtlCol="0">
              <a:spAutoFit/>
            </a:bodyPr>
            <a:lstStyle/>
            <a:p>
              <a:pPr algn="ctr"/>
              <a:r>
                <a:rPr lang="fr-FR" sz="800" dirty="0"/>
                <a:t>Constipation</a:t>
              </a:r>
            </a:p>
          </p:txBody>
        </p:sp>
        <p:sp>
          <p:nvSpPr>
            <p:cNvPr id="205" name="TextBox 204">
              <a:extLst>
                <a:ext uri="{FF2B5EF4-FFF2-40B4-BE49-F238E27FC236}">
                  <a16:creationId xmlns:a16="http://schemas.microsoft.com/office/drawing/2014/main" xmlns="" id="{DBC96CF3-A618-49B0-90E6-E04A88B147EE}"/>
                </a:ext>
              </a:extLst>
            </p:cNvPr>
            <p:cNvSpPr txBox="1"/>
            <p:nvPr/>
          </p:nvSpPr>
          <p:spPr>
            <a:xfrm>
              <a:off x="5997818" y="4348788"/>
              <a:ext cx="461162" cy="215444"/>
            </a:xfrm>
            <a:prstGeom prst="rect">
              <a:avLst/>
            </a:prstGeom>
            <a:noFill/>
          </p:spPr>
          <p:txBody>
            <a:bodyPr wrap="none" rtlCol="0">
              <a:spAutoFit/>
            </a:bodyPr>
            <a:lstStyle/>
            <a:p>
              <a:pPr algn="ctr"/>
              <a:r>
                <a:rPr lang="fr-FR" sz="800" dirty="0"/>
                <a:t>Diarrhée</a:t>
              </a:r>
            </a:p>
          </p:txBody>
        </p:sp>
        <p:sp>
          <p:nvSpPr>
            <p:cNvPr id="206" name="TextBox 205">
              <a:extLst>
                <a:ext uri="{FF2B5EF4-FFF2-40B4-BE49-F238E27FC236}">
                  <a16:creationId xmlns:a16="http://schemas.microsoft.com/office/drawing/2014/main" xmlns="" id="{B891CF00-1E86-4B20-9BE1-8F7ECBE879BD}"/>
                </a:ext>
              </a:extLst>
            </p:cNvPr>
            <p:cNvSpPr txBox="1"/>
            <p:nvPr/>
          </p:nvSpPr>
          <p:spPr>
            <a:xfrm>
              <a:off x="6419408" y="4348788"/>
              <a:ext cx="544150" cy="338554"/>
            </a:xfrm>
            <a:prstGeom prst="rect">
              <a:avLst/>
            </a:prstGeom>
            <a:noFill/>
          </p:spPr>
          <p:txBody>
            <a:bodyPr wrap="none" rtlCol="0">
              <a:spAutoFit/>
            </a:bodyPr>
            <a:lstStyle/>
            <a:p>
              <a:pPr algn="ctr"/>
              <a:r>
                <a:rPr lang="fr-FR" sz="800" dirty="0"/>
                <a:t>Difficultés </a:t>
              </a:r>
              <a:br>
                <a:rPr lang="fr-FR" sz="800" dirty="0"/>
              </a:br>
              <a:r>
                <a:rPr lang="fr-FR" sz="800" dirty="0"/>
                <a:t>financières</a:t>
              </a:r>
            </a:p>
          </p:txBody>
        </p:sp>
        <p:grpSp>
          <p:nvGrpSpPr>
            <p:cNvPr id="207" name="Group 206">
              <a:extLst>
                <a:ext uri="{FF2B5EF4-FFF2-40B4-BE49-F238E27FC236}">
                  <a16:creationId xmlns:a16="http://schemas.microsoft.com/office/drawing/2014/main" xmlns="" id="{A4C8DEE7-A9E1-49AA-9B81-37F5387C8D54}"/>
                </a:ext>
              </a:extLst>
            </p:cNvPr>
            <p:cNvGrpSpPr/>
            <p:nvPr/>
          </p:nvGrpSpPr>
          <p:grpSpPr>
            <a:xfrm>
              <a:off x="3284898" y="4314492"/>
              <a:ext cx="3410610" cy="72000"/>
              <a:chOff x="3260451" y="4314492"/>
              <a:chExt cx="3410610" cy="72000"/>
            </a:xfrm>
          </p:grpSpPr>
          <p:cxnSp>
            <p:nvCxnSpPr>
              <p:cNvPr id="208" name="Straight Connector 207">
                <a:extLst>
                  <a:ext uri="{FF2B5EF4-FFF2-40B4-BE49-F238E27FC236}">
                    <a16:creationId xmlns:a16="http://schemas.microsoft.com/office/drawing/2014/main" xmlns="" id="{F25676AE-79D7-4E5C-8950-A0FD4180DDB1}"/>
                  </a:ext>
                </a:extLst>
              </p:cNvPr>
              <p:cNvCxnSpPr/>
              <p:nvPr/>
            </p:nvCxnSpPr>
            <p:spPr>
              <a:xfrm>
                <a:off x="326045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2CB02D73-39B1-41A4-AB46-58513DF9E317}"/>
                  </a:ext>
                </a:extLst>
              </p:cNvPr>
              <p:cNvCxnSpPr/>
              <p:nvPr/>
            </p:nvCxnSpPr>
            <p:spPr>
              <a:xfrm>
                <a:off x="3648210"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693590F2-529F-4689-8034-19EDD9B74B82}"/>
                  </a:ext>
                </a:extLst>
              </p:cNvPr>
              <p:cNvCxnSpPr/>
              <p:nvPr/>
            </p:nvCxnSpPr>
            <p:spPr>
              <a:xfrm>
                <a:off x="411455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xmlns="" id="{A5141724-E251-4DB1-91FE-45D250C380E8}"/>
                  </a:ext>
                </a:extLst>
              </p:cNvPr>
              <p:cNvCxnSpPr/>
              <p:nvPr/>
            </p:nvCxnSpPr>
            <p:spPr>
              <a:xfrm>
                <a:off x="4515318"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458C13CA-2516-4C5B-85AE-82DF5D7F8560}"/>
                  </a:ext>
                </a:extLst>
              </p:cNvPr>
              <p:cNvCxnSpPr/>
              <p:nvPr/>
            </p:nvCxnSpPr>
            <p:spPr>
              <a:xfrm>
                <a:off x="4937722"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5ED7C890-4E55-46F0-9B95-6FFD773FA376}"/>
                  </a:ext>
                </a:extLst>
              </p:cNvPr>
              <p:cNvCxnSpPr/>
              <p:nvPr/>
            </p:nvCxnSpPr>
            <p:spPr>
              <a:xfrm>
                <a:off x="5354516"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386ECEC8-9A68-47E8-AFBC-4570987F9C07}"/>
                  </a:ext>
                </a:extLst>
              </p:cNvPr>
              <p:cNvCxnSpPr/>
              <p:nvPr/>
            </p:nvCxnSpPr>
            <p:spPr>
              <a:xfrm>
                <a:off x="575610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6CA91222-D7E5-4024-A295-A304606F537C}"/>
                  </a:ext>
                </a:extLst>
              </p:cNvPr>
              <p:cNvCxnSpPr/>
              <p:nvPr/>
            </p:nvCxnSpPr>
            <p:spPr>
              <a:xfrm>
                <a:off x="6207977"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D720DB4C-8639-4E38-BE58-4BA08857FA2E}"/>
                  </a:ext>
                </a:extLst>
              </p:cNvPr>
              <p:cNvCxnSpPr/>
              <p:nvPr/>
            </p:nvCxnSpPr>
            <p:spPr>
              <a:xfrm>
                <a:off x="667106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grpSp>
        <p:nvGrpSpPr>
          <p:cNvPr id="236" name="Group 235">
            <a:extLst>
              <a:ext uri="{FF2B5EF4-FFF2-40B4-BE49-F238E27FC236}">
                <a16:creationId xmlns:a16="http://schemas.microsoft.com/office/drawing/2014/main" xmlns="" id="{D92538FF-496E-4A8E-B66E-431CDAF0106C}"/>
              </a:ext>
            </a:extLst>
          </p:cNvPr>
          <p:cNvGrpSpPr/>
          <p:nvPr/>
        </p:nvGrpSpPr>
        <p:grpSpPr>
          <a:xfrm>
            <a:off x="2892255" y="3294319"/>
            <a:ext cx="72000" cy="252000"/>
            <a:chOff x="8619028" y="4725866"/>
            <a:chExt cx="72000" cy="216000"/>
          </a:xfrm>
        </p:grpSpPr>
        <p:cxnSp>
          <p:nvCxnSpPr>
            <p:cNvPr id="237" name="Straight Connector 236">
              <a:extLst>
                <a:ext uri="{FF2B5EF4-FFF2-40B4-BE49-F238E27FC236}">
                  <a16:creationId xmlns:a16="http://schemas.microsoft.com/office/drawing/2014/main" xmlns="" id="{99FAED8D-1A15-4559-9F5B-7D4C2C2C576A}"/>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BFB5CD2D-24D2-453F-8032-41E93A198F02}"/>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F3239C96-B547-4FD4-81F3-09E45E5DF23D}"/>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0" name="Group 239">
            <a:extLst>
              <a:ext uri="{FF2B5EF4-FFF2-40B4-BE49-F238E27FC236}">
                <a16:creationId xmlns:a16="http://schemas.microsoft.com/office/drawing/2014/main" xmlns="" id="{14749092-3D10-4609-99F6-C97150F21476}"/>
              </a:ext>
            </a:extLst>
          </p:cNvPr>
          <p:cNvGrpSpPr/>
          <p:nvPr/>
        </p:nvGrpSpPr>
        <p:grpSpPr>
          <a:xfrm>
            <a:off x="3235490" y="3439640"/>
            <a:ext cx="72000" cy="288000"/>
            <a:chOff x="8619028" y="4725866"/>
            <a:chExt cx="72000" cy="216000"/>
          </a:xfrm>
        </p:grpSpPr>
        <p:cxnSp>
          <p:nvCxnSpPr>
            <p:cNvPr id="241" name="Straight Connector 240">
              <a:extLst>
                <a:ext uri="{FF2B5EF4-FFF2-40B4-BE49-F238E27FC236}">
                  <a16:creationId xmlns:a16="http://schemas.microsoft.com/office/drawing/2014/main" xmlns="" id="{945F66F9-69B9-4160-B3C5-6388FC586B2F}"/>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9E8F202F-53D9-43AD-94BB-6364C13FC2BA}"/>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44DB1F79-23DA-4FE3-8637-14F2C4471179}"/>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xmlns="" id="{6B235E1A-7A6C-4BD5-883E-8ADAAE132011}"/>
              </a:ext>
            </a:extLst>
          </p:cNvPr>
          <p:cNvGrpSpPr/>
          <p:nvPr/>
        </p:nvGrpSpPr>
        <p:grpSpPr>
          <a:xfrm>
            <a:off x="3428225" y="3384155"/>
            <a:ext cx="72000" cy="252000"/>
            <a:chOff x="8619028" y="4725866"/>
            <a:chExt cx="72000" cy="216000"/>
          </a:xfrm>
        </p:grpSpPr>
        <p:cxnSp>
          <p:nvCxnSpPr>
            <p:cNvPr id="245" name="Straight Connector 244">
              <a:extLst>
                <a:ext uri="{FF2B5EF4-FFF2-40B4-BE49-F238E27FC236}">
                  <a16:creationId xmlns:a16="http://schemas.microsoft.com/office/drawing/2014/main" xmlns="" id="{97C20840-7C42-47BF-8AF6-93840954D6FD}"/>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6FD17C89-3D77-4DBD-ACA6-101B52AE7613}"/>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8260BB4D-0F87-45B2-922E-7F8DBF909D5B}"/>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8" name="Group 247">
            <a:extLst>
              <a:ext uri="{FF2B5EF4-FFF2-40B4-BE49-F238E27FC236}">
                <a16:creationId xmlns:a16="http://schemas.microsoft.com/office/drawing/2014/main" xmlns="" id="{8FA332F3-384C-4A31-94F2-3AB203E1DBCD}"/>
              </a:ext>
            </a:extLst>
          </p:cNvPr>
          <p:cNvGrpSpPr/>
          <p:nvPr/>
        </p:nvGrpSpPr>
        <p:grpSpPr>
          <a:xfrm>
            <a:off x="3763735" y="3522556"/>
            <a:ext cx="72000" cy="288000"/>
            <a:chOff x="8619028" y="4725866"/>
            <a:chExt cx="72000" cy="216000"/>
          </a:xfrm>
        </p:grpSpPr>
        <p:cxnSp>
          <p:nvCxnSpPr>
            <p:cNvPr id="249" name="Straight Connector 248">
              <a:extLst>
                <a:ext uri="{FF2B5EF4-FFF2-40B4-BE49-F238E27FC236}">
                  <a16:creationId xmlns:a16="http://schemas.microsoft.com/office/drawing/2014/main" xmlns="" id="{C9E9E4CA-17AB-46F4-89E4-0B63556606BD}"/>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2E5AF63B-BC27-48EB-8798-E28439F8BD87}"/>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64B28100-442A-457B-80B9-AB5C9A0DB026}"/>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2" name="Group 251">
            <a:extLst>
              <a:ext uri="{FF2B5EF4-FFF2-40B4-BE49-F238E27FC236}">
                <a16:creationId xmlns:a16="http://schemas.microsoft.com/office/drawing/2014/main" xmlns="" id="{2553BF29-992E-46E1-A8A6-08ABDDB98949}"/>
              </a:ext>
            </a:extLst>
          </p:cNvPr>
          <p:cNvGrpSpPr/>
          <p:nvPr/>
        </p:nvGrpSpPr>
        <p:grpSpPr>
          <a:xfrm>
            <a:off x="3962247" y="3663699"/>
            <a:ext cx="72000" cy="252000"/>
            <a:chOff x="8619028" y="4725866"/>
            <a:chExt cx="72000" cy="216000"/>
          </a:xfrm>
        </p:grpSpPr>
        <p:cxnSp>
          <p:nvCxnSpPr>
            <p:cNvPr id="253" name="Straight Connector 252">
              <a:extLst>
                <a:ext uri="{FF2B5EF4-FFF2-40B4-BE49-F238E27FC236}">
                  <a16:creationId xmlns:a16="http://schemas.microsoft.com/office/drawing/2014/main" xmlns="" id="{43C69D3D-038B-42CC-AB4A-19AF70DD33E5}"/>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xmlns="" id="{38FECAEA-08DA-4627-A697-3D110EBB796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xmlns="" id="{79B43584-4197-4536-AD02-553EE2265793}"/>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6" name="Group 255">
            <a:extLst>
              <a:ext uri="{FF2B5EF4-FFF2-40B4-BE49-F238E27FC236}">
                <a16:creationId xmlns:a16="http://schemas.microsoft.com/office/drawing/2014/main" xmlns="" id="{F12F51AA-F4B8-411B-A2C1-60889E4C43FD}"/>
              </a:ext>
            </a:extLst>
          </p:cNvPr>
          <p:cNvGrpSpPr/>
          <p:nvPr/>
        </p:nvGrpSpPr>
        <p:grpSpPr>
          <a:xfrm>
            <a:off x="4298257" y="3425423"/>
            <a:ext cx="72000" cy="288000"/>
            <a:chOff x="8619028" y="4725866"/>
            <a:chExt cx="72000" cy="216000"/>
          </a:xfrm>
        </p:grpSpPr>
        <p:cxnSp>
          <p:nvCxnSpPr>
            <p:cNvPr id="257" name="Straight Connector 256">
              <a:extLst>
                <a:ext uri="{FF2B5EF4-FFF2-40B4-BE49-F238E27FC236}">
                  <a16:creationId xmlns:a16="http://schemas.microsoft.com/office/drawing/2014/main" xmlns="" id="{EB0AC58B-7EA2-4C05-B64D-600A7DAA0A41}"/>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xmlns="" id="{D73C2073-2835-40C3-AA47-5EB8E6773989}"/>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12BD5D5C-5944-4359-A61D-CCC405F3C1D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0" name="Group 259">
            <a:extLst>
              <a:ext uri="{FF2B5EF4-FFF2-40B4-BE49-F238E27FC236}">
                <a16:creationId xmlns:a16="http://schemas.microsoft.com/office/drawing/2014/main" xmlns="" id="{214FD407-89C6-42D7-8F51-C234DAE56353}"/>
              </a:ext>
            </a:extLst>
          </p:cNvPr>
          <p:cNvGrpSpPr/>
          <p:nvPr/>
        </p:nvGrpSpPr>
        <p:grpSpPr>
          <a:xfrm>
            <a:off x="4483837" y="3355684"/>
            <a:ext cx="72000" cy="252000"/>
            <a:chOff x="8619028" y="4725866"/>
            <a:chExt cx="72000" cy="216000"/>
          </a:xfrm>
        </p:grpSpPr>
        <p:cxnSp>
          <p:nvCxnSpPr>
            <p:cNvPr id="261" name="Straight Connector 260">
              <a:extLst>
                <a:ext uri="{FF2B5EF4-FFF2-40B4-BE49-F238E27FC236}">
                  <a16:creationId xmlns:a16="http://schemas.microsoft.com/office/drawing/2014/main" xmlns="" id="{3CF4AAD0-6E8A-4575-81ED-814EDE25A1C9}"/>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xmlns="" id="{2C1E1FA0-55B8-4F4E-8625-2553FF8546B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xmlns="" id="{D2DF36AB-FF12-4DBD-9637-C4D7EA083C2F}"/>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xmlns="" id="{8F690C28-93D1-4F5F-9A62-1C55443E6939}"/>
              </a:ext>
            </a:extLst>
          </p:cNvPr>
          <p:cNvGrpSpPr/>
          <p:nvPr/>
        </p:nvGrpSpPr>
        <p:grpSpPr>
          <a:xfrm>
            <a:off x="4822748" y="3579036"/>
            <a:ext cx="72000" cy="324000"/>
            <a:chOff x="8619028" y="4725866"/>
            <a:chExt cx="72000" cy="216000"/>
          </a:xfrm>
        </p:grpSpPr>
        <p:cxnSp>
          <p:nvCxnSpPr>
            <p:cNvPr id="265" name="Straight Connector 264">
              <a:extLst>
                <a:ext uri="{FF2B5EF4-FFF2-40B4-BE49-F238E27FC236}">
                  <a16:creationId xmlns:a16="http://schemas.microsoft.com/office/drawing/2014/main" xmlns="" id="{908C9112-D138-4115-846D-A5E988CC7995}"/>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xmlns="" id="{70953D92-F76E-409C-A192-F01A3A95388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xmlns="" id="{E9FF1F0E-D026-4254-A648-E2649645F99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xmlns="" id="{DA504799-C032-4BD2-B196-168C22502FF7}"/>
              </a:ext>
            </a:extLst>
          </p:cNvPr>
          <p:cNvGrpSpPr/>
          <p:nvPr/>
        </p:nvGrpSpPr>
        <p:grpSpPr>
          <a:xfrm>
            <a:off x="5018282" y="3646608"/>
            <a:ext cx="72000" cy="288000"/>
            <a:chOff x="8619028" y="4725866"/>
            <a:chExt cx="72000" cy="216000"/>
          </a:xfrm>
        </p:grpSpPr>
        <p:cxnSp>
          <p:nvCxnSpPr>
            <p:cNvPr id="269" name="Straight Connector 268">
              <a:extLst>
                <a:ext uri="{FF2B5EF4-FFF2-40B4-BE49-F238E27FC236}">
                  <a16:creationId xmlns:a16="http://schemas.microsoft.com/office/drawing/2014/main" xmlns="" id="{98EE8671-493A-4B7F-AB50-570280EA1E6B}"/>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xmlns="" id="{2454D6DA-F0EC-4ADF-8F9F-3BAE105448E1}"/>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C9FED382-F306-4BA7-B891-43206F3B1E10}"/>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72" name="Group 271">
            <a:extLst>
              <a:ext uri="{FF2B5EF4-FFF2-40B4-BE49-F238E27FC236}">
                <a16:creationId xmlns:a16="http://schemas.microsoft.com/office/drawing/2014/main" xmlns="" id="{16FDA722-9BB9-4F51-8A99-167F0D039FE1}"/>
              </a:ext>
            </a:extLst>
          </p:cNvPr>
          <p:cNvGrpSpPr/>
          <p:nvPr/>
        </p:nvGrpSpPr>
        <p:grpSpPr>
          <a:xfrm>
            <a:off x="5366201" y="3679823"/>
            <a:ext cx="72000" cy="360000"/>
            <a:chOff x="8619028" y="4725866"/>
            <a:chExt cx="72000" cy="216000"/>
          </a:xfrm>
        </p:grpSpPr>
        <p:cxnSp>
          <p:nvCxnSpPr>
            <p:cNvPr id="273" name="Straight Connector 272">
              <a:extLst>
                <a:ext uri="{FF2B5EF4-FFF2-40B4-BE49-F238E27FC236}">
                  <a16:creationId xmlns:a16="http://schemas.microsoft.com/office/drawing/2014/main" xmlns="" id="{F065E255-08E0-43A3-9915-D577B3CE72F1}"/>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5CC0CCF3-F013-423A-B943-62A9F753CF42}"/>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xmlns="" id="{2050A93A-0410-42D5-9027-493C9E8C77BC}"/>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xmlns="" id="{FCD6C901-D678-4C20-8C49-3FB00A64C4D7}"/>
              </a:ext>
            </a:extLst>
          </p:cNvPr>
          <p:cNvGrpSpPr/>
          <p:nvPr/>
        </p:nvGrpSpPr>
        <p:grpSpPr>
          <a:xfrm>
            <a:off x="5553169" y="3559200"/>
            <a:ext cx="72000" cy="324000"/>
            <a:chOff x="8619028" y="4725866"/>
            <a:chExt cx="72000" cy="216000"/>
          </a:xfrm>
        </p:grpSpPr>
        <p:cxnSp>
          <p:nvCxnSpPr>
            <p:cNvPr id="277" name="Straight Connector 276">
              <a:extLst>
                <a:ext uri="{FF2B5EF4-FFF2-40B4-BE49-F238E27FC236}">
                  <a16:creationId xmlns:a16="http://schemas.microsoft.com/office/drawing/2014/main" xmlns="" id="{39C71865-EA77-4CCF-984D-4D4E523E50CE}"/>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xmlns="" id="{4E3D4CD7-1667-43E2-B6DA-4D9C90F696EA}"/>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xmlns="" id="{32D1F4C2-5ED0-4F8A-9D03-F440B5C46663}"/>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0" name="Group 279">
            <a:extLst>
              <a:ext uri="{FF2B5EF4-FFF2-40B4-BE49-F238E27FC236}">
                <a16:creationId xmlns:a16="http://schemas.microsoft.com/office/drawing/2014/main" xmlns="" id="{4990CFFC-7630-435D-B93E-4BCAEC2B25B8}"/>
              </a:ext>
            </a:extLst>
          </p:cNvPr>
          <p:cNvGrpSpPr/>
          <p:nvPr/>
        </p:nvGrpSpPr>
        <p:grpSpPr>
          <a:xfrm>
            <a:off x="5891166" y="3673901"/>
            <a:ext cx="72000" cy="324000"/>
            <a:chOff x="8619028" y="4725866"/>
            <a:chExt cx="72000" cy="216000"/>
          </a:xfrm>
        </p:grpSpPr>
        <p:cxnSp>
          <p:nvCxnSpPr>
            <p:cNvPr id="281" name="Straight Connector 280">
              <a:extLst>
                <a:ext uri="{FF2B5EF4-FFF2-40B4-BE49-F238E27FC236}">
                  <a16:creationId xmlns:a16="http://schemas.microsoft.com/office/drawing/2014/main" xmlns="" id="{6981BBD2-B108-494F-ADF9-339256F0E73F}"/>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xmlns="" id="{F9BF5182-4FD1-4CB3-85B4-BA2902F7288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xmlns="" id="{5891BD5C-6A29-4824-BF99-8BD41C649D0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xmlns="" id="{0E14BB53-8481-49E0-AC15-FB74977BBE2B}"/>
              </a:ext>
            </a:extLst>
          </p:cNvPr>
          <p:cNvGrpSpPr/>
          <p:nvPr/>
        </p:nvGrpSpPr>
        <p:grpSpPr>
          <a:xfrm>
            <a:off x="6084736" y="3487598"/>
            <a:ext cx="72000" cy="288000"/>
            <a:chOff x="8619028" y="4725866"/>
            <a:chExt cx="72000" cy="216000"/>
          </a:xfrm>
        </p:grpSpPr>
        <p:cxnSp>
          <p:nvCxnSpPr>
            <p:cNvPr id="285" name="Straight Connector 284">
              <a:extLst>
                <a:ext uri="{FF2B5EF4-FFF2-40B4-BE49-F238E27FC236}">
                  <a16:creationId xmlns:a16="http://schemas.microsoft.com/office/drawing/2014/main" xmlns="" id="{A7FEC16E-0EBF-401A-81F7-40927ED3E37C}"/>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xmlns="" id="{7DCBCFFF-5C47-44C3-AE95-42EF79D12456}"/>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xmlns="" id="{CD504D7A-F696-4807-8F9F-39A454FCD95C}"/>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xmlns="" id="{ABABBEBD-6A6E-4A0A-824C-C15511915DE5}"/>
              </a:ext>
            </a:extLst>
          </p:cNvPr>
          <p:cNvGrpSpPr/>
          <p:nvPr/>
        </p:nvGrpSpPr>
        <p:grpSpPr>
          <a:xfrm>
            <a:off x="6422639" y="3517776"/>
            <a:ext cx="72000" cy="252000"/>
            <a:chOff x="8619028" y="4725866"/>
            <a:chExt cx="72000" cy="216000"/>
          </a:xfrm>
        </p:grpSpPr>
        <p:cxnSp>
          <p:nvCxnSpPr>
            <p:cNvPr id="289" name="Straight Connector 288">
              <a:extLst>
                <a:ext uri="{FF2B5EF4-FFF2-40B4-BE49-F238E27FC236}">
                  <a16:creationId xmlns:a16="http://schemas.microsoft.com/office/drawing/2014/main" xmlns="" id="{74017E32-34D1-4972-8364-E951865AB23B}"/>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xmlns="" id="{EB6809AA-0246-46C6-A731-6220E1B51CB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xmlns="" id="{62B24B8F-0F39-4BC3-ABC3-0BE47A277DE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xmlns="" id="{41729DFB-C549-40F6-94EF-5B086F964BAE}"/>
              </a:ext>
            </a:extLst>
          </p:cNvPr>
          <p:cNvGrpSpPr/>
          <p:nvPr/>
        </p:nvGrpSpPr>
        <p:grpSpPr>
          <a:xfrm>
            <a:off x="6616303" y="3628277"/>
            <a:ext cx="72000" cy="216000"/>
            <a:chOff x="8619028" y="4725866"/>
            <a:chExt cx="72000" cy="216000"/>
          </a:xfrm>
        </p:grpSpPr>
        <p:cxnSp>
          <p:nvCxnSpPr>
            <p:cNvPr id="293" name="Straight Connector 292">
              <a:extLst>
                <a:ext uri="{FF2B5EF4-FFF2-40B4-BE49-F238E27FC236}">
                  <a16:creationId xmlns:a16="http://schemas.microsoft.com/office/drawing/2014/main" xmlns="" id="{4C1AC8DF-B6C2-482A-A071-95B4E495ED93}"/>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xmlns="" id="{6C8087FA-8535-4B4C-9858-8C9F3D09BAE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xmlns="" id="{B8748007-548B-4D48-8ECB-FE468D766E3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xmlns="" id="{CD3138E3-F924-4636-8C6C-0769D179EB6D}"/>
              </a:ext>
            </a:extLst>
          </p:cNvPr>
          <p:cNvGrpSpPr/>
          <p:nvPr/>
        </p:nvGrpSpPr>
        <p:grpSpPr>
          <a:xfrm>
            <a:off x="6958231" y="3501297"/>
            <a:ext cx="72000" cy="252000"/>
            <a:chOff x="8619028" y="4725866"/>
            <a:chExt cx="72000" cy="216000"/>
          </a:xfrm>
        </p:grpSpPr>
        <p:cxnSp>
          <p:nvCxnSpPr>
            <p:cNvPr id="297" name="Straight Connector 296">
              <a:extLst>
                <a:ext uri="{FF2B5EF4-FFF2-40B4-BE49-F238E27FC236}">
                  <a16:creationId xmlns:a16="http://schemas.microsoft.com/office/drawing/2014/main" xmlns="" id="{BAA47223-7FEF-45B7-A0AE-D4732673CB45}"/>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xmlns="" id="{F0F564BB-B2AE-4245-88DA-730A3E2F9FBC}"/>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xmlns="" id="{076D8838-7E9E-4A6D-B5E5-BCAAE4E7BDB2}"/>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xmlns="" id="{664ACFDA-E51C-4974-8D9B-BDEF0B2A615F}"/>
              </a:ext>
            </a:extLst>
          </p:cNvPr>
          <p:cNvGrpSpPr/>
          <p:nvPr/>
        </p:nvGrpSpPr>
        <p:grpSpPr>
          <a:xfrm>
            <a:off x="7158364" y="3496118"/>
            <a:ext cx="72000" cy="252000"/>
            <a:chOff x="8619028" y="4725866"/>
            <a:chExt cx="72000" cy="216000"/>
          </a:xfrm>
        </p:grpSpPr>
        <p:cxnSp>
          <p:nvCxnSpPr>
            <p:cNvPr id="301" name="Straight Connector 300">
              <a:extLst>
                <a:ext uri="{FF2B5EF4-FFF2-40B4-BE49-F238E27FC236}">
                  <a16:creationId xmlns:a16="http://schemas.microsoft.com/office/drawing/2014/main" xmlns="" id="{C05CEEE6-4E4E-46D1-8E71-0C20FE0675AE}"/>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xmlns="" id="{160268F5-1ADC-4605-8BE1-72544F6DEC36}"/>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xmlns="" id="{CF9CDAFF-E2EF-4327-911A-1EB1C2B98BF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04" name="Group 303">
            <a:extLst>
              <a:ext uri="{FF2B5EF4-FFF2-40B4-BE49-F238E27FC236}">
                <a16:creationId xmlns:a16="http://schemas.microsoft.com/office/drawing/2014/main" xmlns="" id="{FDB94830-DFEC-4068-9ADE-4452C92E9E9B}"/>
              </a:ext>
            </a:extLst>
          </p:cNvPr>
          <p:cNvGrpSpPr/>
          <p:nvPr/>
        </p:nvGrpSpPr>
        <p:grpSpPr>
          <a:xfrm>
            <a:off x="2673671" y="5071550"/>
            <a:ext cx="72000" cy="216000"/>
            <a:chOff x="8619028" y="4725866"/>
            <a:chExt cx="72000" cy="216000"/>
          </a:xfrm>
        </p:grpSpPr>
        <p:cxnSp>
          <p:nvCxnSpPr>
            <p:cNvPr id="305" name="Straight Connector 304">
              <a:extLst>
                <a:ext uri="{FF2B5EF4-FFF2-40B4-BE49-F238E27FC236}">
                  <a16:creationId xmlns:a16="http://schemas.microsoft.com/office/drawing/2014/main" xmlns="" id="{528DC0AF-BE7D-4360-BD4C-809916FEE2C8}"/>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xmlns="" id="{A8A470E9-1E56-4C0A-AED6-480B353C4163}"/>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xmlns="" id="{D585BB5A-B7C9-4AF4-81F6-94F1CB13B50C}"/>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xmlns="" id="{73400163-7AC1-449E-82FA-386F7A9EF393}"/>
              </a:ext>
            </a:extLst>
          </p:cNvPr>
          <p:cNvGrpSpPr/>
          <p:nvPr/>
        </p:nvGrpSpPr>
        <p:grpSpPr>
          <a:xfrm>
            <a:off x="2867221" y="5214652"/>
            <a:ext cx="72000" cy="180000"/>
            <a:chOff x="8619028" y="4725866"/>
            <a:chExt cx="72000" cy="216000"/>
          </a:xfrm>
        </p:grpSpPr>
        <p:cxnSp>
          <p:nvCxnSpPr>
            <p:cNvPr id="309" name="Straight Connector 308">
              <a:extLst>
                <a:ext uri="{FF2B5EF4-FFF2-40B4-BE49-F238E27FC236}">
                  <a16:creationId xmlns:a16="http://schemas.microsoft.com/office/drawing/2014/main" xmlns="" id="{631385A5-8D15-4F0A-8173-B34B66299433}"/>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xmlns="" id="{C79B11E5-C34F-40A1-9C68-D37379D071C6}"/>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xmlns="" id="{7F2CB59A-7BE1-41F7-999C-6257BB3CA8CD}"/>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12" name="Group 311">
            <a:extLst>
              <a:ext uri="{FF2B5EF4-FFF2-40B4-BE49-F238E27FC236}">
                <a16:creationId xmlns:a16="http://schemas.microsoft.com/office/drawing/2014/main" xmlns="" id="{973B27D3-8F73-4F44-BFCD-3739ADE05DCA}"/>
              </a:ext>
            </a:extLst>
          </p:cNvPr>
          <p:cNvGrpSpPr/>
          <p:nvPr/>
        </p:nvGrpSpPr>
        <p:grpSpPr>
          <a:xfrm>
            <a:off x="3211166" y="5177271"/>
            <a:ext cx="72000" cy="216000"/>
            <a:chOff x="8619028" y="4725866"/>
            <a:chExt cx="72000" cy="216000"/>
          </a:xfrm>
        </p:grpSpPr>
        <p:cxnSp>
          <p:nvCxnSpPr>
            <p:cNvPr id="313" name="Straight Connector 312">
              <a:extLst>
                <a:ext uri="{FF2B5EF4-FFF2-40B4-BE49-F238E27FC236}">
                  <a16:creationId xmlns:a16="http://schemas.microsoft.com/office/drawing/2014/main" xmlns="" id="{F2056831-7254-410B-8FD6-EB2D074A3DC9}"/>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xmlns="" id="{10B4678F-4121-4659-A116-E49C4E0E4D48}"/>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xmlns="" id="{CFDC534E-394D-4F3E-BADA-771CB8CD64C2}"/>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16" name="Group 315">
            <a:extLst>
              <a:ext uri="{FF2B5EF4-FFF2-40B4-BE49-F238E27FC236}">
                <a16:creationId xmlns:a16="http://schemas.microsoft.com/office/drawing/2014/main" xmlns="" id="{D11F67A7-4C0B-4605-95CD-14E4F6568BC2}"/>
              </a:ext>
            </a:extLst>
          </p:cNvPr>
          <p:cNvGrpSpPr/>
          <p:nvPr/>
        </p:nvGrpSpPr>
        <p:grpSpPr>
          <a:xfrm>
            <a:off x="3402695" y="5251550"/>
            <a:ext cx="72000" cy="216000"/>
            <a:chOff x="8619028" y="4725866"/>
            <a:chExt cx="72000" cy="216000"/>
          </a:xfrm>
        </p:grpSpPr>
        <p:cxnSp>
          <p:nvCxnSpPr>
            <p:cNvPr id="317" name="Straight Connector 316">
              <a:extLst>
                <a:ext uri="{FF2B5EF4-FFF2-40B4-BE49-F238E27FC236}">
                  <a16:creationId xmlns:a16="http://schemas.microsoft.com/office/drawing/2014/main" xmlns="" id="{819F1E16-C8E2-41BC-841D-B2E5EFAA010E}"/>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xmlns="" id="{32983AEE-0F68-45FA-8543-B246A193C38F}"/>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xmlns="" id="{83BD4D8A-B96B-44DC-BDC3-B1328363E3A4}"/>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xmlns="" id="{58071340-E4E7-40EA-8536-E229029DA2F0}"/>
              </a:ext>
            </a:extLst>
          </p:cNvPr>
          <p:cNvGrpSpPr/>
          <p:nvPr/>
        </p:nvGrpSpPr>
        <p:grpSpPr>
          <a:xfrm>
            <a:off x="3741885" y="5106367"/>
            <a:ext cx="72000" cy="216000"/>
            <a:chOff x="8619028" y="4725866"/>
            <a:chExt cx="72000" cy="216000"/>
          </a:xfrm>
        </p:grpSpPr>
        <p:cxnSp>
          <p:nvCxnSpPr>
            <p:cNvPr id="321" name="Straight Connector 320">
              <a:extLst>
                <a:ext uri="{FF2B5EF4-FFF2-40B4-BE49-F238E27FC236}">
                  <a16:creationId xmlns:a16="http://schemas.microsoft.com/office/drawing/2014/main" xmlns="" id="{CF643F13-83A3-41BC-A98E-B8C28B6E73B7}"/>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xmlns="" id="{F0001EBC-C418-4332-ACCF-2F4C2E713B05}"/>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xmlns="" id="{089A39EB-22F5-463A-9EED-2907BBA01CD4}"/>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4" name="Group 323">
            <a:extLst>
              <a:ext uri="{FF2B5EF4-FFF2-40B4-BE49-F238E27FC236}">
                <a16:creationId xmlns:a16="http://schemas.microsoft.com/office/drawing/2014/main" xmlns="" id="{BCF98340-AEE8-433F-B2FD-2BB271DA9B07}"/>
              </a:ext>
            </a:extLst>
          </p:cNvPr>
          <p:cNvGrpSpPr/>
          <p:nvPr/>
        </p:nvGrpSpPr>
        <p:grpSpPr>
          <a:xfrm>
            <a:off x="3933414" y="5135946"/>
            <a:ext cx="72000" cy="216000"/>
            <a:chOff x="8619028" y="4725866"/>
            <a:chExt cx="72000" cy="216000"/>
          </a:xfrm>
        </p:grpSpPr>
        <p:cxnSp>
          <p:nvCxnSpPr>
            <p:cNvPr id="325" name="Straight Connector 324">
              <a:extLst>
                <a:ext uri="{FF2B5EF4-FFF2-40B4-BE49-F238E27FC236}">
                  <a16:creationId xmlns:a16="http://schemas.microsoft.com/office/drawing/2014/main" xmlns="" id="{15D897B0-E863-4A79-96D0-7736AA984543}"/>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xmlns="" id="{BDA4CE9E-1F85-4778-8841-EC8FCBC64841}"/>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xmlns="" id="{D9E2B57C-7E1C-4C6C-973E-E250A1F136AE}"/>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8" name="Group 327">
            <a:extLst>
              <a:ext uri="{FF2B5EF4-FFF2-40B4-BE49-F238E27FC236}">
                <a16:creationId xmlns:a16="http://schemas.microsoft.com/office/drawing/2014/main" xmlns="" id="{21B988C3-671E-4858-BB31-C9F3E976918F}"/>
              </a:ext>
            </a:extLst>
          </p:cNvPr>
          <p:cNvGrpSpPr/>
          <p:nvPr/>
        </p:nvGrpSpPr>
        <p:grpSpPr>
          <a:xfrm>
            <a:off x="4269691" y="5161477"/>
            <a:ext cx="72000" cy="216000"/>
            <a:chOff x="8619028" y="4725866"/>
            <a:chExt cx="72000" cy="216000"/>
          </a:xfrm>
        </p:grpSpPr>
        <p:cxnSp>
          <p:nvCxnSpPr>
            <p:cNvPr id="329" name="Straight Connector 328">
              <a:extLst>
                <a:ext uri="{FF2B5EF4-FFF2-40B4-BE49-F238E27FC236}">
                  <a16:creationId xmlns:a16="http://schemas.microsoft.com/office/drawing/2014/main" xmlns="" id="{7B8CC0E1-6687-4684-81BF-3A9D4B4D89A5}"/>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xmlns="" id="{C764781C-1BC9-47EE-8A09-784D324E1B87}"/>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xmlns="" id="{844CEF56-B55C-4AE8-823E-EA312E9E2AFB}"/>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32" name="Group 331">
            <a:extLst>
              <a:ext uri="{FF2B5EF4-FFF2-40B4-BE49-F238E27FC236}">
                <a16:creationId xmlns:a16="http://schemas.microsoft.com/office/drawing/2014/main" xmlns="" id="{0A284C1A-E198-416B-8BBF-4A951EBE331E}"/>
              </a:ext>
            </a:extLst>
          </p:cNvPr>
          <p:cNvGrpSpPr/>
          <p:nvPr/>
        </p:nvGrpSpPr>
        <p:grpSpPr>
          <a:xfrm>
            <a:off x="4473675" y="5231719"/>
            <a:ext cx="72000" cy="216000"/>
            <a:chOff x="8619028" y="4725866"/>
            <a:chExt cx="72000" cy="216000"/>
          </a:xfrm>
        </p:grpSpPr>
        <p:cxnSp>
          <p:nvCxnSpPr>
            <p:cNvPr id="333" name="Straight Connector 332">
              <a:extLst>
                <a:ext uri="{FF2B5EF4-FFF2-40B4-BE49-F238E27FC236}">
                  <a16:creationId xmlns:a16="http://schemas.microsoft.com/office/drawing/2014/main" xmlns="" id="{C968DE79-9498-4F32-8F81-A534F9D3C786}"/>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xmlns="" id="{DDED77F7-2FFC-4870-8A80-C286DD42E922}"/>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xmlns="" id="{7A3317E1-DF8E-4A5D-B125-54954A87C3C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36" name="Group 335">
            <a:extLst>
              <a:ext uri="{FF2B5EF4-FFF2-40B4-BE49-F238E27FC236}">
                <a16:creationId xmlns:a16="http://schemas.microsoft.com/office/drawing/2014/main" xmlns="" id="{BA2F6A2B-7120-4C8F-8649-E24686E8D131}"/>
              </a:ext>
            </a:extLst>
          </p:cNvPr>
          <p:cNvGrpSpPr/>
          <p:nvPr/>
        </p:nvGrpSpPr>
        <p:grpSpPr>
          <a:xfrm>
            <a:off x="4810098" y="5205826"/>
            <a:ext cx="72000" cy="288000"/>
            <a:chOff x="8619028" y="4725866"/>
            <a:chExt cx="72000" cy="216000"/>
          </a:xfrm>
        </p:grpSpPr>
        <p:cxnSp>
          <p:nvCxnSpPr>
            <p:cNvPr id="337" name="Straight Connector 336">
              <a:extLst>
                <a:ext uri="{FF2B5EF4-FFF2-40B4-BE49-F238E27FC236}">
                  <a16:creationId xmlns:a16="http://schemas.microsoft.com/office/drawing/2014/main" xmlns="" id="{13E99D0A-A42D-4293-B88B-55F4B46237B2}"/>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xmlns="" id="{BCCF803B-4374-4C4E-BAAD-E1EABBF550D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xmlns="" id="{FD16F9B7-0F58-4B15-A85D-65F19FD08870}"/>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0" name="Group 339">
            <a:extLst>
              <a:ext uri="{FF2B5EF4-FFF2-40B4-BE49-F238E27FC236}">
                <a16:creationId xmlns:a16="http://schemas.microsoft.com/office/drawing/2014/main" xmlns="" id="{687D4D0F-4FF6-4522-AB64-621D9C9DE23B}"/>
              </a:ext>
            </a:extLst>
          </p:cNvPr>
          <p:cNvGrpSpPr/>
          <p:nvPr/>
        </p:nvGrpSpPr>
        <p:grpSpPr>
          <a:xfrm>
            <a:off x="5005188" y="5282383"/>
            <a:ext cx="72000" cy="216000"/>
            <a:chOff x="8619028" y="4725866"/>
            <a:chExt cx="72000" cy="216000"/>
          </a:xfrm>
        </p:grpSpPr>
        <p:cxnSp>
          <p:nvCxnSpPr>
            <p:cNvPr id="341" name="Straight Connector 340">
              <a:extLst>
                <a:ext uri="{FF2B5EF4-FFF2-40B4-BE49-F238E27FC236}">
                  <a16:creationId xmlns:a16="http://schemas.microsoft.com/office/drawing/2014/main" xmlns="" id="{A2F28326-FBD4-4015-9F26-76F9208A0C8E}"/>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xmlns="" id="{86F68197-6877-497E-B0DE-3FEBF7CA08E4}"/>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xmlns="" id="{425F8E03-BDC6-40E5-84A0-56A0B3F4E984}"/>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4" name="Group 343">
            <a:extLst>
              <a:ext uri="{FF2B5EF4-FFF2-40B4-BE49-F238E27FC236}">
                <a16:creationId xmlns:a16="http://schemas.microsoft.com/office/drawing/2014/main" xmlns="" id="{570E81CD-1627-425D-B1B4-19AB0A4FA190}"/>
              </a:ext>
            </a:extLst>
          </p:cNvPr>
          <p:cNvGrpSpPr/>
          <p:nvPr/>
        </p:nvGrpSpPr>
        <p:grpSpPr>
          <a:xfrm>
            <a:off x="5343777" y="4972157"/>
            <a:ext cx="72000" cy="324000"/>
            <a:chOff x="8619028" y="4725866"/>
            <a:chExt cx="72000" cy="216000"/>
          </a:xfrm>
        </p:grpSpPr>
        <p:cxnSp>
          <p:nvCxnSpPr>
            <p:cNvPr id="345" name="Straight Connector 344">
              <a:extLst>
                <a:ext uri="{FF2B5EF4-FFF2-40B4-BE49-F238E27FC236}">
                  <a16:creationId xmlns:a16="http://schemas.microsoft.com/office/drawing/2014/main" xmlns="" id="{9FD19DFB-ED91-4031-83C2-734FD9E1E4A6}"/>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xmlns="" id="{9E6D230A-3C28-4045-B4A0-D6075FD771D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xmlns="" id="{0BF0EC2B-DA32-47A8-A6E9-A97C66ECDFB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8" name="Group 347">
            <a:extLst>
              <a:ext uri="{FF2B5EF4-FFF2-40B4-BE49-F238E27FC236}">
                <a16:creationId xmlns:a16="http://schemas.microsoft.com/office/drawing/2014/main" xmlns="" id="{D764FF51-D61B-44CB-BA10-FA8A6E320689}"/>
              </a:ext>
            </a:extLst>
          </p:cNvPr>
          <p:cNvGrpSpPr/>
          <p:nvPr/>
        </p:nvGrpSpPr>
        <p:grpSpPr>
          <a:xfrm>
            <a:off x="5533744" y="4965322"/>
            <a:ext cx="72000" cy="288000"/>
            <a:chOff x="8619028" y="4725866"/>
            <a:chExt cx="72000" cy="216000"/>
          </a:xfrm>
        </p:grpSpPr>
        <p:cxnSp>
          <p:nvCxnSpPr>
            <p:cNvPr id="349" name="Straight Connector 348">
              <a:extLst>
                <a:ext uri="{FF2B5EF4-FFF2-40B4-BE49-F238E27FC236}">
                  <a16:creationId xmlns:a16="http://schemas.microsoft.com/office/drawing/2014/main" xmlns="" id="{DE252B8A-47F1-4257-8F15-DED5475625B5}"/>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xmlns="" id="{7176B245-A470-436B-A47B-8DB8E9074CA7}"/>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xmlns="" id="{F271D360-650F-4792-B642-E5964B2E7977}"/>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52" name="Group 351">
            <a:extLst>
              <a:ext uri="{FF2B5EF4-FFF2-40B4-BE49-F238E27FC236}">
                <a16:creationId xmlns:a16="http://schemas.microsoft.com/office/drawing/2014/main" xmlns="" id="{893BCC45-378C-46A1-85D1-BA160F189AF4}"/>
              </a:ext>
            </a:extLst>
          </p:cNvPr>
          <p:cNvGrpSpPr/>
          <p:nvPr/>
        </p:nvGrpSpPr>
        <p:grpSpPr>
          <a:xfrm>
            <a:off x="5887197" y="4893734"/>
            <a:ext cx="72000" cy="324000"/>
            <a:chOff x="8619028" y="4725866"/>
            <a:chExt cx="72000" cy="216000"/>
          </a:xfrm>
        </p:grpSpPr>
        <p:cxnSp>
          <p:nvCxnSpPr>
            <p:cNvPr id="353" name="Straight Connector 352">
              <a:extLst>
                <a:ext uri="{FF2B5EF4-FFF2-40B4-BE49-F238E27FC236}">
                  <a16:creationId xmlns:a16="http://schemas.microsoft.com/office/drawing/2014/main" xmlns="" id="{0E69E0E3-82BF-44CC-BACB-0ED9EB5706AA}"/>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xmlns="" id="{8093ECDA-A412-41DB-BB97-E67CD98864F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xmlns="" id="{A604BFF5-5B9E-413F-9606-042F08AAB5F1}"/>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xmlns="" id="{28A09E57-73F4-4F07-A82F-95567B3A7F19}"/>
              </a:ext>
            </a:extLst>
          </p:cNvPr>
          <p:cNvGrpSpPr/>
          <p:nvPr/>
        </p:nvGrpSpPr>
        <p:grpSpPr>
          <a:xfrm>
            <a:off x="6082376" y="4626753"/>
            <a:ext cx="72000" cy="248987"/>
            <a:chOff x="8619028" y="4723892"/>
            <a:chExt cx="72000" cy="213417"/>
          </a:xfrm>
        </p:grpSpPr>
        <p:cxnSp>
          <p:nvCxnSpPr>
            <p:cNvPr id="357" name="Straight Connector 356">
              <a:extLst>
                <a:ext uri="{FF2B5EF4-FFF2-40B4-BE49-F238E27FC236}">
                  <a16:creationId xmlns:a16="http://schemas.microsoft.com/office/drawing/2014/main" xmlns="" id="{1C0FED4B-0B2D-47F1-864D-E3D990A076D9}"/>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xmlns="" id="{7D1F3675-0AC0-48CA-B844-30AB1F1129D6}"/>
                </a:ext>
              </a:extLst>
            </p:cNvPr>
            <p:cNvCxnSpPr/>
            <p:nvPr/>
          </p:nvCxnSpPr>
          <p:spPr>
            <a:xfrm>
              <a:off x="8619028" y="472389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xmlns="" id="{EFD820C0-739E-4C40-96F8-3815E4769822}"/>
                </a:ext>
              </a:extLst>
            </p:cNvPr>
            <p:cNvCxnSpPr/>
            <p:nvPr/>
          </p:nvCxnSpPr>
          <p:spPr>
            <a:xfrm>
              <a:off x="8619028" y="493533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xmlns="" id="{9FF2FE5A-A89A-44ED-90C3-8AAF268B9558}"/>
              </a:ext>
            </a:extLst>
          </p:cNvPr>
          <p:cNvGrpSpPr/>
          <p:nvPr/>
        </p:nvGrpSpPr>
        <p:grpSpPr>
          <a:xfrm>
            <a:off x="6411550" y="5048014"/>
            <a:ext cx="72000" cy="324000"/>
            <a:chOff x="8619028" y="4725866"/>
            <a:chExt cx="72000" cy="216000"/>
          </a:xfrm>
        </p:grpSpPr>
        <p:cxnSp>
          <p:nvCxnSpPr>
            <p:cNvPr id="361" name="Straight Connector 360">
              <a:extLst>
                <a:ext uri="{FF2B5EF4-FFF2-40B4-BE49-F238E27FC236}">
                  <a16:creationId xmlns:a16="http://schemas.microsoft.com/office/drawing/2014/main" xmlns="" id="{2F5324A3-5AB9-41F8-B8CB-B768F4F19053}"/>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xmlns="" id="{3C4438FA-8FC3-45EE-8C04-CFE4C9D80DC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xmlns="" id="{DAD378FB-EBD0-4857-B5C7-A45CDDEC8C40}"/>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4" name="Group 363">
            <a:extLst>
              <a:ext uri="{FF2B5EF4-FFF2-40B4-BE49-F238E27FC236}">
                <a16:creationId xmlns:a16="http://schemas.microsoft.com/office/drawing/2014/main" xmlns="" id="{3185D254-0743-4A26-ABC8-92CDE6C70E9E}"/>
              </a:ext>
            </a:extLst>
          </p:cNvPr>
          <p:cNvGrpSpPr/>
          <p:nvPr/>
        </p:nvGrpSpPr>
        <p:grpSpPr>
          <a:xfrm>
            <a:off x="6614022" y="4989522"/>
            <a:ext cx="72000" cy="252000"/>
            <a:chOff x="8619028" y="4725866"/>
            <a:chExt cx="72000" cy="216000"/>
          </a:xfrm>
        </p:grpSpPr>
        <p:cxnSp>
          <p:nvCxnSpPr>
            <p:cNvPr id="365" name="Straight Connector 364">
              <a:extLst>
                <a:ext uri="{FF2B5EF4-FFF2-40B4-BE49-F238E27FC236}">
                  <a16:creationId xmlns:a16="http://schemas.microsoft.com/office/drawing/2014/main" xmlns="" id="{2AC0CCB1-9A1A-4E11-AD18-82C54BB7429A}"/>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xmlns="" id="{B05EFC37-3A6D-4D3E-8145-1098D32D370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xmlns="" id="{FD60D66D-106A-4956-9681-913C0858C40B}"/>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8" name="Group 367">
            <a:extLst>
              <a:ext uri="{FF2B5EF4-FFF2-40B4-BE49-F238E27FC236}">
                <a16:creationId xmlns:a16="http://schemas.microsoft.com/office/drawing/2014/main" xmlns="" id="{957CD99C-5C7A-4492-93AF-C60137D78FF0}"/>
              </a:ext>
            </a:extLst>
          </p:cNvPr>
          <p:cNvGrpSpPr/>
          <p:nvPr/>
        </p:nvGrpSpPr>
        <p:grpSpPr>
          <a:xfrm>
            <a:off x="6949177" y="4715687"/>
            <a:ext cx="72000" cy="920764"/>
            <a:chOff x="8619028" y="4725866"/>
            <a:chExt cx="72000" cy="212484"/>
          </a:xfrm>
        </p:grpSpPr>
        <p:cxnSp>
          <p:nvCxnSpPr>
            <p:cNvPr id="369" name="Straight Connector 368">
              <a:extLst>
                <a:ext uri="{FF2B5EF4-FFF2-40B4-BE49-F238E27FC236}">
                  <a16:creationId xmlns:a16="http://schemas.microsoft.com/office/drawing/2014/main" xmlns="" id="{DE170EEF-3840-4C4E-AB9B-9BF7FCA485F4}"/>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xmlns="" id="{16152E8B-9DC2-464F-81E4-F9623B2EBA35}"/>
                </a:ext>
              </a:extLst>
            </p:cNvPr>
            <p:cNvCxnSpPr/>
            <p:nvPr/>
          </p:nvCxnSpPr>
          <p:spPr>
            <a:xfrm>
              <a:off x="8619028" y="4726907"/>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xmlns="" id="{6F0998B3-E4B4-4953-9792-CA24A5D667FE}"/>
                </a:ext>
              </a:extLst>
            </p:cNvPr>
            <p:cNvCxnSpPr/>
            <p:nvPr/>
          </p:nvCxnSpPr>
          <p:spPr>
            <a:xfrm>
              <a:off x="8619028" y="4938350"/>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72" name="Group 371">
            <a:extLst>
              <a:ext uri="{FF2B5EF4-FFF2-40B4-BE49-F238E27FC236}">
                <a16:creationId xmlns:a16="http://schemas.microsoft.com/office/drawing/2014/main" xmlns="" id="{38EDA6CD-AC4F-4692-AC69-88E98803F026}"/>
              </a:ext>
            </a:extLst>
          </p:cNvPr>
          <p:cNvGrpSpPr/>
          <p:nvPr/>
        </p:nvGrpSpPr>
        <p:grpSpPr>
          <a:xfrm>
            <a:off x="7137984" y="4999105"/>
            <a:ext cx="72000" cy="601417"/>
            <a:chOff x="8619028" y="4725044"/>
            <a:chExt cx="72000" cy="212265"/>
          </a:xfrm>
        </p:grpSpPr>
        <p:cxnSp>
          <p:nvCxnSpPr>
            <p:cNvPr id="373" name="Straight Connector 372">
              <a:extLst>
                <a:ext uri="{FF2B5EF4-FFF2-40B4-BE49-F238E27FC236}">
                  <a16:creationId xmlns:a16="http://schemas.microsoft.com/office/drawing/2014/main" xmlns="" id="{09858896-7E4C-481C-B973-6636BF6FB0D1}"/>
                </a:ext>
              </a:extLst>
            </p:cNvPr>
            <p:cNvCxnSpPr/>
            <p:nvPr/>
          </p:nvCxnSpPr>
          <p:spPr>
            <a:xfrm>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xmlns="" id="{DD9D5748-DF5B-462E-A7C3-5A6FB1574598}"/>
                </a:ext>
              </a:extLst>
            </p:cNvPr>
            <p:cNvCxnSpPr/>
            <p:nvPr/>
          </p:nvCxnSpPr>
          <p:spPr>
            <a:xfrm>
              <a:off x="8619028" y="4725044"/>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xmlns="" id="{205ED943-C2D3-4399-94A6-2B007ABC8EB6}"/>
                </a:ext>
              </a:extLst>
            </p:cNvPr>
            <p:cNvCxnSpPr/>
            <p:nvPr/>
          </p:nvCxnSpPr>
          <p:spPr>
            <a:xfrm>
              <a:off x="8619028" y="4936488"/>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376" name="TextBox 375">
            <a:extLst>
              <a:ext uri="{FF2B5EF4-FFF2-40B4-BE49-F238E27FC236}">
                <a16:creationId xmlns:a16="http://schemas.microsoft.com/office/drawing/2014/main" xmlns="" id="{E68003D2-A401-4C7E-B0D0-96ADD0FC2BDF}"/>
              </a:ext>
            </a:extLst>
          </p:cNvPr>
          <p:cNvSpPr txBox="1"/>
          <p:nvPr/>
        </p:nvSpPr>
        <p:spPr>
          <a:xfrm>
            <a:off x="4194299" y="6145880"/>
            <a:ext cx="922047" cy="253916"/>
          </a:xfrm>
          <a:prstGeom prst="rect">
            <a:avLst/>
          </a:prstGeom>
          <a:noFill/>
        </p:spPr>
        <p:txBody>
          <a:bodyPr wrap="none" rtlCol="0">
            <a:spAutoFit/>
          </a:bodyPr>
          <a:lstStyle/>
          <a:p>
            <a:pPr algn="ctr"/>
            <a:r>
              <a:rPr lang="fr-FR" sz="1050" b="1" dirty="0"/>
              <a:t>Paramètres</a:t>
            </a:r>
          </a:p>
        </p:txBody>
      </p:sp>
      <p:cxnSp>
        <p:nvCxnSpPr>
          <p:cNvPr id="377" name="Straight Connector 376">
            <a:extLst>
              <a:ext uri="{FF2B5EF4-FFF2-40B4-BE49-F238E27FC236}">
                <a16:creationId xmlns:a16="http://schemas.microsoft.com/office/drawing/2014/main" xmlns="" id="{C6726961-B2B7-4F33-8D03-09D0C5DC3CAB}"/>
              </a:ext>
            </a:extLst>
          </p:cNvPr>
          <p:cNvCxnSpPr/>
          <p:nvPr/>
        </p:nvCxnSpPr>
        <p:spPr>
          <a:xfrm>
            <a:off x="3590111" y="2459488"/>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xmlns="" id="{489C0C97-9ECE-47FE-9122-2733D7CCB2E0}"/>
              </a:ext>
            </a:extLst>
          </p:cNvPr>
          <p:cNvCxnSpPr/>
          <p:nvPr/>
        </p:nvCxnSpPr>
        <p:spPr>
          <a:xfrm>
            <a:off x="3544911" y="246390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xmlns="" id="{1898B532-672B-4807-8F98-BD4C8802208D}"/>
              </a:ext>
            </a:extLst>
          </p:cNvPr>
          <p:cNvCxnSpPr/>
          <p:nvPr/>
        </p:nvCxnSpPr>
        <p:spPr>
          <a:xfrm>
            <a:off x="3544911" y="266888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4222255" y="5277621"/>
            <a:ext cx="18541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80" name="TextBox 32">
            <a:extLst>
              <a:ext uri="{FF2B5EF4-FFF2-40B4-BE49-F238E27FC236}">
                <a16:creationId xmlns:a16="http://schemas.microsoft.com/office/drawing/2014/main" xmlns="" id="{8F44BFC9-92E4-2F41-B1A7-82DA76ECF4B1}"/>
              </a:ext>
            </a:extLst>
          </p:cNvPr>
          <p:cNvSpPr txBox="1"/>
          <p:nvPr/>
        </p:nvSpPr>
        <p:spPr>
          <a:xfrm rot="16200000">
            <a:off x="1503851" y="2137103"/>
            <a:ext cx="1418978" cy="169277"/>
          </a:xfrm>
          <a:prstGeom prst="rect">
            <a:avLst/>
          </a:prstGeom>
          <a:noFill/>
        </p:spPr>
        <p:txBody>
          <a:bodyPr wrap="none" rtlCol="0">
            <a:spAutoFit/>
          </a:bodyPr>
          <a:lstStyle/>
          <a:p>
            <a:pPr algn="ctr"/>
            <a:r>
              <a:rPr lang="fr-FR" sz="500" dirty="0"/>
              <a:t>Variation moyenne depuis l’inclusion (%SE)</a:t>
            </a:r>
          </a:p>
        </p:txBody>
      </p:sp>
      <p:sp>
        <p:nvSpPr>
          <p:cNvPr id="381" name="TextBox 34">
            <a:extLst>
              <a:ext uri="{FF2B5EF4-FFF2-40B4-BE49-F238E27FC236}">
                <a16:creationId xmlns:a16="http://schemas.microsoft.com/office/drawing/2014/main" xmlns="" id="{1DCBB7A4-D632-8D45-A419-268BBA78D5B7}"/>
              </a:ext>
            </a:extLst>
          </p:cNvPr>
          <p:cNvSpPr txBox="1"/>
          <p:nvPr/>
        </p:nvSpPr>
        <p:spPr>
          <a:xfrm rot="16200000">
            <a:off x="1714441" y="1767113"/>
            <a:ext cx="538929" cy="169277"/>
          </a:xfrm>
          <a:prstGeom prst="rect">
            <a:avLst/>
          </a:prstGeom>
          <a:noFill/>
        </p:spPr>
        <p:txBody>
          <a:bodyPr wrap="none" rtlCol="0">
            <a:spAutoFit/>
          </a:bodyPr>
          <a:lstStyle/>
          <a:p>
            <a:pPr algn="ctr"/>
            <a:r>
              <a:rPr lang="fr-FR" sz="500" dirty="0"/>
              <a:t>Amélioration</a:t>
            </a:r>
          </a:p>
        </p:txBody>
      </p:sp>
      <p:sp>
        <p:nvSpPr>
          <p:cNvPr id="383" name="TextBox 35">
            <a:extLst>
              <a:ext uri="{FF2B5EF4-FFF2-40B4-BE49-F238E27FC236}">
                <a16:creationId xmlns:a16="http://schemas.microsoft.com/office/drawing/2014/main" xmlns="" id="{7CA1A311-C90C-BE47-BCDB-52CFE7E5862B}"/>
              </a:ext>
            </a:extLst>
          </p:cNvPr>
          <p:cNvSpPr txBox="1"/>
          <p:nvPr/>
        </p:nvSpPr>
        <p:spPr>
          <a:xfrm rot="16200000">
            <a:off x="1721655" y="2456166"/>
            <a:ext cx="524503" cy="169277"/>
          </a:xfrm>
          <a:prstGeom prst="rect">
            <a:avLst/>
          </a:prstGeom>
          <a:noFill/>
        </p:spPr>
        <p:txBody>
          <a:bodyPr wrap="none" rtlCol="0">
            <a:spAutoFit/>
          </a:bodyPr>
          <a:lstStyle/>
          <a:p>
            <a:pPr algn="ctr"/>
            <a:r>
              <a:rPr lang="fr-FR" sz="500" dirty="0"/>
              <a:t>Aggravation</a:t>
            </a:r>
          </a:p>
        </p:txBody>
      </p:sp>
      <p:cxnSp>
        <p:nvCxnSpPr>
          <p:cNvPr id="384" name="Straight Arrow Connector 36">
            <a:extLst>
              <a:ext uri="{FF2B5EF4-FFF2-40B4-BE49-F238E27FC236}">
                <a16:creationId xmlns:a16="http://schemas.microsoft.com/office/drawing/2014/main" xmlns="" id="{2FFBD58A-3986-6349-9AA1-4E51B29DA150}"/>
              </a:ext>
            </a:extLst>
          </p:cNvPr>
          <p:cNvCxnSpPr/>
          <p:nvPr/>
        </p:nvCxnSpPr>
        <p:spPr>
          <a:xfrm flipV="1">
            <a:off x="2096478" y="1527753"/>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385" name="TextBox 32">
            <a:extLst>
              <a:ext uri="{FF2B5EF4-FFF2-40B4-BE49-F238E27FC236}">
                <a16:creationId xmlns:a16="http://schemas.microsoft.com/office/drawing/2014/main" xmlns="" id="{9C0F2443-95D1-4C45-9141-817684774523}"/>
              </a:ext>
            </a:extLst>
          </p:cNvPr>
          <p:cNvSpPr txBox="1"/>
          <p:nvPr/>
        </p:nvSpPr>
        <p:spPr>
          <a:xfrm rot="16200000">
            <a:off x="1520059" y="3651376"/>
            <a:ext cx="1418978" cy="169277"/>
          </a:xfrm>
          <a:prstGeom prst="rect">
            <a:avLst/>
          </a:prstGeom>
          <a:noFill/>
        </p:spPr>
        <p:txBody>
          <a:bodyPr wrap="none" rtlCol="0">
            <a:spAutoFit/>
          </a:bodyPr>
          <a:lstStyle/>
          <a:p>
            <a:pPr algn="ctr"/>
            <a:r>
              <a:rPr lang="fr-FR" sz="500" dirty="0"/>
              <a:t>Variation moyenne depuis l’inclusion (%SE)</a:t>
            </a:r>
          </a:p>
        </p:txBody>
      </p:sp>
      <p:sp>
        <p:nvSpPr>
          <p:cNvPr id="386" name="TextBox 34">
            <a:extLst>
              <a:ext uri="{FF2B5EF4-FFF2-40B4-BE49-F238E27FC236}">
                <a16:creationId xmlns:a16="http://schemas.microsoft.com/office/drawing/2014/main" xmlns="" id="{663DEE2D-6D79-7046-B5F1-D367203F1F91}"/>
              </a:ext>
            </a:extLst>
          </p:cNvPr>
          <p:cNvSpPr txBox="1"/>
          <p:nvPr/>
        </p:nvSpPr>
        <p:spPr>
          <a:xfrm rot="16200000">
            <a:off x="1730649" y="3281386"/>
            <a:ext cx="538929" cy="169277"/>
          </a:xfrm>
          <a:prstGeom prst="rect">
            <a:avLst/>
          </a:prstGeom>
          <a:noFill/>
        </p:spPr>
        <p:txBody>
          <a:bodyPr wrap="none" rtlCol="0">
            <a:spAutoFit/>
          </a:bodyPr>
          <a:lstStyle/>
          <a:p>
            <a:pPr algn="ctr"/>
            <a:r>
              <a:rPr lang="fr-FR" sz="500" dirty="0"/>
              <a:t>Amélioration</a:t>
            </a:r>
          </a:p>
        </p:txBody>
      </p:sp>
      <p:sp>
        <p:nvSpPr>
          <p:cNvPr id="387" name="TextBox 35">
            <a:extLst>
              <a:ext uri="{FF2B5EF4-FFF2-40B4-BE49-F238E27FC236}">
                <a16:creationId xmlns:a16="http://schemas.microsoft.com/office/drawing/2014/main" xmlns="" id="{8FDD9A92-FE1A-9C46-9ED7-32D9F8B2E1DD}"/>
              </a:ext>
            </a:extLst>
          </p:cNvPr>
          <p:cNvSpPr txBox="1"/>
          <p:nvPr/>
        </p:nvSpPr>
        <p:spPr>
          <a:xfrm rot="16200000">
            <a:off x="1737863" y="3970439"/>
            <a:ext cx="524503" cy="169277"/>
          </a:xfrm>
          <a:prstGeom prst="rect">
            <a:avLst/>
          </a:prstGeom>
          <a:noFill/>
        </p:spPr>
        <p:txBody>
          <a:bodyPr wrap="none" rtlCol="0">
            <a:spAutoFit/>
          </a:bodyPr>
          <a:lstStyle/>
          <a:p>
            <a:pPr algn="ctr"/>
            <a:r>
              <a:rPr lang="fr-FR" sz="500" dirty="0"/>
              <a:t>Aggravation</a:t>
            </a:r>
          </a:p>
        </p:txBody>
      </p:sp>
      <p:cxnSp>
        <p:nvCxnSpPr>
          <p:cNvPr id="388" name="Straight Arrow Connector 36">
            <a:extLst>
              <a:ext uri="{FF2B5EF4-FFF2-40B4-BE49-F238E27FC236}">
                <a16:creationId xmlns:a16="http://schemas.microsoft.com/office/drawing/2014/main" xmlns="" id="{472CD9CF-BE4D-B542-BDB9-3A1BBAE8F546}"/>
              </a:ext>
            </a:extLst>
          </p:cNvPr>
          <p:cNvCxnSpPr/>
          <p:nvPr/>
        </p:nvCxnSpPr>
        <p:spPr>
          <a:xfrm flipV="1">
            <a:off x="2112686" y="3042026"/>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Straight Arrow Connector 161">
            <a:extLst>
              <a:ext uri="{FF2B5EF4-FFF2-40B4-BE49-F238E27FC236}">
                <a16:creationId xmlns:a16="http://schemas.microsoft.com/office/drawing/2014/main" xmlns="" id="{B2398BCE-45E1-9A42-9106-AC537769C725}"/>
              </a:ext>
            </a:extLst>
          </p:cNvPr>
          <p:cNvCxnSpPr/>
          <p:nvPr/>
        </p:nvCxnSpPr>
        <p:spPr>
          <a:xfrm>
            <a:off x="2096478" y="2294073"/>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90" name="Straight Arrow Connector 161">
            <a:extLst>
              <a:ext uri="{FF2B5EF4-FFF2-40B4-BE49-F238E27FC236}">
                <a16:creationId xmlns:a16="http://schemas.microsoft.com/office/drawing/2014/main" xmlns="" id="{39652438-3C04-0647-AFC4-3B2C73D8D8E2}"/>
              </a:ext>
            </a:extLst>
          </p:cNvPr>
          <p:cNvCxnSpPr/>
          <p:nvPr/>
        </p:nvCxnSpPr>
        <p:spPr>
          <a:xfrm>
            <a:off x="2108186" y="3792826"/>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392" name="TextBox 32">
            <a:extLst>
              <a:ext uri="{FF2B5EF4-FFF2-40B4-BE49-F238E27FC236}">
                <a16:creationId xmlns:a16="http://schemas.microsoft.com/office/drawing/2014/main" xmlns="" id="{7B21E3C8-F9C5-2046-B035-8D15116FDB7A}"/>
              </a:ext>
            </a:extLst>
          </p:cNvPr>
          <p:cNvSpPr txBox="1"/>
          <p:nvPr/>
        </p:nvSpPr>
        <p:spPr>
          <a:xfrm rot="16200000">
            <a:off x="1516814" y="5204561"/>
            <a:ext cx="1418978" cy="169277"/>
          </a:xfrm>
          <a:prstGeom prst="rect">
            <a:avLst/>
          </a:prstGeom>
          <a:noFill/>
        </p:spPr>
        <p:txBody>
          <a:bodyPr wrap="none" rtlCol="0">
            <a:spAutoFit/>
          </a:bodyPr>
          <a:lstStyle/>
          <a:p>
            <a:pPr algn="ctr"/>
            <a:r>
              <a:rPr lang="fr-FR" sz="500" dirty="0"/>
              <a:t>Variation moyenne depuis l’inclusion (%SE)</a:t>
            </a:r>
          </a:p>
        </p:txBody>
      </p:sp>
      <p:sp>
        <p:nvSpPr>
          <p:cNvPr id="393" name="TextBox 34">
            <a:extLst>
              <a:ext uri="{FF2B5EF4-FFF2-40B4-BE49-F238E27FC236}">
                <a16:creationId xmlns:a16="http://schemas.microsoft.com/office/drawing/2014/main" xmlns="" id="{8A30DDB8-7FD4-174E-A0C7-B44114BAB292}"/>
              </a:ext>
            </a:extLst>
          </p:cNvPr>
          <p:cNvSpPr txBox="1"/>
          <p:nvPr/>
        </p:nvSpPr>
        <p:spPr>
          <a:xfrm rot="16200000">
            <a:off x="1727404" y="4834571"/>
            <a:ext cx="538929" cy="169277"/>
          </a:xfrm>
          <a:prstGeom prst="rect">
            <a:avLst/>
          </a:prstGeom>
          <a:noFill/>
        </p:spPr>
        <p:txBody>
          <a:bodyPr wrap="none" rtlCol="0">
            <a:spAutoFit/>
          </a:bodyPr>
          <a:lstStyle/>
          <a:p>
            <a:pPr algn="ctr"/>
            <a:r>
              <a:rPr lang="fr-FR" sz="500" dirty="0"/>
              <a:t>Amélioration</a:t>
            </a:r>
          </a:p>
        </p:txBody>
      </p:sp>
      <p:sp>
        <p:nvSpPr>
          <p:cNvPr id="394" name="TextBox 35">
            <a:extLst>
              <a:ext uri="{FF2B5EF4-FFF2-40B4-BE49-F238E27FC236}">
                <a16:creationId xmlns:a16="http://schemas.microsoft.com/office/drawing/2014/main" xmlns="" id="{BD37B402-3485-C442-A09B-FEB329700EE9}"/>
              </a:ext>
            </a:extLst>
          </p:cNvPr>
          <p:cNvSpPr txBox="1"/>
          <p:nvPr/>
        </p:nvSpPr>
        <p:spPr>
          <a:xfrm rot="16200000">
            <a:off x="1734618" y="5523624"/>
            <a:ext cx="524503" cy="169277"/>
          </a:xfrm>
          <a:prstGeom prst="rect">
            <a:avLst/>
          </a:prstGeom>
          <a:noFill/>
        </p:spPr>
        <p:txBody>
          <a:bodyPr wrap="none" rtlCol="0">
            <a:spAutoFit/>
          </a:bodyPr>
          <a:lstStyle/>
          <a:p>
            <a:pPr algn="ctr"/>
            <a:r>
              <a:rPr lang="fr-FR" sz="500" dirty="0"/>
              <a:t>Aggravation</a:t>
            </a:r>
          </a:p>
        </p:txBody>
      </p:sp>
      <p:cxnSp>
        <p:nvCxnSpPr>
          <p:cNvPr id="395" name="Straight Arrow Connector 36">
            <a:extLst>
              <a:ext uri="{FF2B5EF4-FFF2-40B4-BE49-F238E27FC236}">
                <a16:creationId xmlns:a16="http://schemas.microsoft.com/office/drawing/2014/main" xmlns="" id="{4B0C3C60-4394-C640-8E77-2A3DFE3C0752}"/>
              </a:ext>
            </a:extLst>
          </p:cNvPr>
          <p:cNvCxnSpPr/>
          <p:nvPr/>
        </p:nvCxnSpPr>
        <p:spPr>
          <a:xfrm flipV="1">
            <a:off x="2109441" y="4595211"/>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161">
            <a:extLst>
              <a:ext uri="{FF2B5EF4-FFF2-40B4-BE49-F238E27FC236}">
                <a16:creationId xmlns:a16="http://schemas.microsoft.com/office/drawing/2014/main" xmlns="" id="{7D76A405-1BC8-3246-A4A6-AF0B06BAAF42}"/>
              </a:ext>
            </a:extLst>
          </p:cNvPr>
          <p:cNvCxnSpPr/>
          <p:nvPr/>
        </p:nvCxnSpPr>
        <p:spPr>
          <a:xfrm>
            <a:off x="2104941" y="5346011"/>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6212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Diaporama ESDO oncologie </a:t>
            </a:r>
            <a:r>
              <a:rPr lang="fr-FR" dirty="0" smtClean="0"/>
              <a:t>médicale</a:t>
            </a:r>
            <a:r>
              <a:rPr lang="fr-FR" dirty="0"/>
              <a:t/>
            </a:r>
            <a:br>
              <a:rPr lang="fr-FR" dirty="0"/>
            </a:br>
            <a:r>
              <a:rPr lang="fr-FR" b="0" dirty="0"/>
              <a:t>Contributeurs 2019</a:t>
            </a:r>
            <a:endParaRPr lang="en-GB" b="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29" name="Group 28"/>
          <p:cNvGrpSpPr/>
          <p:nvPr/>
        </p:nvGrpSpPr>
        <p:grpSpPr>
          <a:xfrm>
            <a:off x="365124" y="5031295"/>
            <a:ext cx="8441919" cy="822917"/>
            <a:chOff x="365124" y="4904298"/>
            <a:chExt cx="8441919" cy="822917"/>
          </a:xfrm>
        </p:grpSpPr>
        <p:sp>
          <p:nvSpPr>
            <p:cNvPr id="30"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BIOMARQUEURS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fr-FR" sz="1100" dirty="0">
                  <a:solidFill>
                    <a:srgbClr val="4D4D4D"/>
                  </a:solidFill>
                </a:rPr>
                <a:t>Oncologie digestive, hôpitaux universitaires de Leuven, </a:t>
              </a:r>
              <a:r>
                <a:rPr lang="fr-FR" sz="1100" dirty="0" smtClean="0">
                  <a:solidFill>
                    <a:srgbClr val="4D4D4D"/>
                  </a:solidFill>
                </a:rPr>
                <a:t>Belgique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Allemagne</a:t>
              </a:r>
              <a:endParaRPr lang="en-GB" sz="1100" dirty="0">
                <a:solidFill>
                  <a:srgbClr val="4D4D4D"/>
                </a:solidFill>
              </a:endParaRPr>
            </a:p>
          </p:txBody>
        </p:sp>
        <p:pic>
          <p:nvPicPr>
            <p:cNvPr id="31" name="Picture 30"/>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2" name="Group 31"/>
          <p:cNvGrpSpPr/>
          <p:nvPr/>
        </p:nvGrpSpPr>
        <p:grpSpPr>
          <a:xfrm>
            <a:off x="365125" y="1307743"/>
            <a:ext cx="8441498" cy="1387198"/>
            <a:chOff x="365125" y="1307743"/>
            <a:chExt cx="8441498" cy="1387198"/>
          </a:xfrm>
        </p:grpSpPr>
        <p:grpSp>
          <p:nvGrpSpPr>
            <p:cNvPr id="33" name="Group 32"/>
            <p:cNvGrpSpPr/>
            <p:nvPr/>
          </p:nvGrpSpPr>
          <p:grpSpPr>
            <a:xfrm>
              <a:off x="365125" y="1307743"/>
              <a:ext cx="8441498" cy="1377073"/>
              <a:chOff x="365125" y="1307743"/>
              <a:chExt cx="8441498" cy="1377073"/>
            </a:xfrm>
          </p:grpSpPr>
          <p:sp>
            <p:nvSpPr>
              <p:cNvPr id="35"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CANCER COLORECTAL</a:t>
                </a:r>
                <a:endParaRPr lang="en-GB" sz="1400" b="1" dirty="0">
                  <a:solidFill>
                    <a:srgbClr val="043882"/>
                  </a:solidFill>
                </a:endParaRPr>
              </a:p>
              <a:p>
                <a:pPr>
                  <a:lnSpc>
                    <a:spcPct val="150000"/>
                  </a:lnSpc>
                  <a:spcAft>
                    <a:spcPts val="0"/>
                  </a:spcAft>
                  <a:tabLst>
                    <a:tab pos="1973263" algn="l"/>
                  </a:tabLst>
                </a:pPr>
                <a:r>
                  <a:rPr lang="en-GB" sz="1100" b="1" dirty="0">
                    <a:solidFill>
                      <a:srgbClr val="4D4D4D"/>
                    </a:solidFill>
                  </a:rPr>
                  <a:t>Prof Eric Van </a:t>
                </a:r>
                <a:r>
                  <a:rPr lang="en-GB" sz="1100" b="1" dirty="0" err="1" smtClean="0">
                    <a:solidFill>
                      <a:srgbClr val="4D4D4D"/>
                    </a:solidFill>
                  </a:rPr>
                  <a:t>Cutsem</a:t>
                </a:r>
                <a:r>
                  <a:rPr lang="en-GB" sz="1100" b="1" dirty="0" smtClean="0">
                    <a:solidFill>
                      <a:srgbClr val="4D4D4D"/>
                    </a:solidFill>
                  </a:rPr>
                  <a:t>	</a:t>
                </a:r>
                <a:r>
                  <a:rPr lang="fr-FR" sz="1100" dirty="0" smtClean="0">
                    <a:solidFill>
                      <a:srgbClr val="4D4D4D"/>
                    </a:solidFill>
                  </a:rPr>
                  <a:t>Oncologie </a:t>
                </a:r>
                <a:r>
                  <a:rPr lang="fr-FR" sz="1100" dirty="0">
                    <a:solidFill>
                      <a:srgbClr val="4D4D4D"/>
                    </a:solidFill>
                  </a:rPr>
                  <a:t>digestive, hôpitaux universitaires de Leuven, </a:t>
                </a:r>
                <a:r>
                  <a:rPr lang="fr-FR" sz="1100" dirty="0" smtClean="0">
                    <a:solidFill>
                      <a:srgbClr val="4D4D4D"/>
                    </a:solidFill>
                  </a:rPr>
                  <a:t>Belgique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Wolff </a:t>
                </a:r>
                <a:r>
                  <a:rPr lang="en-GB" sz="1100" b="1" dirty="0" err="1">
                    <a:solidFill>
                      <a:srgbClr val="4D4D4D"/>
                    </a:solidFill>
                  </a:rPr>
                  <a:t>Schmiegel</a:t>
                </a:r>
                <a:r>
                  <a:rPr lang="en-GB" sz="1100" dirty="0">
                    <a:solidFill>
                      <a:srgbClr val="4D4D4D"/>
                    </a:solidFill>
                  </a:rPr>
                  <a:t> 	</a:t>
                </a:r>
                <a:r>
                  <a:rPr lang="fr-FR" sz="1100" dirty="0">
                    <a:solidFill>
                      <a:srgbClr val="4D4D4D"/>
                    </a:solidFill>
                  </a:rPr>
                  <a:t>Département de médecine, Ruhr </a:t>
                </a:r>
                <a:r>
                  <a:rPr lang="fr-FR" sz="1100" dirty="0" err="1">
                    <a:solidFill>
                      <a:srgbClr val="4D4D4D"/>
                    </a:solidFill>
                  </a:rPr>
                  <a:t>University</a:t>
                </a:r>
                <a:r>
                  <a:rPr lang="fr-FR" sz="1100" dirty="0">
                    <a:solidFill>
                      <a:srgbClr val="4D4D4D"/>
                    </a:solidFill>
                  </a:rPr>
                  <a:t>, Bochum, Allemagne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Gruenberger</a:t>
                </a:r>
                <a:r>
                  <a:rPr lang="en-GB" sz="1100" b="1" dirty="0">
                    <a:solidFill>
                      <a:srgbClr val="4D4D4D"/>
                    </a:solidFill>
                  </a:rPr>
                  <a:t>	</a:t>
                </a:r>
                <a:r>
                  <a:rPr lang="fr-FR" sz="1100" dirty="0">
                    <a:solidFill>
                      <a:srgbClr val="4D4D4D"/>
                    </a:solidFill>
                  </a:rPr>
                  <a:t>Département de </a:t>
                </a:r>
                <a:r>
                  <a:rPr lang="fr-FR" sz="1100" dirty="0" smtClean="0">
                    <a:solidFill>
                      <a:srgbClr val="4D4D4D"/>
                    </a:solidFill>
                  </a:rPr>
                  <a:t>chirurgie</a:t>
                </a:r>
                <a:r>
                  <a:rPr lang="fr-FR" sz="1100" dirty="0">
                    <a:solidFill>
                      <a:srgbClr val="4D4D4D"/>
                    </a:solidFill>
                  </a:rPr>
                  <a:t>, </a:t>
                </a:r>
                <a:r>
                  <a:rPr lang="fr-FR" sz="1100" dirty="0" smtClean="0">
                    <a:solidFill>
                      <a:srgbClr val="4D4D4D"/>
                    </a:solidFill>
                  </a:rPr>
                  <a:t>Hôpital </a:t>
                </a:r>
                <a:r>
                  <a:rPr lang="en-GB" sz="1100" dirty="0" smtClean="0">
                    <a:solidFill>
                      <a:srgbClr val="4D4D4D"/>
                    </a:solidFill>
                  </a:rPr>
                  <a:t>Kaiser-Franz-Josef</a:t>
                </a:r>
                <a:r>
                  <a:rPr lang="fr-FR" sz="1100" dirty="0" smtClean="0">
                    <a:solidFill>
                      <a:srgbClr val="4D4D4D"/>
                    </a:solidFill>
                  </a:rPr>
                  <a:t>, </a:t>
                </a:r>
                <a:r>
                  <a:rPr lang="fr-FR" sz="1100" dirty="0">
                    <a:solidFill>
                      <a:srgbClr val="4D4D4D"/>
                    </a:solidFill>
                  </a:rPr>
                  <a:t>Vienne, Autriche</a:t>
                </a:r>
                <a:endParaRPr lang="en-GB" sz="1100" dirty="0" smtClean="0">
                  <a:solidFill>
                    <a:srgbClr val="4D4D4D"/>
                  </a:solidFill>
                </a:endParaRPr>
              </a:p>
              <a:p>
                <a:pPr>
                  <a:lnSpc>
                    <a:spcPct val="150000"/>
                  </a:lnSpc>
                  <a:spcAft>
                    <a:spcPts val="0"/>
                  </a:spcAft>
                  <a:tabLst>
                    <a:tab pos="1973263" algn="l"/>
                  </a:tabLst>
                </a:pPr>
                <a:r>
                  <a:rPr lang="en-GB" sz="1100" b="1" dirty="0" smtClean="0">
                    <a:solidFill>
                      <a:schemeClr val="tx1"/>
                    </a:solidFill>
                  </a:rPr>
                  <a:t>Prof </a:t>
                </a:r>
                <a:r>
                  <a:rPr lang="en-GB" sz="1100" b="1" dirty="0" err="1" smtClean="0">
                    <a:solidFill>
                      <a:schemeClr val="tx1"/>
                    </a:solidFill>
                  </a:rPr>
                  <a:t>Jaroslaw</a:t>
                </a:r>
                <a:r>
                  <a:rPr lang="en-GB" sz="1100" b="1" dirty="0" smtClean="0">
                    <a:solidFill>
                      <a:schemeClr val="tx1"/>
                    </a:solidFill>
                  </a:rPr>
                  <a:t> Regula</a:t>
                </a:r>
                <a:r>
                  <a:rPr lang="en-GB" sz="1100" b="1" dirty="0">
                    <a:solidFill>
                      <a:schemeClr val="tx1"/>
                    </a:solidFill>
                  </a:rPr>
                  <a:t>	</a:t>
                </a:r>
                <a:r>
                  <a:rPr lang="en-GB" sz="1100" dirty="0" err="1" smtClean="0">
                    <a:solidFill>
                      <a:schemeClr val="tx1"/>
                    </a:solidFill>
                  </a:rPr>
                  <a:t>Département</a:t>
                </a:r>
                <a:r>
                  <a:rPr lang="en-GB" sz="1100" dirty="0" smtClean="0">
                    <a:solidFill>
                      <a:schemeClr val="tx1"/>
                    </a:solidFill>
                  </a:rPr>
                  <a:t> de </a:t>
                </a:r>
                <a:r>
                  <a:rPr lang="en-GB" sz="1100" dirty="0" err="1" smtClean="0">
                    <a:solidFill>
                      <a:schemeClr val="tx1"/>
                    </a:solidFill>
                  </a:rPr>
                  <a:t>gastroentérologie</a:t>
                </a:r>
                <a:r>
                  <a:rPr lang="en-GB" sz="1100" dirty="0" smtClean="0">
                    <a:solidFill>
                      <a:schemeClr val="tx1"/>
                    </a:solidFill>
                  </a:rPr>
                  <a:t> et </a:t>
                </a:r>
                <a:r>
                  <a:rPr lang="en-GB" sz="1100" dirty="0" err="1" smtClean="0">
                    <a:solidFill>
                      <a:schemeClr val="tx1"/>
                    </a:solidFill>
                  </a:rPr>
                  <a:t>hépatologie</a:t>
                </a:r>
                <a:r>
                  <a:rPr lang="en-GB" sz="1100" dirty="0" smtClean="0">
                    <a:solidFill>
                      <a:schemeClr val="tx1"/>
                    </a:solidFill>
                  </a:rPr>
                  <a:t>, </a:t>
                </a:r>
                <a:r>
                  <a:rPr lang="en-GB" sz="1100" dirty="0" err="1" smtClean="0">
                    <a:solidFill>
                      <a:schemeClr val="tx1"/>
                    </a:solidFill>
                  </a:rPr>
                  <a:t>Institut</a:t>
                </a:r>
                <a:r>
                  <a:rPr lang="en-GB" sz="1100" dirty="0" smtClean="0">
                    <a:solidFill>
                      <a:schemeClr val="tx1"/>
                    </a:solidFill>
                  </a:rPr>
                  <a:t> </a:t>
                </a:r>
                <a:r>
                  <a:rPr lang="en-GB" sz="1100" dirty="0" err="1" smtClean="0">
                    <a:solidFill>
                      <a:schemeClr val="tx1"/>
                    </a:solidFill>
                  </a:rPr>
                  <a:t>d’oncologie</a:t>
                </a:r>
                <a:r>
                  <a:rPr lang="en-GB" sz="1100" dirty="0" smtClean="0">
                    <a:solidFill>
                      <a:schemeClr val="tx1"/>
                    </a:solidFill>
                  </a:rPr>
                  <a:t>, </a:t>
                </a:r>
                <a:r>
                  <a:rPr lang="en-GB" sz="1100" dirty="0">
                    <a:solidFill>
                      <a:schemeClr val="tx1"/>
                    </a:solidFill>
                  </a:rPr>
                  <a:t>Warsaw, </a:t>
                </a:r>
                <a:r>
                  <a:rPr lang="en-GB" sz="1100" dirty="0" err="1" smtClean="0">
                    <a:solidFill>
                      <a:schemeClr val="tx1"/>
                    </a:solidFill>
                  </a:rPr>
                  <a:t>Pologne</a:t>
                </a:r>
                <a:endParaRPr lang="en-US" sz="1100" dirty="0">
                  <a:solidFill>
                    <a:srgbClr val="4D4D4D"/>
                  </a:solidFill>
                </a:endParaRPr>
              </a:p>
            </p:txBody>
          </p:sp>
          <p:grpSp>
            <p:nvGrpSpPr>
              <p:cNvPr id="36" name="Group 35"/>
              <p:cNvGrpSpPr/>
              <p:nvPr/>
            </p:nvGrpSpPr>
            <p:grpSpPr>
              <a:xfrm>
                <a:off x="7565097" y="1307743"/>
                <a:ext cx="1241526" cy="723733"/>
                <a:chOff x="7021005" y="1614299"/>
                <a:chExt cx="997632" cy="581560"/>
              </a:xfrm>
            </p:grpSpPr>
            <p:pic>
              <p:nvPicPr>
                <p:cNvPr id="37" name="Picture 36"/>
                <p:cNvPicPr>
                  <a:picLocks/>
                </p:cNvPicPr>
                <p:nvPr/>
              </p:nvPicPr>
              <p:blipFill rotWithShape="1">
                <a:blip r:embed="rId4" cstate="print">
                  <a:extLst>
                    <a:ext uri="{28A0092B-C50C-407E-A947-70E740481C1C}">
                      <a14:useLocalDpi xmlns:a14="http://schemas.microsoft.com/office/drawing/2010/main" xmlns="" val="0"/>
                    </a:ext>
                  </a:extLst>
                </a:blip>
                <a:srcRect t="2449" b="14763"/>
                <a:stretch/>
              </p:blipFill>
              <p:spPr>
                <a:xfrm>
                  <a:off x="7021005" y="1614301"/>
                  <a:ext cx="484632" cy="581558"/>
                </a:xfrm>
                <a:prstGeom prst="rect">
                  <a:avLst/>
                </a:prstGeom>
              </p:spPr>
            </p:pic>
            <p:pic>
              <p:nvPicPr>
                <p:cNvPr id="38" name="Picture 37"/>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34005" y="1614299"/>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34" name="Picture 33"/>
            <p:cNvPicPr>
              <a:picLocks noChangeAspect="1"/>
            </p:cNvPicPr>
            <p:nvPr/>
          </p:nvPicPr>
          <p:blipFill rotWithShape="1">
            <a:blip r:embed="rId6" cstate="print">
              <a:extLst>
                <a:ext uri="{28A0092B-C50C-407E-A947-70E740481C1C}">
                  <a14:useLocalDpi xmlns:a14="http://schemas.microsoft.com/office/drawing/2010/main" xmlns="" val="0"/>
                </a:ext>
              </a:extLst>
            </a:blip>
            <a:srcRect t="5212" b="14357"/>
            <a:stretch/>
          </p:blipFill>
          <p:spPr>
            <a:xfrm>
              <a:off x="8201825" y="1983897"/>
              <a:ext cx="592108" cy="711044"/>
            </a:xfrm>
            <a:prstGeom prst="rect">
              <a:avLst/>
            </a:prstGeom>
          </p:spPr>
        </p:pic>
      </p:grpSp>
      <p:grpSp>
        <p:nvGrpSpPr>
          <p:cNvPr id="39" name="Group 38"/>
          <p:cNvGrpSpPr/>
          <p:nvPr/>
        </p:nvGrpSpPr>
        <p:grpSpPr>
          <a:xfrm>
            <a:off x="365124" y="2748652"/>
            <a:ext cx="8439811" cy="1109293"/>
            <a:chOff x="365124" y="2819781"/>
            <a:chExt cx="8439811" cy="1109293"/>
          </a:xfrm>
        </p:grpSpPr>
        <p:grpSp>
          <p:nvGrpSpPr>
            <p:cNvPr id="40" name="Group 39"/>
            <p:cNvGrpSpPr/>
            <p:nvPr/>
          </p:nvGrpSpPr>
          <p:grpSpPr>
            <a:xfrm>
              <a:off x="365124" y="2819781"/>
              <a:ext cx="8439811" cy="1109293"/>
              <a:chOff x="365124" y="2654295"/>
              <a:chExt cx="8439811" cy="1109293"/>
            </a:xfrm>
          </p:grpSpPr>
          <p:sp>
            <p:nvSpPr>
              <p:cNvPr id="42"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CANCER DU PANCRÉAS ET TUMEURS HÉPATOBILIAIRES</a:t>
                </a:r>
                <a:endParaRPr lang="en-GB" sz="1400" b="1" dirty="0">
                  <a:solidFill>
                    <a:srgbClr val="043882"/>
                  </a:solidFill>
                </a:endParaRP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fr-FR" sz="1100" dirty="0">
                    <a:solidFill>
                      <a:srgbClr val="4D4D4D"/>
                    </a:solidFill>
                  </a:rPr>
                  <a:t>Oncologie digestive, hôpital universitaire Erasme, Brussels, </a:t>
                </a:r>
                <a:r>
                  <a:rPr lang="fr-FR" sz="1100" dirty="0" smtClean="0">
                    <a:solidFill>
                      <a:srgbClr val="4D4D4D"/>
                    </a:solidFill>
                  </a:rPr>
                  <a:t>Belgique</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t>
                </a:r>
                <a:r>
                  <a:rPr lang="fr-FR" sz="1100" dirty="0" smtClean="0">
                    <a:solidFill>
                      <a:srgbClr val="4D4D4D"/>
                    </a:solidFill>
                  </a:rPr>
                  <a:t>Allemagne</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Ulrich </a:t>
                </a:r>
                <a:r>
                  <a:rPr lang="en-GB" sz="1100" b="1" dirty="0" err="1" smtClean="0">
                    <a:solidFill>
                      <a:srgbClr val="4D4D4D"/>
                    </a:solidFill>
                  </a:rPr>
                  <a:t>Güller</a:t>
                </a:r>
                <a:r>
                  <a:rPr lang="en-GB" sz="1100" dirty="0" smtClean="0">
                    <a:solidFill>
                      <a:srgbClr val="4D4D4D"/>
                    </a:solidFill>
                  </a:rPr>
                  <a:t>	</a:t>
                </a:r>
                <a:r>
                  <a:rPr lang="en-GB" sz="1100" dirty="0" err="1" smtClean="0">
                    <a:solidFill>
                      <a:srgbClr val="4D4D4D"/>
                    </a:solidFill>
                  </a:rPr>
                  <a:t>Oncologie</a:t>
                </a:r>
                <a:r>
                  <a:rPr lang="en-GB" sz="1100" dirty="0" smtClean="0">
                    <a:solidFill>
                      <a:srgbClr val="4D4D4D"/>
                    </a:solidFill>
                  </a:rPr>
                  <a:t> </a:t>
                </a:r>
                <a:r>
                  <a:rPr lang="en-GB" sz="1100" dirty="0" err="1" smtClean="0">
                    <a:solidFill>
                      <a:srgbClr val="4D4D4D"/>
                    </a:solidFill>
                  </a:rPr>
                  <a:t>médicale</a:t>
                </a:r>
                <a:r>
                  <a:rPr lang="en-GB" sz="1100" dirty="0" smtClean="0">
                    <a:solidFill>
                      <a:srgbClr val="4D4D4D"/>
                    </a:solidFill>
                  </a:rPr>
                  <a:t> et </a:t>
                </a:r>
                <a:r>
                  <a:rPr lang="en-GB" sz="1100" dirty="0" err="1" smtClean="0">
                    <a:solidFill>
                      <a:srgbClr val="4D4D4D"/>
                    </a:solidFill>
                  </a:rPr>
                  <a:t>hématologie</a:t>
                </a:r>
                <a:r>
                  <a:rPr lang="en-GB" sz="1100" dirty="0" smtClean="0">
                    <a:solidFill>
                      <a:srgbClr val="4D4D4D"/>
                    </a:solidFill>
                  </a:rPr>
                  <a:t>, </a:t>
                </a:r>
                <a:r>
                  <a:rPr lang="en-GB" sz="1100" dirty="0" err="1" smtClean="0">
                    <a:solidFill>
                      <a:srgbClr val="4D4D4D"/>
                    </a:solidFill>
                  </a:rPr>
                  <a:t>Hôpital</a:t>
                </a:r>
                <a:r>
                  <a:rPr lang="en-GB" sz="1100" dirty="0" smtClean="0">
                    <a:solidFill>
                      <a:srgbClr val="4D4D4D"/>
                    </a:solidFill>
                  </a:rPr>
                  <a:t> cantonal St </a:t>
                </a:r>
                <a:r>
                  <a:rPr lang="en-GB" sz="1100" dirty="0" err="1" smtClean="0">
                    <a:solidFill>
                      <a:srgbClr val="4D4D4D"/>
                    </a:solidFill>
                  </a:rPr>
                  <a:t>Gallen</a:t>
                </a:r>
                <a:r>
                  <a:rPr lang="en-GB" sz="1100" dirty="0" smtClean="0">
                    <a:solidFill>
                      <a:srgbClr val="4D4D4D"/>
                    </a:solidFill>
                  </a:rPr>
                  <a:t>, St </a:t>
                </a:r>
                <a:r>
                  <a:rPr lang="en-GB" sz="1100" dirty="0" err="1" smtClean="0">
                    <a:solidFill>
                      <a:srgbClr val="4D4D4D"/>
                    </a:solidFill>
                  </a:rPr>
                  <a:t>Gallen</a:t>
                </a:r>
                <a:r>
                  <a:rPr lang="en-GB" sz="1100" dirty="0" smtClean="0">
                    <a:solidFill>
                      <a:srgbClr val="4D4D4D"/>
                    </a:solidFill>
                  </a:rPr>
                  <a:t>, Suisse</a:t>
                </a:r>
                <a:endParaRPr lang="en-GB" sz="1100" dirty="0">
                  <a:solidFill>
                    <a:srgbClr val="4D4D4D"/>
                  </a:solidFill>
                </a:endParaRPr>
              </a:p>
            </p:txBody>
          </p:sp>
          <p:grpSp>
            <p:nvGrpSpPr>
              <p:cNvPr id="43" name="Group 42"/>
              <p:cNvGrpSpPr/>
              <p:nvPr/>
            </p:nvGrpSpPr>
            <p:grpSpPr>
              <a:xfrm>
                <a:off x="6918444" y="2654295"/>
                <a:ext cx="1231125" cy="728286"/>
                <a:chOff x="6501402" y="3166725"/>
                <a:chExt cx="989277" cy="585218"/>
              </a:xfrm>
            </p:grpSpPr>
            <p:pic>
              <p:nvPicPr>
                <p:cNvPr id="44" name="Picture 43"/>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41" name="Picture 40"/>
            <p:cNvPicPr>
              <a:picLocks noChangeAspect="1"/>
            </p:cNvPicPr>
            <p:nvPr/>
          </p:nvPicPr>
          <p:blipFill rotWithShape="1">
            <a:blip r:embed="rId8" cstate="print">
              <a:extLst>
                <a:ext uri="{28A0092B-C50C-407E-A947-70E740481C1C}">
                  <a14:useLocalDpi xmlns:a14="http://schemas.microsoft.com/office/drawing/2010/main" xmlns="" val="0"/>
                </a:ext>
              </a:extLst>
            </a:blip>
            <a:srcRect b="17216"/>
            <a:stretch/>
          </p:blipFill>
          <p:spPr>
            <a:xfrm>
              <a:off x="8201825" y="2819781"/>
              <a:ext cx="603110" cy="729886"/>
            </a:xfrm>
            <a:prstGeom prst="rect">
              <a:avLst/>
            </a:prstGeom>
          </p:spPr>
        </p:pic>
      </p:grpSp>
      <p:grpSp>
        <p:nvGrpSpPr>
          <p:cNvPr id="46" name="Group 45"/>
          <p:cNvGrpSpPr/>
          <p:nvPr/>
        </p:nvGrpSpPr>
        <p:grpSpPr>
          <a:xfrm>
            <a:off x="365125" y="3921781"/>
            <a:ext cx="8428808" cy="1045676"/>
            <a:chOff x="365125" y="4016876"/>
            <a:chExt cx="8428808" cy="1045676"/>
          </a:xfrm>
        </p:grpSpPr>
        <p:grpSp>
          <p:nvGrpSpPr>
            <p:cNvPr id="47" name="Group 46"/>
            <p:cNvGrpSpPr/>
            <p:nvPr/>
          </p:nvGrpSpPr>
          <p:grpSpPr>
            <a:xfrm>
              <a:off x="365125" y="4016876"/>
              <a:ext cx="8428808" cy="1045676"/>
              <a:chOff x="365125" y="3819832"/>
              <a:chExt cx="8428808" cy="1045676"/>
            </a:xfrm>
          </p:grpSpPr>
          <p:sp>
            <p:nvSpPr>
              <p:cNvPr id="49"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lnSpc>
                    <a:spcPct val="150000"/>
                  </a:lnSpc>
                  <a:spcAft>
                    <a:spcPts val="0"/>
                  </a:spcAft>
                  <a:tabLst>
                    <a:tab pos="1973263" algn="l"/>
                  </a:tabLst>
                </a:pPr>
                <a:r>
                  <a:rPr lang="fr-FR" sz="1400" b="1" dirty="0">
                    <a:solidFill>
                      <a:srgbClr val="043882"/>
                    </a:solidFill>
                  </a:rPr>
                  <a:t>TUMEURS GASTRO-OESOPHAGIENNES ET NEUROENDOCRINES </a:t>
                </a:r>
              </a:p>
              <a:p>
                <a:pPr>
                  <a:lnSpc>
                    <a:spcPct val="150000"/>
                  </a:lnSpc>
                  <a:spcAft>
                    <a:spcPts val="0"/>
                  </a:spcAft>
                  <a:tabLst>
                    <a:tab pos="1973263" algn="l"/>
                  </a:tabLst>
                </a:pPr>
                <a:r>
                  <a:rPr lang="en-GB" sz="1100" b="1" dirty="0" smtClean="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fr-FR" sz="1100" dirty="0">
                    <a:solidFill>
                      <a:srgbClr val="4D4D4D"/>
                    </a:solidFill>
                  </a:rPr>
                  <a:t>Hôpital universitaire et INSERM, Dijon, </a:t>
                </a:r>
                <a:r>
                  <a:rPr lang="fr-FR" sz="1100" dirty="0" smtClean="0">
                    <a:solidFill>
                      <a:srgbClr val="4D4D4D"/>
                    </a:solidFill>
                  </a:rPr>
                  <a:t>France</a:t>
                </a:r>
              </a:p>
              <a:p>
                <a:pPr>
                  <a:lnSpc>
                    <a:spcPct val="150000"/>
                  </a:lnSpc>
                  <a:spcAft>
                    <a:spcPts val="0"/>
                  </a:spcAft>
                  <a:tabLst>
                    <a:tab pos="1973263" algn="l"/>
                  </a:tabLst>
                </a:pPr>
                <a:r>
                  <a:rPr lang="en-GB" sz="1100" b="1" dirty="0" smtClean="0">
                    <a:solidFill>
                      <a:srgbClr val="4D4D4D"/>
                    </a:solidFill>
                  </a:rPr>
                  <a:t>Prof Tamara </a:t>
                </a:r>
                <a:r>
                  <a:rPr lang="en-GB" sz="1100" b="1" dirty="0" err="1" smtClean="0">
                    <a:solidFill>
                      <a:srgbClr val="4D4D4D"/>
                    </a:solidFill>
                  </a:rPr>
                  <a:t>Matysiak</a:t>
                </a:r>
                <a:r>
                  <a:rPr lang="en-GB" sz="1100" dirty="0">
                    <a:solidFill>
                      <a:srgbClr val="4D4D4D"/>
                    </a:solidFill>
                  </a:rPr>
                  <a:t>	</a:t>
                </a:r>
                <a:r>
                  <a:rPr lang="en-GB" sz="1100" dirty="0" err="1" smtClean="0">
                    <a:solidFill>
                      <a:srgbClr val="4D4D4D"/>
                    </a:solidFill>
                  </a:rPr>
                  <a:t>Hépatogastroentérologie</a:t>
                </a:r>
                <a:r>
                  <a:rPr lang="en-GB" sz="1100" dirty="0" smtClean="0">
                    <a:solidFill>
                      <a:srgbClr val="4D4D4D"/>
                    </a:solidFill>
                  </a:rPr>
                  <a:t> et </a:t>
                </a:r>
                <a:r>
                  <a:rPr lang="en-GB" sz="1100" dirty="0" err="1" smtClean="0">
                    <a:solidFill>
                      <a:srgbClr val="4D4D4D"/>
                    </a:solidFill>
                  </a:rPr>
                  <a:t>oncologie</a:t>
                </a:r>
                <a:r>
                  <a:rPr lang="en-GB" sz="1100" dirty="0" smtClean="0">
                    <a:solidFill>
                      <a:srgbClr val="4D4D4D"/>
                    </a:solidFill>
                  </a:rPr>
                  <a:t> digestive, </a:t>
                </a:r>
                <a:r>
                  <a:rPr lang="en-GB" sz="1100" dirty="0" err="1" smtClean="0">
                    <a:solidFill>
                      <a:srgbClr val="4D4D4D"/>
                    </a:solidFill>
                  </a:rPr>
                  <a:t>Institut</a:t>
                </a:r>
                <a:r>
                  <a:rPr lang="en-GB" sz="1100" dirty="0" smtClean="0">
                    <a:solidFill>
                      <a:srgbClr val="4D4D4D"/>
                    </a:solidFill>
                  </a:rPr>
                  <a:t> des maladies digestives</a:t>
                </a:r>
                <a:br>
                  <a:rPr lang="en-GB" sz="1100" dirty="0" smtClean="0">
                    <a:solidFill>
                      <a:srgbClr val="4D4D4D"/>
                    </a:solidFill>
                  </a:rPr>
                </a:br>
                <a:r>
                  <a:rPr lang="en-GB" sz="1100" dirty="0" smtClean="0">
                    <a:solidFill>
                      <a:srgbClr val="4D4D4D"/>
                    </a:solidFill>
                  </a:rPr>
                  <a:t>	Nantes, France</a:t>
                </a:r>
                <a:endParaRPr lang="en-GB" sz="1100" dirty="0">
                  <a:solidFill>
                    <a:srgbClr val="4D4D4D"/>
                  </a:solidFill>
                </a:endParaRPr>
              </a:p>
            </p:txBody>
          </p:sp>
          <p:pic>
            <p:nvPicPr>
              <p:cNvPr id="50" name="Picture 49"/>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48" name="Picture 47"/>
            <p:cNvPicPr>
              <a:picLocks noChangeAspect="1"/>
            </p:cNvPicPr>
            <p:nvPr/>
          </p:nvPicPr>
          <p:blipFill rotWithShape="1">
            <a:blip r:embed="rId10" cstate="print">
              <a:extLst>
                <a:ext uri="{28A0092B-C50C-407E-A947-70E740481C1C}">
                  <a14:useLocalDpi xmlns:a14="http://schemas.microsoft.com/office/drawing/2010/main" xmlns="" val="0"/>
                </a:ext>
              </a:extLst>
            </a:blip>
            <a:srcRect l="19305" t="10567" r="8517" b="24084"/>
            <a:stretch/>
          </p:blipFill>
          <p:spPr>
            <a:xfrm>
              <a:off x="8207839" y="4016876"/>
              <a:ext cx="586094" cy="707524"/>
            </a:xfrm>
            <a:prstGeom prst="rect">
              <a:avLst/>
            </a:prstGeom>
          </p:spPr>
        </p:pic>
      </p:grpSp>
      <p:pic>
        <p:nvPicPr>
          <p:cNvPr id="51" name="Picture 50"/>
          <p:cNvPicPr>
            <a:picLocks noChangeAspect="1"/>
          </p:cNvPicPr>
          <p:nvPr/>
        </p:nvPicPr>
        <p:blipFill rotWithShape="1">
          <a:blip r:embed="rId11" cstate="print">
            <a:extLst>
              <a:ext uri="{28A0092B-C50C-407E-A947-70E740481C1C}">
                <a14:useLocalDpi xmlns:a14="http://schemas.microsoft.com/office/drawing/2010/main" xmlns="" val="0"/>
              </a:ext>
            </a:extLst>
          </a:blip>
          <a:srcRect l="19785" r="29888" b="49999"/>
          <a:stretch/>
        </p:blipFill>
        <p:spPr>
          <a:xfrm>
            <a:off x="6929530" y="1297495"/>
            <a:ext cx="587384" cy="727360"/>
          </a:xfrm>
          <a:prstGeom prst="rect">
            <a:avLst/>
          </a:prstGeom>
        </p:spPr>
      </p:pic>
      <p:pic>
        <p:nvPicPr>
          <p:cNvPr id="52" name="Picture 51"/>
          <p:cNvPicPr>
            <a:picLocks noChangeAspect="1"/>
          </p:cNvPicPr>
          <p:nvPr/>
        </p:nvPicPr>
        <p:blipFill rotWithShape="1">
          <a:blip r:embed="rId11" cstate="print">
            <a:extLst>
              <a:ext uri="{28A0092B-C50C-407E-A947-70E740481C1C}">
                <a14:useLocalDpi xmlns:a14="http://schemas.microsoft.com/office/drawing/2010/main" xmlns="" val="0"/>
              </a:ext>
            </a:extLst>
          </a:blip>
          <a:srcRect l="19785" r="29888" b="49999"/>
          <a:stretch/>
        </p:blipFill>
        <p:spPr>
          <a:xfrm>
            <a:off x="7554321" y="5031295"/>
            <a:ext cx="587384" cy="727360"/>
          </a:xfrm>
          <a:prstGeom prst="rect">
            <a:avLst/>
          </a:prstGeom>
        </p:spPr>
      </p:pic>
    </p:spTree>
    <p:extLst>
      <p:ext uri="{BB962C8B-B14F-4D97-AF65-F5344CB8AC3E}">
        <p14:creationId xmlns:p14="http://schemas.microsoft.com/office/powerpoint/2010/main" xmlns="" val="1199695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LBA45 : Impact sur la qualité de vie (HRQoL) du pembrolizumab versus chimiothérapie en traitement de 1</a:t>
            </a:r>
            <a:r>
              <a:rPr lang="fr-FR" baseline="30000" dirty="0"/>
              <a:t>e</a:t>
            </a:r>
            <a:r>
              <a:rPr lang="fr-FR" dirty="0"/>
              <a:t> ligne </a:t>
            </a:r>
            <a:r>
              <a:rPr lang="fr-FR" dirty="0" smtClean="0"/>
              <a:t>de </a:t>
            </a:r>
            <a:r>
              <a:rPr lang="fr-FR" dirty="0"/>
              <a:t>l’adénocarcinome avancé de l’estomac ou de la jonction gastro-oesophagienne PD-L1 positif </a:t>
            </a:r>
            <a:r>
              <a:rPr lang="fr-FR" dirty="0" smtClean="0"/>
              <a:t/>
            </a:r>
            <a:br>
              <a:rPr lang="fr-FR" dirty="0" smtClean="0"/>
            </a:br>
            <a:r>
              <a:rPr lang="fr-FR" dirty="0" smtClean="0"/>
              <a:t>– </a:t>
            </a:r>
            <a:r>
              <a:rPr lang="fr-FR" dirty="0"/>
              <a:t>Van Cutsem E, et al</a:t>
            </a:r>
          </a:p>
        </p:txBody>
      </p:sp>
      <p:sp>
        <p:nvSpPr>
          <p:cNvPr id="3" name="Content Placeholder 2"/>
          <p:cNvSpPr>
            <a:spLocks noGrp="1"/>
          </p:cNvSpPr>
          <p:nvPr>
            <p:ph idx="1"/>
          </p:nvPr>
        </p:nvSpPr>
        <p:spPr/>
        <p:txBody>
          <a:bodyPr/>
          <a:lstStyle/>
          <a:p>
            <a:pPr marL="0" indent="0">
              <a:buNone/>
            </a:pPr>
            <a:r>
              <a:rPr lang="fr-FR" b="1" dirty="0"/>
              <a:t>Résultats</a:t>
            </a:r>
          </a:p>
          <a:p>
            <a:pPr marL="0" indent="0">
              <a:spcBef>
                <a:spcPts val="26400"/>
              </a:spcBef>
              <a:buNone/>
            </a:pPr>
            <a:r>
              <a:rPr lang="fr-FR" b="1" dirty="0" smtClean="0"/>
              <a:t>Conclusion</a:t>
            </a:r>
            <a:endParaRPr lang="fr-FR" b="1" dirty="0"/>
          </a:p>
          <a:p>
            <a:r>
              <a:rPr lang="fr-FR" b="1" dirty="0"/>
              <a:t>Chez ces patients avec cancer de l’estomac ou JGO avancé, le pembrolizumab en 1</a:t>
            </a:r>
            <a:r>
              <a:rPr lang="fr-FR" b="1" baseline="30000" dirty="0"/>
              <a:t>e</a:t>
            </a:r>
            <a:r>
              <a:rPr lang="fr-FR" b="1" dirty="0"/>
              <a:t> ligne a montré une </a:t>
            </a:r>
            <a:r>
              <a:rPr lang="fr-FR" b="1" dirty="0" err="1"/>
              <a:t>HRQoL</a:t>
            </a:r>
            <a:r>
              <a:rPr lang="fr-FR" b="1" dirty="0"/>
              <a:t> similaire à la chimiothérapie en dehors d’un délai jusqu’à détérioration significativement augmenté pour l’échelle nausées/vomissements de QLQ-C30</a:t>
            </a:r>
          </a:p>
        </p:txBody>
      </p:sp>
      <p:sp>
        <p:nvSpPr>
          <p:cNvPr id="5" name="Text Placeholder 4"/>
          <p:cNvSpPr>
            <a:spLocks noGrp="1"/>
          </p:cNvSpPr>
          <p:nvPr>
            <p:ph type="body" sz="quarter" idx="11"/>
          </p:nvPr>
        </p:nvSpPr>
        <p:spPr/>
        <p:txBody>
          <a:bodyPr/>
          <a:lstStyle/>
          <a:p>
            <a:r>
              <a:rPr lang="fr-FR" dirty="0"/>
              <a:t>Van </a:t>
            </a:r>
            <a:r>
              <a:rPr lang="fr-FR" dirty="0" err="1"/>
              <a:t>Cutsem</a:t>
            </a:r>
            <a:r>
              <a:rPr lang="fr-FR" dirty="0"/>
              <a:t> E, et al, Ann </a:t>
            </a:r>
            <a:r>
              <a:rPr lang="fr-FR" dirty="0" err="1"/>
              <a:t>Oncol</a:t>
            </a:r>
            <a:r>
              <a:rPr lang="fr-FR" dirty="0"/>
              <a:t> 2019;30(</a:t>
            </a:r>
            <a:r>
              <a:rPr lang="fr-FR" dirty="0" err="1"/>
              <a:t>suppl</a:t>
            </a:r>
            <a:r>
              <a:rPr lang="fr-FR" dirty="0"/>
              <a:t>):</a:t>
            </a:r>
            <a:r>
              <a:rPr lang="fr-FR" dirty="0" err="1"/>
              <a:t>abstr</a:t>
            </a:r>
            <a:r>
              <a:rPr lang="fr-FR" dirty="0"/>
              <a:t> LBA45</a:t>
            </a:r>
          </a:p>
        </p:txBody>
      </p:sp>
      <p:graphicFrame>
        <p:nvGraphicFramePr>
          <p:cNvPr id="9" name="Table 8">
            <a:extLst>
              <a:ext uri="{FF2B5EF4-FFF2-40B4-BE49-F238E27FC236}">
                <a16:creationId xmlns:a16="http://schemas.microsoft.com/office/drawing/2014/main" xmlns="" id="{EA26C688-217F-4B47-B442-07B9B8161269}"/>
              </a:ext>
            </a:extLst>
          </p:cNvPr>
          <p:cNvGraphicFramePr>
            <a:graphicFrameLocks noGrp="1"/>
          </p:cNvGraphicFramePr>
          <p:nvPr>
            <p:extLst>
              <p:ext uri="{D42A27DB-BD31-4B8C-83A1-F6EECF244321}">
                <p14:modId xmlns:p14="http://schemas.microsoft.com/office/powerpoint/2010/main" xmlns="" val="510587786"/>
              </p:ext>
            </p:extLst>
          </p:nvPr>
        </p:nvGraphicFramePr>
        <p:xfrm>
          <a:off x="2627328" y="3029470"/>
          <a:ext cx="4575276" cy="822960"/>
        </p:xfrm>
        <a:graphic>
          <a:graphicData uri="http://schemas.openxmlformats.org/drawingml/2006/table">
            <a:tbl>
              <a:tblPr firstRow="1" bandRow="1">
                <a:tableStyleId>{5C22544A-7EE6-4342-B048-85BDC9FD1C3A}</a:tableStyleId>
              </a:tblPr>
              <a:tblGrid>
                <a:gridCol w="1256782">
                  <a:extLst>
                    <a:ext uri="{9D8B030D-6E8A-4147-A177-3AD203B41FA5}">
                      <a16:colId xmlns:a16="http://schemas.microsoft.com/office/drawing/2014/main" xmlns="" val="3648236501"/>
                    </a:ext>
                  </a:extLst>
                </a:gridCol>
                <a:gridCol w="1403775">
                  <a:extLst>
                    <a:ext uri="{9D8B030D-6E8A-4147-A177-3AD203B41FA5}">
                      <a16:colId xmlns:a16="http://schemas.microsoft.com/office/drawing/2014/main" xmlns="" val="1586087309"/>
                    </a:ext>
                  </a:extLst>
                </a:gridCol>
                <a:gridCol w="953193">
                  <a:extLst>
                    <a:ext uri="{9D8B030D-6E8A-4147-A177-3AD203B41FA5}">
                      <a16:colId xmlns:a16="http://schemas.microsoft.com/office/drawing/2014/main" xmlns="" val="2746403429"/>
                    </a:ext>
                  </a:extLst>
                </a:gridCol>
                <a:gridCol w="961526">
                  <a:extLst>
                    <a:ext uri="{9D8B030D-6E8A-4147-A177-3AD203B41FA5}">
                      <a16:colId xmlns:a16="http://schemas.microsoft.com/office/drawing/2014/main" xmlns="" val="49883797"/>
                    </a:ext>
                  </a:extLst>
                </a:gridCol>
              </a:tblGrid>
              <a:tr h="141489">
                <a:tc>
                  <a:txBody>
                    <a:bodyPr/>
                    <a:lstStyle/>
                    <a:p>
                      <a:pPr algn="ctr"/>
                      <a:r>
                        <a:rPr lang="fr-FR" sz="900" noProof="0">
                          <a:solidFill>
                            <a:srgbClr val="363636"/>
                          </a:solidFill>
                        </a:rPr>
                        <a:t>Détérioration evts, n (%)</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900" noProof="0">
                          <a:solidFill>
                            <a:srgbClr val="363636"/>
                          </a:solidFill>
                        </a:rPr>
                        <a:t>DàD médian,</a:t>
                      </a:r>
                      <a:br>
                        <a:rPr lang="fr-FR" sz="900" noProof="0">
                          <a:solidFill>
                            <a:srgbClr val="363636"/>
                          </a:solidFill>
                        </a:rPr>
                      </a:br>
                      <a:r>
                        <a:rPr lang="fr-FR" sz="900" noProof="0">
                          <a:solidFill>
                            <a:srgbClr val="363636"/>
                          </a:solidFill>
                        </a:rPr>
                        <a:t>mois</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900" noProof="0">
                          <a:solidFill>
                            <a:srgbClr val="363636"/>
                          </a:solidFill>
                        </a:rPr>
                        <a:t>HR </a:t>
                      </a:r>
                      <a:br>
                        <a:rPr lang="fr-FR" sz="900" noProof="0">
                          <a:solidFill>
                            <a:srgbClr val="363636"/>
                          </a:solidFill>
                        </a:rPr>
                      </a:br>
                      <a:r>
                        <a:rPr lang="fr-FR" sz="900" noProof="0">
                          <a:solidFill>
                            <a:srgbClr val="363636"/>
                          </a:solidFill>
                        </a:rPr>
                        <a:t>(IC95%)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900" noProof="0">
                          <a:solidFill>
                            <a:srgbClr val="363636"/>
                          </a:solidFill>
                        </a:rPr>
                        <a:t>p</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917423186"/>
                  </a:ext>
                </a:extLst>
              </a:tr>
              <a:tr h="167842">
                <a:tc>
                  <a:txBody>
                    <a:bodyPr/>
                    <a:lstStyle/>
                    <a:p>
                      <a:pPr algn="ctr"/>
                      <a:r>
                        <a:rPr lang="fr-FR" sz="900" b="0" noProof="0">
                          <a:solidFill>
                            <a:srgbClr val="B60D27"/>
                          </a:solidFill>
                        </a:rPr>
                        <a:t>56 (23,4)</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fr-FR" sz="900" b="0" noProof="0">
                          <a:solidFill>
                            <a:srgbClr val="B60D27"/>
                          </a:solidFill>
                        </a:rPr>
                        <a:t>NA (18,2,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0" noProof="0">
                          <a:solidFill>
                            <a:srgbClr val="363636"/>
                          </a:solidFill>
                        </a:rPr>
                        <a:t>0,61</a:t>
                      </a:r>
                      <a:br>
                        <a:rPr lang="fr-FR" sz="900" b="0" noProof="0">
                          <a:solidFill>
                            <a:srgbClr val="363636"/>
                          </a:solidFill>
                        </a:rPr>
                      </a:br>
                      <a:r>
                        <a:rPr lang="fr-FR" sz="900" b="0" noProof="0">
                          <a:solidFill>
                            <a:srgbClr val="363636"/>
                          </a:solidFill>
                        </a:rPr>
                        <a:t>(0,44 - 0,85)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0" noProof="0">
                          <a:solidFill>
                            <a:srgbClr val="363636"/>
                          </a:solidFill>
                        </a:rPr>
                        <a:t>0,0029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738949535"/>
                  </a:ext>
                </a:extLst>
              </a:tr>
              <a:tr h="185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0" noProof="0">
                          <a:solidFill>
                            <a:srgbClr val="B2C0D8"/>
                          </a:solidFill>
                        </a:rPr>
                        <a:t>93 (39,7)</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0" noProof="0" dirty="0">
                          <a:solidFill>
                            <a:srgbClr val="B2C0D8"/>
                          </a:solidFill>
                        </a:rPr>
                        <a:t>11,3 (4,3, –)</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rgbClr val="E75C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3985292814"/>
                  </a:ext>
                </a:extLst>
              </a:tr>
            </a:tbl>
          </a:graphicData>
        </a:graphic>
      </p:graphicFrame>
      <p:grpSp>
        <p:nvGrpSpPr>
          <p:cNvPr id="10" name="Group 9">
            <a:extLst>
              <a:ext uri="{FF2B5EF4-FFF2-40B4-BE49-F238E27FC236}">
                <a16:creationId xmlns:a16="http://schemas.microsoft.com/office/drawing/2014/main" xmlns="" id="{B85F20A6-0768-450E-AC7D-BE957180E8FC}"/>
              </a:ext>
            </a:extLst>
          </p:cNvPr>
          <p:cNvGrpSpPr/>
          <p:nvPr/>
        </p:nvGrpSpPr>
        <p:grpSpPr>
          <a:xfrm>
            <a:off x="1516809" y="1566364"/>
            <a:ext cx="6104649" cy="3310540"/>
            <a:chOff x="1660744" y="1653077"/>
            <a:chExt cx="6104649" cy="3310540"/>
          </a:xfrm>
        </p:grpSpPr>
        <p:sp>
          <p:nvSpPr>
            <p:cNvPr id="11" name="TextBox 10">
              <a:extLst>
                <a:ext uri="{FF2B5EF4-FFF2-40B4-BE49-F238E27FC236}">
                  <a16:creationId xmlns:a16="http://schemas.microsoft.com/office/drawing/2014/main" xmlns="" id="{635D0A8C-2D63-49F1-B62C-03035BCD5DA4}"/>
                </a:ext>
              </a:extLst>
            </p:cNvPr>
            <p:cNvSpPr txBox="1"/>
            <p:nvPr/>
          </p:nvSpPr>
          <p:spPr>
            <a:xfrm>
              <a:off x="4905453" y="4192753"/>
              <a:ext cx="523715"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363636"/>
                  </a:solidFill>
                  <a:effectLst/>
                  <a:uLnTx/>
                  <a:uFillTx/>
                  <a:latin typeface="Arial" charset="0"/>
                  <a:cs typeface="Arial" panose="020B0604020202020204" pitchFamily="34" charset="0"/>
                </a:rPr>
                <a:t>Mois</a:t>
              </a:r>
              <a:endPar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12" name="Freeform 21">
              <a:extLst>
                <a:ext uri="{FF2B5EF4-FFF2-40B4-BE49-F238E27FC236}">
                  <a16:creationId xmlns:a16="http://schemas.microsoft.com/office/drawing/2014/main" xmlns="" id="{806A22EF-C33F-429B-A93D-37776D12828E}"/>
                </a:ext>
              </a:extLst>
            </p:cNvPr>
            <p:cNvSpPr>
              <a:spLocks/>
            </p:cNvSpPr>
            <p:nvPr/>
          </p:nvSpPr>
          <p:spPr bwMode="auto">
            <a:xfrm>
              <a:off x="2728701" y="1799613"/>
              <a:ext cx="4997737" cy="219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3" name="Line 6">
              <a:extLst>
                <a:ext uri="{FF2B5EF4-FFF2-40B4-BE49-F238E27FC236}">
                  <a16:creationId xmlns:a16="http://schemas.microsoft.com/office/drawing/2014/main" xmlns="" id="{717293FE-5D04-4E89-8A1B-A68A75E59BE9}"/>
                </a:ext>
              </a:extLst>
            </p:cNvPr>
            <p:cNvSpPr>
              <a:spLocks noChangeShapeType="1"/>
            </p:cNvSpPr>
            <p:nvPr/>
          </p:nvSpPr>
          <p:spPr bwMode="auto">
            <a:xfrm>
              <a:off x="2657505" y="1799612"/>
              <a:ext cx="7300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 name="Line 7">
              <a:extLst>
                <a:ext uri="{FF2B5EF4-FFF2-40B4-BE49-F238E27FC236}">
                  <a16:creationId xmlns:a16="http://schemas.microsoft.com/office/drawing/2014/main" xmlns="" id="{427F5599-7101-4C2E-8A73-D97899996ED2}"/>
                </a:ext>
              </a:extLst>
            </p:cNvPr>
            <p:cNvSpPr>
              <a:spLocks noChangeShapeType="1"/>
            </p:cNvSpPr>
            <p:nvPr/>
          </p:nvSpPr>
          <p:spPr bwMode="auto">
            <a:xfrm>
              <a:off x="2657505" y="2242098"/>
              <a:ext cx="7300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 name="Line 8">
              <a:extLst>
                <a:ext uri="{FF2B5EF4-FFF2-40B4-BE49-F238E27FC236}">
                  <a16:creationId xmlns:a16="http://schemas.microsoft.com/office/drawing/2014/main" xmlns="" id="{6CD93511-CE77-4300-8D33-B021A422D004}"/>
                </a:ext>
              </a:extLst>
            </p:cNvPr>
            <p:cNvSpPr>
              <a:spLocks noChangeShapeType="1"/>
            </p:cNvSpPr>
            <p:nvPr/>
          </p:nvSpPr>
          <p:spPr bwMode="auto">
            <a:xfrm>
              <a:off x="2657505" y="2660651"/>
              <a:ext cx="7300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 name="Line 9">
              <a:extLst>
                <a:ext uri="{FF2B5EF4-FFF2-40B4-BE49-F238E27FC236}">
                  <a16:creationId xmlns:a16="http://schemas.microsoft.com/office/drawing/2014/main" xmlns="" id="{C100728E-8557-45B7-A1F0-FEE54F7F3657}"/>
                </a:ext>
              </a:extLst>
            </p:cNvPr>
            <p:cNvSpPr>
              <a:spLocks noChangeShapeType="1"/>
            </p:cNvSpPr>
            <p:nvPr/>
          </p:nvSpPr>
          <p:spPr bwMode="auto">
            <a:xfrm>
              <a:off x="2657505" y="3105903"/>
              <a:ext cx="7300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Line 10">
              <a:extLst>
                <a:ext uri="{FF2B5EF4-FFF2-40B4-BE49-F238E27FC236}">
                  <a16:creationId xmlns:a16="http://schemas.microsoft.com/office/drawing/2014/main" xmlns="" id="{1339E996-C217-4A5C-81EF-DFE488C865D8}"/>
                </a:ext>
              </a:extLst>
            </p:cNvPr>
            <p:cNvSpPr>
              <a:spLocks noChangeShapeType="1"/>
            </p:cNvSpPr>
            <p:nvPr/>
          </p:nvSpPr>
          <p:spPr bwMode="auto">
            <a:xfrm>
              <a:off x="2657505" y="3538515"/>
              <a:ext cx="7300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 name="Line 11">
              <a:extLst>
                <a:ext uri="{FF2B5EF4-FFF2-40B4-BE49-F238E27FC236}">
                  <a16:creationId xmlns:a16="http://schemas.microsoft.com/office/drawing/2014/main" xmlns="" id="{B6CBCA19-D48D-40B8-8642-C4BA2A5253A1}"/>
                </a:ext>
              </a:extLst>
            </p:cNvPr>
            <p:cNvSpPr>
              <a:spLocks noChangeShapeType="1"/>
            </p:cNvSpPr>
            <p:nvPr/>
          </p:nvSpPr>
          <p:spPr bwMode="auto">
            <a:xfrm>
              <a:off x="2657505" y="3985183"/>
              <a:ext cx="73000"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 name="TextBox 18">
              <a:extLst>
                <a:ext uri="{FF2B5EF4-FFF2-40B4-BE49-F238E27FC236}">
                  <a16:creationId xmlns:a16="http://schemas.microsoft.com/office/drawing/2014/main" xmlns="" id="{BADF9763-DD02-4D0A-881A-288D5A13B849}"/>
                </a:ext>
              </a:extLst>
            </p:cNvPr>
            <p:cNvSpPr txBox="1"/>
            <p:nvPr/>
          </p:nvSpPr>
          <p:spPr>
            <a:xfrm rot="16200000">
              <a:off x="1431624" y="2766471"/>
              <a:ext cx="1595557"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rPr>
                <a:t>N détériorations, %</a:t>
              </a:r>
            </a:p>
          </p:txBody>
        </p:sp>
        <p:sp>
          <p:nvSpPr>
            <p:cNvPr id="20" name="TextBox 19">
              <a:extLst>
                <a:ext uri="{FF2B5EF4-FFF2-40B4-BE49-F238E27FC236}">
                  <a16:creationId xmlns:a16="http://schemas.microsoft.com/office/drawing/2014/main" xmlns="" id="{9635A60A-0957-4BBA-A186-BD44CEDEAA9E}"/>
                </a:ext>
              </a:extLst>
            </p:cNvPr>
            <p:cNvSpPr txBox="1"/>
            <p:nvPr/>
          </p:nvSpPr>
          <p:spPr>
            <a:xfrm>
              <a:off x="2276680" y="1653077"/>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100</a:t>
              </a:r>
            </a:p>
          </p:txBody>
        </p:sp>
        <p:sp>
          <p:nvSpPr>
            <p:cNvPr id="21" name="TextBox 20">
              <a:extLst>
                <a:ext uri="{FF2B5EF4-FFF2-40B4-BE49-F238E27FC236}">
                  <a16:creationId xmlns:a16="http://schemas.microsoft.com/office/drawing/2014/main" xmlns="" id="{D6315DA0-8CB4-4F01-92DC-781629E67BD6}"/>
                </a:ext>
              </a:extLst>
            </p:cNvPr>
            <p:cNvSpPr txBox="1"/>
            <p:nvPr/>
          </p:nvSpPr>
          <p:spPr>
            <a:xfrm>
              <a:off x="2376066" y="209728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80</a:t>
              </a:r>
            </a:p>
          </p:txBody>
        </p:sp>
        <p:sp>
          <p:nvSpPr>
            <p:cNvPr id="22" name="TextBox 21">
              <a:extLst>
                <a:ext uri="{FF2B5EF4-FFF2-40B4-BE49-F238E27FC236}">
                  <a16:creationId xmlns:a16="http://schemas.microsoft.com/office/drawing/2014/main" xmlns="" id="{C0EEB615-6091-4D90-8422-E1625529E6A6}"/>
                </a:ext>
              </a:extLst>
            </p:cNvPr>
            <p:cNvSpPr txBox="1"/>
            <p:nvPr/>
          </p:nvSpPr>
          <p:spPr>
            <a:xfrm>
              <a:off x="2376066" y="2515629"/>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60</a:t>
              </a:r>
            </a:p>
          </p:txBody>
        </p:sp>
        <p:sp>
          <p:nvSpPr>
            <p:cNvPr id="23" name="TextBox 22">
              <a:extLst>
                <a:ext uri="{FF2B5EF4-FFF2-40B4-BE49-F238E27FC236}">
                  <a16:creationId xmlns:a16="http://schemas.microsoft.com/office/drawing/2014/main" xmlns="" id="{34C89335-24AB-496B-8CBE-08C423520456}"/>
                </a:ext>
              </a:extLst>
            </p:cNvPr>
            <p:cNvSpPr txBox="1"/>
            <p:nvPr/>
          </p:nvSpPr>
          <p:spPr>
            <a:xfrm>
              <a:off x="2376066" y="296068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40</a:t>
              </a:r>
            </a:p>
          </p:txBody>
        </p:sp>
        <p:sp>
          <p:nvSpPr>
            <p:cNvPr id="24" name="TextBox 23">
              <a:extLst>
                <a:ext uri="{FF2B5EF4-FFF2-40B4-BE49-F238E27FC236}">
                  <a16:creationId xmlns:a16="http://schemas.microsoft.com/office/drawing/2014/main" xmlns="" id="{AAEE36FC-0886-4B69-A2DB-54AB90B8005C}"/>
                </a:ext>
              </a:extLst>
            </p:cNvPr>
            <p:cNvSpPr txBox="1"/>
            <p:nvPr/>
          </p:nvSpPr>
          <p:spPr>
            <a:xfrm>
              <a:off x="2376066" y="3393086"/>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20</a:t>
              </a:r>
            </a:p>
          </p:txBody>
        </p:sp>
        <p:sp>
          <p:nvSpPr>
            <p:cNvPr id="25" name="TextBox 24">
              <a:extLst>
                <a:ext uri="{FF2B5EF4-FFF2-40B4-BE49-F238E27FC236}">
                  <a16:creationId xmlns:a16="http://schemas.microsoft.com/office/drawing/2014/main" xmlns="" id="{6EDBA61A-38DE-482E-A913-F53868324B99}"/>
                </a:ext>
              </a:extLst>
            </p:cNvPr>
            <p:cNvSpPr txBox="1"/>
            <p:nvPr/>
          </p:nvSpPr>
          <p:spPr>
            <a:xfrm>
              <a:off x="2475452" y="3839548"/>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sp>
          <p:nvSpPr>
            <p:cNvPr id="26" name="Line 21">
              <a:extLst>
                <a:ext uri="{FF2B5EF4-FFF2-40B4-BE49-F238E27FC236}">
                  <a16:creationId xmlns:a16="http://schemas.microsoft.com/office/drawing/2014/main" xmlns="" id="{57C9B56B-49C9-41D1-9E9A-436942C57EB8}"/>
                </a:ext>
              </a:extLst>
            </p:cNvPr>
            <p:cNvSpPr>
              <a:spLocks noChangeShapeType="1"/>
            </p:cNvSpPr>
            <p:nvPr/>
          </p:nvSpPr>
          <p:spPr bwMode="auto">
            <a:xfrm>
              <a:off x="2727681" y="3995574"/>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grpSp>
          <p:nvGrpSpPr>
            <p:cNvPr id="27" name="Group 26">
              <a:extLst>
                <a:ext uri="{FF2B5EF4-FFF2-40B4-BE49-F238E27FC236}">
                  <a16:creationId xmlns:a16="http://schemas.microsoft.com/office/drawing/2014/main" xmlns="" id="{1FCD1D16-86B6-477C-AFDB-A937B7F84DB1}"/>
                </a:ext>
              </a:extLst>
            </p:cNvPr>
            <p:cNvGrpSpPr/>
            <p:nvPr/>
          </p:nvGrpSpPr>
          <p:grpSpPr>
            <a:xfrm>
              <a:off x="3366933" y="3995574"/>
              <a:ext cx="172089" cy="339357"/>
              <a:chOff x="4026063" y="4122579"/>
              <a:chExt cx="172089" cy="339357"/>
            </a:xfrm>
          </p:grpSpPr>
          <p:sp>
            <p:nvSpPr>
              <p:cNvPr id="67" name="Line 19">
                <a:extLst>
                  <a:ext uri="{FF2B5EF4-FFF2-40B4-BE49-F238E27FC236}">
                    <a16:creationId xmlns:a16="http://schemas.microsoft.com/office/drawing/2014/main" xmlns="" id="{6B45F349-6135-4C82-83E5-2C3B6B2081E4}"/>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8" name="TextBox 67">
                <a:extLst>
                  <a:ext uri="{FF2B5EF4-FFF2-40B4-BE49-F238E27FC236}">
                    <a16:creationId xmlns:a16="http://schemas.microsoft.com/office/drawing/2014/main" xmlns="" id="{9CB99B7F-70DD-4733-B34F-538B64946D31}"/>
                  </a:ext>
                </a:extLst>
              </p:cNvPr>
              <p:cNvSpPr txBox="1"/>
              <p:nvPr/>
            </p:nvSpPr>
            <p:spPr>
              <a:xfrm>
                <a:off x="4026063" y="417378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3</a:t>
                </a:r>
              </a:p>
            </p:txBody>
          </p:sp>
        </p:grpSp>
        <p:sp>
          <p:nvSpPr>
            <p:cNvPr id="28" name="TextBox 27">
              <a:extLst>
                <a:ext uri="{FF2B5EF4-FFF2-40B4-BE49-F238E27FC236}">
                  <a16:creationId xmlns:a16="http://schemas.microsoft.com/office/drawing/2014/main" xmlns="" id="{891B8B11-D130-48D2-9D45-9541541E9165}"/>
                </a:ext>
              </a:extLst>
            </p:cNvPr>
            <p:cNvSpPr txBox="1"/>
            <p:nvPr/>
          </p:nvSpPr>
          <p:spPr>
            <a:xfrm>
              <a:off x="2645076" y="40467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0</a:t>
              </a:r>
            </a:p>
          </p:txBody>
        </p:sp>
        <p:grpSp>
          <p:nvGrpSpPr>
            <p:cNvPr id="29" name="Group 28">
              <a:extLst>
                <a:ext uri="{FF2B5EF4-FFF2-40B4-BE49-F238E27FC236}">
                  <a16:creationId xmlns:a16="http://schemas.microsoft.com/office/drawing/2014/main" xmlns="" id="{1449F31E-C45B-4BBD-8B45-96EC1ACEF3F6}"/>
                </a:ext>
              </a:extLst>
            </p:cNvPr>
            <p:cNvGrpSpPr/>
            <p:nvPr/>
          </p:nvGrpSpPr>
          <p:grpSpPr>
            <a:xfrm>
              <a:off x="4062411" y="3995574"/>
              <a:ext cx="172089" cy="339357"/>
              <a:chOff x="4026063" y="4122579"/>
              <a:chExt cx="172089" cy="339357"/>
            </a:xfrm>
          </p:grpSpPr>
          <p:sp>
            <p:nvSpPr>
              <p:cNvPr id="65" name="Line 19">
                <a:extLst>
                  <a:ext uri="{FF2B5EF4-FFF2-40B4-BE49-F238E27FC236}">
                    <a16:creationId xmlns:a16="http://schemas.microsoft.com/office/drawing/2014/main" xmlns="" id="{660C61C9-75FC-43DE-A520-4AF6BBF272AE}"/>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6" name="TextBox 65">
                <a:extLst>
                  <a:ext uri="{FF2B5EF4-FFF2-40B4-BE49-F238E27FC236}">
                    <a16:creationId xmlns:a16="http://schemas.microsoft.com/office/drawing/2014/main" xmlns="" id="{91579581-9996-45D9-BFE4-63FDED95311B}"/>
                  </a:ext>
                </a:extLst>
              </p:cNvPr>
              <p:cNvSpPr txBox="1"/>
              <p:nvPr/>
            </p:nvSpPr>
            <p:spPr>
              <a:xfrm>
                <a:off x="4026063" y="417378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6</a:t>
                </a:r>
              </a:p>
            </p:txBody>
          </p:sp>
        </p:grpSp>
        <p:grpSp>
          <p:nvGrpSpPr>
            <p:cNvPr id="30" name="Group 29">
              <a:extLst>
                <a:ext uri="{FF2B5EF4-FFF2-40B4-BE49-F238E27FC236}">
                  <a16:creationId xmlns:a16="http://schemas.microsoft.com/office/drawing/2014/main" xmlns="" id="{B61B5D13-DDAD-47D1-939E-BB3C3B08BCB1}"/>
                </a:ext>
              </a:extLst>
            </p:cNvPr>
            <p:cNvGrpSpPr/>
            <p:nvPr/>
          </p:nvGrpSpPr>
          <p:grpSpPr>
            <a:xfrm>
              <a:off x="4757889" y="3995574"/>
              <a:ext cx="172089" cy="339357"/>
              <a:chOff x="4026063" y="4122579"/>
              <a:chExt cx="172089" cy="339357"/>
            </a:xfrm>
          </p:grpSpPr>
          <p:sp>
            <p:nvSpPr>
              <p:cNvPr id="63" name="Line 19">
                <a:extLst>
                  <a:ext uri="{FF2B5EF4-FFF2-40B4-BE49-F238E27FC236}">
                    <a16:creationId xmlns:a16="http://schemas.microsoft.com/office/drawing/2014/main" xmlns="" id="{87A397F5-C78D-427B-8E5B-61C317B1038E}"/>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4" name="TextBox 63">
                <a:extLst>
                  <a:ext uri="{FF2B5EF4-FFF2-40B4-BE49-F238E27FC236}">
                    <a16:creationId xmlns:a16="http://schemas.microsoft.com/office/drawing/2014/main" xmlns="" id="{A985BCA9-A42A-4EAE-80E8-7BB55EDBD396}"/>
                  </a:ext>
                </a:extLst>
              </p:cNvPr>
              <p:cNvSpPr txBox="1"/>
              <p:nvPr/>
            </p:nvSpPr>
            <p:spPr>
              <a:xfrm>
                <a:off x="4026063" y="417378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9</a:t>
                </a:r>
              </a:p>
            </p:txBody>
          </p:sp>
        </p:grpSp>
        <p:grpSp>
          <p:nvGrpSpPr>
            <p:cNvPr id="31" name="Group 30">
              <a:extLst>
                <a:ext uri="{FF2B5EF4-FFF2-40B4-BE49-F238E27FC236}">
                  <a16:creationId xmlns:a16="http://schemas.microsoft.com/office/drawing/2014/main" xmlns="" id="{C57A560F-8289-4CF9-9CA9-4A50155DB989}"/>
                </a:ext>
              </a:extLst>
            </p:cNvPr>
            <p:cNvGrpSpPr/>
            <p:nvPr/>
          </p:nvGrpSpPr>
          <p:grpSpPr>
            <a:xfrm>
              <a:off x="5411294" y="3995574"/>
              <a:ext cx="271475" cy="339357"/>
              <a:chOff x="3976370" y="4122579"/>
              <a:chExt cx="271475" cy="339357"/>
            </a:xfrm>
          </p:grpSpPr>
          <p:sp>
            <p:nvSpPr>
              <p:cNvPr id="61" name="Line 19">
                <a:extLst>
                  <a:ext uri="{FF2B5EF4-FFF2-40B4-BE49-F238E27FC236}">
                    <a16:creationId xmlns:a16="http://schemas.microsoft.com/office/drawing/2014/main" xmlns="" id="{8F3AEA9E-5EE5-4634-B7D7-48DDF3AE3982}"/>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2" name="TextBox 61">
                <a:extLst>
                  <a:ext uri="{FF2B5EF4-FFF2-40B4-BE49-F238E27FC236}">
                    <a16:creationId xmlns:a16="http://schemas.microsoft.com/office/drawing/2014/main" xmlns="" id="{D885F689-A908-4EF4-B337-933F59B1D0C1}"/>
                  </a:ext>
                </a:extLst>
              </p:cNvPr>
              <p:cNvSpPr txBox="1"/>
              <p:nvPr/>
            </p:nvSpPr>
            <p:spPr>
              <a:xfrm>
                <a:off x="3976370" y="41737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12</a:t>
                </a:r>
              </a:p>
            </p:txBody>
          </p:sp>
        </p:grpSp>
        <p:grpSp>
          <p:nvGrpSpPr>
            <p:cNvPr id="32" name="Group 31">
              <a:extLst>
                <a:ext uri="{FF2B5EF4-FFF2-40B4-BE49-F238E27FC236}">
                  <a16:creationId xmlns:a16="http://schemas.microsoft.com/office/drawing/2014/main" xmlns="" id="{F5EF5AAF-AA42-451E-B173-DABE76919FF5}"/>
                </a:ext>
              </a:extLst>
            </p:cNvPr>
            <p:cNvGrpSpPr/>
            <p:nvPr/>
          </p:nvGrpSpPr>
          <p:grpSpPr>
            <a:xfrm>
              <a:off x="6099152" y="3995574"/>
              <a:ext cx="271475" cy="339357"/>
              <a:chOff x="3976370" y="4122579"/>
              <a:chExt cx="271475" cy="339357"/>
            </a:xfrm>
          </p:grpSpPr>
          <p:sp>
            <p:nvSpPr>
              <p:cNvPr id="59" name="Line 19">
                <a:extLst>
                  <a:ext uri="{FF2B5EF4-FFF2-40B4-BE49-F238E27FC236}">
                    <a16:creationId xmlns:a16="http://schemas.microsoft.com/office/drawing/2014/main" xmlns="" id="{2C1A587C-621A-4202-8B76-62B3C77BF9CE}"/>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0" name="TextBox 59">
                <a:extLst>
                  <a:ext uri="{FF2B5EF4-FFF2-40B4-BE49-F238E27FC236}">
                    <a16:creationId xmlns:a16="http://schemas.microsoft.com/office/drawing/2014/main" xmlns="" id="{3F693D22-D302-4597-921C-45A52F1BB571}"/>
                  </a:ext>
                </a:extLst>
              </p:cNvPr>
              <p:cNvSpPr txBox="1"/>
              <p:nvPr/>
            </p:nvSpPr>
            <p:spPr>
              <a:xfrm>
                <a:off x="3976370" y="41737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15</a:t>
                </a:r>
              </a:p>
            </p:txBody>
          </p:sp>
        </p:grpSp>
        <p:grpSp>
          <p:nvGrpSpPr>
            <p:cNvPr id="33" name="Group 32">
              <a:extLst>
                <a:ext uri="{FF2B5EF4-FFF2-40B4-BE49-F238E27FC236}">
                  <a16:creationId xmlns:a16="http://schemas.microsoft.com/office/drawing/2014/main" xmlns="" id="{1A2594ED-F6C4-4750-8078-333497CD4066}"/>
                </a:ext>
              </a:extLst>
            </p:cNvPr>
            <p:cNvGrpSpPr/>
            <p:nvPr/>
          </p:nvGrpSpPr>
          <p:grpSpPr>
            <a:xfrm>
              <a:off x="6806060" y="3995574"/>
              <a:ext cx="271475" cy="339357"/>
              <a:chOff x="3976370" y="4122579"/>
              <a:chExt cx="271475" cy="339357"/>
            </a:xfrm>
          </p:grpSpPr>
          <p:sp>
            <p:nvSpPr>
              <p:cNvPr id="57" name="Line 19">
                <a:extLst>
                  <a:ext uri="{FF2B5EF4-FFF2-40B4-BE49-F238E27FC236}">
                    <a16:creationId xmlns:a16="http://schemas.microsoft.com/office/drawing/2014/main" xmlns="" id="{3D1407BB-E36F-416F-8CF9-6B6944F2E06A}"/>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8" name="TextBox 57">
                <a:extLst>
                  <a:ext uri="{FF2B5EF4-FFF2-40B4-BE49-F238E27FC236}">
                    <a16:creationId xmlns:a16="http://schemas.microsoft.com/office/drawing/2014/main" xmlns="" id="{BB04621B-1657-4308-9FBC-984F52D91588}"/>
                  </a:ext>
                </a:extLst>
              </p:cNvPr>
              <p:cNvSpPr txBox="1"/>
              <p:nvPr/>
            </p:nvSpPr>
            <p:spPr>
              <a:xfrm>
                <a:off x="3976370" y="41737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18</a:t>
                </a:r>
              </a:p>
            </p:txBody>
          </p:sp>
        </p:grpSp>
        <p:grpSp>
          <p:nvGrpSpPr>
            <p:cNvPr id="34" name="Group 33">
              <a:extLst>
                <a:ext uri="{FF2B5EF4-FFF2-40B4-BE49-F238E27FC236}">
                  <a16:creationId xmlns:a16="http://schemas.microsoft.com/office/drawing/2014/main" xmlns="" id="{8B805D3A-9B2E-440B-ADE8-1E2333DAC8F2}"/>
                </a:ext>
              </a:extLst>
            </p:cNvPr>
            <p:cNvGrpSpPr/>
            <p:nvPr/>
          </p:nvGrpSpPr>
          <p:grpSpPr>
            <a:xfrm>
              <a:off x="7493918" y="3995574"/>
              <a:ext cx="271475" cy="339357"/>
              <a:chOff x="3976370" y="4122579"/>
              <a:chExt cx="271475" cy="339357"/>
            </a:xfrm>
          </p:grpSpPr>
          <p:sp>
            <p:nvSpPr>
              <p:cNvPr id="55" name="Line 19">
                <a:extLst>
                  <a:ext uri="{FF2B5EF4-FFF2-40B4-BE49-F238E27FC236}">
                    <a16:creationId xmlns:a16="http://schemas.microsoft.com/office/drawing/2014/main" xmlns="" id="{9C62397F-F716-4742-BF62-543D387BAC1A}"/>
                  </a:ext>
                </a:extLst>
              </p:cNvPr>
              <p:cNvSpPr>
                <a:spLocks noChangeShapeType="1"/>
              </p:cNvSpPr>
              <p:nvPr/>
            </p:nvSpPr>
            <p:spPr bwMode="auto">
              <a:xfrm>
                <a:off x="4109333" y="4122579"/>
                <a:ext cx="0" cy="63993"/>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6" name="TextBox 55">
                <a:extLst>
                  <a:ext uri="{FF2B5EF4-FFF2-40B4-BE49-F238E27FC236}">
                    <a16:creationId xmlns:a16="http://schemas.microsoft.com/office/drawing/2014/main" xmlns="" id="{91B0CB4F-799E-4A34-A81F-3B474311E4A1}"/>
                  </a:ext>
                </a:extLst>
              </p:cNvPr>
              <p:cNvSpPr txBox="1"/>
              <p:nvPr/>
            </p:nvSpPr>
            <p:spPr>
              <a:xfrm>
                <a:off x="3976370" y="41737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rPr>
                  <a:t>21</a:t>
                </a:r>
              </a:p>
            </p:txBody>
          </p:sp>
        </p:grpSp>
        <p:grpSp>
          <p:nvGrpSpPr>
            <p:cNvPr id="35" name="Group 34">
              <a:extLst>
                <a:ext uri="{FF2B5EF4-FFF2-40B4-BE49-F238E27FC236}">
                  <a16:creationId xmlns:a16="http://schemas.microsoft.com/office/drawing/2014/main" xmlns="" id="{FB90ED34-1B7D-4C13-9563-3B0A2FE37C21}"/>
                </a:ext>
              </a:extLst>
            </p:cNvPr>
            <p:cNvGrpSpPr/>
            <p:nvPr/>
          </p:nvGrpSpPr>
          <p:grpSpPr>
            <a:xfrm>
              <a:off x="1660744" y="4364724"/>
              <a:ext cx="6070792" cy="370297"/>
              <a:chOff x="1660744" y="4339326"/>
              <a:chExt cx="6070792" cy="370297"/>
            </a:xfrm>
          </p:grpSpPr>
          <p:sp>
            <p:nvSpPr>
              <p:cNvPr id="46" name="TextBox 45">
                <a:extLst>
                  <a:ext uri="{FF2B5EF4-FFF2-40B4-BE49-F238E27FC236}">
                    <a16:creationId xmlns:a16="http://schemas.microsoft.com/office/drawing/2014/main" xmlns="" id="{97314EA2-39DE-4244-AFF2-710080D3CA07}"/>
                  </a:ext>
                </a:extLst>
              </p:cNvPr>
              <p:cNvSpPr txBox="1"/>
              <p:nvPr/>
            </p:nvSpPr>
            <p:spPr>
              <a:xfrm>
                <a:off x="1660744" y="4401846"/>
                <a:ext cx="811441" cy="307777"/>
              </a:xfrm>
              <a:prstGeom prst="rect">
                <a:avLst/>
              </a:prstGeom>
              <a:noFill/>
            </p:spPr>
            <p:txBody>
              <a:bodyPr wrap="none" rtlCol="0">
                <a:spAutoFit/>
              </a:bodyPr>
              <a:lstStyle/>
              <a:p>
                <a:pPr algn="r"/>
                <a:r>
                  <a:rPr lang="fr-FR" sz="1400" dirty="0" err="1">
                    <a:solidFill>
                      <a:srgbClr val="B60D27"/>
                    </a:solidFill>
                  </a:rPr>
                  <a:t>Pembro</a:t>
                </a:r>
                <a:endParaRPr lang="fr-FR" sz="1400" dirty="0">
                  <a:solidFill>
                    <a:srgbClr val="B60D27"/>
                  </a:solidFill>
                </a:endParaRPr>
              </a:p>
            </p:txBody>
          </p:sp>
          <p:sp>
            <p:nvSpPr>
              <p:cNvPr id="47" name="TextBox 46">
                <a:extLst>
                  <a:ext uri="{FF2B5EF4-FFF2-40B4-BE49-F238E27FC236}">
                    <a16:creationId xmlns:a16="http://schemas.microsoft.com/office/drawing/2014/main" xmlns="" id="{1D5D04D6-F1AB-4450-A305-C459B174537B}"/>
                  </a:ext>
                </a:extLst>
              </p:cNvPr>
              <p:cNvSpPr txBox="1"/>
              <p:nvPr/>
            </p:nvSpPr>
            <p:spPr>
              <a:xfrm>
                <a:off x="2495800" y="4401846"/>
                <a:ext cx="482824" cy="307777"/>
              </a:xfrm>
              <a:prstGeom prst="rect">
                <a:avLst/>
              </a:prstGeom>
              <a:noFill/>
            </p:spPr>
            <p:txBody>
              <a:bodyPr wrap="none" rtlCol="0">
                <a:spAutoFit/>
              </a:bodyPr>
              <a:lstStyle/>
              <a:p>
                <a:pPr algn="ctr"/>
                <a:r>
                  <a:rPr lang="fr-FR" sz="1400" dirty="0">
                    <a:solidFill>
                      <a:srgbClr val="B60D27"/>
                    </a:solidFill>
                  </a:rPr>
                  <a:t>239</a:t>
                </a:r>
              </a:p>
            </p:txBody>
          </p:sp>
          <p:sp>
            <p:nvSpPr>
              <p:cNvPr id="48" name="TextBox 47">
                <a:extLst>
                  <a:ext uri="{FF2B5EF4-FFF2-40B4-BE49-F238E27FC236}">
                    <a16:creationId xmlns:a16="http://schemas.microsoft.com/office/drawing/2014/main" xmlns="" id="{CAE12EE2-D5BD-4E78-A0B5-4E9B6BFC721F}"/>
                  </a:ext>
                </a:extLst>
              </p:cNvPr>
              <p:cNvSpPr txBox="1"/>
              <p:nvPr/>
            </p:nvSpPr>
            <p:spPr>
              <a:xfrm>
                <a:off x="3266337" y="4401846"/>
                <a:ext cx="383438" cy="307777"/>
              </a:xfrm>
              <a:prstGeom prst="rect">
                <a:avLst/>
              </a:prstGeom>
              <a:noFill/>
            </p:spPr>
            <p:txBody>
              <a:bodyPr wrap="none" rtlCol="0">
                <a:spAutoFit/>
              </a:bodyPr>
              <a:lstStyle/>
              <a:p>
                <a:pPr algn="ctr"/>
                <a:r>
                  <a:rPr lang="fr-FR" sz="1400" dirty="0">
                    <a:solidFill>
                      <a:srgbClr val="B60D27"/>
                    </a:solidFill>
                  </a:rPr>
                  <a:t>91</a:t>
                </a:r>
              </a:p>
            </p:txBody>
          </p:sp>
          <p:sp>
            <p:nvSpPr>
              <p:cNvPr id="49" name="TextBox 48">
                <a:extLst>
                  <a:ext uri="{FF2B5EF4-FFF2-40B4-BE49-F238E27FC236}">
                    <a16:creationId xmlns:a16="http://schemas.microsoft.com/office/drawing/2014/main" xmlns="" id="{EAF339E4-15F1-4967-A3D6-03E135CE1176}"/>
                  </a:ext>
                </a:extLst>
              </p:cNvPr>
              <p:cNvSpPr txBox="1"/>
              <p:nvPr/>
            </p:nvSpPr>
            <p:spPr>
              <a:xfrm>
                <a:off x="3953313" y="4401846"/>
                <a:ext cx="383438" cy="307777"/>
              </a:xfrm>
              <a:prstGeom prst="rect">
                <a:avLst/>
              </a:prstGeom>
              <a:noFill/>
            </p:spPr>
            <p:txBody>
              <a:bodyPr wrap="none" rtlCol="0">
                <a:spAutoFit/>
              </a:bodyPr>
              <a:lstStyle/>
              <a:p>
                <a:pPr algn="ctr"/>
                <a:r>
                  <a:rPr lang="fr-FR" sz="1400" dirty="0">
                    <a:solidFill>
                      <a:srgbClr val="B60D27"/>
                    </a:solidFill>
                  </a:rPr>
                  <a:t>46</a:t>
                </a:r>
              </a:p>
            </p:txBody>
          </p:sp>
          <p:sp>
            <p:nvSpPr>
              <p:cNvPr id="50" name="TextBox 49">
                <a:extLst>
                  <a:ext uri="{FF2B5EF4-FFF2-40B4-BE49-F238E27FC236}">
                    <a16:creationId xmlns:a16="http://schemas.microsoft.com/office/drawing/2014/main" xmlns="" id="{3915277A-9778-44A4-8D45-6936A8672EF6}"/>
                  </a:ext>
                </a:extLst>
              </p:cNvPr>
              <p:cNvSpPr txBox="1"/>
              <p:nvPr/>
            </p:nvSpPr>
            <p:spPr>
              <a:xfrm>
                <a:off x="4648756" y="4401846"/>
                <a:ext cx="383438" cy="307777"/>
              </a:xfrm>
              <a:prstGeom prst="rect">
                <a:avLst/>
              </a:prstGeom>
              <a:noFill/>
            </p:spPr>
            <p:txBody>
              <a:bodyPr wrap="none" rtlCol="0">
                <a:spAutoFit/>
              </a:bodyPr>
              <a:lstStyle/>
              <a:p>
                <a:pPr algn="ctr"/>
                <a:r>
                  <a:rPr lang="fr-FR" sz="1400" dirty="0">
                    <a:solidFill>
                      <a:srgbClr val="B60D27"/>
                    </a:solidFill>
                  </a:rPr>
                  <a:t>36</a:t>
                </a:r>
              </a:p>
            </p:txBody>
          </p:sp>
          <p:sp>
            <p:nvSpPr>
              <p:cNvPr id="51" name="TextBox 50">
                <a:extLst>
                  <a:ext uri="{FF2B5EF4-FFF2-40B4-BE49-F238E27FC236}">
                    <a16:creationId xmlns:a16="http://schemas.microsoft.com/office/drawing/2014/main" xmlns="" id="{38826F4D-E8C5-467D-8A8F-7D20E5381950}"/>
                  </a:ext>
                </a:extLst>
              </p:cNvPr>
              <p:cNvSpPr txBox="1"/>
              <p:nvPr/>
            </p:nvSpPr>
            <p:spPr>
              <a:xfrm>
                <a:off x="5352666" y="4401846"/>
                <a:ext cx="383438" cy="307777"/>
              </a:xfrm>
              <a:prstGeom prst="rect">
                <a:avLst/>
              </a:prstGeom>
              <a:noFill/>
            </p:spPr>
            <p:txBody>
              <a:bodyPr wrap="none" rtlCol="0">
                <a:spAutoFit/>
              </a:bodyPr>
              <a:lstStyle/>
              <a:p>
                <a:pPr algn="ctr"/>
                <a:r>
                  <a:rPr lang="fr-FR" sz="1400" dirty="0">
                    <a:solidFill>
                      <a:srgbClr val="B60D27"/>
                    </a:solidFill>
                  </a:rPr>
                  <a:t>29</a:t>
                </a:r>
              </a:p>
            </p:txBody>
          </p:sp>
          <p:sp>
            <p:nvSpPr>
              <p:cNvPr id="52" name="TextBox 51">
                <a:extLst>
                  <a:ext uri="{FF2B5EF4-FFF2-40B4-BE49-F238E27FC236}">
                    <a16:creationId xmlns:a16="http://schemas.microsoft.com/office/drawing/2014/main" xmlns="" id="{EC5574F7-0CE2-4627-A642-62390AA40610}"/>
                  </a:ext>
                </a:extLst>
              </p:cNvPr>
              <p:cNvSpPr txBox="1"/>
              <p:nvPr/>
            </p:nvSpPr>
            <p:spPr>
              <a:xfrm>
                <a:off x="6039642" y="4401846"/>
                <a:ext cx="383438" cy="307777"/>
              </a:xfrm>
              <a:prstGeom prst="rect">
                <a:avLst/>
              </a:prstGeom>
              <a:noFill/>
            </p:spPr>
            <p:txBody>
              <a:bodyPr wrap="none" rtlCol="0">
                <a:spAutoFit/>
              </a:bodyPr>
              <a:lstStyle/>
              <a:p>
                <a:pPr algn="ctr"/>
                <a:r>
                  <a:rPr lang="fr-FR" sz="1400" dirty="0">
                    <a:solidFill>
                      <a:srgbClr val="B60D27"/>
                    </a:solidFill>
                  </a:rPr>
                  <a:t>19</a:t>
                </a:r>
              </a:p>
            </p:txBody>
          </p:sp>
          <p:sp>
            <p:nvSpPr>
              <p:cNvPr id="53" name="TextBox 52">
                <a:extLst>
                  <a:ext uri="{FF2B5EF4-FFF2-40B4-BE49-F238E27FC236}">
                    <a16:creationId xmlns:a16="http://schemas.microsoft.com/office/drawing/2014/main" xmlns="" id="{AC938438-383F-4CA9-8940-4F95B10D300D}"/>
                  </a:ext>
                </a:extLst>
              </p:cNvPr>
              <p:cNvSpPr txBox="1"/>
              <p:nvPr/>
            </p:nvSpPr>
            <p:spPr>
              <a:xfrm>
                <a:off x="6743547" y="4401846"/>
                <a:ext cx="383438" cy="307777"/>
              </a:xfrm>
              <a:prstGeom prst="rect">
                <a:avLst/>
              </a:prstGeom>
              <a:noFill/>
            </p:spPr>
            <p:txBody>
              <a:bodyPr wrap="none" rtlCol="0">
                <a:spAutoFit/>
              </a:bodyPr>
              <a:lstStyle/>
              <a:p>
                <a:pPr algn="ctr"/>
                <a:r>
                  <a:rPr lang="fr-FR" sz="1400" dirty="0">
                    <a:solidFill>
                      <a:srgbClr val="B60D27"/>
                    </a:solidFill>
                  </a:rPr>
                  <a:t>13</a:t>
                </a:r>
              </a:p>
            </p:txBody>
          </p:sp>
          <p:sp>
            <p:nvSpPr>
              <p:cNvPr id="54" name="TextBox 53">
                <a:extLst>
                  <a:ext uri="{FF2B5EF4-FFF2-40B4-BE49-F238E27FC236}">
                    <a16:creationId xmlns:a16="http://schemas.microsoft.com/office/drawing/2014/main" xmlns="" id="{BA1ED443-7780-4EB7-AAD6-7B2C409A5C82}"/>
                  </a:ext>
                </a:extLst>
              </p:cNvPr>
              <p:cNvSpPr txBox="1"/>
              <p:nvPr/>
            </p:nvSpPr>
            <p:spPr>
              <a:xfrm>
                <a:off x="7546805" y="4339326"/>
                <a:ext cx="184731" cy="307777"/>
              </a:xfrm>
              <a:prstGeom prst="rect">
                <a:avLst/>
              </a:prstGeom>
              <a:noFill/>
            </p:spPr>
            <p:txBody>
              <a:bodyPr wrap="none" rtlCol="0">
                <a:spAutoFit/>
              </a:bodyPr>
              <a:lstStyle/>
              <a:p>
                <a:pPr algn="ctr"/>
                <a:endParaRPr lang="fr-FR" sz="1400" dirty="0">
                  <a:solidFill>
                    <a:srgbClr val="B60D27"/>
                  </a:solidFill>
                </a:endParaRPr>
              </a:p>
            </p:txBody>
          </p:sp>
        </p:grpSp>
        <p:grpSp>
          <p:nvGrpSpPr>
            <p:cNvPr id="36" name="Group 35">
              <a:extLst>
                <a:ext uri="{FF2B5EF4-FFF2-40B4-BE49-F238E27FC236}">
                  <a16:creationId xmlns:a16="http://schemas.microsoft.com/office/drawing/2014/main" xmlns="" id="{0293A635-7618-488F-AC05-8C78E028DD9F}"/>
                </a:ext>
              </a:extLst>
            </p:cNvPr>
            <p:cNvGrpSpPr/>
            <p:nvPr/>
          </p:nvGrpSpPr>
          <p:grpSpPr>
            <a:xfrm>
              <a:off x="2048671" y="4593320"/>
              <a:ext cx="5682865" cy="370297"/>
              <a:chOff x="2048671" y="4339326"/>
              <a:chExt cx="5682865" cy="370297"/>
            </a:xfrm>
          </p:grpSpPr>
          <p:sp>
            <p:nvSpPr>
              <p:cNvPr id="37" name="TextBox 36">
                <a:extLst>
                  <a:ext uri="{FF2B5EF4-FFF2-40B4-BE49-F238E27FC236}">
                    <a16:creationId xmlns:a16="http://schemas.microsoft.com/office/drawing/2014/main" xmlns="" id="{D209C941-246A-4682-B968-6C649FC295D9}"/>
                  </a:ext>
                </a:extLst>
              </p:cNvPr>
              <p:cNvSpPr txBox="1"/>
              <p:nvPr/>
            </p:nvSpPr>
            <p:spPr>
              <a:xfrm>
                <a:off x="2048671" y="4401846"/>
                <a:ext cx="423514" cy="307777"/>
              </a:xfrm>
              <a:prstGeom prst="rect">
                <a:avLst/>
              </a:prstGeom>
              <a:noFill/>
            </p:spPr>
            <p:txBody>
              <a:bodyPr wrap="none" rtlCol="0">
                <a:spAutoFit/>
              </a:bodyPr>
              <a:lstStyle/>
              <a:p>
                <a:pPr algn="r"/>
                <a:r>
                  <a:rPr lang="fr-FR" sz="1400" dirty="0">
                    <a:solidFill>
                      <a:srgbClr val="B2C0D8"/>
                    </a:solidFill>
                  </a:rPr>
                  <a:t>CT</a:t>
                </a:r>
              </a:p>
            </p:txBody>
          </p:sp>
          <p:sp>
            <p:nvSpPr>
              <p:cNvPr id="38" name="TextBox 37">
                <a:extLst>
                  <a:ext uri="{FF2B5EF4-FFF2-40B4-BE49-F238E27FC236}">
                    <a16:creationId xmlns:a16="http://schemas.microsoft.com/office/drawing/2014/main" xmlns="" id="{DA0C56CF-AB3F-47DD-B0E6-D5025346510E}"/>
                  </a:ext>
                </a:extLst>
              </p:cNvPr>
              <p:cNvSpPr txBox="1"/>
              <p:nvPr/>
            </p:nvSpPr>
            <p:spPr>
              <a:xfrm>
                <a:off x="2495800" y="4401846"/>
                <a:ext cx="482824" cy="307777"/>
              </a:xfrm>
              <a:prstGeom prst="rect">
                <a:avLst/>
              </a:prstGeom>
              <a:noFill/>
            </p:spPr>
            <p:txBody>
              <a:bodyPr wrap="none" rtlCol="0">
                <a:spAutoFit/>
              </a:bodyPr>
              <a:lstStyle/>
              <a:p>
                <a:pPr algn="ctr"/>
                <a:r>
                  <a:rPr lang="fr-FR" sz="1400" dirty="0">
                    <a:solidFill>
                      <a:srgbClr val="B2C0D8"/>
                    </a:solidFill>
                  </a:rPr>
                  <a:t>234</a:t>
                </a:r>
              </a:p>
            </p:txBody>
          </p:sp>
          <p:sp>
            <p:nvSpPr>
              <p:cNvPr id="39" name="TextBox 38">
                <a:extLst>
                  <a:ext uri="{FF2B5EF4-FFF2-40B4-BE49-F238E27FC236}">
                    <a16:creationId xmlns:a16="http://schemas.microsoft.com/office/drawing/2014/main" xmlns="" id="{F7DAF21A-82B4-4B8F-B633-4DA39B86A46B}"/>
                  </a:ext>
                </a:extLst>
              </p:cNvPr>
              <p:cNvSpPr txBox="1"/>
              <p:nvPr/>
            </p:nvSpPr>
            <p:spPr>
              <a:xfrm>
                <a:off x="3266337" y="4401846"/>
                <a:ext cx="383438" cy="307777"/>
              </a:xfrm>
              <a:prstGeom prst="rect">
                <a:avLst/>
              </a:prstGeom>
              <a:noFill/>
            </p:spPr>
            <p:txBody>
              <a:bodyPr wrap="none" rtlCol="0">
                <a:spAutoFit/>
              </a:bodyPr>
              <a:lstStyle/>
              <a:p>
                <a:pPr algn="ctr"/>
                <a:r>
                  <a:rPr lang="fr-FR" sz="1400" dirty="0">
                    <a:solidFill>
                      <a:srgbClr val="B2C0D8"/>
                    </a:solidFill>
                  </a:rPr>
                  <a:t>96</a:t>
                </a:r>
              </a:p>
            </p:txBody>
          </p:sp>
          <p:sp>
            <p:nvSpPr>
              <p:cNvPr id="40" name="TextBox 39">
                <a:extLst>
                  <a:ext uri="{FF2B5EF4-FFF2-40B4-BE49-F238E27FC236}">
                    <a16:creationId xmlns:a16="http://schemas.microsoft.com/office/drawing/2014/main" xmlns="" id="{47B466EF-CFA8-4C5C-B379-9C37DB66D309}"/>
                  </a:ext>
                </a:extLst>
              </p:cNvPr>
              <p:cNvSpPr txBox="1"/>
              <p:nvPr/>
            </p:nvSpPr>
            <p:spPr>
              <a:xfrm>
                <a:off x="3953313" y="4401846"/>
                <a:ext cx="383438" cy="307777"/>
              </a:xfrm>
              <a:prstGeom prst="rect">
                <a:avLst/>
              </a:prstGeom>
              <a:noFill/>
            </p:spPr>
            <p:txBody>
              <a:bodyPr wrap="none" rtlCol="0">
                <a:spAutoFit/>
              </a:bodyPr>
              <a:lstStyle/>
              <a:p>
                <a:pPr algn="ctr"/>
                <a:r>
                  <a:rPr lang="fr-FR" sz="1400" dirty="0">
                    <a:solidFill>
                      <a:srgbClr val="B2C0D8"/>
                    </a:solidFill>
                  </a:rPr>
                  <a:t>52</a:t>
                </a:r>
              </a:p>
            </p:txBody>
          </p:sp>
          <p:sp>
            <p:nvSpPr>
              <p:cNvPr id="41" name="TextBox 40">
                <a:extLst>
                  <a:ext uri="{FF2B5EF4-FFF2-40B4-BE49-F238E27FC236}">
                    <a16:creationId xmlns:a16="http://schemas.microsoft.com/office/drawing/2014/main" xmlns="" id="{550DE33B-6BC7-404F-B90A-FC5610386068}"/>
                  </a:ext>
                </a:extLst>
              </p:cNvPr>
              <p:cNvSpPr txBox="1"/>
              <p:nvPr/>
            </p:nvSpPr>
            <p:spPr>
              <a:xfrm>
                <a:off x="4648756" y="4401846"/>
                <a:ext cx="383438" cy="307777"/>
              </a:xfrm>
              <a:prstGeom prst="rect">
                <a:avLst/>
              </a:prstGeom>
              <a:noFill/>
            </p:spPr>
            <p:txBody>
              <a:bodyPr wrap="none" rtlCol="0">
                <a:spAutoFit/>
              </a:bodyPr>
              <a:lstStyle/>
              <a:p>
                <a:pPr algn="ctr"/>
                <a:r>
                  <a:rPr lang="fr-FR" sz="1400" dirty="0">
                    <a:solidFill>
                      <a:srgbClr val="B2C0D8"/>
                    </a:solidFill>
                  </a:rPr>
                  <a:t>26</a:t>
                </a:r>
              </a:p>
            </p:txBody>
          </p:sp>
          <p:sp>
            <p:nvSpPr>
              <p:cNvPr id="42" name="TextBox 41">
                <a:extLst>
                  <a:ext uri="{FF2B5EF4-FFF2-40B4-BE49-F238E27FC236}">
                    <a16:creationId xmlns:a16="http://schemas.microsoft.com/office/drawing/2014/main" xmlns="" id="{03885D96-7674-491A-A92D-9866880C3205}"/>
                  </a:ext>
                </a:extLst>
              </p:cNvPr>
              <p:cNvSpPr txBox="1"/>
              <p:nvPr/>
            </p:nvSpPr>
            <p:spPr>
              <a:xfrm>
                <a:off x="5352666" y="4401846"/>
                <a:ext cx="383438" cy="307777"/>
              </a:xfrm>
              <a:prstGeom prst="rect">
                <a:avLst/>
              </a:prstGeom>
              <a:noFill/>
            </p:spPr>
            <p:txBody>
              <a:bodyPr wrap="none" rtlCol="0">
                <a:spAutoFit/>
              </a:bodyPr>
              <a:lstStyle/>
              <a:p>
                <a:pPr algn="ctr"/>
                <a:r>
                  <a:rPr lang="fr-FR" sz="1400" dirty="0">
                    <a:solidFill>
                      <a:srgbClr val="B2C0D8"/>
                    </a:solidFill>
                  </a:rPr>
                  <a:t>16</a:t>
                </a:r>
              </a:p>
            </p:txBody>
          </p:sp>
          <p:sp>
            <p:nvSpPr>
              <p:cNvPr id="43" name="TextBox 42">
                <a:extLst>
                  <a:ext uri="{FF2B5EF4-FFF2-40B4-BE49-F238E27FC236}">
                    <a16:creationId xmlns:a16="http://schemas.microsoft.com/office/drawing/2014/main" xmlns="" id="{F7277B9D-02FA-4B9B-B403-27CB619D9450}"/>
                  </a:ext>
                </a:extLst>
              </p:cNvPr>
              <p:cNvSpPr txBox="1"/>
              <p:nvPr/>
            </p:nvSpPr>
            <p:spPr>
              <a:xfrm>
                <a:off x="6039642" y="4401846"/>
                <a:ext cx="383438" cy="307777"/>
              </a:xfrm>
              <a:prstGeom prst="rect">
                <a:avLst/>
              </a:prstGeom>
              <a:noFill/>
            </p:spPr>
            <p:txBody>
              <a:bodyPr wrap="none" rtlCol="0">
                <a:spAutoFit/>
              </a:bodyPr>
              <a:lstStyle/>
              <a:p>
                <a:pPr algn="ctr"/>
                <a:r>
                  <a:rPr lang="fr-FR" sz="1400" dirty="0">
                    <a:solidFill>
                      <a:srgbClr val="B2C0D8"/>
                    </a:solidFill>
                  </a:rPr>
                  <a:t>10</a:t>
                </a:r>
              </a:p>
            </p:txBody>
          </p:sp>
          <p:sp>
            <p:nvSpPr>
              <p:cNvPr id="44" name="TextBox 43">
                <a:extLst>
                  <a:ext uri="{FF2B5EF4-FFF2-40B4-BE49-F238E27FC236}">
                    <a16:creationId xmlns:a16="http://schemas.microsoft.com/office/drawing/2014/main" xmlns="" id="{37EC6962-E855-40B6-BE71-1DFB560F048D}"/>
                  </a:ext>
                </a:extLst>
              </p:cNvPr>
              <p:cNvSpPr txBox="1"/>
              <p:nvPr/>
            </p:nvSpPr>
            <p:spPr>
              <a:xfrm>
                <a:off x="6793240" y="4401846"/>
                <a:ext cx="284052" cy="307777"/>
              </a:xfrm>
              <a:prstGeom prst="rect">
                <a:avLst/>
              </a:prstGeom>
              <a:noFill/>
            </p:spPr>
            <p:txBody>
              <a:bodyPr wrap="none" rtlCol="0">
                <a:spAutoFit/>
              </a:bodyPr>
              <a:lstStyle/>
              <a:p>
                <a:pPr algn="ctr"/>
                <a:r>
                  <a:rPr lang="fr-FR" sz="1400" dirty="0">
                    <a:solidFill>
                      <a:srgbClr val="B2C0D8"/>
                    </a:solidFill>
                  </a:rPr>
                  <a:t>5</a:t>
                </a:r>
              </a:p>
            </p:txBody>
          </p:sp>
          <p:sp>
            <p:nvSpPr>
              <p:cNvPr id="45" name="TextBox 44">
                <a:extLst>
                  <a:ext uri="{FF2B5EF4-FFF2-40B4-BE49-F238E27FC236}">
                    <a16:creationId xmlns:a16="http://schemas.microsoft.com/office/drawing/2014/main" xmlns="" id="{156D2FF6-D038-4191-9BE4-17E3690D9298}"/>
                  </a:ext>
                </a:extLst>
              </p:cNvPr>
              <p:cNvSpPr txBox="1"/>
              <p:nvPr/>
            </p:nvSpPr>
            <p:spPr>
              <a:xfrm>
                <a:off x="7546805" y="4339326"/>
                <a:ext cx="184731" cy="307777"/>
              </a:xfrm>
              <a:prstGeom prst="rect">
                <a:avLst/>
              </a:prstGeom>
              <a:noFill/>
            </p:spPr>
            <p:txBody>
              <a:bodyPr wrap="none" rtlCol="0">
                <a:spAutoFit/>
              </a:bodyPr>
              <a:lstStyle/>
              <a:p>
                <a:pPr algn="ctr"/>
                <a:endParaRPr lang="fr-FR" sz="1400" dirty="0">
                  <a:solidFill>
                    <a:srgbClr val="B2C0D8"/>
                  </a:solidFill>
                </a:endParaRPr>
              </a:p>
            </p:txBody>
          </p:sp>
        </p:grpSp>
      </p:grpSp>
      <p:sp>
        <p:nvSpPr>
          <p:cNvPr id="69" name="Freeform: Shape 32">
            <a:extLst>
              <a:ext uri="{FF2B5EF4-FFF2-40B4-BE49-F238E27FC236}">
                <a16:creationId xmlns:a16="http://schemas.microsoft.com/office/drawing/2014/main" xmlns="" id="{8559F94B-8927-47B3-A763-B03CA1FB51CA}"/>
              </a:ext>
            </a:extLst>
          </p:cNvPr>
          <p:cNvSpPr/>
          <p:nvPr/>
        </p:nvSpPr>
        <p:spPr>
          <a:xfrm>
            <a:off x="2600396" y="1707487"/>
            <a:ext cx="4332962" cy="1224000"/>
          </a:xfrm>
          <a:custGeom>
            <a:avLst/>
            <a:gdLst>
              <a:gd name="connsiteX0" fmla="*/ 6759988 w 6753225"/>
              <a:gd name="connsiteY0" fmla="*/ 1896742 h 1895475"/>
              <a:gd name="connsiteX1" fmla="*/ 4266648 w 6753225"/>
              <a:gd name="connsiteY1" fmla="*/ 1896742 h 1895475"/>
              <a:gd name="connsiteX2" fmla="*/ 4266648 w 6753225"/>
              <a:gd name="connsiteY2" fmla="*/ 1822685 h 1895475"/>
              <a:gd name="connsiteX3" fmla="*/ 3225699 w 6753225"/>
              <a:gd name="connsiteY3" fmla="*/ 1822685 h 1895475"/>
              <a:gd name="connsiteX4" fmla="*/ 3225699 w 6753225"/>
              <a:gd name="connsiteY4" fmla="*/ 1756858 h 1895475"/>
              <a:gd name="connsiteX5" fmla="*/ 2962380 w 6753225"/>
              <a:gd name="connsiteY5" fmla="*/ 1756858 h 1895475"/>
              <a:gd name="connsiteX6" fmla="*/ 2962380 w 6753225"/>
              <a:gd name="connsiteY6" fmla="*/ 1707480 h 1895475"/>
              <a:gd name="connsiteX7" fmla="*/ 2032521 w 6753225"/>
              <a:gd name="connsiteY7" fmla="*/ 1707480 h 1895475"/>
              <a:gd name="connsiteX8" fmla="*/ 2032521 w 6753225"/>
              <a:gd name="connsiteY8" fmla="*/ 1658112 h 1895475"/>
              <a:gd name="connsiteX9" fmla="*/ 1662227 w 6753225"/>
              <a:gd name="connsiteY9" fmla="*/ 1658112 h 1895475"/>
              <a:gd name="connsiteX10" fmla="*/ 1662227 w 6753225"/>
              <a:gd name="connsiteY10" fmla="*/ 1604620 h 1895475"/>
              <a:gd name="connsiteX11" fmla="*/ 1592275 w 6753225"/>
              <a:gd name="connsiteY11" fmla="*/ 1604620 h 1895475"/>
              <a:gd name="connsiteX12" fmla="*/ 1592275 w 6753225"/>
              <a:gd name="connsiteY12" fmla="*/ 1563481 h 1895475"/>
              <a:gd name="connsiteX13" fmla="*/ 1411243 w 6753225"/>
              <a:gd name="connsiteY13" fmla="*/ 1563481 h 1895475"/>
              <a:gd name="connsiteX14" fmla="*/ 1411243 w 6753225"/>
              <a:gd name="connsiteY14" fmla="*/ 1542907 h 1895475"/>
              <a:gd name="connsiteX15" fmla="*/ 1259014 w 6753225"/>
              <a:gd name="connsiteY15" fmla="*/ 1542907 h 1895475"/>
              <a:gd name="connsiteX16" fmla="*/ 1259014 w 6753225"/>
              <a:gd name="connsiteY16" fmla="*/ 1505874 h 1895475"/>
              <a:gd name="connsiteX17" fmla="*/ 1123236 w 6753225"/>
              <a:gd name="connsiteY17" fmla="*/ 1505874 h 1895475"/>
              <a:gd name="connsiteX18" fmla="*/ 1123236 w 6753225"/>
              <a:gd name="connsiteY18" fmla="*/ 1468850 h 1895475"/>
              <a:gd name="connsiteX19" fmla="*/ 1053294 w 6753225"/>
              <a:gd name="connsiteY19" fmla="*/ 1468850 h 1895475"/>
              <a:gd name="connsiteX20" fmla="*/ 1053294 w 6753225"/>
              <a:gd name="connsiteY20" fmla="*/ 1411243 h 1895475"/>
              <a:gd name="connsiteX21" fmla="*/ 979227 w 6753225"/>
              <a:gd name="connsiteY21" fmla="*/ 1411243 h 1895475"/>
              <a:gd name="connsiteX22" fmla="*/ 979227 w 6753225"/>
              <a:gd name="connsiteY22" fmla="*/ 1333071 h 1895475"/>
              <a:gd name="connsiteX23" fmla="*/ 938087 w 6753225"/>
              <a:gd name="connsiteY23" fmla="*/ 1333071 h 1895475"/>
              <a:gd name="connsiteX24" fmla="*/ 938087 w 6753225"/>
              <a:gd name="connsiteY24" fmla="*/ 1242555 h 1895475"/>
              <a:gd name="connsiteX25" fmla="*/ 814654 w 6753225"/>
              <a:gd name="connsiteY25" fmla="*/ 1242555 h 1895475"/>
              <a:gd name="connsiteX26" fmla="*/ 814654 w 6753225"/>
              <a:gd name="connsiteY26" fmla="*/ 1139695 h 1895475"/>
              <a:gd name="connsiteX27" fmla="*/ 699451 w 6753225"/>
              <a:gd name="connsiteY27" fmla="*/ 1139695 h 1895475"/>
              <a:gd name="connsiteX28" fmla="*/ 699451 w 6753225"/>
              <a:gd name="connsiteY28" fmla="*/ 1082088 h 1895475"/>
              <a:gd name="connsiteX29" fmla="*/ 641849 w 6753225"/>
              <a:gd name="connsiteY29" fmla="*/ 1082088 h 1895475"/>
              <a:gd name="connsiteX30" fmla="*/ 641849 w 6753225"/>
              <a:gd name="connsiteY30" fmla="*/ 1040949 h 1895475"/>
              <a:gd name="connsiteX31" fmla="*/ 637735 w 6753225"/>
              <a:gd name="connsiteY31" fmla="*/ 1040949 h 1895475"/>
              <a:gd name="connsiteX32" fmla="*/ 637735 w 6753225"/>
              <a:gd name="connsiteY32" fmla="*/ 1003916 h 1895475"/>
              <a:gd name="connsiteX33" fmla="*/ 592476 w 6753225"/>
              <a:gd name="connsiteY33" fmla="*/ 1003916 h 1895475"/>
              <a:gd name="connsiteX34" fmla="*/ 592476 w 6753225"/>
              <a:gd name="connsiteY34" fmla="*/ 950433 h 1895475"/>
              <a:gd name="connsiteX35" fmla="*/ 551332 w 6753225"/>
              <a:gd name="connsiteY35" fmla="*/ 950433 h 1895475"/>
              <a:gd name="connsiteX36" fmla="*/ 551332 w 6753225"/>
              <a:gd name="connsiteY36" fmla="*/ 781739 h 1895475"/>
              <a:gd name="connsiteX37" fmla="*/ 489615 w 6753225"/>
              <a:gd name="connsiteY37" fmla="*/ 781739 h 1895475"/>
              <a:gd name="connsiteX38" fmla="*/ 489615 w 6753225"/>
              <a:gd name="connsiteY38" fmla="*/ 744709 h 1895475"/>
              <a:gd name="connsiteX39" fmla="*/ 378526 w 6753225"/>
              <a:gd name="connsiteY39" fmla="*/ 744709 h 1895475"/>
              <a:gd name="connsiteX40" fmla="*/ 378526 w 6753225"/>
              <a:gd name="connsiteY40" fmla="*/ 633620 h 1895475"/>
              <a:gd name="connsiteX41" fmla="*/ 337382 w 6753225"/>
              <a:gd name="connsiteY41" fmla="*/ 633620 h 1895475"/>
              <a:gd name="connsiteX42" fmla="*/ 337382 w 6753225"/>
              <a:gd name="connsiteY42" fmla="*/ 576019 h 1895475"/>
              <a:gd name="connsiteX43" fmla="*/ 316810 w 6753225"/>
              <a:gd name="connsiteY43" fmla="*/ 576019 h 1895475"/>
              <a:gd name="connsiteX44" fmla="*/ 316810 w 6753225"/>
              <a:gd name="connsiteY44" fmla="*/ 473158 h 1895475"/>
              <a:gd name="connsiteX45" fmla="*/ 288009 w 6753225"/>
              <a:gd name="connsiteY45" fmla="*/ 473158 h 1895475"/>
              <a:gd name="connsiteX46" fmla="*/ 288009 w 6753225"/>
              <a:gd name="connsiteY46" fmla="*/ 0 h 1895475"/>
              <a:gd name="connsiteX47" fmla="*/ 0 w 6753225"/>
              <a:gd name="connsiteY47"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753225" h="1895475">
                <a:moveTo>
                  <a:pt x="6759988" y="1896742"/>
                </a:moveTo>
                <a:lnTo>
                  <a:pt x="4266648" y="1896742"/>
                </a:lnTo>
                <a:lnTo>
                  <a:pt x="4266648" y="1822685"/>
                </a:lnTo>
                <a:lnTo>
                  <a:pt x="3225699" y="1822685"/>
                </a:lnTo>
                <a:lnTo>
                  <a:pt x="3225699" y="1756858"/>
                </a:lnTo>
                <a:lnTo>
                  <a:pt x="2962380" y="1756858"/>
                </a:lnTo>
                <a:lnTo>
                  <a:pt x="2962380" y="1707480"/>
                </a:lnTo>
                <a:lnTo>
                  <a:pt x="2032521" y="1707480"/>
                </a:lnTo>
                <a:lnTo>
                  <a:pt x="2032521" y="1658112"/>
                </a:lnTo>
                <a:lnTo>
                  <a:pt x="1662227" y="1658112"/>
                </a:lnTo>
                <a:lnTo>
                  <a:pt x="1662227" y="1604620"/>
                </a:lnTo>
                <a:lnTo>
                  <a:pt x="1592275" y="1604620"/>
                </a:lnTo>
                <a:lnTo>
                  <a:pt x="1592275" y="1563481"/>
                </a:lnTo>
                <a:lnTo>
                  <a:pt x="1411243" y="1563481"/>
                </a:lnTo>
                <a:lnTo>
                  <a:pt x="1411243" y="1542907"/>
                </a:lnTo>
                <a:lnTo>
                  <a:pt x="1259014" y="1542907"/>
                </a:lnTo>
                <a:lnTo>
                  <a:pt x="1259014" y="1505874"/>
                </a:lnTo>
                <a:lnTo>
                  <a:pt x="1123236" y="1505874"/>
                </a:lnTo>
                <a:lnTo>
                  <a:pt x="1123236" y="1468850"/>
                </a:lnTo>
                <a:lnTo>
                  <a:pt x="1053294" y="1468850"/>
                </a:lnTo>
                <a:lnTo>
                  <a:pt x="1053294" y="1411243"/>
                </a:lnTo>
                <a:lnTo>
                  <a:pt x="979227" y="1411243"/>
                </a:lnTo>
                <a:lnTo>
                  <a:pt x="979227" y="1333071"/>
                </a:lnTo>
                <a:lnTo>
                  <a:pt x="938087" y="1333071"/>
                </a:lnTo>
                <a:lnTo>
                  <a:pt x="938087" y="1242555"/>
                </a:lnTo>
                <a:lnTo>
                  <a:pt x="814654" y="1242555"/>
                </a:lnTo>
                <a:lnTo>
                  <a:pt x="814654" y="1139695"/>
                </a:lnTo>
                <a:lnTo>
                  <a:pt x="699451" y="1139695"/>
                </a:lnTo>
                <a:lnTo>
                  <a:pt x="699451" y="1082088"/>
                </a:lnTo>
                <a:lnTo>
                  <a:pt x="641849" y="1082088"/>
                </a:lnTo>
                <a:lnTo>
                  <a:pt x="641849" y="1040949"/>
                </a:lnTo>
                <a:lnTo>
                  <a:pt x="637735" y="1040949"/>
                </a:lnTo>
                <a:lnTo>
                  <a:pt x="637735" y="1003916"/>
                </a:lnTo>
                <a:lnTo>
                  <a:pt x="592476" y="1003916"/>
                </a:lnTo>
                <a:lnTo>
                  <a:pt x="592476" y="950433"/>
                </a:lnTo>
                <a:lnTo>
                  <a:pt x="551332" y="950433"/>
                </a:lnTo>
                <a:lnTo>
                  <a:pt x="551332" y="781739"/>
                </a:lnTo>
                <a:lnTo>
                  <a:pt x="489615" y="781739"/>
                </a:lnTo>
                <a:lnTo>
                  <a:pt x="489615" y="744709"/>
                </a:lnTo>
                <a:lnTo>
                  <a:pt x="378526" y="744709"/>
                </a:lnTo>
                <a:lnTo>
                  <a:pt x="378526" y="633620"/>
                </a:lnTo>
                <a:lnTo>
                  <a:pt x="337382" y="633620"/>
                </a:lnTo>
                <a:lnTo>
                  <a:pt x="337382" y="576019"/>
                </a:lnTo>
                <a:lnTo>
                  <a:pt x="316810" y="576019"/>
                </a:lnTo>
                <a:lnTo>
                  <a:pt x="316810" y="473158"/>
                </a:lnTo>
                <a:lnTo>
                  <a:pt x="288009" y="473158"/>
                </a:lnTo>
                <a:lnTo>
                  <a:pt x="288009" y="0"/>
                </a:lnTo>
                <a:lnTo>
                  <a:pt x="0" y="0"/>
                </a:lnTo>
              </a:path>
            </a:pathLst>
          </a:custGeom>
          <a:noFill/>
          <a:ln w="15875" cap="flat">
            <a:solidFill>
              <a:srgbClr val="B2C0D8"/>
            </a:solidFill>
            <a:prstDash val="solid"/>
            <a:miter/>
          </a:ln>
        </p:spPr>
        <p:txBody>
          <a:bodyPr rtlCol="0" anchor="ctr"/>
          <a:lstStyle/>
          <a:p>
            <a:endParaRPr lang="fr-FR" dirty="0"/>
          </a:p>
        </p:txBody>
      </p:sp>
      <p:sp>
        <p:nvSpPr>
          <p:cNvPr id="70" name="Freeform: Shape 73">
            <a:extLst>
              <a:ext uri="{FF2B5EF4-FFF2-40B4-BE49-F238E27FC236}">
                <a16:creationId xmlns:a16="http://schemas.microsoft.com/office/drawing/2014/main" xmlns="" id="{F3B84925-849E-4676-8BBD-CE56F9CDE79F}"/>
              </a:ext>
            </a:extLst>
          </p:cNvPr>
          <p:cNvSpPr/>
          <p:nvPr/>
        </p:nvSpPr>
        <p:spPr>
          <a:xfrm>
            <a:off x="2877002" y="2148146"/>
            <a:ext cx="6111" cy="54196"/>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2C0D8"/>
            </a:solidFill>
            <a:prstDash val="solid"/>
            <a:miter/>
          </a:ln>
        </p:spPr>
        <p:txBody>
          <a:bodyPr rtlCol="0" anchor="ctr"/>
          <a:lstStyle/>
          <a:p>
            <a:endParaRPr lang="fr-FR" dirty="0"/>
          </a:p>
        </p:txBody>
      </p:sp>
      <p:sp>
        <p:nvSpPr>
          <p:cNvPr id="71" name="Freeform: Shape 74">
            <a:extLst>
              <a:ext uri="{FF2B5EF4-FFF2-40B4-BE49-F238E27FC236}">
                <a16:creationId xmlns:a16="http://schemas.microsoft.com/office/drawing/2014/main" xmlns="" id="{7047C699-1AB5-4BF5-AA06-DAF37C63BA12}"/>
              </a:ext>
            </a:extLst>
          </p:cNvPr>
          <p:cNvSpPr/>
          <p:nvPr/>
        </p:nvSpPr>
        <p:spPr>
          <a:xfrm>
            <a:off x="2901448" y="2148146"/>
            <a:ext cx="6111" cy="54196"/>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2C0D8"/>
            </a:solidFill>
            <a:prstDash val="solid"/>
            <a:miter/>
          </a:ln>
        </p:spPr>
        <p:txBody>
          <a:bodyPr rtlCol="0" anchor="ctr"/>
          <a:lstStyle/>
          <a:p>
            <a:endParaRPr lang="fr-FR" dirty="0"/>
          </a:p>
        </p:txBody>
      </p:sp>
      <p:sp>
        <p:nvSpPr>
          <p:cNvPr id="72" name="Rectangle 71">
            <a:extLst>
              <a:ext uri="{FF2B5EF4-FFF2-40B4-BE49-F238E27FC236}">
                <a16:creationId xmlns:a16="http://schemas.microsoft.com/office/drawing/2014/main" xmlns="" id="{18AB1040-BBFF-47C4-9E30-79D4E1F06D3D}"/>
              </a:ext>
            </a:extLst>
          </p:cNvPr>
          <p:cNvSpPr/>
          <p:nvPr/>
        </p:nvSpPr>
        <p:spPr>
          <a:xfrm>
            <a:off x="2627329" y="1645140"/>
            <a:ext cx="159426" cy="72000"/>
          </a:xfrm>
          <a:prstGeom prst="rect">
            <a:avLst/>
          </a:prstGeom>
          <a:solidFill>
            <a:srgbClr val="B2C0D8"/>
          </a:solidFill>
          <a:ln w="15875">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Rectangle 72">
            <a:extLst>
              <a:ext uri="{FF2B5EF4-FFF2-40B4-BE49-F238E27FC236}">
                <a16:creationId xmlns:a16="http://schemas.microsoft.com/office/drawing/2014/main" xmlns="" id="{94C9C46E-1C25-4209-B042-9CE22CB7C211}"/>
              </a:ext>
            </a:extLst>
          </p:cNvPr>
          <p:cNvSpPr/>
          <p:nvPr/>
        </p:nvSpPr>
        <p:spPr>
          <a:xfrm>
            <a:off x="2797653" y="1639884"/>
            <a:ext cx="159426" cy="72000"/>
          </a:xfrm>
          <a:prstGeom prst="rect">
            <a:avLst/>
          </a:prstGeom>
          <a:solidFill>
            <a:srgbClr val="B60D27"/>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4" name="Group 73">
            <a:extLst>
              <a:ext uri="{FF2B5EF4-FFF2-40B4-BE49-F238E27FC236}">
                <a16:creationId xmlns:a16="http://schemas.microsoft.com/office/drawing/2014/main" xmlns="" id="{15ED3C4E-7DB7-49A7-B55E-0CBA55FA80FE}"/>
              </a:ext>
            </a:extLst>
          </p:cNvPr>
          <p:cNvGrpSpPr/>
          <p:nvPr/>
        </p:nvGrpSpPr>
        <p:grpSpPr>
          <a:xfrm>
            <a:off x="2803666" y="1979536"/>
            <a:ext cx="4125188" cy="945418"/>
            <a:chOff x="2803666" y="2066249"/>
            <a:chExt cx="4125188" cy="945418"/>
          </a:xfrm>
        </p:grpSpPr>
        <p:sp>
          <p:nvSpPr>
            <p:cNvPr id="75" name="Freeform: Shape 34">
              <a:extLst>
                <a:ext uri="{FF2B5EF4-FFF2-40B4-BE49-F238E27FC236}">
                  <a16:creationId xmlns:a16="http://schemas.microsoft.com/office/drawing/2014/main" xmlns="" id="{14262AE8-19D0-4480-80BB-17AC467C06D2}"/>
                </a:ext>
              </a:extLst>
            </p:cNvPr>
            <p:cNvSpPr/>
            <p:nvPr/>
          </p:nvSpPr>
          <p:spPr>
            <a:xfrm>
              <a:off x="2803666" y="2066249"/>
              <a:ext cx="6111" cy="54196"/>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2C0D8"/>
              </a:solidFill>
              <a:prstDash val="solid"/>
              <a:miter/>
            </a:ln>
          </p:spPr>
          <p:txBody>
            <a:bodyPr rtlCol="0" anchor="ctr"/>
            <a:lstStyle/>
            <a:p>
              <a:endParaRPr lang="fr-FR" dirty="0"/>
            </a:p>
          </p:txBody>
        </p:sp>
        <p:sp>
          <p:nvSpPr>
            <p:cNvPr id="76" name="Freeform: Shape 75">
              <a:extLst>
                <a:ext uri="{FF2B5EF4-FFF2-40B4-BE49-F238E27FC236}">
                  <a16:creationId xmlns:a16="http://schemas.microsoft.com/office/drawing/2014/main" xmlns="" id="{32073F5A-2A06-4D6F-B22C-2A2DE5064DC2}"/>
                </a:ext>
              </a:extLst>
            </p:cNvPr>
            <p:cNvSpPr/>
            <p:nvPr/>
          </p:nvSpPr>
          <p:spPr>
            <a:xfrm>
              <a:off x="2950339" y="2258946"/>
              <a:ext cx="6111" cy="54196"/>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2C0D8"/>
              </a:solidFill>
              <a:prstDash val="solid"/>
              <a:miter/>
            </a:ln>
          </p:spPr>
          <p:txBody>
            <a:bodyPr rtlCol="0" anchor="ctr"/>
            <a:lstStyle/>
            <a:p>
              <a:endParaRPr lang="fr-FR" dirty="0"/>
            </a:p>
          </p:txBody>
        </p:sp>
        <p:sp>
          <p:nvSpPr>
            <p:cNvPr id="77" name="Freeform: Shape 76">
              <a:extLst>
                <a:ext uri="{FF2B5EF4-FFF2-40B4-BE49-F238E27FC236}">
                  <a16:creationId xmlns:a16="http://schemas.microsoft.com/office/drawing/2014/main" xmlns="" id="{291D3FA2-62C8-4960-8C52-7B873FE40112}"/>
                </a:ext>
              </a:extLst>
            </p:cNvPr>
            <p:cNvSpPr/>
            <p:nvPr/>
          </p:nvSpPr>
          <p:spPr>
            <a:xfrm>
              <a:off x="3023675" y="2451644"/>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78" name="Freeform: Shape 77">
              <a:extLst>
                <a:ext uri="{FF2B5EF4-FFF2-40B4-BE49-F238E27FC236}">
                  <a16:creationId xmlns:a16="http://schemas.microsoft.com/office/drawing/2014/main" xmlns="" id="{196F57FE-1B6B-4490-99B3-31E50CCD4213}"/>
                </a:ext>
              </a:extLst>
            </p:cNvPr>
            <p:cNvSpPr/>
            <p:nvPr/>
          </p:nvSpPr>
          <p:spPr>
            <a:xfrm>
              <a:off x="3072566" y="247573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79" name="Freeform: Shape 78">
              <a:extLst>
                <a:ext uri="{FF2B5EF4-FFF2-40B4-BE49-F238E27FC236}">
                  <a16:creationId xmlns:a16="http://schemas.microsoft.com/office/drawing/2014/main" xmlns="" id="{44372312-F25D-4EEF-B2E2-D9C3F6D75CFD}"/>
                </a:ext>
              </a:extLst>
            </p:cNvPr>
            <p:cNvSpPr/>
            <p:nvPr/>
          </p:nvSpPr>
          <p:spPr>
            <a:xfrm>
              <a:off x="3084789" y="247573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80" name="Freeform: Shape 79">
              <a:extLst>
                <a:ext uri="{FF2B5EF4-FFF2-40B4-BE49-F238E27FC236}">
                  <a16:creationId xmlns:a16="http://schemas.microsoft.com/office/drawing/2014/main" xmlns="" id="{4F9B0306-6A8F-44B6-B7A9-582A71D574CF}"/>
                </a:ext>
              </a:extLst>
            </p:cNvPr>
            <p:cNvSpPr/>
            <p:nvPr/>
          </p:nvSpPr>
          <p:spPr>
            <a:xfrm>
              <a:off x="3097012" y="247573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81" name="Freeform: Shape 80">
              <a:extLst>
                <a:ext uri="{FF2B5EF4-FFF2-40B4-BE49-F238E27FC236}">
                  <a16:creationId xmlns:a16="http://schemas.microsoft.com/office/drawing/2014/main" xmlns="" id="{1276E296-7B38-4072-8B30-E12A669978D2}"/>
                </a:ext>
              </a:extLst>
            </p:cNvPr>
            <p:cNvSpPr/>
            <p:nvPr/>
          </p:nvSpPr>
          <p:spPr>
            <a:xfrm>
              <a:off x="3133680"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82" name="Freeform: Shape 81">
              <a:extLst>
                <a:ext uri="{FF2B5EF4-FFF2-40B4-BE49-F238E27FC236}">
                  <a16:creationId xmlns:a16="http://schemas.microsoft.com/office/drawing/2014/main" xmlns="" id="{F7FAF663-F353-44FC-A02F-EABC8ED066F0}"/>
                </a:ext>
              </a:extLst>
            </p:cNvPr>
            <p:cNvSpPr/>
            <p:nvPr/>
          </p:nvSpPr>
          <p:spPr>
            <a:xfrm>
              <a:off x="3145903"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83" name="Freeform: Shape 82">
              <a:extLst>
                <a:ext uri="{FF2B5EF4-FFF2-40B4-BE49-F238E27FC236}">
                  <a16:creationId xmlns:a16="http://schemas.microsoft.com/office/drawing/2014/main" xmlns="" id="{74B03505-735E-400D-8C32-BFF516003E1D}"/>
                </a:ext>
              </a:extLst>
            </p:cNvPr>
            <p:cNvSpPr/>
            <p:nvPr/>
          </p:nvSpPr>
          <p:spPr>
            <a:xfrm>
              <a:off x="3158125"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84" name="Freeform: Shape 83">
              <a:extLst>
                <a:ext uri="{FF2B5EF4-FFF2-40B4-BE49-F238E27FC236}">
                  <a16:creationId xmlns:a16="http://schemas.microsoft.com/office/drawing/2014/main" xmlns="" id="{0998F197-ED0E-454C-B3A4-90EF665921CF}"/>
                </a:ext>
              </a:extLst>
            </p:cNvPr>
            <p:cNvSpPr/>
            <p:nvPr/>
          </p:nvSpPr>
          <p:spPr>
            <a:xfrm>
              <a:off x="3182571"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85" name="Freeform: Shape 84">
              <a:extLst>
                <a:ext uri="{FF2B5EF4-FFF2-40B4-BE49-F238E27FC236}">
                  <a16:creationId xmlns:a16="http://schemas.microsoft.com/office/drawing/2014/main" xmlns="" id="{15FF8158-AA77-4474-8EEF-14171CD21938}"/>
                </a:ext>
              </a:extLst>
            </p:cNvPr>
            <p:cNvSpPr/>
            <p:nvPr/>
          </p:nvSpPr>
          <p:spPr>
            <a:xfrm>
              <a:off x="3194794"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86" name="Freeform: Shape 85">
              <a:extLst>
                <a:ext uri="{FF2B5EF4-FFF2-40B4-BE49-F238E27FC236}">
                  <a16:creationId xmlns:a16="http://schemas.microsoft.com/office/drawing/2014/main" xmlns="" id="{BF3162C2-4D74-4C4B-A208-2ECF6D60B62E}"/>
                </a:ext>
              </a:extLst>
            </p:cNvPr>
            <p:cNvSpPr/>
            <p:nvPr/>
          </p:nvSpPr>
          <p:spPr>
            <a:xfrm>
              <a:off x="3207016" y="2608210"/>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87" name="Freeform: Shape 86">
              <a:extLst>
                <a:ext uri="{FF2B5EF4-FFF2-40B4-BE49-F238E27FC236}">
                  <a16:creationId xmlns:a16="http://schemas.microsoft.com/office/drawing/2014/main" xmlns="" id="{FD631221-3414-4DFE-B5A6-75E2AAF94B23}"/>
                </a:ext>
              </a:extLst>
            </p:cNvPr>
            <p:cNvSpPr/>
            <p:nvPr/>
          </p:nvSpPr>
          <p:spPr>
            <a:xfrm>
              <a:off x="3219240" y="2608210"/>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88" name="Freeform: Shape 87">
              <a:extLst>
                <a:ext uri="{FF2B5EF4-FFF2-40B4-BE49-F238E27FC236}">
                  <a16:creationId xmlns:a16="http://schemas.microsoft.com/office/drawing/2014/main" xmlns="" id="{3CF2425E-F222-49D5-AB1C-53904C90B5E4}"/>
                </a:ext>
              </a:extLst>
            </p:cNvPr>
            <p:cNvSpPr/>
            <p:nvPr/>
          </p:nvSpPr>
          <p:spPr>
            <a:xfrm>
              <a:off x="3255908" y="2656384"/>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89" name="Freeform: Shape 88">
              <a:extLst>
                <a:ext uri="{FF2B5EF4-FFF2-40B4-BE49-F238E27FC236}">
                  <a16:creationId xmlns:a16="http://schemas.microsoft.com/office/drawing/2014/main" xmlns="" id="{4AFD183D-A019-4529-82A7-7A270E8BF786}"/>
                </a:ext>
              </a:extLst>
            </p:cNvPr>
            <p:cNvSpPr/>
            <p:nvPr/>
          </p:nvSpPr>
          <p:spPr>
            <a:xfrm>
              <a:off x="3292576" y="2680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90" name="Freeform: Shape 89">
              <a:extLst>
                <a:ext uri="{FF2B5EF4-FFF2-40B4-BE49-F238E27FC236}">
                  <a16:creationId xmlns:a16="http://schemas.microsoft.com/office/drawing/2014/main" xmlns="" id="{09BE52DA-822E-4907-9CF3-E9D7C6E2EA38}"/>
                </a:ext>
              </a:extLst>
            </p:cNvPr>
            <p:cNvSpPr/>
            <p:nvPr/>
          </p:nvSpPr>
          <p:spPr>
            <a:xfrm>
              <a:off x="3329245"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91" name="Freeform: Shape 90">
              <a:extLst>
                <a:ext uri="{FF2B5EF4-FFF2-40B4-BE49-F238E27FC236}">
                  <a16:creationId xmlns:a16="http://schemas.microsoft.com/office/drawing/2014/main" xmlns="" id="{1E92DF6F-9B11-4EA7-9BA8-CF72D23CD436}"/>
                </a:ext>
              </a:extLst>
            </p:cNvPr>
            <p:cNvSpPr/>
            <p:nvPr/>
          </p:nvSpPr>
          <p:spPr>
            <a:xfrm>
              <a:off x="3341467"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92" name="Freeform: Shape 91">
              <a:extLst>
                <a:ext uri="{FF2B5EF4-FFF2-40B4-BE49-F238E27FC236}">
                  <a16:creationId xmlns:a16="http://schemas.microsoft.com/office/drawing/2014/main" xmlns="" id="{68579A76-C2DE-42D8-9F72-35CA2B505816}"/>
                </a:ext>
              </a:extLst>
            </p:cNvPr>
            <p:cNvSpPr/>
            <p:nvPr/>
          </p:nvSpPr>
          <p:spPr>
            <a:xfrm>
              <a:off x="3353690"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93" name="Freeform: Shape 92">
              <a:extLst>
                <a:ext uri="{FF2B5EF4-FFF2-40B4-BE49-F238E27FC236}">
                  <a16:creationId xmlns:a16="http://schemas.microsoft.com/office/drawing/2014/main" xmlns="" id="{BF38F1F9-F5B6-414B-9AC6-0CE466446F6D}"/>
                </a:ext>
              </a:extLst>
            </p:cNvPr>
            <p:cNvSpPr/>
            <p:nvPr/>
          </p:nvSpPr>
          <p:spPr>
            <a:xfrm>
              <a:off x="3365913"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94" name="Freeform: Shape 93">
              <a:extLst>
                <a:ext uri="{FF2B5EF4-FFF2-40B4-BE49-F238E27FC236}">
                  <a16:creationId xmlns:a16="http://schemas.microsoft.com/office/drawing/2014/main" xmlns="" id="{C2FCEB0C-07AC-4A9D-A31C-5B4B0C25E441}"/>
                </a:ext>
              </a:extLst>
            </p:cNvPr>
            <p:cNvSpPr/>
            <p:nvPr/>
          </p:nvSpPr>
          <p:spPr>
            <a:xfrm>
              <a:off x="3378135"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95" name="Freeform: Shape 94">
              <a:extLst>
                <a:ext uri="{FF2B5EF4-FFF2-40B4-BE49-F238E27FC236}">
                  <a16:creationId xmlns:a16="http://schemas.microsoft.com/office/drawing/2014/main" xmlns="" id="{0CDD32B9-A23D-4A8E-B87B-D09AD7438026}"/>
                </a:ext>
              </a:extLst>
            </p:cNvPr>
            <p:cNvSpPr/>
            <p:nvPr/>
          </p:nvSpPr>
          <p:spPr>
            <a:xfrm>
              <a:off x="3390358"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96" name="Freeform: Shape 95">
              <a:extLst>
                <a:ext uri="{FF2B5EF4-FFF2-40B4-BE49-F238E27FC236}">
                  <a16:creationId xmlns:a16="http://schemas.microsoft.com/office/drawing/2014/main" xmlns="" id="{8AC2E2E1-1B34-4F17-A3EE-BA160DBF1461}"/>
                </a:ext>
              </a:extLst>
            </p:cNvPr>
            <p:cNvSpPr/>
            <p:nvPr/>
          </p:nvSpPr>
          <p:spPr>
            <a:xfrm>
              <a:off x="3402581"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97" name="Freeform: Shape 96">
              <a:extLst>
                <a:ext uri="{FF2B5EF4-FFF2-40B4-BE49-F238E27FC236}">
                  <a16:creationId xmlns:a16="http://schemas.microsoft.com/office/drawing/2014/main" xmlns="" id="{8130A90D-81B7-4628-BBF6-9230724B96AF}"/>
                </a:ext>
              </a:extLst>
            </p:cNvPr>
            <p:cNvSpPr/>
            <p:nvPr/>
          </p:nvSpPr>
          <p:spPr>
            <a:xfrm>
              <a:off x="3414804"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98" name="Freeform: Shape 97">
              <a:extLst>
                <a:ext uri="{FF2B5EF4-FFF2-40B4-BE49-F238E27FC236}">
                  <a16:creationId xmlns:a16="http://schemas.microsoft.com/office/drawing/2014/main" xmlns="" id="{D5BB50A6-F8E0-4654-8AD3-C1A0536A5807}"/>
                </a:ext>
              </a:extLst>
            </p:cNvPr>
            <p:cNvSpPr/>
            <p:nvPr/>
          </p:nvSpPr>
          <p:spPr>
            <a:xfrm>
              <a:off x="3439249" y="2740688"/>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99" name="Freeform: Shape 98">
              <a:extLst>
                <a:ext uri="{FF2B5EF4-FFF2-40B4-BE49-F238E27FC236}">
                  <a16:creationId xmlns:a16="http://schemas.microsoft.com/office/drawing/2014/main" xmlns="" id="{48227E93-6D89-4D67-B668-7E312D1F3E2C}"/>
                </a:ext>
              </a:extLst>
            </p:cNvPr>
            <p:cNvSpPr/>
            <p:nvPr/>
          </p:nvSpPr>
          <p:spPr>
            <a:xfrm>
              <a:off x="3451472" y="2740688"/>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00" name="Freeform: Shape 99">
              <a:extLst>
                <a:ext uri="{FF2B5EF4-FFF2-40B4-BE49-F238E27FC236}">
                  <a16:creationId xmlns:a16="http://schemas.microsoft.com/office/drawing/2014/main" xmlns="" id="{A650072E-1056-4611-B092-739BDE56A85A}"/>
                </a:ext>
              </a:extLst>
            </p:cNvPr>
            <p:cNvSpPr/>
            <p:nvPr/>
          </p:nvSpPr>
          <p:spPr>
            <a:xfrm>
              <a:off x="3488140" y="2740688"/>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01" name="Freeform: Shape 100">
              <a:extLst>
                <a:ext uri="{FF2B5EF4-FFF2-40B4-BE49-F238E27FC236}">
                  <a16:creationId xmlns:a16="http://schemas.microsoft.com/office/drawing/2014/main" xmlns="" id="{FF8EB45D-C2E5-418F-A981-53A031522389}"/>
                </a:ext>
              </a:extLst>
            </p:cNvPr>
            <p:cNvSpPr/>
            <p:nvPr/>
          </p:nvSpPr>
          <p:spPr>
            <a:xfrm>
              <a:off x="3512586"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02" name="Freeform: Shape 101">
              <a:extLst>
                <a:ext uri="{FF2B5EF4-FFF2-40B4-BE49-F238E27FC236}">
                  <a16:creationId xmlns:a16="http://schemas.microsoft.com/office/drawing/2014/main" xmlns="" id="{D73FF7E8-CB56-45D4-91C9-863BB68BA143}"/>
                </a:ext>
              </a:extLst>
            </p:cNvPr>
            <p:cNvSpPr/>
            <p:nvPr/>
          </p:nvSpPr>
          <p:spPr>
            <a:xfrm>
              <a:off x="3549254"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03" name="Freeform: Shape 102">
              <a:extLst>
                <a:ext uri="{FF2B5EF4-FFF2-40B4-BE49-F238E27FC236}">
                  <a16:creationId xmlns:a16="http://schemas.microsoft.com/office/drawing/2014/main" xmlns="" id="{94835AF1-2085-433D-A3BB-2037080E008D}"/>
                </a:ext>
              </a:extLst>
            </p:cNvPr>
            <p:cNvSpPr/>
            <p:nvPr/>
          </p:nvSpPr>
          <p:spPr>
            <a:xfrm>
              <a:off x="3561477"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04" name="Freeform: Shape 103">
              <a:extLst>
                <a:ext uri="{FF2B5EF4-FFF2-40B4-BE49-F238E27FC236}">
                  <a16:creationId xmlns:a16="http://schemas.microsoft.com/office/drawing/2014/main" xmlns="" id="{1246DE26-6258-454B-92A1-48B2A7D41741}"/>
                </a:ext>
              </a:extLst>
            </p:cNvPr>
            <p:cNvSpPr/>
            <p:nvPr/>
          </p:nvSpPr>
          <p:spPr>
            <a:xfrm>
              <a:off x="3585922"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05" name="Freeform: Shape 104">
              <a:extLst>
                <a:ext uri="{FF2B5EF4-FFF2-40B4-BE49-F238E27FC236}">
                  <a16:creationId xmlns:a16="http://schemas.microsoft.com/office/drawing/2014/main" xmlns="" id="{04840FF9-2E85-44A3-A962-EEB9F27E97AE}"/>
                </a:ext>
              </a:extLst>
            </p:cNvPr>
            <p:cNvSpPr/>
            <p:nvPr/>
          </p:nvSpPr>
          <p:spPr>
            <a:xfrm>
              <a:off x="3598145"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06" name="Freeform: Shape 105">
              <a:extLst>
                <a:ext uri="{FF2B5EF4-FFF2-40B4-BE49-F238E27FC236}">
                  <a16:creationId xmlns:a16="http://schemas.microsoft.com/office/drawing/2014/main" xmlns="" id="{BC49764E-9434-414C-B69B-47BDA225E866}"/>
                </a:ext>
              </a:extLst>
            </p:cNvPr>
            <p:cNvSpPr/>
            <p:nvPr/>
          </p:nvSpPr>
          <p:spPr>
            <a:xfrm>
              <a:off x="3622590"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07" name="Freeform: Shape 106">
              <a:extLst>
                <a:ext uri="{FF2B5EF4-FFF2-40B4-BE49-F238E27FC236}">
                  <a16:creationId xmlns:a16="http://schemas.microsoft.com/office/drawing/2014/main" xmlns="" id="{67F3CF06-37E6-4690-BFE7-075199DF814F}"/>
                </a:ext>
              </a:extLst>
            </p:cNvPr>
            <p:cNvSpPr/>
            <p:nvPr/>
          </p:nvSpPr>
          <p:spPr>
            <a:xfrm>
              <a:off x="3634813" y="277681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08" name="Freeform: Shape 107">
              <a:extLst>
                <a:ext uri="{FF2B5EF4-FFF2-40B4-BE49-F238E27FC236}">
                  <a16:creationId xmlns:a16="http://schemas.microsoft.com/office/drawing/2014/main" xmlns="" id="{3739846B-9C65-49E6-8974-B63074015F66}"/>
                </a:ext>
              </a:extLst>
            </p:cNvPr>
            <p:cNvSpPr/>
            <p:nvPr/>
          </p:nvSpPr>
          <p:spPr>
            <a:xfrm>
              <a:off x="3647036" y="277681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09" name="Freeform: Shape 108">
              <a:extLst>
                <a:ext uri="{FF2B5EF4-FFF2-40B4-BE49-F238E27FC236}">
                  <a16:creationId xmlns:a16="http://schemas.microsoft.com/office/drawing/2014/main" xmlns="" id="{1B47F41D-05AE-4057-A76C-E629729C5B28}"/>
                </a:ext>
              </a:extLst>
            </p:cNvPr>
            <p:cNvSpPr/>
            <p:nvPr/>
          </p:nvSpPr>
          <p:spPr>
            <a:xfrm>
              <a:off x="3659259" y="277681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10" name="Freeform: Shape 109">
              <a:extLst>
                <a:ext uri="{FF2B5EF4-FFF2-40B4-BE49-F238E27FC236}">
                  <a16:creationId xmlns:a16="http://schemas.microsoft.com/office/drawing/2014/main" xmlns="" id="{F86B6090-C121-4165-83C9-362B2087DB74}"/>
                </a:ext>
              </a:extLst>
            </p:cNvPr>
            <p:cNvSpPr/>
            <p:nvPr/>
          </p:nvSpPr>
          <p:spPr>
            <a:xfrm>
              <a:off x="3683704"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11" name="Freeform: Shape 110">
              <a:extLst>
                <a:ext uri="{FF2B5EF4-FFF2-40B4-BE49-F238E27FC236}">
                  <a16:creationId xmlns:a16="http://schemas.microsoft.com/office/drawing/2014/main" xmlns="" id="{2F522783-64D1-437B-A8EB-41CEA5B23509}"/>
                </a:ext>
              </a:extLst>
            </p:cNvPr>
            <p:cNvSpPr/>
            <p:nvPr/>
          </p:nvSpPr>
          <p:spPr>
            <a:xfrm>
              <a:off x="3720372"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12" name="Freeform: Shape 111">
              <a:extLst>
                <a:ext uri="{FF2B5EF4-FFF2-40B4-BE49-F238E27FC236}">
                  <a16:creationId xmlns:a16="http://schemas.microsoft.com/office/drawing/2014/main" xmlns="" id="{A6D0895B-4907-468B-AD62-8E5D1531F5E8}"/>
                </a:ext>
              </a:extLst>
            </p:cNvPr>
            <p:cNvSpPr/>
            <p:nvPr/>
          </p:nvSpPr>
          <p:spPr>
            <a:xfrm>
              <a:off x="3769263"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13" name="Freeform: Shape 112">
              <a:extLst>
                <a:ext uri="{FF2B5EF4-FFF2-40B4-BE49-F238E27FC236}">
                  <a16:creationId xmlns:a16="http://schemas.microsoft.com/office/drawing/2014/main" xmlns="" id="{94B14A1A-F0EC-4897-9BE4-C2CA7AF23428}"/>
                </a:ext>
              </a:extLst>
            </p:cNvPr>
            <p:cNvSpPr/>
            <p:nvPr/>
          </p:nvSpPr>
          <p:spPr>
            <a:xfrm>
              <a:off x="3781486"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14" name="Freeform: Shape 113">
              <a:extLst>
                <a:ext uri="{FF2B5EF4-FFF2-40B4-BE49-F238E27FC236}">
                  <a16:creationId xmlns:a16="http://schemas.microsoft.com/office/drawing/2014/main" xmlns="" id="{3413F485-3062-4305-B4D1-B09DB193B10E}"/>
                </a:ext>
              </a:extLst>
            </p:cNvPr>
            <p:cNvSpPr/>
            <p:nvPr/>
          </p:nvSpPr>
          <p:spPr>
            <a:xfrm>
              <a:off x="3805931"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15" name="Freeform: Shape 114">
              <a:extLst>
                <a:ext uri="{FF2B5EF4-FFF2-40B4-BE49-F238E27FC236}">
                  <a16:creationId xmlns:a16="http://schemas.microsoft.com/office/drawing/2014/main" xmlns="" id="{D7F0D15D-28F7-4933-8011-32FC8BF8A8D2}"/>
                </a:ext>
              </a:extLst>
            </p:cNvPr>
            <p:cNvSpPr/>
            <p:nvPr/>
          </p:nvSpPr>
          <p:spPr>
            <a:xfrm>
              <a:off x="3842600"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16" name="Freeform: Shape 115">
              <a:extLst>
                <a:ext uri="{FF2B5EF4-FFF2-40B4-BE49-F238E27FC236}">
                  <a16:creationId xmlns:a16="http://schemas.microsoft.com/office/drawing/2014/main" xmlns="" id="{8AFE273E-FDD5-4111-97BE-D23E5F68F2E7}"/>
                </a:ext>
              </a:extLst>
            </p:cNvPr>
            <p:cNvSpPr/>
            <p:nvPr/>
          </p:nvSpPr>
          <p:spPr>
            <a:xfrm>
              <a:off x="3867045"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17" name="Freeform: Shape 116">
              <a:extLst>
                <a:ext uri="{FF2B5EF4-FFF2-40B4-BE49-F238E27FC236}">
                  <a16:creationId xmlns:a16="http://schemas.microsoft.com/office/drawing/2014/main" xmlns="" id="{814712EE-91B2-44C9-B1C0-D2B917891945}"/>
                </a:ext>
              </a:extLst>
            </p:cNvPr>
            <p:cNvSpPr/>
            <p:nvPr/>
          </p:nvSpPr>
          <p:spPr>
            <a:xfrm>
              <a:off x="3891491"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18" name="Freeform: Shape 117">
              <a:extLst>
                <a:ext uri="{FF2B5EF4-FFF2-40B4-BE49-F238E27FC236}">
                  <a16:creationId xmlns:a16="http://schemas.microsoft.com/office/drawing/2014/main" xmlns="" id="{5CDA4ADB-07B2-4B7A-9212-97D6D5ED544C}"/>
                </a:ext>
              </a:extLst>
            </p:cNvPr>
            <p:cNvSpPr/>
            <p:nvPr/>
          </p:nvSpPr>
          <p:spPr>
            <a:xfrm>
              <a:off x="3928159"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19" name="Freeform: Shape 118">
              <a:extLst>
                <a:ext uri="{FF2B5EF4-FFF2-40B4-BE49-F238E27FC236}">
                  <a16:creationId xmlns:a16="http://schemas.microsoft.com/office/drawing/2014/main" xmlns="" id="{CF1ACED7-3694-407C-BEE5-7B08EFFAAD15}"/>
                </a:ext>
              </a:extLst>
            </p:cNvPr>
            <p:cNvSpPr/>
            <p:nvPr/>
          </p:nvSpPr>
          <p:spPr>
            <a:xfrm>
              <a:off x="3964827"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20" name="Freeform: Shape 119">
              <a:extLst>
                <a:ext uri="{FF2B5EF4-FFF2-40B4-BE49-F238E27FC236}">
                  <a16:creationId xmlns:a16="http://schemas.microsoft.com/office/drawing/2014/main" xmlns="" id="{B590D26C-721A-4DF1-9DEE-06E2217157B4}"/>
                </a:ext>
              </a:extLst>
            </p:cNvPr>
            <p:cNvSpPr/>
            <p:nvPr/>
          </p:nvSpPr>
          <p:spPr>
            <a:xfrm>
              <a:off x="4001495"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21" name="Freeform: Shape 120">
              <a:extLst>
                <a:ext uri="{FF2B5EF4-FFF2-40B4-BE49-F238E27FC236}">
                  <a16:creationId xmlns:a16="http://schemas.microsoft.com/office/drawing/2014/main" xmlns="" id="{C85AD149-6B6C-4518-AA7F-EF49EA9B63B0}"/>
                </a:ext>
              </a:extLst>
            </p:cNvPr>
            <p:cNvSpPr/>
            <p:nvPr/>
          </p:nvSpPr>
          <p:spPr>
            <a:xfrm>
              <a:off x="4013718"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22" name="Freeform: Shape 121">
              <a:extLst>
                <a:ext uri="{FF2B5EF4-FFF2-40B4-BE49-F238E27FC236}">
                  <a16:creationId xmlns:a16="http://schemas.microsoft.com/office/drawing/2014/main" xmlns="" id="{C1F66980-BCC9-4067-9C68-70BE8F0A61E4}"/>
                </a:ext>
              </a:extLst>
            </p:cNvPr>
            <p:cNvSpPr/>
            <p:nvPr/>
          </p:nvSpPr>
          <p:spPr>
            <a:xfrm>
              <a:off x="4050386"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23" name="Freeform: Shape 122">
              <a:extLst>
                <a:ext uri="{FF2B5EF4-FFF2-40B4-BE49-F238E27FC236}">
                  <a16:creationId xmlns:a16="http://schemas.microsoft.com/office/drawing/2014/main" xmlns="" id="{8B231AF4-DE33-414D-950C-337E7642694B}"/>
                </a:ext>
              </a:extLst>
            </p:cNvPr>
            <p:cNvSpPr/>
            <p:nvPr/>
          </p:nvSpPr>
          <p:spPr>
            <a:xfrm>
              <a:off x="4074832"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24" name="Freeform: Shape 123">
              <a:extLst>
                <a:ext uri="{FF2B5EF4-FFF2-40B4-BE49-F238E27FC236}">
                  <a16:creationId xmlns:a16="http://schemas.microsoft.com/office/drawing/2014/main" xmlns="" id="{65D981C8-941D-4C8D-A708-40405A348931}"/>
                </a:ext>
              </a:extLst>
            </p:cNvPr>
            <p:cNvSpPr/>
            <p:nvPr/>
          </p:nvSpPr>
          <p:spPr>
            <a:xfrm>
              <a:off x="4111500"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25" name="Freeform: Shape 124">
              <a:extLst>
                <a:ext uri="{FF2B5EF4-FFF2-40B4-BE49-F238E27FC236}">
                  <a16:creationId xmlns:a16="http://schemas.microsoft.com/office/drawing/2014/main" xmlns="" id="{B8B45C44-5B64-4B2E-8561-378783B89C66}"/>
                </a:ext>
              </a:extLst>
            </p:cNvPr>
            <p:cNvSpPr/>
            <p:nvPr/>
          </p:nvSpPr>
          <p:spPr>
            <a:xfrm>
              <a:off x="4123723"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26" name="Freeform: Shape 125">
              <a:extLst>
                <a:ext uri="{FF2B5EF4-FFF2-40B4-BE49-F238E27FC236}">
                  <a16:creationId xmlns:a16="http://schemas.microsoft.com/office/drawing/2014/main" xmlns="" id="{DA75B484-08AA-4115-8D0E-ACC86BDB3FF3}"/>
                </a:ext>
              </a:extLst>
            </p:cNvPr>
            <p:cNvSpPr/>
            <p:nvPr/>
          </p:nvSpPr>
          <p:spPr>
            <a:xfrm>
              <a:off x="4135945"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27" name="Freeform: Shape 126">
              <a:extLst>
                <a:ext uri="{FF2B5EF4-FFF2-40B4-BE49-F238E27FC236}">
                  <a16:creationId xmlns:a16="http://schemas.microsoft.com/office/drawing/2014/main" xmlns="" id="{3E8B829D-C01E-4643-9A68-CC294878AD46}"/>
                </a:ext>
              </a:extLst>
            </p:cNvPr>
            <p:cNvSpPr/>
            <p:nvPr/>
          </p:nvSpPr>
          <p:spPr>
            <a:xfrm>
              <a:off x="4172614"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28" name="Freeform: Shape 127">
              <a:extLst>
                <a:ext uri="{FF2B5EF4-FFF2-40B4-BE49-F238E27FC236}">
                  <a16:creationId xmlns:a16="http://schemas.microsoft.com/office/drawing/2014/main" xmlns="" id="{2A1EC414-A3C3-4FA1-AD70-0755DAC0997F}"/>
                </a:ext>
              </a:extLst>
            </p:cNvPr>
            <p:cNvSpPr/>
            <p:nvPr/>
          </p:nvSpPr>
          <p:spPr>
            <a:xfrm>
              <a:off x="4245950"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29" name="Freeform: Shape 128">
              <a:extLst>
                <a:ext uri="{FF2B5EF4-FFF2-40B4-BE49-F238E27FC236}">
                  <a16:creationId xmlns:a16="http://schemas.microsoft.com/office/drawing/2014/main" xmlns="" id="{3B5C8D79-AEEF-43CC-AE0B-C5D8841E3122}"/>
                </a:ext>
              </a:extLst>
            </p:cNvPr>
            <p:cNvSpPr/>
            <p:nvPr/>
          </p:nvSpPr>
          <p:spPr>
            <a:xfrm>
              <a:off x="4270396"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30" name="Freeform: Shape 129">
              <a:extLst>
                <a:ext uri="{FF2B5EF4-FFF2-40B4-BE49-F238E27FC236}">
                  <a16:creationId xmlns:a16="http://schemas.microsoft.com/office/drawing/2014/main" xmlns="" id="{80E3F4A0-DECB-4936-A734-9A9C363C49F0}"/>
                </a:ext>
              </a:extLst>
            </p:cNvPr>
            <p:cNvSpPr/>
            <p:nvPr/>
          </p:nvSpPr>
          <p:spPr>
            <a:xfrm>
              <a:off x="4294841"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31" name="Freeform: Shape 130">
              <a:extLst>
                <a:ext uri="{FF2B5EF4-FFF2-40B4-BE49-F238E27FC236}">
                  <a16:creationId xmlns:a16="http://schemas.microsoft.com/office/drawing/2014/main" xmlns="" id="{224A08D2-EA2C-47D7-9BE5-6843CC8939A3}"/>
                </a:ext>
              </a:extLst>
            </p:cNvPr>
            <p:cNvSpPr/>
            <p:nvPr/>
          </p:nvSpPr>
          <p:spPr>
            <a:xfrm>
              <a:off x="4307064"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32" name="Freeform: Shape 131">
              <a:extLst>
                <a:ext uri="{FF2B5EF4-FFF2-40B4-BE49-F238E27FC236}">
                  <a16:creationId xmlns:a16="http://schemas.microsoft.com/office/drawing/2014/main" xmlns="" id="{5DD02D39-B2CB-4916-A791-D5C9D122D4AE}"/>
                </a:ext>
              </a:extLst>
            </p:cNvPr>
            <p:cNvSpPr/>
            <p:nvPr/>
          </p:nvSpPr>
          <p:spPr>
            <a:xfrm>
              <a:off x="4319287"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33" name="Freeform: Shape 132">
              <a:extLst>
                <a:ext uri="{FF2B5EF4-FFF2-40B4-BE49-F238E27FC236}">
                  <a16:creationId xmlns:a16="http://schemas.microsoft.com/office/drawing/2014/main" xmlns="" id="{889349CD-A26B-429D-B478-5E83F40B35AC}"/>
                </a:ext>
              </a:extLst>
            </p:cNvPr>
            <p:cNvSpPr/>
            <p:nvPr/>
          </p:nvSpPr>
          <p:spPr>
            <a:xfrm>
              <a:off x="4343732"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34" name="Freeform: Shape 133">
              <a:extLst>
                <a:ext uri="{FF2B5EF4-FFF2-40B4-BE49-F238E27FC236}">
                  <a16:creationId xmlns:a16="http://schemas.microsoft.com/office/drawing/2014/main" xmlns="" id="{DF64259A-1AD0-472C-ABF3-5FDBF2C4AF30}"/>
                </a:ext>
              </a:extLst>
            </p:cNvPr>
            <p:cNvSpPr/>
            <p:nvPr/>
          </p:nvSpPr>
          <p:spPr>
            <a:xfrm>
              <a:off x="4404846"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35" name="Freeform: Shape 134">
              <a:extLst>
                <a:ext uri="{FF2B5EF4-FFF2-40B4-BE49-F238E27FC236}">
                  <a16:creationId xmlns:a16="http://schemas.microsoft.com/office/drawing/2014/main" xmlns="" id="{497E4DD2-AD65-46B4-894A-3B612848529C}"/>
                </a:ext>
              </a:extLst>
            </p:cNvPr>
            <p:cNvSpPr/>
            <p:nvPr/>
          </p:nvSpPr>
          <p:spPr>
            <a:xfrm>
              <a:off x="4429291"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36" name="Freeform: Shape 135">
              <a:extLst>
                <a:ext uri="{FF2B5EF4-FFF2-40B4-BE49-F238E27FC236}">
                  <a16:creationId xmlns:a16="http://schemas.microsoft.com/office/drawing/2014/main" xmlns="" id="{8AB4302E-A02E-4CC9-8009-DA1D4169A813}"/>
                </a:ext>
              </a:extLst>
            </p:cNvPr>
            <p:cNvSpPr/>
            <p:nvPr/>
          </p:nvSpPr>
          <p:spPr>
            <a:xfrm>
              <a:off x="4441514"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37" name="Freeform: Shape 136">
              <a:extLst>
                <a:ext uri="{FF2B5EF4-FFF2-40B4-BE49-F238E27FC236}">
                  <a16:creationId xmlns:a16="http://schemas.microsoft.com/office/drawing/2014/main" xmlns="" id="{C226D54E-BAA3-478C-A8A3-5F822BA0C117}"/>
                </a:ext>
              </a:extLst>
            </p:cNvPr>
            <p:cNvSpPr/>
            <p:nvPr/>
          </p:nvSpPr>
          <p:spPr>
            <a:xfrm>
              <a:off x="4514850"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38" name="Freeform: Shape 137">
              <a:extLst>
                <a:ext uri="{FF2B5EF4-FFF2-40B4-BE49-F238E27FC236}">
                  <a16:creationId xmlns:a16="http://schemas.microsoft.com/office/drawing/2014/main" xmlns="" id="{13EA3130-2CA9-4A60-ACEE-A6FEF9BF94B1}"/>
                </a:ext>
              </a:extLst>
            </p:cNvPr>
            <p:cNvSpPr/>
            <p:nvPr/>
          </p:nvSpPr>
          <p:spPr>
            <a:xfrm>
              <a:off x="4539296"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39" name="Freeform: Shape 138">
              <a:extLst>
                <a:ext uri="{FF2B5EF4-FFF2-40B4-BE49-F238E27FC236}">
                  <a16:creationId xmlns:a16="http://schemas.microsoft.com/office/drawing/2014/main" xmlns="" id="{83D71C3C-8348-49BD-850E-0EC010FAB4F3}"/>
                </a:ext>
              </a:extLst>
            </p:cNvPr>
            <p:cNvSpPr/>
            <p:nvPr/>
          </p:nvSpPr>
          <p:spPr>
            <a:xfrm>
              <a:off x="4563741"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40" name="Freeform: Shape 139">
              <a:extLst>
                <a:ext uri="{FF2B5EF4-FFF2-40B4-BE49-F238E27FC236}">
                  <a16:creationId xmlns:a16="http://schemas.microsoft.com/office/drawing/2014/main" xmlns="" id="{8D35748A-F820-44B4-B368-CBE9372D6DA5}"/>
                </a:ext>
              </a:extLst>
            </p:cNvPr>
            <p:cNvSpPr/>
            <p:nvPr/>
          </p:nvSpPr>
          <p:spPr>
            <a:xfrm>
              <a:off x="4600410"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41" name="Freeform: Shape 140">
              <a:extLst>
                <a:ext uri="{FF2B5EF4-FFF2-40B4-BE49-F238E27FC236}">
                  <a16:creationId xmlns:a16="http://schemas.microsoft.com/office/drawing/2014/main" xmlns="" id="{F5E25B9D-146C-4B4C-9400-32CE5C482A28}"/>
                </a:ext>
              </a:extLst>
            </p:cNvPr>
            <p:cNvSpPr/>
            <p:nvPr/>
          </p:nvSpPr>
          <p:spPr>
            <a:xfrm>
              <a:off x="4624855"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42" name="Freeform: Shape 141">
              <a:extLst>
                <a:ext uri="{FF2B5EF4-FFF2-40B4-BE49-F238E27FC236}">
                  <a16:creationId xmlns:a16="http://schemas.microsoft.com/office/drawing/2014/main" xmlns="" id="{C1DAE6E2-33F5-4218-AFD2-9D4951C5EE89}"/>
                </a:ext>
              </a:extLst>
            </p:cNvPr>
            <p:cNvSpPr/>
            <p:nvPr/>
          </p:nvSpPr>
          <p:spPr>
            <a:xfrm>
              <a:off x="4637078"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43" name="Freeform: Shape 142">
              <a:extLst>
                <a:ext uri="{FF2B5EF4-FFF2-40B4-BE49-F238E27FC236}">
                  <a16:creationId xmlns:a16="http://schemas.microsoft.com/office/drawing/2014/main" xmlns="" id="{28CDF57E-6A4D-4503-93EC-293B549C81BA}"/>
                </a:ext>
              </a:extLst>
            </p:cNvPr>
            <p:cNvSpPr/>
            <p:nvPr/>
          </p:nvSpPr>
          <p:spPr>
            <a:xfrm>
              <a:off x="4649301"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44" name="Freeform: Shape 143">
              <a:extLst>
                <a:ext uri="{FF2B5EF4-FFF2-40B4-BE49-F238E27FC236}">
                  <a16:creationId xmlns:a16="http://schemas.microsoft.com/office/drawing/2014/main" xmlns="" id="{8A92B882-0DB6-43FC-9057-A1D869A933C1}"/>
                </a:ext>
              </a:extLst>
            </p:cNvPr>
            <p:cNvSpPr/>
            <p:nvPr/>
          </p:nvSpPr>
          <p:spPr>
            <a:xfrm>
              <a:off x="4698192"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45" name="Freeform: Shape 144">
              <a:extLst>
                <a:ext uri="{FF2B5EF4-FFF2-40B4-BE49-F238E27FC236}">
                  <a16:creationId xmlns:a16="http://schemas.microsoft.com/office/drawing/2014/main" xmlns="" id="{8AE98215-1123-4CC2-930E-A9D272ED7FE1}"/>
                </a:ext>
              </a:extLst>
            </p:cNvPr>
            <p:cNvSpPr/>
            <p:nvPr/>
          </p:nvSpPr>
          <p:spPr>
            <a:xfrm>
              <a:off x="4710414"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46" name="Freeform: Shape 145">
              <a:extLst>
                <a:ext uri="{FF2B5EF4-FFF2-40B4-BE49-F238E27FC236}">
                  <a16:creationId xmlns:a16="http://schemas.microsoft.com/office/drawing/2014/main" xmlns="" id="{F4115AF3-102C-4A9C-B6CE-4D75115D803F}"/>
                </a:ext>
              </a:extLst>
            </p:cNvPr>
            <p:cNvSpPr/>
            <p:nvPr/>
          </p:nvSpPr>
          <p:spPr>
            <a:xfrm>
              <a:off x="4722637"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47" name="Freeform: Shape 146">
              <a:extLst>
                <a:ext uri="{FF2B5EF4-FFF2-40B4-BE49-F238E27FC236}">
                  <a16:creationId xmlns:a16="http://schemas.microsoft.com/office/drawing/2014/main" xmlns="" id="{F1628C0A-964E-46F6-B09C-4F4B2BC7AF1F}"/>
                </a:ext>
              </a:extLst>
            </p:cNvPr>
            <p:cNvSpPr/>
            <p:nvPr/>
          </p:nvSpPr>
          <p:spPr>
            <a:xfrm>
              <a:off x="4734860"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48" name="Freeform: Shape 147">
              <a:extLst>
                <a:ext uri="{FF2B5EF4-FFF2-40B4-BE49-F238E27FC236}">
                  <a16:creationId xmlns:a16="http://schemas.microsoft.com/office/drawing/2014/main" xmlns="" id="{2CB9BA14-19DE-4E61-BF6F-4DA51C0725A6}"/>
                </a:ext>
              </a:extLst>
            </p:cNvPr>
            <p:cNvSpPr/>
            <p:nvPr/>
          </p:nvSpPr>
          <p:spPr>
            <a:xfrm>
              <a:off x="4747082"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49" name="Freeform: Shape 148">
              <a:extLst>
                <a:ext uri="{FF2B5EF4-FFF2-40B4-BE49-F238E27FC236}">
                  <a16:creationId xmlns:a16="http://schemas.microsoft.com/office/drawing/2014/main" xmlns="" id="{F7ED07CF-7B1C-4E8F-A2AD-90A5C2BE11A8}"/>
                </a:ext>
              </a:extLst>
            </p:cNvPr>
            <p:cNvSpPr/>
            <p:nvPr/>
          </p:nvSpPr>
          <p:spPr>
            <a:xfrm>
              <a:off x="4771528"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50" name="Freeform: Shape 149">
              <a:extLst>
                <a:ext uri="{FF2B5EF4-FFF2-40B4-BE49-F238E27FC236}">
                  <a16:creationId xmlns:a16="http://schemas.microsoft.com/office/drawing/2014/main" xmlns="" id="{AB8A013D-6B97-49CF-B85A-99F73550961E}"/>
                </a:ext>
              </a:extLst>
            </p:cNvPr>
            <p:cNvSpPr/>
            <p:nvPr/>
          </p:nvSpPr>
          <p:spPr>
            <a:xfrm>
              <a:off x="4795973"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51" name="Freeform: Shape 150">
              <a:extLst>
                <a:ext uri="{FF2B5EF4-FFF2-40B4-BE49-F238E27FC236}">
                  <a16:creationId xmlns:a16="http://schemas.microsoft.com/office/drawing/2014/main" xmlns="" id="{FB6D85FA-CD2B-46B7-9715-13688F9D7281}"/>
                </a:ext>
              </a:extLst>
            </p:cNvPr>
            <p:cNvSpPr/>
            <p:nvPr/>
          </p:nvSpPr>
          <p:spPr>
            <a:xfrm>
              <a:off x="4930424"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52" name="Freeform: Shape 151">
              <a:extLst>
                <a:ext uri="{FF2B5EF4-FFF2-40B4-BE49-F238E27FC236}">
                  <a16:creationId xmlns:a16="http://schemas.microsoft.com/office/drawing/2014/main" xmlns="" id="{325087E6-5669-4D8C-A8EE-E1B8D253A645}"/>
                </a:ext>
              </a:extLst>
            </p:cNvPr>
            <p:cNvSpPr/>
            <p:nvPr/>
          </p:nvSpPr>
          <p:spPr>
            <a:xfrm>
              <a:off x="4991537"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53" name="Freeform: Shape 152">
              <a:extLst>
                <a:ext uri="{FF2B5EF4-FFF2-40B4-BE49-F238E27FC236}">
                  <a16:creationId xmlns:a16="http://schemas.microsoft.com/office/drawing/2014/main" xmlns="" id="{65CE9CBE-7B4B-4852-BD92-F518DA46E798}"/>
                </a:ext>
              </a:extLst>
            </p:cNvPr>
            <p:cNvSpPr/>
            <p:nvPr/>
          </p:nvSpPr>
          <p:spPr>
            <a:xfrm>
              <a:off x="5015989"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54" name="Freeform: Shape 153">
              <a:extLst>
                <a:ext uri="{FF2B5EF4-FFF2-40B4-BE49-F238E27FC236}">
                  <a16:creationId xmlns:a16="http://schemas.microsoft.com/office/drawing/2014/main" xmlns="" id="{4DDA225F-059C-4AF0-8C27-0765227A7A7D}"/>
                </a:ext>
              </a:extLst>
            </p:cNvPr>
            <p:cNvSpPr/>
            <p:nvPr/>
          </p:nvSpPr>
          <p:spPr>
            <a:xfrm>
              <a:off x="5113771"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55" name="Freeform: Shape 154">
              <a:extLst>
                <a:ext uri="{FF2B5EF4-FFF2-40B4-BE49-F238E27FC236}">
                  <a16:creationId xmlns:a16="http://schemas.microsoft.com/office/drawing/2014/main" xmlns="" id="{B46BCF08-C4A9-40AA-A2E1-ED78056BDDC9}"/>
                </a:ext>
              </a:extLst>
            </p:cNvPr>
            <p:cNvSpPr/>
            <p:nvPr/>
          </p:nvSpPr>
          <p:spPr>
            <a:xfrm>
              <a:off x="5260443"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56" name="Freeform: Shape 155">
              <a:extLst>
                <a:ext uri="{FF2B5EF4-FFF2-40B4-BE49-F238E27FC236}">
                  <a16:creationId xmlns:a16="http://schemas.microsoft.com/office/drawing/2014/main" xmlns="" id="{FE2D809A-4A78-4132-BB0A-723F4FA5EA9D}"/>
                </a:ext>
              </a:extLst>
            </p:cNvPr>
            <p:cNvSpPr/>
            <p:nvPr/>
          </p:nvSpPr>
          <p:spPr>
            <a:xfrm>
              <a:off x="5297112"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57" name="Freeform: Shape 156">
              <a:extLst>
                <a:ext uri="{FF2B5EF4-FFF2-40B4-BE49-F238E27FC236}">
                  <a16:creationId xmlns:a16="http://schemas.microsoft.com/office/drawing/2014/main" xmlns="" id="{28672A21-BA84-4E3A-895B-E27487DE004D}"/>
                </a:ext>
              </a:extLst>
            </p:cNvPr>
            <p:cNvSpPr/>
            <p:nvPr/>
          </p:nvSpPr>
          <p:spPr>
            <a:xfrm>
              <a:off x="5382671"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58" name="Freeform: Shape 157">
              <a:extLst>
                <a:ext uri="{FF2B5EF4-FFF2-40B4-BE49-F238E27FC236}">
                  <a16:creationId xmlns:a16="http://schemas.microsoft.com/office/drawing/2014/main" xmlns="" id="{B4C665B4-8B18-4677-B7CB-99913B0DB05D}"/>
                </a:ext>
              </a:extLst>
            </p:cNvPr>
            <p:cNvSpPr/>
            <p:nvPr/>
          </p:nvSpPr>
          <p:spPr>
            <a:xfrm>
              <a:off x="5419339"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59" name="Freeform: Shape 158">
              <a:extLst>
                <a:ext uri="{FF2B5EF4-FFF2-40B4-BE49-F238E27FC236}">
                  <a16:creationId xmlns:a16="http://schemas.microsoft.com/office/drawing/2014/main" xmlns="" id="{3A3C16A4-8889-43DB-BC73-C71ED73636FE}"/>
                </a:ext>
              </a:extLst>
            </p:cNvPr>
            <p:cNvSpPr/>
            <p:nvPr/>
          </p:nvSpPr>
          <p:spPr>
            <a:xfrm>
              <a:off x="5553789"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60" name="Freeform: Shape 159">
              <a:extLst>
                <a:ext uri="{FF2B5EF4-FFF2-40B4-BE49-F238E27FC236}">
                  <a16:creationId xmlns:a16="http://schemas.microsoft.com/office/drawing/2014/main" xmlns="" id="{0CAC05CF-7E7F-4078-82BB-8B8DC4764984}"/>
                </a:ext>
              </a:extLst>
            </p:cNvPr>
            <p:cNvSpPr/>
            <p:nvPr/>
          </p:nvSpPr>
          <p:spPr>
            <a:xfrm>
              <a:off x="5602680"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61" name="Freeform: Shape 160">
              <a:extLst>
                <a:ext uri="{FF2B5EF4-FFF2-40B4-BE49-F238E27FC236}">
                  <a16:creationId xmlns:a16="http://schemas.microsoft.com/office/drawing/2014/main" xmlns="" id="{B403C883-DDA9-49C2-B0A5-41F661BD2BE2}"/>
                </a:ext>
              </a:extLst>
            </p:cNvPr>
            <p:cNvSpPr/>
            <p:nvPr/>
          </p:nvSpPr>
          <p:spPr>
            <a:xfrm>
              <a:off x="5663794"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62" name="Freeform: Shape 161">
              <a:extLst>
                <a:ext uri="{FF2B5EF4-FFF2-40B4-BE49-F238E27FC236}">
                  <a16:creationId xmlns:a16="http://schemas.microsoft.com/office/drawing/2014/main" xmlns="" id="{11B4AA90-65DC-4F9F-9425-672375A68061}"/>
                </a:ext>
              </a:extLst>
            </p:cNvPr>
            <p:cNvSpPr/>
            <p:nvPr/>
          </p:nvSpPr>
          <p:spPr>
            <a:xfrm>
              <a:off x="5663794"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63" name="Freeform: Shape 162">
              <a:extLst>
                <a:ext uri="{FF2B5EF4-FFF2-40B4-BE49-F238E27FC236}">
                  <a16:creationId xmlns:a16="http://schemas.microsoft.com/office/drawing/2014/main" xmlns="" id="{FF77F19C-15D3-4217-BBA7-C63FC6F7DC40}"/>
                </a:ext>
              </a:extLst>
            </p:cNvPr>
            <p:cNvSpPr/>
            <p:nvPr/>
          </p:nvSpPr>
          <p:spPr>
            <a:xfrm>
              <a:off x="5676017"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64" name="Freeform: Shape 163">
              <a:extLst>
                <a:ext uri="{FF2B5EF4-FFF2-40B4-BE49-F238E27FC236}">
                  <a16:creationId xmlns:a16="http://schemas.microsoft.com/office/drawing/2014/main" xmlns="" id="{3507F847-426F-40A2-A32C-9793CAA60C18}"/>
                </a:ext>
              </a:extLst>
            </p:cNvPr>
            <p:cNvSpPr/>
            <p:nvPr/>
          </p:nvSpPr>
          <p:spPr>
            <a:xfrm>
              <a:off x="5786022"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65" name="Freeform: Shape 164">
              <a:extLst>
                <a:ext uri="{FF2B5EF4-FFF2-40B4-BE49-F238E27FC236}">
                  <a16:creationId xmlns:a16="http://schemas.microsoft.com/office/drawing/2014/main" xmlns="" id="{F59DAFBE-737B-4912-9724-3F6AD0BBADA2}"/>
                </a:ext>
              </a:extLst>
            </p:cNvPr>
            <p:cNvSpPr/>
            <p:nvPr/>
          </p:nvSpPr>
          <p:spPr>
            <a:xfrm>
              <a:off x="5810467"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66" name="Freeform: Shape 165">
              <a:extLst>
                <a:ext uri="{FF2B5EF4-FFF2-40B4-BE49-F238E27FC236}">
                  <a16:creationId xmlns:a16="http://schemas.microsoft.com/office/drawing/2014/main" xmlns="" id="{73176DFA-316D-4045-89C7-5D40ACC67C71}"/>
                </a:ext>
              </a:extLst>
            </p:cNvPr>
            <p:cNvSpPr/>
            <p:nvPr/>
          </p:nvSpPr>
          <p:spPr>
            <a:xfrm>
              <a:off x="5944918"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67" name="Freeform: Shape 166">
              <a:extLst>
                <a:ext uri="{FF2B5EF4-FFF2-40B4-BE49-F238E27FC236}">
                  <a16:creationId xmlns:a16="http://schemas.microsoft.com/office/drawing/2014/main" xmlns="" id="{4299E81D-14A9-48DC-9AA3-686716155B45}"/>
                </a:ext>
              </a:extLst>
            </p:cNvPr>
            <p:cNvSpPr/>
            <p:nvPr/>
          </p:nvSpPr>
          <p:spPr>
            <a:xfrm>
              <a:off x="6287160"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68" name="Freeform: Shape 167">
              <a:extLst>
                <a:ext uri="{FF2B5EF4-FFF2-40B4-BE49-F238E27FC236}">
                  <a16:creationId xmlns:a16="http://schemas.microsoft.com/office/drawing/2014/main" xmlns="" id="{ED2812DF-B6FC-4FFB-9B9B-23C0EA70B4D4}"/>
                </a:ext>
              </a:extLst>
            </p:cNvPr>
            <p:cNvSpPr/>
            <p:nvPr/>
          </p:nvSpPr>
          <p:spPr>
            <a:xfrm>
              <a:off x="6311606"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69" name="Freeform: Shape 168">
              <a:extLst>
                <a:ext uri="{FF2B5EF4-FFF2-40B4-BE49-F238E27FC236}">
                  <a16:creationId xmlns:a16="http://schemas.microsoft.com/office/drawing/2014/main" xmlns="" id="{7E464201-C9AE-4704-8C2D-42D1AE53D498}"/>
                </a:ext>
              </a:extLst>
            </p:cNvPr>
            <p:cNvSpPr/>
            <p:nvPr/>
          </p:nvSpPr>
          <p:spPr>
            <a:xfrm>
              <a:off x="6372719"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70" name="Freeform: Shape 169">
              <a:extLst>
                <a:ext uri="{FF2B5EF4-FFF2-40B4-BE49-F238E27FC236}">
                  <a16:creationId xmlns:a16="http://schemas.microsoft.com/office/drawing/2014/main" xmlns="" id="{7EF28C78-57B9-4CD0-985B-5F95973862AC}"/>
                </a:ext>
              </a:extLst>
            </p:cNvPr>
            <p:cNvSpPr/>
            <p:nvPr/>
          </p:nvSpPr>
          <p:spPr>
            <a:xfrm>
              <a:off x="6556060"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71" name="Freeform: Shape 170">
              <a:extLst>
                <a:ext uri="{FF2B5EF4-FFF2-40B4-BE49-F238E27FC236}">
                  <a16:creationId xmlns:a16="http://schemas.microsoft.com/office/drawing/2014/main" xmlns="" id="{56586297-0AAC-46B9-9EB2-DFA2FABBE371}"/>
                </a:ext>
              </a:extLst>
            </p:cNvPr>
            <p:cNvSpPr/>
            <p:nvPr/>
          </p:nvSpPr>
          <p:spPr>
            <a:xfrm>
              <a:off x="6922743"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fr-FR" dirty="0"/>
            </a:p>
          </p:txBody>
        </p:sp>
        <p:sp>
          <p:nvSpPr>
            <p:cNvPr id="172" name="Rectangle 171">
              <a:extLst>
                <a:ext uri="{FF2B5EF4-FFF2-40B4-BE49-F238E27FC236}">
                  <a16:creationId xmlns:a16="http://schemas.microsoft.com/office/drawing/2014/main" xmlns="" id="{CA61BE99-7FA0-4C5E-9198-D28DB4CD876F}"/>
                </a:ext>
              </a:extLst>
            </p:cNvPr>
            <p:cNvSpPr/>
            <p:nvPr/>
          </p:nvSpPr>
          <p:spPr>
            <a:xfrm>
              <a:off x="3002324" y="2084293"/>
              <a:ext cx="146529" cy="65139"/>
            </a:xfrm>
            <a:prstGeom prst="rect">
              <a:avLst/>
            </a:prstGeom>
            <a:solidFill>
              <a:srgbClr val="B60D27"/>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3" name="Group 172">
            <a:extLst>
              <a:ext uri="{FF2B5EF4-FFF2-40B4-BE49-F238E27FC236}">
                <a16:creationId xmlns:a16="http://schemas.microsoft.com/office/drawing/2014/main" xmlns="" id="{7332C8FB-9C39-4D16-8E94-A9593C1A0AA9}"/>
              </a:ext>
            </a:extLst>
          </p:cNvPr>
          <p:cNvGrpSpPr/>
          <p:nvPr/>
        </p:nvGrpSpPr>
        <p:grpSpPr>
          <a:xfrm>
            <a:off x="2600396" y="1709329"/>
            <a:ext cx="4194692" cy="864000"/>
            <a:chOff x="8229976" y="3080335"/>
            <a:chExt cx="6591300" cy="1259738"/>
          </a:xfrm>
        </p:grpSpPr>
        <p:sp>
          <p:nvSpPr>
            <p:cNvPr id="174" name="Freeform: Shape 177">
              <a:extLst>
                <a:ext uri="{FF2B5EF4-FFF2-40B4-BE49-F238E27FC236}">
                  <a16:creationId xmlns:a16="http://schemas.microsoft.com/office/drawing/2014/main" xmlns="" id="{63DA8423-6432-422F-A736-F558C16F1C57}"/>
                </a:ext>
              </a:extLst>
            </p:cNvPr>
            <p:cNvSpPr/>
            <p:nvPr/>
          </p:nvSpPr>
          <p:spPr>
            <a:xfrm>
              <a:off x="8229976" y="3080335"/>
              <a:ext cx="6591300" cy="1257300"/>
            </a:xfrm>
            <a:custGeom>
              <a:avLst/>
              <a:gdLst>
                <a:gd name="connsiteX0" fmla="*/ 6596148 w 6591300"/>
                <a:gd name="connsiteY0" fmla="*/ 1262863 h 1257300"/>
                <a:gd name="connsiteX1" fmla="*/ 2632748 w 6591300"/>
                <a:gd name="connsiteY1" fmla="*/ 1262863 h 1257300"/>
                <a:gd name="connsiteX2" fmla="*/ 2632748 w 6591300"/>
                <a:gd name="connsiteY2" fmla="*/ 1205789 h 1257300"/>
                <a:gd name="connsiteX3" fmla="*/ 2133314 w 6591300"/>
                <a:gd name="connsiteY3" fmla="*/ 1205789 h 1257300"/>
                <a:gd name="connsiteX4" fmla="*/ 2133314 w 6591300"/>
                <a:gd name="connsiteY4" fmla="*/ 1162974 h 1257300"/>
                <a:gd name="connsiteX5" fmla="*/ 1708795 w 6591300"/>
                <a:gd name="connsiteY5" fmla="*/ 1162974 h 1257300"/>
                <a:gd name="connsiteX6" fmla="*/ 1708795 w 6591300"/>
                <a:gd name="connsiteY6" fmla="*/ 1113034 h 1257300"/>
                <a:gd name="connsiteX7" fmla="*/ 1619603 w 6591300"/>
                <a:gd name="connsiteY7" fmla="*/ 1113034 h 1257300"/>
                <a:gd name="connsiteX8" fmla="*/ 1619603 w 6591300"/>
                <a:gd name="connsiteY8" fmla="*/ 998877 h 1257300"/>
                <a:gd name="connsiteX9" fmla="*/ 1102328 w 6591300"/>
                <a:gd name="connsiteY9" fmla="*/ 998877 h 1257300"/>
                <a:gd name="connsiteX10" fmla="*/ 1102328 w 6591300"/>
                <a:gd name="connsiteY10" fmla="*/ 963206 h 1257300"/>
                <a:gd name="connsiteX11" fmla="*/ 1073791 w 6591300"/>
                <a:gd name="connsiteY11" fmla="*/ 963206 h 1257300"/>
                <a:gd name="connsiteX12" fmla="*/ 1073791 w 6591300"/>
                <a:gd name="connsiteY12" fmla="*/ 934663 h 1257300"/>
                <a:gd name="connsiteX13" fmla="*/ 1048817 w 6591300"/>
                <a:gd name="connsiteY13" fmla="*/ 934663 h 1257300"/>
                <a:gd name="connsiteX14" fmla="*/ 1048817 w 6591300"/>
                <a:gd name="connsiteY14" fmla="*/ 891854 h 1257300"/>
                <a:gd name="connsiteX15" fmla="*/ 927528 w 6591300"/>
                <a:gd name="connsiteY15" fmla="*/ 891854 h 1257300"/>
                <a:gd name="connsiteX16" fmla="*/ 927528 w 6591300"/>
                <a:gd name="connsiteY16" fmla="*/ 863315 h 1257300"/>
                <a:gd name="connsiteX17" fmla="*/ 849045 w 6591300"/>
                <a:gd name="connsiteY17" fmla="*/ 863315 h 1257300"/>
                <a:gd name="connsiteX18" fmla="*/ 849045 w 6591300"/>
                <a:gd name="connsiteY18" fmla="*/ 652837 h 1257300"/>
                <a:gd name="connsiteX19" fmla="*/ 813371 w 6591300"/>
                <a:gd name="connsiteY19" fmla="*/ 652837 h 1257300"/>
                <a:gd name="connsiteX20" fmla="*/ 813371 w 6591300"/>
                <a:gd name="connsiteY20" fmla="*/ 631432 h 1257300"/>
                <a:gd name="connsiteX21" fmla="*/ 777696 w 6591300"/>
                <a:gd name="connsiteY21" fmla="*/ 631432 h 1257300"/>
                <a:gd name="connsiteX22" fmla="*/ 777696 w 6591300"/>
                <a:gd name="connsiteY22" fmla="*/ 592191 h 1257300"/>
                <a:gd name="connsiteX23" fmla="*/ 627865 w 6591300"/>
                <a:gd name="connsiteY23" fmla="*/ 592191 h 1257300"/>
                <a:gd name="connsiteX24" fmla="*/ 627865 w 6591300"/>
                <a:gd name="connsiteY24" fmla="*/ 463764 h 1257300"/>
                <a:gd name="connsiteX25" fmla="*/ 570787 w 6591300"/>
                <a:gd name="connsiteY25" fmla="*/ 463764 h 1257300"/>
                <a:gd name="connsiteX26" fmla="*/ 570787 w 6591300"/>
                <a:gd name="connsiteY26" fmla="*/ 431658 h 1257300"/>
                <a:gd name="connsiteX27" fmla="*/ 495871 w 6591300"/>
                <a:gd name="connsiteY27" fmla="*/ 431658 h 1257300"/>
                <a:gd name="connsiteX28" fmla="*/ 495871 w 6591300"/>
                <a:gd name="connsiteY28" fmla="*/ 385281 h 1257300"/>
                <a:gd name="connsiteX29" fmla="*/ 406685 w 6591300"/>
                <a:gd name="connsiteY29" fmla="*/ 385281 h 1257300"/>
                <a:gd name="connsiteX30" fmla="*/ 406685 w 6591300"/>
                <a:gd name="connsiteY30" fmla="*/ 349607 h 1257300"/>
                <a:gd name="connsiteX31" fmla="*/ 321068 w 6591300"/>
                <a:gd name="connsiteY31" fmla="*/ 349607 h 1257300"/>
                <a:gd name="connsiteX32" fmla="*/ 321068 w 6591300"/>
                <a:gd name="connsiteY32" fmla="*/ 0 h 1257300"/>
                <a:gd name="connsiteX33" fmla="*/ 0 w 6591300"/>
                <a:gd name="connsiteY33"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91300" h="1257300">
                  <a:moveTo>
                    <a:pt x="6596148" y="1262863"/>
                  </a:moveTo>
                  <a:lnTo>
                    <a:pt x="2632748" y="1262863"/>
                  </a:lnTo>
                  <a:lnTo>
                    <a:pt x="2632748" y="1205789"/>
                  </a:lnTo>
                  <a:lnTo>
                    <a:pt x="2133314" y="1205789"/>
                  </a:lnTo>
                  <a:lnTo>
                    <a:pt x="2133314" y="1162974"/>
                  </a:lnTo>
                  <a:lnTo>
                    <a:pt x="1708795" y="1162974"/>
                  </a:lnTo>
                  <a:lnTo>
                    <a:pt x="1708795" y="1113034"/>
                  </a:lnTo>
                  <a:lnTo>
                    <a:pt x="1619603" y="1113034"/>
                  </a:lnTo>
                  <a:lnTo>
                    <a:pt x="1619603" y="998877"/>
                  </a:lnTo>
                  <a:lnTo>
                    <a:pt x="1102328" y="998877"/>
                  </a:lnTo>
                  <a:lnTo>
                    <a:pt x="1102328" y="963206"/>
                  </a:lnTo>
                  <a:lnTo>
                    <a:pt x="1073791" y="963206"/>
                  </a:lnTo>
                  <a:lnTo>
                    <a:pt x="1073791" y="934663"/>
                  </a:lnTo>
                  <a:lnTo>
                    <a:pt x="1048817" y="934663"/>
                  </a:lnTo>
                  <a:lnTo>
                    <a:pt x="1048817" y="891854"/>
                  </a:lnTo>
                  <a:lnTo>
                    <a:pt x="927528" y="891854"/>
                  </a:lnTo>
                  <a:lnTo>
                    <a:pt x="927528" y="863315"/>
                  </a:lnTo>
                  <a:lnTo>
                    <a:pt x="849045" y="863315"/>
                  </a:lnTo>
                  <a:lnTo>
                    <a:pt x="849045" y="652837"/>
                  </a:lnTo>
                  <a:lnTo>
                    <a:pt x="813371" y="652837"/>
                  </a:lnTo>
                  <a:lnTo>
                    <a:pt x="813371" y="631432"/>
                  </a:lnTo>
                  <a:lnTo>
                    <a:pt x="777696" y="631432"/>
                  </a:lnTo>
                  <a:lnTo>
                    <a:pt x="777696" y="592191"/>
                  </a:lnTo>
                  <a:lnTo>
                    <a:pt x="627865" y="592191"/>
                  </a:lnTo>
                  <a:lnTo>
                    <a:pt x="627865" y="463764"/>
                  </a:lnTo>
                  <a:lnTo>
                    <a:pt x="570787" y="463764"/>
                  </a:lnTo>
                  <a:lnTo>
                    <a:pt x="570787" y="431658"/>
                  </a:lnTo>
                  <a:lnTo>
                    <a:pt x="495871" y="431658"/>
                  </a:lnTo>
                  <a:lnTo>
                    <a:pt x="495871" y="385281"/>
                  </a:lnTo>
                  <a:lnTo>
                    <a:pt x="406685" y="385281"/>
                  </a:lnTo>
                  <a:lnTo>
                    <a:pt x="406685" y="349607"/>
                  </a:lnTo>
                  <a:lnTo>
                    <a:pt x="321068" y="349607"/>
                  </a:lnTo>
                  <a:lnTo>
                    <a:pt x="321068"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175" name="Group 174">
              <a:extLst>
                <a:ext uri="{FF2B5EF4-FFF2-40B4-BE49-F238E27FC236}">
                  <a16:creationId xmlns:a16="http://schemas.microsoft.com/office/drawing/2014/main" xmlns="" id="{5B1613FE-A05B-48F0-A95E-03702BE82867}"/>
                </a:ext>
              </a:extLst>
            </p:cNvPr>
            <p:cNvGrpSpPr/>
            <p:nvPr/>
          </p:nvGrpSpPr>
          <p:grpSpPr>
            <a:xfrm>
              <a:off x="8598561" y="3320891"/>
              <a:ext cx="6200798" cy="1019182"/>
              <a:chOff x="8598561" y="3320891"/>
              <a:chExt cx="6200798" cy="1019182"/>
            </a:xfrm>
          </p:grpSpPr>
          <p:sp>
            <p:nvSpPr>
              <p:cNvPr id="176" name="Freeform: Shape 178">
                <a:extLst>
                  <a:ext uri="{FF2B5EF4-FFF2-40B4-BE49-F238E27FC236}">
                    <a16:creationId xmlns:a16="http://schemas.microsoft.com/office/drawing/2014/main" xmlns="" id="{2E4CED07-F6D6-4133-BCDE-93434DF9A795}"/>
                  </a:ext>
                </a:extLst>
              </p:cNvPr>
              <p:cNvSpPr/>
              <p:nvPr/>
            </p:nvSpPr>
            <p:spPr>
              <a:xfrm>
                <a:off x="8598561" y="33208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7" name="Freeform: Shape 179">
                <a:extLst>
                  <a:ext uri="{FF2B5EF4-FFF2-40B4-BE49-F238E27FC236}">
                    <a16:creationId xmlns:a16="http://schemas.microsoft.com/office/drawing/2014/main" xmlns="" id="{EC593DF5-F519-4709-BC21-DB84D36D4DC1}"/>
                  </a:ext>
                </a:extLst>
              </p:cNvPr>
              <p:cNvSpPr/>
              <p:nvPr/>
            </p:nvSpPr>
            <p:spPr>
              <a:xfrm>
                <a:off x="8617611" y="33208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8" name="Freeform: Shape 180">
                <a:extLst>
                  <a:ext uri="{FF2B5EF4-FFF2-40B4-BE49-F238E27FC236}">
                    <a16:creationId xmlns:a16="http://schemas.microsoft.com/office/drawing/2014/main" xmlns="" id="{CE36CB8A-6B52-4341-8911-21272DE95C5A}"/>
                  </a:ext>
                </a:extLst>
              </p:cNvPr>
              <p:cNvSpPr/>
              <p:nvPr/>
            </p:nvSpPr>
            <p:spPr>
              <a:xfrm>
                <a:off x="8674761" y="33589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9" name="Freeform: Shape 181">
                <a:extLst>
                  <a:ext uri="{FF2B5EF4-FFF2-40B4-BE49-F238E27FC236}">
                    <a16:creationId xmlns:a16="http://schemas.microsoft.com/office/drawing/2014/main" xmlns="" id="{CF31971E-0654-4D49-B6E9-3303AC212FC3}"/>
                  </a:ext>
                </a:extLst>
              </p:cNvPr>
              <p:cNvSpPr/>
              <p:nvPr/>
            </p:nvSpPr>
            <p:spPr>
              <a:xfrm>
                <a:off x="8693811" y="33589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0" name="Freeform: Shape 182">
                <a:extLst>
                  <a:ext uri="{FF2B5EF4-FFF2-40B4-BE49-F238E27FC236}">
                    <a16:creationId xmlns:a16="http://schemas.microsoft.com/office/drawing/2014/main" xmlns="" id="{E362BC38-FF6D-4FAC-8064-938E79FC735E}"/>
                  </a:ext>
                </a:extLst>
              </p:cNvPr>
              <p:cNvSpPr/>
              <p:nvPr/>
            </p:nvSpPr>
            <p:spPr>
              <a:xfrm>
                <a:off x="8712861" y="33589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1" name="Freeform: Shape 183">
                <a:extLst>
                  <a:ext uri="{FF2B5EF4-FFF2-40B4-BE49-F238E27FC236}">
                    <a16:creationId xmlns:a16="http://schemas.microsoft.com/office/drawing/2014/main" xmlns="" id="{58139577-DB7F-47B6-9589-339CC4675DA0}"/>
                  </a:ext>
                </a:extLst>
              </p:cNvPr>
              <p:cNvSpPr/>
              <p:nvPr/>
            </p:nvSpPr>
            <p:spPr>
              <a:xfrm>
                <a:off x="8770011" y="341614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2" name="Freeform: Shape 184">
                <a:extLst>
                  <a:ext uri="{FF2B5EF4-FFF2-40B4-BE49-F238E27FC236}">
                    <a16:creationId xmlns:a16="http://schemas.microsoft.com/office/drawing/2014/main" xmlns="" id="{4193D583-617B-4D6D-BF6C-751DF20E2DD3}"/>
                  </a:ext>
                </a:extLst>
              </p:cNvPr>
              <p:cNvSpPr/>
              <p:nvPr/>
            </p:nvSpPr>
            <p:spPr>
              <a:xfrm>
                <a:off x="8827161" y="341614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3" name="Freeform: Shape 185">
                <a:extLst>
                  <a:ext uri="{FF2B5EF4-FFF2-40B4-BE49-F238E27FC236}">
                    <a16:creationId xmlns:a16="http://schemas.microsoft.com/office/drawing/2014/main" xmlns="" id="{53479FD0-BA49-4938-840F-15DED674E763}"/>
                  </a:ext>
                </a:extLst>
              </p:cNvPr>
              <p:cNvSpPr/>
              <p:nvPr/>
            </p:nvSpPr>
            <p:spPr>
              <a:xfrm>
                <a:off x="9036713" y="361971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4" name="Freeform: Shape 186">
                <a:extLst>
                  <a:ext uri="{FF2B5EF4-FFF2-40B4-BE49-F238E27FC236}">
                    <a16:creationId xmlns:a16="http://schemas.microsoft.com/office/drawing/2014/main" xmlns="" id="{CBA2D5FF-D276-4DF7-8D76-A1F8A0FF006C}"/>
                  </a:ext>
                </a:extLst>
              </p:cNvPr>
              <p:cNvSpPr/>
              <p:nvPr/>
            </p:nvSpPr>
            <p:spPr>
              <a:xfrm>
                <a:off x="9093862" y="385429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5" name="Freeform: Shape 187">
                <a:extLst>
                  <a:ext uri="{FF2B5EF4-FFF2-40B4-BE49-F238E27FC236}">
                    <a16:creationId xmlns:a16="http://schemas.microsoft.com/office/drawing/2014/main" xmlns="" id="{3B8BA378-6602-4ECE-9F4D-27459BD854CF}"/>
                  </a:ext>
                </a:extLst>
              </p:cNvPr>
              <p:cNvSpPr/>
              <p:nvPr/>
            </p:nvSpPr>
            <p:spPr>
              <a:xfrm>
                <a:off x="9112912" y="385429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6" name="Freeform: Shape 188">
                <a:extLst>
                  <a:ext uri="{FF2B5EF4-FFF2-40B4-BE49-F238E27FC236}">
                    <a16:creationId xmlns:a16="http://schemas.microsoft.com/office/drawing/2014/main" xmlns="" id="{F6E66CEC-655F-4D05-9415-FEA3CA159073}"/>
                  </a:ext>
                </a:extLst>
              </p:cNvPr>
              <p:cNvSpPr/>
              <p:nvPr/>
            </p:nvSpPr>
            <p:spPr>
              <a:xfrm>
                <a:off x="9151012" y="385429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7" name="Freeform: Shape 189">
                <a:extLst>
                  <a:ext uri="{FF2B5EF4-FFF2-40B4-BE49-F238E27FC236}">
                    <a16:creationId xmlns:a16="http://schemas.microsoft.com/office/drawing/2014/main" xmlns="" id="{D28D3D3B-C6F5-43D1-AC18-883E8EF3622C}"/>
                  </a:ext>
                </a:extLst>
              </p:cNvPr>
              <p:cNvSpPr/>
              <p:nvPr/>
            </p:nvSpPr>
            <p:spPr>
              <a:xfrm>
                <a:off x="9227215" y="38733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8" name="Freeform: Shape 190">
                <a:extLst>
                  <a:ext uri="{FF2B5EF4-FFF2-40B4-BE49-F238E27FC236}">
                    <a16:creationId xmlns:a16="http://schemas.microsoft.com/office/drawing/2014/main" xmlns="" id="{A4954003-8FEC-4084-AAA0-8A9774EC93FE}"/>
                  </a:ext>
                </a:extLst>
              </p:cNvPr>
              <p:cNvSpPr/>
              <p:nvPr/>
            </p:nvSpPr>
            <p:spPr>
              <a:xfrm>
                <a:off x="9246265" y="38733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9" name="Freeform: Shape 191">
                <a:extLst>
                  <a:ext uri="{FF2B5EF4-FFF2-40B4-BE49-F238E27FC236}">
                    <a16:creationId xmlns:a16="http://schemas.microsoft.com/office/drawing/2014/main" xmlns="" id="{12E2604F-BB7C-4204-A122-E69A96C9D2A4}"/>
                  </a:ext>
                </a:extLst>
              </p:cNvPr>
              <p:cNvSpPr/>
              <p:nvPr/>
            </p:nvSpPr>
            <p:spPr>
              <a:xfrm>
                <a:off x="9265315" y="38733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0" name="Freeform: Shape 192">
                <a:extLst>
                  <a:ext uri="{FF2B5EF4-FFF2-40B4-BE49-F238E27FC236}">
                    <a16:creationId xmlns:a16="http://schemas.microsoft.com/office/drawing/2014/main" xmlns="" id="{2390AC9B-24D3-4847-B102-F9037A1D22D0}"/>
                  </a:ext>
                </a:extLst>
              </p:cNvPr>
              <p:cNvSpPr/>
              <p:nvPr/>
            </p:nvSpPr>
            <p:spPr>
              <a:xfrm>
                <a:off x="9303415" y="39114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1" name="Freeform: Shape 193">
                <a:extLst>
                  <a:ext uri="{FF2B5EF4-FFF2-40B4-BE49-F238E27FC236}">
                    <a16:creationId xmlns:a16="http://schemas.microsoft.com/office/drawing/2014/main" xmlns="" id="{9EDD11BE-9445-44C8-82DF-6B3EEBD916FF}"/>
                  </a:ext>
                </a:extLst>
              </p:cNvPr>
              <p:cNvSpPr/>
              <p:nvPr/>
            </p:nvSpPr>
            <p:spPr>
              <a:xfrm>
                <a:off x="93796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2" name="Freeform: Shape 194">
                <a:extLst>
                  <a:ext uri="{FF2B5EF4-FFF2-40B4-BE49-F238E27FC236}">
                    <a16:creationId xmlns:a16="http://schemas.microsoft.com/office/drawing/2014/main" xmlns="" id="{9F5073C4-FA47-4C84-A949-85C74C137587}"/>
                  </a:ext>
                </a:extLst>
              </p:cNvPr>
              <p:cNvSpPr/>
              <p:nvPr/>
            </p:nvSpPr>
            <p:spPr>
              <a:xfrm>
                <a:off x="93986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3" name="Freeform: Shape 195">
                <a:extLst>
                  <a:ext uri="{FF2B5EF4-FFF2-40B4-BE49-F238E27FC236}">
                    <a16:creationId xmlns:a16="http://schemas.microsoft.com/office/drawing/2014/main" xmlns="" id="{C11F47B6-E8C5-48E8-919C-FD7DBD6DE21E}"/>
                  </a:ext>
                </a:extLst>
              </p:cNvPr>
              <p:cNvSpPr/>
              <p:nvPr/>
            </p:nvSpPr>
            <p:spPr>
              <a:xfrm>
                <a:off x="94177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4" name="Freeform: Shape 196">
                <a:extLst>
                  <a:ext uri="{FF2B5EF4-FFF2-40B4-BE49-F238E27FC236}">
                    <a16:creationId xmlns:a16="http://schemas.microsoft.com/office/drawing/2014/main" xmlns="" id="{6A7FB293-CD88-49CD-BD13-8119036CD650}"/>
                  </a:ext>
                </a:extLst>
              </p:cNvPr>
              <p:cNvSpPr/>
              <p:nvPr/>
            </p:nvSpPr>
            <p:spPr>
              <a:xfrm>
                <a:off x="94367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5" name="Freeform: Shape 197">
                <a:extLst>
                  <a:ext uri="{FF2B5EF4-FFF2-40B4-BE49-F238E27FC236}">
                    <a16:creationId xmlns:a16="http://schemas.microsoft.com/office/drawing/2014/main" xmlns="" id="{DAEA587E-D875-4C87-B3C2-77148C8599BB}"/>
                  </a:ext>
                </a:extLst>
              </p:cNvPr>
              <p:cNvSpPr/>
              <p:nvPr/>
            </p:nvSpPr>
            <p:spPr>
              <a:xfrm>
                <a:off x="94558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6" name="Freeform: Shape 198">
                <a:extLst>
                  <a:ext uri="{FF2B5EF4-FFF2-40B4-BE49-F238E27FC236}">
                    <a16:creationId xmlns:a16="http://schemas.microsoft.com/office/drawing/2014/main" xmlns="" id="{EA505FAF-CAAB-4DF3-969C-EB13B7F5B829}"/>
                  </a:ext>
                </a:extLst>
              </p:cNvPr>
              <p:cNvSpPr/>
              <p:nvPr/>
            </p:nvSpPr>
            <p:spPr>
              <a:xfrm>
                <a:off x="94748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7" name="Freeform: Shape 199">
                <a:extLst>
                  <a:ext uri="{FF2B5EF4-FFF2-40B4-BE49-F238E27FC236}">
                    <a16:creationId xmlns:a16="http://schemas.microsoft.com/office/drawing/2014/main" xmlns="" id="{6F2B5C30-4203-48A5-8A45-2F27B9240B06}"/>
                  </a:ext>
                </a:extLst>
              </p:cNvPr>
              <p:cNvSpPr/>
              <p:nvPr/>
            </p:nvSpPr>
            <p:spPr>
              <a:xfrm>
                <a:off x="94939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8" name="Freeform: Shape 200">
                <a:extLst>
                  <a:ext uri="{FF2B5EF4-FFF2-40B4-BE49-F238E27FC236}">
                    <a16:creationId xmlns:a16="http://schemas.microsoft.com/office/drawing/2014/main" xmlns="" id="{8C031786-480B-47EF-A5A0-6B298199D6B9}"/>
                  </a:ext>
                </a:extLst>
              </p:cNvPr>
              <p:cNvSpPr/>
              <p:nvPr/>
            </p:nvSpPr>
            <p:spPr>
              <a:xfrm>
                <a:off x="95129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9" name="Freeform: Shape 201">
                <a:extLst>
                  <a:ext uri="{FF2B5EF4-FFF2-40B4-BE49-F238E27FC236}">
                    <a16:creationId xmlns:a16="http://schemas.microsoft.com/office/drawing/2014/main" xmlns="" id="{B8530ECF-518F-4466-8199-808936C4C790}"/>
                  </a:ext>
                </a:extLst>
              </p:cNvPr>
              <p:cNvSpPr/>
              <p:nvPr/>
            </p:nvSpPr>
            <p:spPr>
              <a:xfrm>
                <a:off x="95320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0" name="Freeform: Shape 202">
                <a:extLst>
                  <a:ext uri="{FF2B5EF4-FFF2-40B4-BE49-F238E27FC236}">
                    <a16:creationId xmlns:a16="http://schemas.microsoft.com/office/drawing/2014/main" xmlns="" id="{BC732108-E5A9-408C-BFA5-025FBE366ECA}"/>
                  </a:ext>
                </a:extLst>
              </p:cNvPr>
              <p:cNvSpPr/>
              <p:nvPr/>
            </p:nvSpPr>
            <p:spPr>
              <a:xfrm>
                <a:off x="95701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1" name="Freeform: Shape 203">
                <a:extLst>
                  <a:ext uri="{FF2B5EF4-FFF2-40B4-BE49-F238E27FC236}">
                    <a16:creationId xmlns:a16="http://schemas.microsoft.com/office/drawing/2014/main" xmlns="" id="{FB06FA15-6BAF-4AB8-863D-AEB23119FBEA}"/>
                  </a:ext>
                </a:extLst>
              </p:cNvPr>
              <p:cNvSpPr/>
              <p:nvPr/>
            </p:nvSpPr>
            <p:spPr>
              <a:xfrm>
                <a:off x="96082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2" name="Freeform: Shape 204">
                <a:extLst>
                  <a:ext uri="{FF2B5EF4-FFF2-40B4-BE49-F238E27FC236}">
                    <a16:creationId xmlns:a16="http://schemas.microsoft.com/office/drawing/2014/main" xmlns="" id="{4F02A15B-EE84-40A7-ADDC-4682BB93B311}"/>
                  </a:ext>
                </a:extLst>
              </p:cNvPr>
              <p:cNvSpPr/>
              <p:nvPr/>
            </p:nvSpPr>
            <p:spPr>
              <a:xfrm>
                <a:off x="96463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3" name="Freeform: Shape 205">
                <a:extLst>
                  <a:ext uri="{FF2B5EF4-FFF2-40B4-BE49-F238E27FC236}">
                    <a16:creationId xmlns:a16="http://schemas.microsoft.com/office/drawing/2014/main" xmlns="" id="{B3FBDED6-BA70-4E4B-ADFB-563AF7975A62}"/>
                  </a:ext>
                </a:extLst>
              </p:cNvPr>
              <p:cNvSpPr/>
              <p:nvPr/>
            </p:nvSpPr>
            <p:spPr>
              <a:xfrm>
                <a:off x="96653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4" name="Freeform: Shape 206">
                <a:extLst>
                  <a:ext uri="{FF2B5EF4-FFF2-40B4-BE49-F238E27FC236}">
                    <a16:creationId xmlns:a16="http://schemas.microsoft.com/office/drawing/2014/main" xmlns="" id="{29BC9899-21AE-4A7C-8B7C-E4F0A9229D66}"/>
                  </a:ext>
                </a:extLst>
              </p:cNvPr>
              <p:cNvSpPr/>
              <p:nvPr/>
            </p:nvSpPr>
            <p:spPr>
              <a:xfrm>
                <a:off x="96844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5" name="Freeform: Shape 207">
                <a:extLst>
                  <a:ext uri="{FF2B5EF4-FFF2-40B4-BE49-F238E27FC236}">
                    <a16:creationId xmlns:a16="http://schemas.microsoft.com/office/drawing/2014/main" xmlns="" id="{CC8F9243-805E-4F8D-8607-030AC18C5E2F}"/>
                  </a:ext>
                </a:extLst>
              </p:cNvPr>
              <p:cNvSpPr/>
              <p:nvPr/>
            </p:nvSpPr>
            <p:spPr>
              <a:xfrm>
                <a:off x="97034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6" name="Freeform: Shape 208">
                <a:extLst>
                  <a:ext uri="{FF2B5EF4-FFF2-40B4-BE49-F238E27FC236}">
                    <a16:creationId xmlns:a16="http://schemas.microsoft.com/office/drawing/2014/main" xmlns="" id="{65EBD2FF-F294-4D29-BCBD-C5E30E2923B5}"/>
                  </a:ext>
                </a:extLst>
              </p:cNvPr>
              <p:cNvSpPr/>
              <p:nvPr/>
            </p:nvSpPr>
            <p:spPr>
              <a:xfrm>
                <a:off x="97225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7" name="Freeform: Shape 209">
                <a:extLst>
                  <a:ext uri="{FF2B5EF4-FFF2-40B4-BE49-F238E27FC236}">
                    <a16:creationId xmlns:a16="http://schemas.microsoft.com/office/drawing/2014/main" xmlns="" id="{8F5EF4E5-855B-4332-ADBA-04A1BB48683E}"/>
                  </a:ext>
                </a:extLst>
              </p:cNvPr>
              <p:cNvSpPr/>
              <p:nvPr/>
            </p:nvSpPr>
            <p:spPr>
              <a:xfrm>
                <a:off x="97415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8" name="Freeform: Shape 210">
                <a:extLst>
                  <a:ext uri="{FF2B5EF4-FFF2-40B4-BE49-F238E27FC236}">
                    <a16:creationId xmlns:a16="http://schemas.microsoft.com/office/drawing/2014/main" xmlns="" id="{C4263811-2133-4D69-ABC2-A00EF103C544}"/>
                  </a:ext>
                </a:extLst>
              </p:cNvPr>
              <p:cNvSpPr/>
              <p:nvPr/>
            </p:nvSpPr>
            <p:spPr>
              <a:xfrm>
                <a:off x="97606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9" name="Freeform: Shape 211">
                <a:extLst>
                  <a:ext uri="{FF2B5EF4-FFF2-40B4-BE49-F238E27FC236}">
                    <a16:creationId xmlns:a16="http://schemas.microsoft.com/office/drawing/2014/main" xmlns="" id="{000D7AB5-339B-47A7-8382-CE862295D9BE}"/>
                  </a:ext>
                </a:extLst>
              </p:cNvPr>
              <p:cNvSpPr/>
              <p:nvPr/>
            </p:nvSpPr>
            <p:spPr>
              <a:xfrm>
                <a:off x="97987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0" name="Freeform: Shape 212">
                <a:extLst>
                  <a:ext uri="{FF2B5EF4-FFF2-40B4-BE49-F238E27FC236}">
                    <a16:creationId xmlns:a16="http://schemas.microsoft.com/office/drawing/2014/main" xmlns="" id="{765FB7D1-5AFE-4B3F-8FCD-EF8E578DF7D1}"/>
                  </a:ext>
                </a:extLst>
              </p:cNvPr>
              <p:cNvSpPr/>
              <p:nvPr/>
            </p:nvSpPr>
            <p:spPr>
              <a:xfrm>
                <a:off x="98368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1" name="Freeform: Shape 213">
                <a:extLst>
                  <a:ext uri="{FF2B5EF4-FFF2-40B4-BE49-F238E27FC236}">
                    <a16:creationId xmlns:a16="http://schemas.microsoft.com/office/drawing/2014/main" xmlns="" id="{2F1F3340-56DA-4270-98D1-817889294637}"/>
                  </a:ext>
                </a:extLst>
              </p:cNvPr>
              <p:cNvSpPr/>
              <p:nvPr/>
            </p:nvSpPr>
            <p:spPr>
              <a:xfrm>
                <a:off x="985586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2" name="Freeform: Shape 214">
                <a:extLst>
                  <a:ext uri="{FF2B5EF4-FFF2-40B4-BE49-F238E27FC236}">
                    <a16:creationId xmlns:a16="http://schemas.microsoft.com/office/drawing/2014/main" xmlns="" id="{71BCC0D9-29E2-4B2A-99BE-D259DEBB9D42}"/>
                  </a:ext>
                </a:extLst>
              </p:cNvPr>
              <p:cNvSpPr/>
              <p:nvPr/>
            </p:nvSpPr>
            <p:spPr>
              <a:xfrm>
                <a:off x="987491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3" name="Freeform: Shape 215">
                <a:extLst>
                  <a:ext uri="{FF2B5EF4-FFF2-40B4-BE49-F238E27FC236}">
                    <a16:creationId xmlns:a16="http://schemas.microsoft.com/office/drawing/2014/main" xmlns="" id="{C9967B71-0C8D-43FF-998F-9210D2F7FD67}"/>
                  </a:ext>
                </a:extLst>
              </p:cNvPr>
              <p:cNvSpPr/>
              <p:nvPr/>
            </p:nvSpPr>
            <p:spPr>
              <a:xfrm>
                <a:off x="989396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4" name="Freeform: Shape 216">
                <a:extLst>
                  <a:ext uri="{FF2B5EF4-FFF2-40B4-BE49-F238E27FC236}">
                    <a16:creationId xmlns:a16="http://schemas.microsoft.com/office/drawing/2014/main" xmlns="" id="{5E22E47B-8050-4AB7-B5A4-35F019E4E8AC}"/>
                  </a:ext>
                </a:extLst>
              </p:cNvPr>
              <p:cNvSpPr/>
              <p:nvPr/>
            </p:nvSpPr>
            <p:spPr>
              <a:xfrm>
                <a:off x="991301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5" name="Freeform: Shape 217">
                <a:extLst>
                  <a:ext uri="{FF2B5EF4-FFF2-40B4-BE49-F238E27FC236}">
                    <a16:creationId xmlns:a16="http://schemas.microsoft.com/office/drawing/2014/main" xmlns="" id="{0EB90C6F-22F1-4169-8A24-5C632A88A89D}"/>
                  </a:ext>
                </a:extLst>
              </p:cNvPr>
              <p:cNvSpPr/>
              <p:nvPr/>
            </p:nvSpPr>
            <p:spPr>
              <a:xfrm>
                <a:off x="993206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6" name="Freeform: Shape 218">
                <a:extLst>
                  <a:ext uri="{FF2B5EF4-FFF2-40B4-BE49-F238E27FC236}">
                    <a16:creationId xmlns:a16="http://schemas.microsoft.com/office/drawing/2014/main" xmlns="" id="{58AFF917-665B-4982-A39B-BB97B11C264E}"/>
                  </a:ext>
                </a:extLst>
              </p:cNvPr>
              <p:cNvSpPr/>
              <p:nvPr/>
            </p:nvSpPr>
            <p:spPr>
              <a:xfrm>
                <a:off x="995111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7" name="Freeform: Shape 219">
                <a:extLst>
                  <a:ext uri="{FF2B5EF4-FFF2-40B4-BE49-F238E27FC236}">
                    <a16:creationId xmlns:a16="http://schemas.microsoft.com/office/drawing/2014/main" xmlns="" id="{740B4881-ACB3-48A1-9E64-0D3ACA21D531}"/>
                  </a:ext>
                </a:extLst>
              </p:cNvPr>
              <p:cNvSpPr/>
              <p:nvPr/>
            </p:nvSpPr>
            <p:spPr>
              <a:xfrm>
                <a:off x="99701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8" name="Freeform: Shape 220">
                <a:extLst>
                  <a:ext uri="{FF2B5EF4-FFF2-40B4-BE49-F238E27FC236}">
                    <a16:creationId xmlns:a16="http://schemas.microsoft.com/office/drawing/2014/main" xmlns="" id="{765972F0-AB47-4EA7-A75E-93BC82968053}"/>
                  </a:ext>
                </a:extLst>
              </p:cNvPr>
              <p:cNvSpPr/>
              <p:nvPr/>
            </p:nvSpPr>
            <p:spPr>
              <a:xfrm>
                <a:off x="998921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9" name="Freeform: Shape 221">
                <a:extLst>
                  <a:ext uri="{FF2B5EF4-FFF2-40B4-BE49-F238E27FC236}">
                    <a16:creationId xmlns:a16="http://schemas.microsoft.com/office/drawing/2014/main" xmlns="" id="{EF2DEEB3-734E-4C27-A050-7132ECFB56B9}"/>
                  </a:ext>
                </a:extLst>
              </p:cNvPr>
              <p:cNvSpPr/>
              <p:nvPr/>
            </p:nvSpPr>
            <p:spPr>
              <a:xfrm>
                <a:off x="100082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0" name="Freeform: Shape 222">
                <a:extLst>
                  <a:ext uri="{FF2B5EF4-FFF2-40B4-BE49-F238E27FC236}">
                    <a16:creationId xmlns:a16="http://schemas.microsoft.com/office/drawing/2014/main" xmlns="" id="{8B16494C-1C8A-418D-96A9-1FBEF5101099}"/>
                  </a:ext>
                </a:extLst>
              </p:cNvPr>
              <p:cNvSpPr/>
              <p:nvPr/>
            </p:nvSpPr>
            <p:spPr>
              <a:xfrm>
                <a:off x="100463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1" name="Freeform: Shape 223">
                <a:extLst>
                  <a:ext uri="{FF2B5EF4-FFF2-40B4-BE49-F238E27FC236}">
                    <a16:creationId xmlns:a16="http://schemas.microsoft.com/office/drawing/2014/main" xmlns="" id="{A6ABB6F0-92B6-4E31-BA01-DD180FF17894}"/>
                  </a:ext>
                </a:extLst>
              </p:cNvPr>
              <p:cNvSpPr/>
              <p:nvPr/>
            </p:nvSpPr>
            <p:spPr>
              <a:xfrm>
                <a:off x="1006541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2" name="Freeform: Shape 224">
                <a:extLst>
                  <a:ext uri="{FF2B5EF4-FFF2-40B4-BE49-F238E27FC236}">
                    <a16:creationId xmlns:a16="http://schemas.microsoft.com/office/drawing/2014/main" xmlns="" id="{D3ECDFF8-6EAF-46E0-9BA9-873194DE167E}"/>
                  </a:ext>
                </a:extLst>
              </p:cNvPr>
              <p:cNvSpPr/>
              <p:nvPr/>
            </p:nvSpPr>
            <p:spPr>
              <a:xfrm>
                <a:off x="101225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3" name="Freeform: Shape 225">
                <a:extLst>
                  <a:ext uri="{FF2B5EF4-FFF2-40B4-BE49-F238E27FC236}">
                    <a16:creationId xmlns:a16="http://schemas.microsoft.com/office/drawing/2014/main" xmlns="" id="{399F590F-60D3-4213-B982-30264084E625}"/>
                  </a:ext>
                </a:extLst>
              </p:cNvPr>
              <p:cNvSpPr/>
              <p:nvPr/>
            </p:nvSpPr>
            <p:spPr>
              <a:xfrm>
                <a:off x="1038926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4" name="Freeform: Shape 226">
                <a:extLst>
                  <a:ext uri="{FF2B5EF4-FFF2-40B4-BE49-F238E27FC236}">
                    <a16:creationId xmlns:a16="http://schemas.microsoft.com/office/drawing/2014/main" xmlns="" id="{17519518-E8B5-446B-8F5A-7902A6CCD055}"/>
                  </a:ext>
                </a:extLst>
              </p:cNvPr>
              <p:cNvSpPr/>
              <p:nvPr/>
            </p:nvSpPr>
            <p:spPr>
              <a:xfrm>
                <a:off x="1044641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5" name="Freeform: Shape 227">
                <a:extLst>
                  <a:ext uri="{FF2B5EF4-FFF2-40B4-BE49-F238E27FC236}">
                    <a16:creationId xmlns:a16="http://schemas.microsoft.com/office/drawing/2014/main" xmlns="" id="{9C3EDC12-E339-4112-BD41-8DAF9087DF4C}"/>
                  </a:ext>
                </a:extLst>
              </p:cNvPr>
              <p:cNvSpPr/>
              <p:nvPr/>
            </p:nvSpPr>
            <p:spPr>
              <a:xfrm>
                <a:off x="1050356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6" name="Freeform: Shape 228">
                <a:extLst>
                  <a:ext uri="{FF2B5EF4-FFF2-40B4-BE49-F238E27FC236}">
                    <a16:creationId xmlns:a16="http://schemas.microsoft.com/office/drawing/2014/main" xmlns="" id="{93D36428-37A5-4B4F-AA95-97AFE1EFF89C}"/>
                  </a:ext>
                </a:extLst>
              </p:cNvPr>
              <p:cNvSpPr/>
              <p:nvPr/>
            </p:nvSpPr>
            <p:spPr>
              <a:xfrm>
                <a:off x="1071311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7" name="Freeform: Shape 229">
                <a:extLst>
                  <a:ext uri="{FF2B5EF4-FFF2-40B4-BE49-F238E27FC236}">
                    <a16:creationId xmlns:a16="http://schemas.microsoft.com/office/drawing/2014/main" xmlns="" id="{F7AAF4DC-CE40-44B6-979C-C5BB5AB39F31}"/>
                  </a:ext>
                </a:extLst>
              </p:cNvPr>
              <p:cNvSpPr/>
              <p:nvPr/>
            </p:nvSpPr>
            <p:spPr>
              <a:xfrm>
                <a:off x="109417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8" name="Freeform: Shape 230">
                <a:extLst>
                  <a:ext uri="{FF2B5EF4-FFF2-40B4-BE49-F238E27FC236}">
                    <a16:creationId xmlns:a16="http://schemas.microsoft.com/office/drawing/2014/main" xmlns="" id="{2215C0CB-3ED5-4389-ACD6-0E18A276B436}"/>
                  </a:ext>
                </a:extLst>
              </p:cNvPr>
              <p:cNvSpPr/>
              <p:nvPr/>
            </p:nvSpPr>
            <p:spPr>
              <a:xfrm>
                <a:off x="109607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9" name="Freeform: Shape 231">
                <a:extLst>
                  <a:ext uri="{FF2B5EF4-FFF2-40B4-BE49-F238E27FC236}">
                    <a16:creationId xmlns:a16="http://schemas.microsoft.com/office/drawing/2014/main" xmlns="" id="{5F517E80-77DC-423C-BD64-5F19CFA997E9}"/>
                  </a:ext>
                </a:extLst>
              </p:cNvPr>
              <p:cNvSpPr/>
              <p:nvPr/>
            </p:nvSpPr>
            <p:spPr>
              <a:xfrm>
                <a:off x="109798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0" name="Freeform: Shape 232">
                <a:extLst>
                  <a:ext uri="{FF2B5EF4-FFF2-40B4-BE49-F238E27FC236}">
                    <a16:creationId xmlns:a16="http://schemas.microsoft.com/office/drawing/2014/main" xmlns="" id="{AF36496A-20B7-43E7-9687-2E07A5434923}"/>
                  </a:ext>
                </a:extLst>
              </p:cNvPr>
              <p:cNvSpPr/>
              <p:nvPr/>
            </p:nvSpPr>
            <p:spPr>
              <a:xfrm>
                <a:off x="109798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1" name="Freeform: Shape 233">
                <a:extLst>
                  <a:ext uri="{FF2B5EF4-FFF2-40B4-BE49-F238E27FC236}">
                    <a16:creationId xmlns:a16="http://schemas.microsoft.com/office/drawing/2014/main" xmlns="" id="{73BEF934-F48E-4292-8BEB-779727680212}"/>
                  </a:ext>
                </a:extLst>
              </p:cNvPr>
              <p:cNvSpPr/>
              <p:nvPr/>
            </p:nvSpPr>
            <p:spPr>
              <a:xfrm>
                <a:off x="109988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2" name="Freeform: Shape 234">
                <a:extLst>
                  <a:ext uri="{FF2B5EF4-FFF2-40B4-BE49-F238E27FC236}">
                    <a16:creationId xmlns:a16="http://schemas.microsoft.com/office/drawing/2014/main" xmlns="" id="{92B2B0CE-F521-44B1-9DDA-95A183964D33}"/>
                  </a:ext>
                </a:extLst>
              </p:cNvPr>
              <p:cNvSpPr/>
              <p:nvPr/>
            </p:nvSpPr>
            <p:spPr>
              <a:xfrm>
                <a:off x="110179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3" name="Freeform: Shape 235">
                <a:extLst>
                  <a:ext uri="{FF2B5EF4-FFF2-40B4-BE49-F238E27FC236}">
                    <a16:creationId xmlns:a16="http://schemas.microsoft.com/office/drawing/2014/main" xmlns="" id="{F4CA623A-86B5-47B5-A38C-938E70932094}"/>
                  </a:ext>
                </a:extLst>
              </p:cNvPr>
              <p:cNvSpPr/>
              <p:nvPr/>
            </p:nvSpPr>
            <p:spPr>
              <a:xfrm>
                <a:off x="110369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4" name="Freeform: Shape 236">
                <a:extLst>
                  <a:ext uri="{FF2B5EF4-FFF2-40B4-BE49-F238E27FC236}">
                    <a16:creationId xmlns:a16="http://schemas.microsoft.com/office/drawing/2014/main" xmlns="" id="{57FDFE35-3906-4072-9D60-E4A2CA52836E}"/>
                  </a:ext>
                </a:extLst>
              </p:cNvPr>
              <p:cNvSpPr/>
              <p:nvPr/>
            </p:nvSpPr>
            <p:spPr>
              <a:xfrm>
                <a:off x="113798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5" name="Freeform: Shape 237">
                <a:extLst>
                  <a:ext uri="{FF2B5EF4-FFF2-40B4-BE49-F238E27FC236}">
                    <a16:creationId xmlns:a16="http://schemas.microsoft.com/office/drawing/2014/main" xmlns="" id="{8DD5B30B-9397-408C-B182-FE09D137C04E}"/>
                  </a:ext>
                </a:extLst>
              </p:cNvPr>
              <p:cNvSpPr/>
              <p:nvPr/>
            </p:nvSpPr>
            <p:spPr>
              <a:xfrm>
                <a:off x="113989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6" name="Freeform: Shape 238">
                <a:extLst>
                  <a:ext uri="{FF2B5EF4-FFF2-40B4-BE49-F238E27FC236}">
                    <a16:creationId xmlns:a16="http://schemas.microsoft.com/office/drawing/2014/main" xmlns="" id="{80E597DD-D20D-4705-B5B2-BD17559EC1D6}"/>
                  </a:ext>
                </a:extLst>
              </p:cNvPr>
              <p:cNvSpPr/>
              <p:nvPr/>
            </p:nvSpPr>
            <p:spPr>
              <a:xfrm>
                <a:off x="114179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7" name="Freeform: Shape 239">
                <a:extLst>
                  <a:ext uri="{FF2B5EF4-FFF2-40B4-BE49-F238E27FC236}">
                    <a16:creationId xmlns:a16="http://schemas.microsoft.com/office/drawing/2014/main" xmlns="" id="{637E9C50-8971-4192-A476-8AF2E5E22328}"/>
                  </a:ext>
                </a:extLst>
              </p:cNvPr>
              <p:cNvSpPr/>
              <p:nvPr/>
            </p:nvSpPr>
            <p:spPr>
              <a:xfrm>
                <a:off x="115703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8" name="Freeform: Shape 240">
                <a:extLst>
                  <a:ext uri="{FF2B5EF4-FFF2-40B4-BE49-F238E27FC236}">
                    <a16:creationId xmlns:a16="http://schemas.microsoft.com/office/drawing/2014/main" xmlns="" id="{A5005E71-5BF7-4BD4-A203-FAB9E7D72E2E}"/>
                  </a:ext>
                </a:extLst>
              </p:cNvPr>
              <p:cNvSpPr/>
              <p:nvPr/>
            </p:nvSpPr>
            <p:spPr>
              <a:xfrm>
                <a:off x="121228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9" name="Freeform: Shape 241">
                <a:extLst>
                  <a:ext uri="{FF2B5EF4-FFF2-40B4-BE49-F238E27FC236}">
                    <a16:creationId xmlns:a16="http://schemas.microsoft.com/office/drawing/2014/main" xmlns="" id="{5EBD17B6-6C29-4E18-86E5-C0052AA9223C}"/>
                  </a:ext>
                </a:extLst>
              </p:cNvPr>
              <p:cNvSpPr/>
              <p:nvPr/>
            </p:nvSpPr>
            <p:spPr>
              <a:xfrm>
                <a:off x="122371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0" name="Freeform: Shape 242">
                <a:extLst>
                  <a:ext uri="{FF2B5EF4-FFF2-40B4-BE49-F238E27FC236}">
                    <a16:creationId xmlns:a16="http://schemas.microsoft.com/office/drawing/2014/main" xmlns="" id="{B3020D4C-2B74-4D4C-A766-12C75782E148}"/>
                  </a:ext>
                </a:extLst>
              </p:cNvPr>
              <p:cNvSpPr/>
              <p:nvPr/>
            </p:nvSpPr>
            <p:spPr>
              <a:xfrm>
                <a:off x="123323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1" name="Freeform: Shape 243">
                <a:extLst>
                  <a:ext uri="{FF2B5EF4-FFF2-40B4-BE49-F238E27FC236}">
                    <a16:creationId xmlns:a16="http://schemas.microsoft.com/office/drawing/2014/main" xmlns="" id="{D7051A69-8211-4CF0-B0C0-4FF2518583F8}"/>
                  </a:ext>
                </a:extLst>
              </p:cNvPr>
              <p:cNvSpPr/>
              <p:nvPr/>
            </p:nvSpPr>
            <p:spPr>
              <a:xfrm>
                <a:off x="123704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2" name="Freeform: Shape 244">
                <a:extLst>
                  <a:ext uri="{FF2B5EF4-FFF2-40B4-BE49-F238E27FC236}">
                    <a16:creationId xmlns:a16="http://schemas.microsoft.com/office/drawing/2014/main" xmlns="" id="{B4209880-82C6-4957-AE67-50F4A10E22F1}"/>
                  </a:ext>
                </a:extLst>
              </p:cNvPr>
              <p:cNvSpPr/>
              <p:nvPr/>
            </p:nvSpPr>
            <p:spPr>
              <a:xfrm>
                <a:off x="124085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3" name="Freeform: Shape 245">
                <a:extLst>
                  <a:ext uri="{FF2B5EF4-FFF2-40B4-BE49-F238E27FC236}">
                    <a16:creationId xmlns:a16="http://schemas.microsoft.com/office/drawing/2014/main" xmlns="" id="{B350D018-A250-460E-8D30-F32B8A263DE4}"/>
                  </a:ext>
                </a:extLst>
              </p:cNvPr>
              <p:cNvSpPr/>
              <p:nvPr/>
            </p:nvSpPr>
            <p:spPr>
              <a:xfrm>
                <a:off x="124466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4" name="Freeform: Shape 246">
                <a:extLst>
                  <a:ext uri="{FF2B5EF4-FFF2-40B4-BE49-F238E27FC236}">
                    <a16:creationId xmlns:a16="http://schemas.microsoft.com/office/drawing/2014/main" xmlns="" id="{9D39D4F3-87A3-42A8-AC07-53BDDC42D105}"/>
                  </a:ext>
                </a:extLst>
              </p:cNvPr>
              <p:cNvSpPr/>
              <p:nvPr/>
            </p:nvSpPr>
            <p:spPr>
              <a:xfrm>
                <a:off x="126181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5" name="Freeform: Shape 247">
                <a:extLst>
                  <a:ext uri="{FF2B5EF4-FFF2-40B4-BE49-F238E27FC236}">
                    <a16:creationId xmlns:a16="http://schemas.microsoft.com/office/drawing/2014/main" xmlns="" id="{0AF9E889-07DF-49E1-A69B-C3CEF95C8E9D}"/>
                  </a:ext>
                </a:extLst>
              </p:cNvPr>
              <p:cNvSpPr/>
              <p:nvPr/>
            </p:nvSpPr>
            <p:spPr>
              <a:xfrm>
                <a:off x="129419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6" name="Freeform: Shape 248">
                <a:extLst>
                  <a:ext uri="{FF2B5EF4-FFF2-40B4-BE49-F238E27FC236}">
                    <a16:creationId xmlns:a16="http://schemas.microsoft.com/office/drawing/2014/main" xmlns="" id="{AF0F812B-6281-4F29-AC6E-4DA93E620208}"/>
                  </a:ext>
                </a:extLst>
              </p:cNvPr>
              <p:cNvSpPr/>
              <p:nvPr/>
            </p:nvSpPr>
            <p:spPr>
              <a:xfrm>
                <a:off x="129991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7" name="Freeform: Shape 249">
                <a:extLst>
                  <a:ext uri="{FF2B5EF4-FFF2-40B4-BE49-F238E27FC236}">
                    <a16:creationId xmlns:a16="http://schemas.microsoft.com/office/drawing/2014/main" xmlns="" id="{7CCF2B1F-9209-4D75-BCF0-F50C9006A117}"/>
                  </a:ext>
                </a:extLst>
              </p:cNvPr>
              <p:cNvSpPr/>
              <p:nvPr/>
            </p:nvSpPr>
            <p:spPr>
              <a:xfrm>
                <a:off x="130562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8" name="Freeform: Shape 250">
                <a:extLst>
                  <a:ext uri="{FF2B5EF4-FFF2-40B4-BE49-F238E27FC236}">
                    <a16:creationId xmlns:a16="http://schemas.microsoft.com/office/drawing/2014/main" xmlns="" id="{83006420-1979-4A89-AC74-5BB5374C09DE}"/>
                  </a:ext>
                </a:extLst>
              </p:cNvPr>
              <p:cNvSpPr/>
              <p:nvPr/>
            </p:nvSpPr>
            <p:spPr>
              <a:xfrm>
                <a:off x="130562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9" name="Freeform: Shape 251">
                <a:extLst>
                  <a:ext uri="{FF2B5EF4-FFF2-40B4-BE49-F238E27FC236}">
                    <a16:creationId xmlns:a16="http://schemas.microsoft.com/office/drawing/2014/main" xmlns="" id="{EC10A880-132D-46B5-A831-386910F28286}"/>
                  </a:ext>
                </a:extLst>
              </p:cNvPr>
              <p:cNvSpPr/>
              <p:nvPr/>
            </p:nvSpPr>
            <p:spPr>
              <a:xfrm>
                <a:off x="131134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0" name="Freeform: Shape 252">
                <a:extLst>
                  <a:ext uri="{FF2B5EF4-FFF2-40B4-BE49-F238E27FC236}">
                    <a16:creationId xmlns:a16="http://schemas.microsoft.com/office/drawing/2014/main" xmlns="" id="{6D884E03-E22D-45F0-9E02-6A3EB7E9D0A7}"/>
                  </a:ext>
                </a:extLst>
              </p:cNvPr>
              <p:cNvSpPr/>
              <p:nvPr/>
            </p:nvSpPr>
            <p:spPr>
              <a:xfrm>
                <a:off x="131705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1" name="Freeform: Shape 253">
                <a:extLst>
                  <a:ext uri="{FF2B5EF4-FFF2-40B4-BE49-F238E27FC236}">
                    <a16:creationId xmlns:a16="http://schemas.microsoft.com/office/drawing/2014/main" xmlns="" id="{52A2BF43-1CF7-4757-A98C-57CA7EB956EA}"/>
                  </a:ext>
                </a:extLst>
              </p:cNvPr>
              <p:cNvSpPr/>
              <p:nvPr/>
            </p:nvSpPr>
            <p:spPr>
              <a:xfrm>
                <a:off x="132277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2" name="Freeform: Shape 254">
                <a:extLst>
                  <a:ext uri="{FF2B5EF4-FFF2-40B4-BE49-F238E27FC236}">
                    <a16:creationId xmlns:a16="http://schemas.microsoft.com/office/drawing/2014/main" xmlns="" id="{686C7E82-1963-44E9-B60A-8029C3CDCFBE}"/>
                  </a:ext>
                </a:extLst>
              </p:cNvPr>
              <p:cNvSpPr/>
              <p:nvPr/>
            </p:nvSpPr>
            <p:spPr>
              <a:xfrm>
                <a:off x="136087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3" name="Freeform: Shape 255">
                <a:extLst>
                  <a:ext uri="{FF2B5EF4-FFF2-40B4-BE49-F238E27FC236}">
                    <a16:creationId xmlns:a16="http://schemas.microsoft.com/office/drawing/2014/main" xmlns="" id="{84F4454E-A570-4919-AB4E-41FC31D7AD33}"/>
                  </a:ext>
                </a:extLst>
              </p:cNvPr>
              <p:cNvSpPr/>
              <p:nvPr/>
            </p:nvSpPr>
            <p:spPr>
              <a:xfrm>
                <a:off x="137230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4" name="Freeform: Shape 256">
                <a:extLst>
                  <a:ext uri="{FF2B5EF4-FFF2-40B4-BE49-F238E27FC236}">
                    <a16:creationId xmlns:a16="http://schemas.microsoft.com/office/drawing/2014/main" xmlns="" id="{94FC4588-3D49-4A3D-AA69-A601569387D0}"/>
                  </a:ext>
                </a:extLst>
              </p:cNvPr>
              <p:cNvSpPr/>
              <p:nvPr/>
            </p:nvSpPr>
            <p:spPr>
              <a:xfrm>
                <a:off x="140278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5" name="Freeform: Shape 257">
                <a:extLst>
                  <a:ext uri="{FF2B5EF4-FFF2-40B4-BE49-F238E27FC236}">
                    <a16:creationId xmlns:a16="http://schemas.microsoft.com/office/drawing/2014/main" xmlns="" id="{990F8056-01EB-46E8-988B-8E5AA6E10D37}"/>
                  </a:ext>
                </a:extLst>
              </p:cNvPr>
              <p:cNvSpPr/>
              <p:nvPr/>
            </p:nvSpPr>
            <p:spPr>
              <a:xfrm>
                <a:off x="140659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6" name="Freeform: Shape 258">
                <a:extLst>
                  <a:ext uri="{FF2B5EF4-FFF2-40B4-BE49-F238E27FC236}">
                    <a16:creationId xmlns:a16="http://schemas.microsoft.com/office/drawing/2014/main" xmlns="" id="{16F7BB8C-6345-4555-8B5E-4A0913F00C65}"/>
                  </a:ext>
                </a:extLst>
              </p:cNvPr>
              <p:cNvSpPr/>
              <p:nvPr/>
            </p:nvSpPr>
            <p:spPr>
              <a:xfrm>
                <a:off x="145231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7" name="Freeform: Shape 259">
                <a:extLst>
                  <a:ext uri="{FF2B5EF4-FFF2-40B4-BE49-F238E27FC236}">
                    <a16:creationId xmlns:a16="http://schemas.microsoft.com/office/drawing/2014/main" xmlns="" id="{7A24DE5B-8A27-449E-9812-E634B0E033CF}"/>
                  </a:ext>
                </a:extLst>
              </p:cNvPr>
              <p:cNvSpPr/>
              <p:nvPr/>
            </p:nvSpPr>
            <p:spPr>
              <a:xfrm>
                <a:off x="1454218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8" name="Freeform: Shape 260">
                <a:extLst>
                  <a:ext uri="{FF2B5EF4-FFF2-40B4-BE49-F238E27FC236}">
                    <a16:creationId xmlns:a16="http://schemas.microsoft.com/office/drawing/2014/main" xmlns="" id="{E29C5BAF-F93A-4E9A-9D71-A773B41FBA29}"/>
                  </a:ext>
                </a:extLst>
              </p:cNvPr>
              <p:cNvSpPr/>
              <p:nvPr/>
            </p:nvSpPr>
            <p:spPr>
              <a:xfrm>
                <a:off x="145612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9" name="Freeform: Shape 261">
                <a:extLst>
                  <a:ext uri="{FF2B5EF4-FFF2-40B4-BE49-F238E27FC236}">
                    <a16:creationId xmlns:a16="http://schemas.microsoft.com/office/drawing/2014/main" xmlns="" id="{933FD0D6-4E05-4A4D-99DC-461B174B4C84}"/>
                  </a:ext>
                </a:extLst>
              </p:cNvPr>
              <p:cNvSpPr/>
              <p:nvPr/>
            </p:nvSpPr>
            <p:spPr>
              <a:xfrm>
                <a:off x="146374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0" name="Freeform: Shape 262">
                <a:extLst>
                  <a:ext uri="{FF2B5EF4-FFF2-40B4-BE49-F238E27FC236}">
                    <a16:creationId xmlns:a16="http://schemas.microsoft.com/office/drawing/2014/main" xmlns="" id="{EFDF6C53-8D6C-4F19-820F-8DC206D4DD5A}"/>
                  </a:ext>
                </a:extLst>
              </p:cNvPr>
              <p:cNvSpPr/>
              <p:nvPr/>
            </p:nvSpPr>
            <p:spPr>
              <a:xfrm>
                <a:off x="147898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sp>
        <p:nvSpPr>
          <p:cNvPr id="261" name="TextBox 260">
            <a:extLst>
              <a:ext uri="{FF2B5EF4-FFF2-40B4-BE49-F238E27FC236}">
                <a16:creationId xmlns:a16="http://schemas.microsoft.com/office/drawing/2014/main" xmlns="" id="{DD409039-D208-4BDB-973A-1E4DE04B38C8}"/>
              </a:ext>
            </a:extLst>
          </p:cNvPr>
          <p:cNvSpPr txBox="1"/>
          <p:nvPr/>
        </p:nvSpPr>
        <p:spPr>
          <a:xfrm>
            <a:off x="1980624" y="4124122"/>
            <a:ext cx="314510" cy="307777"/>
          </a:xfrm>
          <a:prstGeom prst="rect">
            <a:avLst/>
          </a:prstGeom>
          <a:noFill/>
        </p:spPr>
        <p:txBody>
          <a:bodyPr wrap="none" rtlCol="0">
            <a:spAutoFit/>
          </a:bodyPr>
          <a:lstStyle/>
          <a:p>
            <a:r>
              <a:rPr lang="fr-FR" sz="1400" dirty="0">
                <a:solidFill>
                  <a:srgbClr val="363636"/>
                </a:solidFill>
              </a:rPr>
              <a:t>N</a:t>
            </a:r>
          </a:p>
        </p:txBody>
      </p:sp>
    </p:spTree>
    <p:extLst>
      <p:ext uri="{BB962C8B-B14F-4D97-AF65-F5344CB8AC3E}">
        <p14:creationId xmlns:p14="http://schemas.microsoft.com/office/powerpoint/2010/main" xmlns="" val="1809225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LBA46: Chimiothérapie chez les patients âgés et fragiles avec cancer </a:t>
            </a:r>
            <a:r>
              <a:rPr lang="fr-FR" dirty="0" err="1"/>
              <a:t>gastro-oesophagien</a:t>
            </a:r>
            <a:r>
              <a:rPr lang="fr-FR" dirty="0"/>
              <a:t> avancé : résultats de qualité de vie (QoL) de l’étude de phase III GO2 – Hall P,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Etudier la QoL chez les patients âgés et fragiles avec cancer </a:t>
            </a:r>
            <a:r>
              <a:rPr lang="fr-FR" dirty="0" err="1"/>
              <a:t>gastro-oesophagien</a:t>
            </a:r>
            <a:r>
              <a:rPr lang="fr-FR" dirty="0"/>
              <a:t> avancé recevant une chimiothérapie</a:t>
            </a:r>
          </a:p>
        </p:txBody>
      </p:sp>
      <p:sp>
        <p:nvSpPr>
          <p:cNvPr id="9" name="Text Placeholder 8"/>
          <p:cNvSpPr>
            <a:spLocks noGrp="1"/>
          </p:cNvSpPr>
          <p:nvPr>
            <p:ph type="body" sz="quarter" idx="10"/>
          </p:nvPr>
        </p:nvSpPr>
        <p:spPr>
          <a:xfrm>
            <a:off x="365125" y="6096000"/>
            <a:ext cx="4208124" cy="487363"/>
          </a:xfrm>
        </p:spPr>
        <p:txBody>
          <a:bodyPr/>
          <a:lstStyle/>
          <a:p>
            <a:r>
              <a:rPr lang="fr-FR" dirty="0" smtClean="0"/>
              <a:t>*</a:t>
            </a:r>
            <a:r>
              <a:rPr lang="fr-FR" dirty="0" err="1" smtClean="0"/>
              <a:t>Oxaliplatine</a:t>
            </a:r>
            <a:r>
              <a:rPr lang="fr-FR" dirty="0" smtClean="0"/>
              <a:t> </a:t>
            </a:r>
            <a:r>
              <a:rPr lang="fr-FR" dirty="0"/>
              <a:t>130 mg/m</a:t>
            </a:r>
            <a:r>
              <a:rPr lang="fr-FR" baseline="30000" dirty="0"/>
              <a:t>2</a:t>
            </a:r>
            <a:r>
              <a:rPr lang="fr-FR" dirty="0"/>
              <a:t> J1 /3S + capécitabine 625 mg/m</a:t>
            </a:r>
            <a:r>
              <a:rPr lang="fr-FR" baseline="30000" dirty="0"/>
              <a:t>2</a:t>
            </a:r>
            <a:r>
              <a:rPr lang="fr-FR" dirty="0"/>
              <a:t> 2x/j en continu jusqu’à progression</a:t>
            </a:r>
          </a:p>
        </p:txBody>
      </p:sp>
      <p:sp>
        <p:nvSpPr>
          <p:cNvPr id="5" name="Text Placeholder 4"/>
          <p:cNvSpPr>
            <a:spLocks noGrp="1"/>
          </p:cNvSpPr>
          <p:nvPr>
            <p:ph type="body" sz="quarter" idx="11"/>
          </p:nvPr>
        </p:nvSpPr>
        <p:spPr/>
        <p:txBody>
          <a:bodyPr/>
          <a:lstStyle/>
          <a:p>
            <a:r>
              <a:rPr lang="fr-FR" dirty="0"/>
              <a:t>Hall P, et al, Ann </a:t>
            </a:r>
            <a:r>
              <a:rPr lang="fr-FR" dirty="0" err="1"/>
              <a:t>Oncol</a:t>
            </a:r>
            <a:r>
              <a:rPr lang="fr-FR" dirty="0"/>
              <a:t> 2019;30(</a:t>
            </a:r>
            <a:r>
              <a:rPr lang="fr-FR" dirty="0" err="1"/>
              <a:t>suppl</a:t>
            </a:r>
            <a:r>
              <a:rPr lang="fr-FR" dirty="0"/>
              <a:t>):</a:t>
            </a:r>
            <a:r>
              <a:rPr lang="fr-FR" dirty="0" err="1"/>
              <a:t>abstr</a:t>
            </a:r>
            <a:r>
              <a:rPr lang="fr-FR" dirty="0"/>
              <a:t> LBA46</a:t>
            </a:r>
          </a:p>
        </p:txBody>
      </p:sp>
      <p:sp>
        <p:nvSpPr>
          <p:cNvPr id="7" name="Oval 14"/>
          <p:cNvSpPr>
            <a:spLocks noChangeArrowheads="1"/>
          </p:cNvSpPr>
          <p:nvPr/>
        </p:nvSpPr>
        <p:spPr bwMode="auto">
          <a:xfrm>
            <a:off x="6000421" y="27393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1:1:1</a:t>
            </a:r>
          </a:p>
        </p:txBody>
      </p:sp>
      <p:cxnSp>
        <p:nvCxnSpPr>
          <p:cNvPr id="8" name="AutoShape 15"/>
          <p:cNvCxnSpPr>
            <a:cxnSpLocks noChangeShapeType="1"/>
            <a:stCxn id="11" idx="3"/>
            <a:endCxn id="10" idx="1"/>
          </p:cNvCxnSpPr>
          <p:nvPr/>
        </p:nvCxnSpPr>
        <p:spPr bwMode="auto">
          <a:xfrm flipV="1">
            <a:off x="3294595" y="3031492"/>
            <a:ext cx="495275" cy="908348"/>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3789870" y="2477398"/>
            <a:ext cx="2108303" cy="110818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noProof="0" dirty="0">
                <a:ln>
                  <a:noFill/>
                </a:ln>
                <a:solidFill>
                  <a:srgbClr val="FFFFFF"/>
                </a:solidFill>
                <a:effectLst/>
                <a:uLnTx/>
                <a:uFillTx/>
                <a:latin typeface="Arial" charset="0"/>
                <a:ea typeface="SimSun" pitchFamily="2" charset="-122"/>
                <a:cs typeface="Arial" charset="0"/>
              </a:rPr>
              <a:t>Certain</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qu’il faut utiliser la chimiothérapie (n=514)</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1" name="AutoShape 9"/>
          <p:cNvSpPr>
            <a:spLocks noChangeArrowheads="1"/>
          </p:cNvSpPr>
          <p:nvPr/>
        </p:nvSpPr>
        <p:spPr bwMode="auto">
          <a:xfrm>
            <a:off x="231732" y="2523811"/>
            <a:ext cx="3062863" cy="28320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dirty="0">
                <a:ln>
                  <a:noFill/>
                </a:ln>
                <a:solidFill>
                  <a:srgbClr val="FFFFFF"/>
                </a:solidFill>
                <a:effectLst/>
                <a:uLnTx/>
                <a:uFillTx/>
                <a:ea typeface="SimSun" pitchFamily="2" charset="-122"/>
              </a:rPr>
              <a:t>Critères d'inclusion</a:t>
            </a:r>
          </a:p>
          <a:p>
            <a:pPr marL="228600" lvl="0" indent="-228600" defTabSz="892175" eaLnBrk="0" hangingPunct="0">
              <a:spcAft>
                <a:spcPct val="30000"/>
              </a:spcAft>
              <a:buFont typeface="Arial" pitchFamily="34" charset="0"/>
              <a:buChar char="•"/>
              <a:defRPr/>
            </a:pPr>
            <a:r>
              <a:rPr lang="fr-FR" dirty="0">
                <a:solidFill>
                  <a:schemeClr val="tx2"/>
                </a:solidFill>
              </a:rPr>
              <a:t>Cancer </a:t>
            </a:r>
            <a:r>
              <a:rPr lang="fr-FR" dirty="0" err="1">
                <a:solidFill>
                  <a:schemeClr val="tx2"/>
                </a:solidFill>
              </a:rPr>
              <a:t>gastro-oesophagien</a:t>
            </a:r>
            <a:r>
              <a:rPr lang="fr-FR" dirty="0">
                <a:solidFill>
                  <a:schemeClr val="tx2"/>
                </a:solidFill>
              </a:rPr>
              <a:t> avancé</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lvl="0" indent="-228600" defTabSz="892175" eaLnBrk="0" hangingPunct="0">
              <a:spcAft>
                <a:spcPct val="30000"/>
              </a:spcAft>
              <a:buFont typeface="Arial" pitchFamily="34" charset="0"/>
              <a:buChar char="•"/>
              <a:defRPr/>
            </a:pPr>
            <a:r>
              <a:rPr lang="fr-FR" altLang="zh-CN" dirty="0">
                <a:solidFill>
                  <a:srgbClr val="FFFFFF"/>
                </a:solidFill>
                <a:latin typeface="Arial"/>
                <a:ea typeface="SimSun" pitchFamily="2" charset="-122"/>
                <a:cs typeface="Arial"/>
              </a:rPr>
              <a:t>Non fit pour </a:t>
            </a:r>
            <a:r>
              <a:rPr lang="fr-FR" altLang="zh-CN" dirty="0" err="1">
                <a:solidFill>
                  <a:srgbClr val="FFFFFF"/>
                </a:solidFill>
                <a:latin typeface="Arial"/>
                <a:ea typeface="SimSun" pitchFamily="2" charset="-122"/>
                <a:cs typeface="Arial"/>
              </a:rPr>
              <a:t>tri-chimiothérapie</a:t>
            </a:r>
            <a:r>
              <a:rPr lang="fr-FR" altLang="zh-CN" dirty="0">
                <a:solidFill>
                  <a:srgbClr val="FFFFFF"/>
                </a:solidFill>
                <a:latin typeface="Arial"/>
                <a:ea typeface="SimSun" pitchFamily="2" charset="-122"/>
                <a:cs typeface="Arial"/>
              </a:rPr>
              <a:t> à pleine dose mais pouvant recevoir une CT à intensité réduite</a:t>
            </a:r>
          </a:p>
          <a:p>
            <a:pPr lvl="0" defTabSz="892175" eaLnBrk="0" hangingPunct="0">
              <a:spcAft>
                <a:spcPct val="30000"/>
              </a:spcAf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(n=555)</a:t>
            </a:r>
          </a:p>
        </p:txBody>
      </p:sp>
      <p:cxnSp>
        <p:nvCxnSpPr>
          <p:cNvPr id="12" name="AutoShape 19"/>
          <p:cNvCxnSpPr>
            <a:cxnSpLocks noChangeShapeType="1"/>
            <a:stCxn id="10" idx="3"/>
            <a:endCxn id="7" idx="2"/>
          </p:cNvCxnSpPr>
          <p:nvPr/>
        </p:nvCxnSpPr>
        <p:spPr bwMode="auto">
          <a:xfrm flipV="1">
            <a:off x="5898173" y="3031491"/>
            <a:ext cx="102248" cy="1"/>
          </a:xfrm>
          <a:prstGeom prst="straightConnector1">
            <a:avLst/>
          </a:prstGeom>
          <a:noFill/>
          <a:ln w="57150">
            <a:solidFill>
              <a:schemeClr val="bg2">
                <a:lumMod val="60000"/>
                <a:lumOff val="40000"/>
              </a:schemeClr>
            </a:solidFill>
            <a:round/>
            <a:headEnd type="none" w="med" len="med"/>
            <a:tailEnd type="none" w="med" len="med"/>
          </a:ln>
        </p:spPr>
      </p:cxnSp>
      <p:sp>
        <p:nvSpPr>
          <p:cNvPr id="13" name="Content Placeholder 26"/>
          <p:cNvSpPr txBox="1">
            <a:spLocks/>
          </p:cNvSpPr>
          <p:nvPr/>
        </p:nvSpPr>
        <p:spPr>
          <a:xfrm>
            <a:off x="365124" y="545572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endParaRPr kumimoji="0" lang="fr-FR" sz="1600" b="1" i="0" u="none" strike="noStrike" kern="1200" cap="none" spc="0" normalizeH="0" noProof="0" dirty="0" smtClean="0">
              <a:ln>
                <a:noFill/>
              </a:ln>
              <a:solidFill>
                <a:srgbClr val="A0A0A0"/>
              </a:solidFill>
              <a:effectLst/>
              <a:uLnTx/>
              <a:uFillTx/>
              <a:latin typeface="Arial"/>
              <a:cs typeface="Arial"/>
            </a:endParaRPr>
          </a:p>
          <a:p>
            <a:pPr>
              <a:buClr>
                <a:srgbClr val="043882"/>
              </a:buClr>
              <a:defRPr/>
            </a:pPr>
            <a:r>
              <a:rPr lang="fr-FR" dirty="0" smtClean="0"/>
              <a:t>SSP </a:t>
            </a:r>
            <a:r>
              <a:rPr lang="fr-FR" dirty="0"/>
              <a:t>à 3 ans (FAS)</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14" name="Content Placeholder 26"/>
          <p:cNvSpPr txBox="1">
            <a:spLocks/>
          </p:cNvSpPr>
          <p:nvPr/>
        </p:nvSpPr>
        <p:spPr>
          <a:xfrm>
            <a:off x="4648200" y="545572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Taux </a:t>
            </a:r>
            <a:r>
              <a:rPr lang="fr-FR" dirty="0">
                <a:latin typeface="Arial"/>
                <a:cs typeface="Arial"/>
              </a:rPr>
              <a:t>de résection R0, stade pathologique postopératoire, SG</a:t>
            </a:r>
            <a:r>
              <a:rPr kumimoji="0" lang="fr-FR" sz="1600" b="0" i="0" u="none" strike="noStrike" kern="1200" cap="none" spc="0" normalizeH="0" baseline="0" noProof="0" dirty="0">
                <a:ln>
                  <a:noFill/>
                </a:ln>
                <a:solidFill>
                  <a:srgbClr val="4D4D4D"/>
                </a:solidFill>
                <a:effectLst/>
                <a:uLnTx/>
                <a:uFillTx/>
                <a:latin typeface="Arial"/>
                <a:cs typeface="Arial"/>
              </a:rPr>
              <a:t>, tolérance</a:t>
            </a:r>
          </a:p>
        </p:txBody>
      </p:sp>
      <p:sp>
        <p:nvSpPr>
          <p:cNvPr id="16" name="TextBox 15"/>
          <p:cNvSpPr txBox="1"/>
          <p:nvPr/>
        </p:nvSpPr>
        <p:spPr>
          <a:xfrm>
            <a:off x="7056185" y="2092395"/>
            <a:ext cx="1856082" cy="584775"/>
          </a:xfrm>
          <a:prstGeom prst="rect">
            <a:avLst/>
          </a:prstGeom>
          <a:solidFill>
            <a:schemeClr val="accent3"/>
          </a:solidFill>
          <a:ln>
            <a:noFill/>
          </a:ln>
        </p:spPr>
        <p:txBody>
          <a:bodyPr wrap="square" rtlCol="0">
            <a:spAutoFit/>
          </a:bodyPr>
          <a:lstStyle/>
          <a:p>
            <a:pPr algn="ctr"/>
            <a:r>
              <a:rPr lang="fr-FR" sz="1600" b="1" dirty="0" err="1">
                <a:solidFill>
                  <a:schemeClr val="tx2"/>
                </a:solidFill>
              </a:rPr>
              <a:t>OxCap</a:t>
            </a:r>
            <a:endParaRPr lang="fr-FR" sz="1600" b="1" dirty="0">
              <a:solidFill>
                <a:schemeClr val="tx2"/>
              </a:solidFill>
            </a:endParaRPr>
          </a:p>
          <a:p>
            <a:pPr algn="ctr"/>
            <a:r>
              <a:rPr lang="fr-FR" sz="1600" b="1" dirty="0">
                <a:solidFill>
                  <a:schemeClr val="tx2"/>
                </a:solidFill>
              </a:rPr>
              <a:t>Niveau A* (100%)</a:t>
            </a:r>
            <a:endParaRPr lang="fr-FR" sz="1600" b="1" baseline="30000" dirty="0">
              <a:solidFill>
                <a:schemeClr val="tx2"/>
              </a:solidFill>
            </a:endParaRPr>
          </a:p>
        </p:txBody>
      </p:sp>
      <p:sp>
        <p:nvSpPr>
          <p:cNvPr id="17" name="AutoShape 8"/>
          <p:cNvSpPr>
            <a:spLocks noChangeArrowheads="1"/>
          </p:cNvSpPr>
          <p:nvPr/>
        </p:nvSpPr>
        <p:spPr bwMode="auto">
          <a:xfrm>
            <a:off x="3789870" y="4283149"/>
            <a:ext cx="2108303" cy="110330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u="sng" dirty="0">
                <a:ea typeface="SimSun" pitchFamily="2" charset="-122"/>
              </a:rPr>
              <a:t>Incertain</a:t>
            </a:r>
            <a:r>
              <a:rPr lang="fr-FR" altLang="zh-CN" dirty="0">
                <a:ea typeface="SimSun" pitchFamily="2" charset="-122"/>
              </a:rPr>
              <a:t> s’il faut utiliser la chimiothérapie (n=45)</a:t>
            </a:r>
          </a:p>
        </p:txBody>
      </p:sp>
      <p:cxnSp>
        <p:nvCxnSpPr>
          <p:cNvPr id="18" name="AutoShape 15"/>
          <p:cNvCxnSpPr>
            <a:cxnSpLocks noChangeShapeType="1"/>
            <a:stCxn id="11" idx="3"/>
            <a:endCxn id="17" idx="1"/>
          </p:cNvCxnSpPr>
          <p:nvPr/>
        </p:nvCxnSpPr>
        <p:spPr bwMode="auto">
          <a:xfrm>
            <a:off x="3294595" y="3939840"/>
            <a:ext cx="495275" cy="894960"/>
          </a:xfrm>
          <a:prstGeom prst="bentConnector3">
            <a:avLst>
              <a:gd name="adj1" fmla="val 50000"/>
            </a:avLst>
          </a:prstGeom>
          <a:noFill/>
          <a:ln w="57150">
            <a:solidFill>
              <a:schemeClr val="bg2">
                <a:lumMod val="60000"/>
                <a:lumOff val="40000"/>
              </a:schemeClr>
            </a:solidFill>
            <a:round/>
            <a:headEnd/>
            <a:tailEnd type="triangle" w="med" len="med"/>
          </a:ln>
        </p:spPr>
      </p:cxnSp>
      <p:sp>
        <p:nvSpPr>
          <p:cNvPr id="44" name="Oval 14"/>
          <p:cNvSpPr>
            <a:spLocks noChangeArrowheads="1"/>
          </p:cNvSpPr>
          <p:nvPr/>
        </p:nvSpPr>
        <p:spPr bwMode="auto">
          <a:xfrm>
            <a:off x="6000421" y="454270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45" name="AutoShape 19"/>
          <p:cNvCxnSpPr>
            <a:cxnSpLocks noChangeShapeType="1"/>
            <a:stCxn id="17" idx="3"/>
            <a:endCxn id="44" idx="2"/>
          </p:cNvCxnSpPr>
          <p:nvPr/>
        </p:nvCxnSpPr>
        <p:spPr bwMode="auto">
          <a:xfrm>
            <a:off x="5898173" y="4834800"/>
            <a:ext cx="102248" cy="0"/>
          </a:xfrm>
          <a:prstGeom prst="straightConnector1">
            <a:avLst/>
          </a:prstGeom>
          <a:noFill/>
          <a:ln w="57150">
            <a:solidFill>
              <a:schemeClr val="bg2">
                <a:lumMod val="60000"/>
                <a:lumOff val="40000"/>
              </a:schemeClr>
            </a:solidFill>
            <a:round/>
            <a:headEnd type="none" w="med" len="med"/>
            <a:tailEnd type="none" w="med" len="med"/>
          </a:ln>
        </p:spPr>
      </p:cxnSp>
      <p:sp>
        <p:nvSpPr>
          <p:cNvPr id="60" name="TextBox 59"/>
          <p:cNvSpPr txBox="1"/>
          <p:nvPr/>
        </p:nvSpPr>
        <p:spPr>
          <a:xfrm>
            <a:off x="7056185" y="2739104"/>
            <a:ext cx="1856082" cy="584775"/>
          </a:xfrm>
          <a:prstGeom prst="rect">
            <a:avLst/>
          </a:prstGeom>
          <a:solidFill>
            <a:schemeClr val="accent5"/>
          </a:solidFill>
          <a:ln>
            <a:noFill/>
          </a:ln>
        </p:spPr>
        <p:txBody>
          <a:bodyPr wrap="square" rtlCol="0">
            <a:spAutoFit/>
          </a:bodyPr>
          <a:lstStyle/>
          <a:p>
            <a:pPr algn="ctr"/>
            <a:r>
              <a:rPr lang="fr-FR" sz="1600" b="1" dirty="0" err="1">
                <a:solidFill>
                  <a:schemeClr val="tx2"/>
                </a:solidFill>
              </a:rPr>
              <a:t>OxCap</a:t>
            </a:r>
            <a:endParaRPr lang="fr-FR" sz="1600" b="1" dirty="0">
              <a:solidFill>
                <a:schemeClr val="tx2"/>
              </a:solidFill>
            </a:endParaRPr>
          </a:p>
          <a:p>
            <a:pPr algn="ctr"/>
            <a:r>
              <a:rPr lang="fr-FR" sz="1600" b="1" dirty="0">
                <a:solidFill>
                  <a:schemeClr val="tx2"/>
                </a:solidFill>
              </a:rPr>
              <a:t>Niveau B (80%)</a:t>
            </a:r>
            <a:endParaRPr lang="fr-FR" sz="1600" b="1" baseline="30000" dirty="0">
              <a:solidFill>
                <a:schemeClr val="tx2"/>
              </a:solidFill>
            </a:endParaRPr>
          </a:p>
        </p:txBody>
      </p:sp>
      <p:sp>
        <p:nvSpPr>
          <p:cNvPr id="61" name="TextBox 60"/>
          <p:cNvSpPr txBox="1"/>
          <p:nvPr/>
        </p:nvSpPr>
        <p:spPr>
          <a:xfrm>
            <a:off x="7056185" y="3381647"/>
            <a:ext cx="1856082" cy="584775"/>
          </a:xfrm>
          <a:prstGeom prst="rect">
            <a:avLst/>
          </a:prstGeom>
          <a:solidFill>
            <a:schemeClr val="accent4"/>
          </a:solidFill>
          <a:ln>
            <a:noFill/>
          </a:ln>
        </p:spPr>
        <p:txBody>
          <a:bodyPr wrap="square" rtlCol="0">
            <a:spAutoFit/>
          </a:bodyPr>
          <a:lstStyle/>
          <a:p>
            <a:pPr algn="ctr"/>
            <a:r>
              <a:rPr lang="fr-FR" sz="1600" b="1" dirty="0" err="1">
                <a:solidFill>
                  <a:schemeClr val="tx2"/>
                </a:solidFill>
              </a:rPr>
              <a:t>OxCap</a:t>
            </a:r>
            <a:r>
              <a:rPr lang="fr-FR" sz="1600" b="1" dirty="0">
                <a:solidFill>
                  <a:schemeClr val="tx2"/>
                </a:solidFill>
              </a:rPr>
              <a:t> </a:t>
            </a:r>
          </a:p>
          <a:p>
            <a:pPr algn="ctr"/>
            <a:r>
              <a:rPr lang="fr-FR" sz="1600" b="1" dirty="0">
                <a:solidFill>
                  <a:schemeClr val="tx2"/>
                </a:solidFill>
              </a:rPr>
              <a:t>Niveau C (60%)</a:t>
            </a:r>
            <a:endParaRPr lang="fr-FR" sz="1600" b="1" baseline="30000" dirty="0">
              <a:solidFill>
                <a:schemeClr val="tx2"/>
              </a:solidFill>
            </a:endParaRPr>
          </a:p>
        </p:txBody>
      </p:sp>
      <p:sp>
        <p:nvSpPr>
          <p:cNvPr id="62" name="TextBox 61"/>
          <p:cNvSpPr txBox="1"/>
          <p:nvPr/>
        </p:nvSpPr>
        <p:spPr>
          <a:xfrm>
            <a:off x="7056185" y="4190049"/>
            <a:ext cx="1856082" cy="584775"/>
          </a:xfrm>
          <a:prstGeom prst="rect">
            <a:avLst/>
          </a:prstGeom>
          <a:solidFill>
            <a:schemeClr val="accent4"/>
          </a:solidFill>
          <a:ln>
            <a:noFill/>
          </a:ln>
        </p:spPr>
        <p:txBody>
          <a:bodyPr wrap="square" rtlCol="0">
            <a:spAutoFit/>
          </a:bodyPr>
          <a:lstStyle/>
          <a:p>
            <a:pPr algn="ctr"/>
            <a:r>
              <a:rPr lang="fr-FR" sz="1600" b="1" dirty="0" err="1">
                <a:solidFill>
                  <a:schemeClr val="tx2"/>
                </a:solidFill>
              </a:rPr>
              <a:t>OxCap</a:t>
            </a:r>
            <a:endParaRPr lang="fr-FR" sz="1600" b="1" dirty="0">
              <a:solidFill>
                <a:schemeClr val="tx2"/>
              </a:solidFill>
            </a:endParaRPr>
          </a:p>
          <a:p>
            <a:pPr algn="ctr"/>
            <a:r>
              <a:rPr lang="fr-FR" sz="1600" b="1" dirty="0">
                <a:solidFill>
                  <a:schemeClr val="tx2"/>
                </a:solidFill>
              </a:rPr>
              <a:t>Niveau C (60%)</a:t>
            </a:r>
            <a:endParaRPr lang="fr-FR" sz="1600" b="1" baseline="30000" dirty="0">
              <a:solidFill>
                <a:schemeClr val="tx2"/>
              </a:solidFill>
            </a:endParaRPr>
          </a:p>
        </p:txBody>
      </p:sp>
      <p:sp>
        <p:nvSpPr>
          <p:cNvPr id="63" name="TextBox 62"/>
          <p:cNvSpPr txBox="1"/>
          <p:nvPr/>
        </p:nvSpPr>
        <p:spPr>
          <a:xfrm>
            <a:off x="7056185" y="4866577"/>
            <a:ext cx="1856082" cy="589454"/>
          </a:xfrm>
          <a:prstGeom prst="rect">
            <a:avLst/>
          </a:prstGeom>
          <a:solidFill>
            <a:schemeClr val="accent6"/>
          </a:solidFill>
          <a:ln>
            <a:noFill/>
          </a:ln>
        </p:spPr>
        <p:txBody>
          <a:bodyPr wrap="square" rtlCol="0" anchor="ctr">
            <a:noAutofit/>
          </a:bodyPr>
          <a:lstStyle/>
          <a:p>
            <a:pPr algn="ctr"/>
            <a:r>
              <a:rPr lang="fr-FR" sz="1600" b="1" dirty="0" err="1">
                <a:solidFill>
                  <a:schemeClr val="tx2"/>
                </a:solidFill>
              </a:rPr>
              <a:t>MSSup</a:t>
            </a:r>
            <a:endParaRPr lang="fr-FR" sz="1600" b="1" baseline="30000" dirty="0">
              <a:solidFill>
                <a:schemeClr val="tx2"/>
              </a:solidFill>
            </a:endParaRPr>
          </a:p>
        </p:txBody>
      </p:sp>
      <p:cxnSp>
        <p:nvCxnSpPr>
          <p:cNvPr id="65" name="AutoShape 15"/>
          <p:cNvCxnSpPr>
            <a:cxnSpLocks noChangeShapeType="1"/>
            <a:stCxn id="7" idx="6"/>
            <a:endCxn id="16" idx="1"/>
          </p:cNvCxnSpPr>
          <p:nvPr/>
        </p:nvCxnSpPr>
        <p:spPr bwMode="auto">
          <a:xfrm flipV="1">
            <a:off x="6584016" y="2384783"/>
            <a:ext cx="472169" cy="646708"/>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68" name="AutoShape 15"/>
          <p:cNvCxnSpPr>
            <a:cxnSpLocks noChangeShapeType="1"/>
            <a:stCxn id="7" idx="6"/>
            <a:endCxn id="61" idx="1"/>
          </p:cNvCxnSpPr>
          <p:nvPr/>
        </p:nvCxnSpPr>
        <p:spPr bwMode="auto">
          <a:xfrm>
            <a:off x="6584016" y="3031491"/>
            <a:ext cx="472169" cy="642544"/>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76" name="AutoShape 15"/>
          <p:cNvCxnSpPr>
            <a:cxnSpLocks noChangeShapeType="1"/>
            <a:stCxn id="44" idx="6"/>
            <a:endCxn id="62" idx="1"/>
          </p:cNvCxnSpPr>
          <p:nvPr/>
        </p:nvCxnSpPr>
        <p:spPr bwMode="auto">
          <a:xfrm flipV="1">
            <a:off x="6584016" y="4482437"/>
            <a:ext cx="472169" cy="35236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80" name="AutoShape 15"/>
          <p:cNvCxnSpPr>
            <a:cxnSpLocks noChangeShapeType="1"/>
            <a:stCxn id="44" idx="6"/>
            <a:endCxn id="63" idx="1"/>
          </p:cNvCxnSpPr>
          <p:nvPr/>
        </p:nvCxnSpPr>
        <p:spPr bwMode="auto">
          <a:xfrm>
            <a:off x="6584016" y="4834800"/>
            <a:ext cx="472169" cy="326504"/>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91" name="AutoShape 19"/>
          <p:cNvCxnSpPr>
            <a:cxnSpLocks noChangeShapeType="1"/>
            <a:stCxn id="7" idx="6"/>
            <a:endCxn id="60" idx="1"/>
          </p:cNvCxnSpPr>
          <p:nvPr/>
        </p:nvCxnSpPr>
        <p:spPr bwMode="auto">
          <a:xfrm>
            <a:off x="6584016" y="3031491"/>
            <a:ext cx="472169"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xmlns="" val="3472036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LBA46: Chimiothérapie chez les patients âgés et fragiles avec cancer </a:t>
            </a:r>
            <a:r>
              <a:rPr lang="fr-FR" dirty="0" err="1"/>
              <a:t>gastro-oesophagien</a:t>
            </a:r>
            <a:r>
              <a:rPr lang="fr-FR" dirty="0"/>
              <a:t> avancé : résultats de qualité de vie (QoL) de l’étude de phase III GO2 – Hall P, et al</a:t>
            </a:r>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a:t>Hall P, et al, Ann </a:t>
            </a:r>
            <a:r>
              <a:rPr lang="fr-FR" dirty="0" err="1"/>
              <a:t>Oncol</a:t>
            </a:r>
            <a:r>
              <a:rPr lang="fr-FR" dirty="0"/>
              <a:t> 2019;30(</a:t>
            </a:r>
            <a:r>
              <a:rPr lang="fr-FR" dirty="0" err="1"/>
              <a:t>suppl</a:t>
            </a:r>
            <a:r>
              <a:rPr lang="fr-FR" dirty="0"/>
              <a:t>):</a:t>
            </a:r>
            <a:r>
              <a:rPr lang="fr-FR" dirty="0" err="1"/>
              <a:t>abstr</a:t>
            </a:r>
            <a:r>
              <a:rPr lang="fr-FR" dirty="0"/>
              <a:t> LBA46</a:t>
            </a:r>
          </a:p>
        </p:txBody>
      </p:sp>
      <p:sp>
        <p:nvSpPr>
          <p:cNvPr id="7" name="Rectangle 6"/>
          <p:cNvSpPr/>
          <p:nvPr/>
        </p:nvSpPr>
        <p:spPr>
          <a:xfrm>
            <a:off x="1333988" y="1749019"/>
            <a:ext cx="2313709" cy="584775"/>
          </a:xfrm>
          <a:prstGeom prst="rect">
            <a:avLst/>
          </a:prstGeom>
        </p:spPr>
        <p:txBody>
          <a:bodyPr wrap="square">
            <a:spAutoFit/>
          </a:bodyPr>
          <a:lstStyle/>
          <a:p>
            <a:pPr algn="ctr"/>
            <a:r>
              <a:rPr lang="fr-FR" sz="1600" b="1" dirty="0">
                <a:solidFill>
                  <a:srgbClr val="000000"/>
                </a:solidFill>
                <a:latin typeface="Arial" panose="020B0604020202020204" pitchFamily="34" charset="0"/>
              </a:rPr>
              <a:t>Qualité de vie</a:t>
            </a:r>
            <a:br>
              <a:rPr lang="fr-FR" sz="1600" b="1" dirty="0">
                <a:solidFill>
                  <a:srgbClr val="000000"/>
                </a:solidFill>
                <a:latin typeface="Arial" panose="020B0604020202020204" pitchFamily="34" charset="0"/>
              </a:rPr>
            </a:br>
            <a:r>
              <a:rPr lang="fr-FR" sz="1600" b="1" dirty="0">
                <a:solidFill>
                  <a:srgbClr val="000000"/>
                </a:solidFill>
                <a:latin typeface="Arial" panose="020B0604020202020204" pitchFamily="34" charset="0"/>
              </a:rPr>
              <a:t> (EQ-5D) </a:t>
            </a:r>
            <a:endParaRPr lang="fr-FR" sz="1600" dirty="0">
              <a:solidFill>
                <a:srgbClr val="000000"/>
              </a:solidFill>
            </a:endParaRPr>
          </a:p>
        </p:txBody>
      </p:sp>
      <p:sp>
        <p:nvSpPr>
          <p:cNvPr id="10" name="Rectangle 9"/>
          <p:cNvSpPr/>
          <p:nvPr/>
        </p:nvSpPr>
        <p:spPr>
          <a:xfrm>
            <a:off x="5424074" y="1749019"/>
            <a:ext cx="3304866" cy="584775"/>
          </a:xfrm>
          <a:prstGeom prst="rect">
            <a:avLst/>
          </a:prstGeom>
        </p:spPr>
        <p:txBody>
          <a:bodyPr wrap="square">
            <a:spAutoFit/>
          </a:bodyPr>
          <a:lstStyle/>
          <a:p>
            <a:pPr algn="ctr"/>
            <a:r>
              <a:rPr lang="fr-FR" sz="1600" b="1" dirty="0">
                <a:solidFill>
                  <a:srgbClr val="000000"/>
                </a:solidFill>
                <a:latin typeface="Arial" panose="020B0604020202020204" pitchFamily="34" charset="0"/>
              </a:rPr>
              <a:t>Délai jusqu’à détérioration </a:t>
            </a:r>
            <a:r>
              <a:rPr lang="fr-FR" sz="1600" b="1" dirty="0" smtClean="0">
                <a:solidFill>
                  <a:srgbClr val="000000"/>
                </a:solidFill>
                <a:latin typeface="Arial" panose="020B0604020202020204" pitchFamily="34" charset="0"/>
              </a:rPr>
              <a:t/>
            </a:r>
            <a:br>
              <a:rPr lang="fr-FR" sz="1600" b="1" dirty="0" smtClean="0">
                <a:solidFill>
                  <a:srgbClr val="000000"/>
                </a:solidFill>
                <a:latin typeface="Arial" panose="020B0604020202020204" pitchFamily="34" charset="0"/>
              </a:rPr>
            </a:br>
            <a:r>
              <a:rPr lang="fr-FR" sz="1600" b="1" dirty="0" smtClean="0">
                <a:solidFill>
                  <a:srgbClr val="000000"/>
                </a:solidFill>
                <a:latin typeface="Arial" panose="020B0604020202020204" pitchFamily="34" charset="0"/>
              </a:rPr>
              <a:t>de </a:t>
            </a:r>
            <a:r>
              <a:rPr lang="fr-FR" sz="1600" b="1" dirty="0">
                <a:solidFill>
                  <a:srgbClr val="000000"/>
                </a:solidFill>
                <a:latin typeface="Arial" panose="020B0604020202020204" pitchFamily="34" charset="0"/>
              </a:rPr>
              <a:t>la fatigue</a:t>
            </a:r>
            <a:endParaRPr lang="fr-FR" sz="1600" dirty="0">
              <a:solidFill>
                <a:srgbClr val="000000"/>
              </a:solidFill>
            </a:endParaRPr>
          </a:p>
        </p:txBody>
      </p:sp>
      <p:grpSp>
        <p:nvGrpSpPr>
          <p:cNvPr id="13" name="Group 12">
            <a:extLst>
              <a:ext uri="{FF2B5EF4-FFF2-40B4-BE49-F238E27FC236}">
                <a16:creationId xmlns:a16="http://schemas.microsoft.com/office/drawing/2014/main" xmlns="" id="{6074FF18-9C8C-472B-80C5-88DDAB15A525}"/>
              </a:ext>
            </a:extLst>
          </p:cNvPr>
          <p:cNvGrpSpPr/>
          <p:nvPr/>
        </p:nvGrpSpPr>
        <p:grpSpPr>
          <a:xfrm>
            <a:off x="95129" y="2211608"/>
            <a:ext cx="4647741" cy="3074801"/>
            <a:chOff x="95129" y="2211608"/>
            <a:chExt cx="4647741" cy="3074801"/>
          </a:xfrm>
        </p:grpSpPr>
        <p:sp>
          <p:nvSpPr>
            <p:cNvPr id="14" name="TextBox 13">
              <a:extLst>
                <a:ext uri="{FF2B5EF4-FFF2-40B4-BE49-F238E27FC236}">
                  <a16:creationId xmlns:a16="http://schemas.microsoft.com/office/drawing/2014/main" xmlns="" id="{1FE6549C-8C90-4A78-99EB-3BF71962ACCA}"/>
                </a:ext>
              </a:extLst>
            </p:cNvPr>
            <p:cNvSpPr txBox="1"/>
            <p:nvPr/>
          </p:nvSpPr>
          <p:spPr>
            <a:xfrm>
              <a:off x="2420329" y="4956337"/>
              <a:ext cx="826683" cy="33007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200" dirty="0">
                  <a:solidFill>
                    <a:srgbClr val="363636"/>
                  </a:solidFill>
                  <a:cs typeface="Arial" panose="020B0604020202020204" pitchFamily="34" charset="0"/>
                </a:rPr>
                <a:t>S</a:t>
              </a:r>
              <a:r>
                <a:rPr lang="fr-FR" sz="1200" dirty="0">
                  <a:solidFill>
                    <a:srgbClr val="363636"/>
                  </a:solidFill>
                  <a:latin typeface="Arial" charset="0"/>
                  <a:cs typeface="Arial" panose="020B0604020202020204" pitchFamily="34" charset="0"/>
                </a:rPr>
                <a:t>emaines</a:t>
              </a:r>
              <a:endParaRPr kumimoji="0" lang="fr-FR" sz="12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grpSp>
          <p:nvGrpSpPr>
            <p:cNvPr id="15" name="Group 14">
              <a:extLst>
                <a:ext uri="{FF2B5EF4-FFF2-40B4-BE49-F238E27FC236}">
                  <a16:creationId xmlns:a16="http://schemas.microsoft.com/office/drawing/2014/main" xmlns="" id="{35376DC6-AA9F-4D67-B308-6A0DF5125C02}"/>
                </a:ext>
              </a:extLst>
            </p:cNvPr>
            <p:cNvGrpSpPr/>
            <p:nvPr/>
          </p:nvGrpSpPr>
          <p:grpSpPr>
            <a:xfrm>
              <a:off x="95129" y="2282677"/>
              <a:ext cx="4466527" cy="2678884"/>
              <a:chOff x="639813" y="2041468"/>
              <a:chExt cx="5472285" cy="2875123"/>
            </a:xfrm>
          </p:grpSpPr>
          <p:sp>
            <p:nvSpPr>
              <p:cNvPr id="153" name="Freeform 21">
                <a:extLst>
                  <a:ext uri="{FF2B5EF4-FFF2-40B4-BE49-F238E27FC236}">
                    <a16:creationId xmlns:a16="http://schemas.microsoft.com/office/drawing/2014/main" xmlns="" id="{E7EC5E30-6EDD-466D-81B2-5F898594BB19}"/>
                  </a:ext>
                </a:extLst>
              </p:cNvPr>
              <p:cNvSpPr>
                <a:spLocks/>
              </p:cNvSpPr>
              <p:nvPr/>
            </p:nvSpPr>
            <p:spPr bwMode="auto">
              <a:xfrm>
                <a:off x="1406975" y="2182216"/>
                <a:ext cx="4561393"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4" name="Line 6">
                <a:extLst>
                  <a:ext uri="{FF2B5EF4-FFF2-40B4-BE49-F238E27FC236}">
                    <a16:creationId xmlns:a16="http://schemas.microsoft.com/office/drawing/2014/main" xmlns="" id="{9F4C5764-30BB-4AEC-860A-80EAEA54A76F}"/>
                  </a:ext>
                </a:extLst>
              </p:cNvPr>
              <p:cNvSpPr>
                <a:spLocks noChangeShapeType="1"/>
              </p:cNvSpPr>
              <p:nvPr/>
            </p:nvSpPr>
            <p:spPr bwMode="auto">
              <a:xfrm>
                <a:off x="1330996" y="218221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5" name="Line 7">
                <a:extLst>
                  <a:ext uri="{FF2B5EF4-FFF2-40B4-BE49-F238E27FC236}">
                    <a16:creationId xmlns:a16="http://schemas.microsoft.com/office/drawing/2014/main" xmlns="" id="{8DE737EF-ED0A-404A-8EB6-6DB101E98C65}"/>
                  </a:ext>
                </a:extLst>
              </p:cNvPr>
              <p:cNvSpPr>
                <a:spLocks noChangeShapeType="1"/>
              </p:cNvSpPr>
              <p:nvPr/>
            </p:nvSpPr>
            <p:spPr bwMode="auto">
              <a:xfrm>
                <a:off x="1330996" y="258449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6" name="Line 8">
                <a:extLst>
                  <a:ext uri="{FF2B5EF4-FFF2-40B4-BE49-F238E27FC236}">
                    <a16:creationId xmlns:a16="http://schemas.microsoft.com/office/drawing/2014/main" xmlns="" id="{A2F06DA5-6320-4A90-8C5B-9F5A420E0145}"/>
                  </a:ext>
                </a:extLst>
              </p:cNvPr>
              <p:cNvSpPr>
                <a:spLocks noChangeShapeType="1"/>
              </p:cNvSpPr>
              <p:nvPr/>
            </p:nvSpPr>
            <p:spPr bwMode="auto">
              <a:xfrm>
                <a:off x="1330996" y="300714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7" name="Line 9">
                <a:extLst>
                  <a:ext uri="{FF2B5EF4-FFF2-40B4-BE49-F238E27FC236}">
                    <a16:creationId xmlns:a16="http://schemas.microsoft.com/office/drawing/2014/main" xmlns="" id="{DC0B7DFF-8B2B-453C-915A-5B8C01E716E4}"/>
                  </a:ext>
                </a:extLst>
              </p:cNvPr>
              <p:cNvSpPr>
                <a:spLocks noChangeShapeType="1"/>
              </p:cNvSpPr>
              <p:nvPr/>
            </p:nvSpPr>
            <p:spPr bwMode="auto">
              <a:xfrm>
                <a:off x="1330996" y="339705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8" name="Line 10">
                <a:extLst>
                  <a:ext uri="{FF2B5EF4-FFF2-40B4-BE49-F238E27FC236}">
                    <a16:creationId xmlns:a16="http://schemas.microsoft.com/office/drawing/2014/main" xmlns="" id="{D02F6199-9761-4CA8-85C1-3A27EE7227EB}"/>
                  </a:ext>
                </a:extLst>
              </p:cNvPr>
              <p:cNvSpPr>
                <a:spLocks noChangeShapeType="1"/>
              </p:cNvSpPr>
              <p:nvPr/>
            </p:nvSpPr>
            <p:spPr bwMode="auto">
              <a:xfrm>
                <a:off x="1330996" y="380920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9" name="Line 11">
                <a:extLst>
                  <a:ext uri="{FF2B5EF4-FFF2-40B4-BE49-F238E27FC236}">
                    <a16:creationId xmlns:a16="http://schemas.microsoft.com/office/drawing/2014/main" xmlns="" id="{6B5BDA7F-1443-421E-BA55-ABD257A0B39D}"/>
                  </a:ext>
                </a:extLst>
              </p:cNvPr>
              <p:cNvSpPr>
                <a:spLocks noChangeShapeType="1"/>
              </p:cNvSpPr>
              <p:nvPr/>
            </p:nvSpPr>
            <p:spPr bwMode="auto">
              <a:xfrm>
                <a:off x="1330996" y="42057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0" name="TextBox 159">
                <a:extLst>
                  <a:ext uri="{FF2B5EF4-FFF2-40B4-BE49-F238E27FC236}">
                    <a16:creationId xmlns:a16="http://schemas.microsoft.com/office/drawing/2014/main" xmlns="" id="{470DD90B-AD58-4D62-8097-7119FB8EFF53}"/>
                  </a:ext>
                </a:extLst>
              </p:cNvPr>
              <p:cNvSpPr txBox="1"/>
              <p:nvPr/>
            </p:nvSpPr>
            <p:spPr>
              <a:xfrm rot="16200000">
                <a:off x="506417" y="3054850"/>
                <a:ext cx="582115" cy="315323"/>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cs typeface="Arial" panose="020B0604020202020204" pitchFamily="34" charset="0"/>
                  </a:rPr>
                  <a:t>EQ-5D</a:t>
                </a:r>
              </a:p>
            </p:txBody>
          </p:sp>
          <p:sp>
            <p:nvSpPr>
              <p:cNvPr id="161" name="TextBox 160">
                <a:extLst>
                  <a:ext uri="{FF2B5EF4-FFF2-40B4-BE49-F238E27FC236}">
                    <a16:creationId xmlns:a16="http://schemas.microsoft.com/office/drawing/2014/main" xmlns="" id="{E09E1BFC-74AA-4746-A805-A54D5C808520}"/>
                  </a:ext>
                </a:extLst>
              </p:cNvPr>
              <p:cNvSpPr txBox="1"/>
              <p:nvPr/>
            </p:nvSpPr>
            <p:spPr>
              <a:xfrm>
                <a:off x="961230" y="2041468"/>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162" name="TextBox 161">
                <a:extLst>
                  <a:ext uri="{FF2B5EF4-FFF2-40B4-BE49-F238E27FC236}">
                    <a16:creationId xmlns:a16="http://schemas.microsoft.com/office/drawing/2014/main" xmlns="" id="{BC7B419F-0005-43A7-B95E-1D41819B8993}"/>
                  </a:ext>
                </a:extLst>
              </p:cNvPr>
              <p:cNvSpPr txBox="1"/>
              <p:nvPr/>
            </p:nvSpPr>
            <p:spPr>
              <a:xfrm>
                <a:off x="961229" y="2445587"/>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163" name="TextBox 162">
                <a:extLst>
                  <a:ext uri="{FF2B5EF4-FFF2-40B4-BE49-F238E27FC236}">
                    <a16:creationId xmlns:a16="http://schemas.microsoft.com/office/drawing/2014/main" xmlns="" id="{415AC791-8226-49FB-941E-7182DF10C8D3}"/>
                  </a:ext>
                </a:extLst>
              </p:cNvPr>
              <p:cNvSpPr txBox="1"/>
              <p:nvPr/>
            </p:nvSpPr>
            <p:spPr>
              <a:xfrm>
                <a:off x="961229" y="2868023"/>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164" name="TextBox 163">
                <a:extLst>
                  <a:ext uri="{FF2B5EF4-FFF2-40B4-BE49-F238E27FC236}">
                    <a16:creationId xmlns:a16="http://schemas.microsoft.com/office/drawing/2014/main" xmlns="" id="{2022176F-D810-48FE-B33C-E4CA6BD84414}"/>
                  </a:ext>
                </a:extLst>
              </p:cNvPr>
              <p:cNvSpPr txBox="1"/>
              <p:nvPr/>
            </p:nvSpPr>
            <p:spPr>
              <a:xfrm>
                <a:off x="961229" y="3257713"/>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165" name="TextBox 164">
                <a:extLst>
                  <a:ext uri="{FF2B5EF4-FFF2-40B4-BE49-F238E27FC236}">
                    <a16:creationId xmlns:a16="http://schemas.microsoft.com/office/drawing/2014/main" xmlns="" id="{9A285D3B-B2F1-42D0-8888-0133093B3B27}"/>
                  </a:ext>
                </a:extLst>
              </p:cNvPr>
              <p:cNvSpPr txBox="1"/>
              <p:nvPr/>
            </p:nvSpPr>
            <p:spPr>
              <a:xfrm>
                <a:off x="961229" y="3669642"/>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166" name="TextBox 165">
                <a:extLst>
                  <a:ext uri="{FF2B5EF4-FFF2-40B4-BE49-F238E27FC236}">
                    <a16:creationId xmlns:a16="http://schemas.microsoft.com/office/drawing/2014/main" xmlns="" id="{D261CC37-9F72-4CAA-8DFC-63C6C547B0B1}"/>
                  </a:ext>
                </a:extLst>
              </p:cNvPr>
              <p:cNvSpPr txBox="1"/>
              <p:nvPr/>
            </p:nvSpPr>
            <p:spPr>
              <a:xfrm>
                <a:off x="1118346" y="4065958"/>
                <a:ext cx="19316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167" name="Line 19">
                <a:extLst>
                  <a:ext uri="{FF2B5EF4-FFF2-40B4-BE49-F238E27FC236}">
                    <a16:creationId xmlns:a16="http://schemas.microsoft.com/office/drawing/2014/main" xmlns="" id="{87D49E54-800F-4840-A27C-A36F826D7420}"/>
                  </a:ext>
                </a:extLst>
              </p:cNvPr>
              <p:cNvSpPr>
                <a:spLocks noChangeShapeType="1"/>
              </p:cNvSpPr>
              <p:nvPr/>
            </p:nvSpPr>
            <p:spPr bwMode="auto">
              <a:xfrm>
                <a:off x="2479029"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8" name="Line 19">
                <a:extLst>
                  <a:ext uri="{FF2B5EF4-FFF2-40B4-BE49-F238E27FC236}">
                    <a16:creationId xmlns:a16="http://schemas.microsoft.com/office/drawing/2014/main" xmlns="" id="{A7EC4EB2-F550-41E3-8D67-4AC2E492EE44}"/>
                  </a:ext>
                </a:extLst>
              </p:cNvPr>
              <p:cNvSpPr>
                <a:spLocks noChangeShapeType="1"/>
              </p:cNvSpPr>
              <p:nvPr/>
            </p:nvSpPr>
            <p:spPr bwMode="auto">
              <a:xfrm>
                <a:off x="5077991"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9" name="Line 21">
                <a:extLst>
                  <a:ext uri="{FF2B5EF4-FFF2-40B4-BE49-F238E27FC236}">
                    <a16:creationId xmlns:a16="http://schemas.microsoft.com/office/drawing/2014/main" xmlns="" id="{7E459E81-2F96-4889-86C8-0DF3F723027C}"/>
                  </a:ext>
                </a:extLst>
              </p:cNvPr>
              <p:cNvSpPr>
                <a:spLocks noChangeShapeType="1"/>
              </p:cNvSpPr>
              <p:nvPr/>
            </p:nvSpPr>
            <p:spPr bwMode="auto">
              <a:xfrm>
                <a:off x="5959107"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70" name="Line 21">
                <a:extLst>
                  <a:ext uri="{FF2B5EF4-FFF2-40B4-BE49-F238E27FC236}">
                    <a16:creationId xmlns:a16="http://schemas.microsoft.com/office/drawing/2014/main" xmlns="" id="{DABF044A-BE06-4488-AF8B-AAA4170C57A2}"/>
                  </a:ext>
                </a:extLst>
              </p:cNvPr>
              <p:cNvSpPr>
                <a:spLocks noChangeShapeType="1"/>
              </p:cNvSpPr>
              <p:nvPr/>
            </p:nvSpPr>
            <p:spPr bwMode="auto">
              <a:xfrm>
                <a:off x="1597144"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71" name="Line 19">
                <a:extLst>
                  <a:ext uri="{FF2B5EF4-FFF2-40B4-BE49-F238E27FC236}">
                    <a16:creationId xmlns:a16="http://schemas.microsoft.com/office/drawing/2014/main" xmlns="" id="{AEFB9B28-19D7-4487-91EE-891A9131C81A}"/>
                  </a:ext>
                </a:extLst>
              </p:cNvPr>
              <p:cNvSpPr>
                <a:spLocks noChangeShapeType="1"/>
              </p:cNvSpPr>
              <p:nvPr/>
            </p:nvSpPr>
            <p:spPr bwMode="auto">
              <a:xfrm>
                <a:off x="3349050"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172" name="Group 171">
                <a:extLst>
                  <a:ext uri="{FF2B5EF4-FFF2-40B4-BE49-F238E27FC236}">
                    <a16:creationId xmlns:a16="http://schemas.microsoft.com/office/drawing/2014/main" xmlns="" id="{3644465E-35CE-4352-8E92-D712C5809DA0}"/>
                  </a:ext>
                </a:extLst>
              </p:cNvPr>
              <p:cNvGrpSpPr/>
              <p:nvPr/>
            </p:nvGrpSpPr>
            <p:grpSpPr>
              <a:xfrm>
                <a:off x="1185797" y="4640369"/>
                <a:ext cx="4926301" cy="276222"/>
                <a:chOff x="1372415" y="4687024"/>
                <a:chExt cx="4926301" cy="276222"/>
              </a:xfrm>
            </p:grpSpPr>
            <p:sp>
              <p:nvSpPr>
                <p:cNvPr id="174" name="TextBox 173">
                  <a:extLst>
                    <a:ext uri="{FF2B5EF4-FFF2-40B4-BE49-F238E27FC236}">
                      <a16:creationId xmlns:a16="http://schemas.microsoft.com/office/drawing/2014/main" xmlns="" id="{7DEAA1D2-B8BB-4538-9134-E52D68F5E15D}"/>
                    </a:ext>
                  </a:extLst>
                </p:cNvPr>
                <p:cNvSpPr txBox="1"/>
                <p:nvPr/>
              </p:nvSpPr>
              <p:spPr>
                <a:xfrm>
                  <a:off x="6001462" y="4687024"/>
                  <a:ext cx="29725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52</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5" name="TextBox 174">
                  <a:extLst>
                    <a:ext uri="{FF2B5EF4-FFF2-40B4-BE49-F238E27FC236}">
                      <a16:creationId xmlns:a16="http://schemas.microsoft.com/office/drawing/2014/main" xmlns="" id="{D8322266-A8BF-476D-8FAE-71B905A3E34B}"/>
                    </a:ext>
                  </a:extLst>
                </p:cNvPr>
                <p:cNvSpPr txBox="1"/>
                <p:nvPr/>
              </p:nvSpPr>
              <p:spPr>
                <a:xfrm>
                  <a:off x="2571800" y="4687024"/>
                  <a:ext cx="19316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6" name="TextBox 175">
                  <a:extLst>
                    <a:ext uri="{FF2B5EF4-FFF2-40B4-BE49-F238E27FC236}">
                      <a16:creationId xmlns:a16="http://schemas.microsoft.com/office/drawing/2014/main" xmlns="" id="{0A594096-90EE-4117-9E30-DF6FB6415C30}"/>
                    </a:ext>
                  </a:extLst>
                </p:cNvPr>
                <p:cNvSpPr txBox="1"/>
                <p:nvPr/>
              </p:nvSpPr>
              <p:spPr>
                <a:xfrm>
                  <a:off x="5115943" y="4687024"/>
                  <a:ext cx="29725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7" name="TextBox 176">
                  <a:extLst>
                    <a:ext uri="{FF2B5EF4-FFF2-40B4-BE49-F238E27FC236}">
                      <a16:creationId xmlns:a16="http://schemas.microsoft.com/office/drawing/2014/main" xmlns="" id="{6D3BD5C8-7EC9-4CE2-B0A1-1905624C079E}"/>
                    </a:ext>
                  </a:extLst>
                </p:cNvPr>
                <p:cNvSpPr txBox="1"/>
                <p:nvPr/>
              </p:nvSpPr>
              <p:spPr>
                <a:xfrm>
                  <a:off x="1372415" y="4687024"/>
                  <a:ext cx="829489"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200" dirty="0">
                      <a:solidFill>
                        <a:srgbClr val="4D4D4D"/>
                      </a:solidFill>
                      <a:cs typeface="Arial" panose="020B0604020202020204" pitchFamily="34" charset="0"/>
                    </a:rPr>
                    <a:t>Inclusion</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8" name="TextBox 177">
                  <a:extLst>
                    <a:ext uri="{FF2B5EF4-FFF2-40B4-BE49-F238E27FC236}">
                      <a16:creationId xmlns:a16="http://schemas.microsoft.com/office/drawing/2014/main" xmlns="" id="{D55C5EB0-1BBD-473A-A1D0-2717B5AB8453}"/>
                    </a:ext>
                  </a:extLst>
                </p:cNvPr>
                <p:cNvSpPr txBox="1"/>
                <p:nvPr/>
              </p:nvSpPr>
              <p:spPr>
                <a:xfrm>
                  <a:off x="3387657" y="4687024"/>
                  <a:ext cx="29725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9" name="TextBox 178">
                  <a:extLst>
                    <a:ext uri="{FF2B5EF4-FFF2-40B4-BE49-F238E27FC236}">
                      <a16:creationId xmlns:a16="http://schemas.microsoft.com/office/drawing/2014/main" xmlns="" id="{225EDE65-10F3-40FC-A244-56E4799E1F49}"/>
                    </a:ext>
                  </a:extLst>
                </p:cNvPr>
                <p:cNvSpPr txBox="1"/>
                <p:nvPr/>
              </p:nvSpPr>
              <p:spPr>
                <a:xfrm>
                  <a:off x="4263797" y="4687024"/>
                  <a:ext cx="29725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27</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grpSp>
          <p:sp>
            <p:nvSpPr>
              <p:cNvPr id="173" name="Line 19">
                <a:extLst>
                  <a:ext uri="{FF2B5EF4-FFF2-40B4-BE49-F238E27FC236}">
                    <a16:creationId xmlns:a16="http://schemas.microsoft.com/office/drawing/2014/main" xmlns="" id="{173289DC-2131-4F6B-A729-60B3361C1226}"/>
                  </a:ext>
                </a:extLst>
              </p:cNvPr>
              <p:cNvSpPr>
                <a:spLocks noChangeShapeType="1"/>
              </p:cNvSpPr>
              <p:nvPr/>
            </p:nvSpPr>
            <p:spPr bwMode="auto">
              <a:xfrm>
                <a:off x="4225190"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sp>
          <p:nvSpPr>
            <p:cNvPr id="16" name="Freeform: Shape 7">
              <a:extLst>
                <a:ext uri="{FF2B5EF4-FFF2-40B4-BE49-F238E27FC236}">
                  <a16:creationId xmlns:a16="http://schemas.microsoft.com/office/drawing/2014/main" xmlns="" id="{0EF2F23A-2E27-4781-A8CD-F950DFACD452}"/>
                </a:ext>
              </a:extLst>
            </p:cNvPr>
            <p:cNvSpPr/>
            <p:nvPr/>
          </p:nvSpPr>
          <p:spPr>
            <a:xfrm>
              <a:off x="808170" y="2953143"/>
              <a:ext cx="3567933" cy="228529"/>
            </a:xfrm>
            <a:custGeom>
              <a:avLst/>
              <a:gdLst>
                <a:gd name="connsiteX0" fmla="*/ 5558294 w 5553075"/>
                <a:gd name="connsiteY0" fmla="*/ 360082 h 352425"/>
                <a:gd name="connsiteX1" fmla="*/ 4420589 w 5553075"/>
                <a:gd name="connsiteY1" fmla="*/ 80443 h 352425"/>
                <a:gd name="connsiteX2" fmla="*/ 3321185 w 5553075"/>
                <a:gd name="connsiteY2" fmla="*/ 206855 h 352425"/>
                <a:gd name="connsiteX3" fmla="*/ 2206465 w 5553075"/>
                <a:gd name="connsiteY3" fmla="*/ 34476 h 352425"/>
                <a:gd name="connsiteX4" fmla="*/ 1099403 w 5553075"/>
                <a:gd name="connsiteY4" fmla="*/ 42138 h 352425"/>
                <a:gd name="connsiteX5" fmla="*/ 0 w 5553075"/>
                <a:gd name="connsiteY5"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3075" h="352425">
                  <a:moveTo>
                    <a:pt x="5558294" y="360082"/>
                  </a:moveTo>
                  <a:lnTo>
                    <a:pt x="4420589" y="80443"/>
                  </a:lnTo>
                  <a:lnTo>
                    <a:pt x="3321185" y="206855"/>
                  </a:lnTo>
                  <a:lnTo>
                    <a:pt x="2206465" y="34476"/>
                  </a:lnTo>
                  <a:lnTo>
                    <a:pt x="1099403" y="42138"/>
                  </a:lnTo>
                  <a:lnTo>
                    <a:pt x="0" y="0"/>
                  </a:lnTo>
                </a:path>
              </a:pathLst>
            </a:custGeom>
            <a:noFill/>
            <a:ln w="19050" cap="flat">
              <a:solidFill>
                <a:srgbClr val="B60D27"/>
              </a:solidFill>
              <a:prstDash val="solid"/>
              <a:miter/>
            </a:ln>
          </p:spPr>
          <p:txBody>
            <a:bodyPr rtlCol="0" anchor="ctr"/>
            <a:lstStyle/>
            <a:p>
              <a:endParaRPr lang="fr-FR" dirty="0"/>
            </a:p>
          </p:txBody>
        </p:sp>
        <p:sp>
          <p:nvSpPr>
            <p:cNvPr id="17" name="Freeform: Shape 42">
              <a:extLst>
                <a:ext uri="{FF2B5EF4-FFF2-40B4-BE49-F238E27FC236}">
                  <a16:creationId xmlns:a16="http://schemas.microsoft.com/office/drawing/2014/main" xmlns="" id="{01A6E39C-DF80-4C72-94DD-D959FFA41BCB}"/>
                </a:ext>
              </a:extLst>
            </p:cNvPr>
            <p:cNvSpPr/>
            <p:nvPr/>
          </p:nvSpPr>
          <p:spPr>
            <a:xfrm>
              <a:off x="879547" y="2893528"/>
              <a:ext cx="3567933" cy="506469"/>
            </a:xfrm>
            <a:custGeom>
              <a:avLst/>
              <a:gdLst>
                <a:gd name="connsiteX0" fmla="*/ 5562123 w 5553075"/>
                <a:gd name="connsiteY0" fmla="*/ 785286 h 781050"/>
                <a:gd name="connsiteX1" fmla="*/ 4416751 w 5553075"/>
                <a:gd name="connsiteY1" fmla="*/ 497986 h 781050"/>
                <a:gd name="connsiteX2" fmla="*/ 3328844 w 5553075"/>
                <a:gd name="connsiteY2" fmla="*/ 383066 h 781050"/>
                <a:gd name="connsiteX3" fmla="*/ 2217953 w 5553075"/>
                <a:gd name="connsiteY3" fmla="*/ 34477 h 781050"/>
                <a:gd name="connsiteX4" fmla="*/ 1095565 w 5553075"/>
                <a:gd name="connsiteY4" fmla="*/ 0 h 781050"/>
                <a:gd name="connsiteX5" fmla="*/ 0 w 5553075"/>
                <a:gd name="connsiteY5" fmla="*/ 191533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3075" h="781050">
                  <a:moveTo>
                    <a:pt x="5562123" y="785286"/>
                  </a:moveTo>
                  <a:lnTo>
                    <a:pt x="4416751" y="497986"/>
                  </a:lnTo>
                  <a:lnTo>
                    <a:pt x="3328844" y="383066"/>
                  </a:lnTo>
                  <a:lnTo>
                    <a:pt x="2217953" y="34477"/>
                  </a:lnTo>
                  <a:lnTo>
                    <a:pt x="1095565" y="0"/>
                  </a:lnTo>
                  <a:lnTo>
                    <a:pt x="0" y="191533"/>
                  </a:lnTo>
                </a:path>
              </a:pathLst>
            </a:custGeom>
            <a:noFill/>
            <a:ln w="19050" cap="flat">
              <a:solidFill>
                <a:schemeClr val="accent5"/>
              </a:solidFill>
              <a:prstDash val="solid"/>
              <a:miter/>
            </a:ln>
          </p:spPr>
          <p:txBody>
            <a:bodyPr rtlCol="0" anchor="ctr"/>
            <a:lstStyle/>
            <a:p>
              <a:endParaRPr lang="fr-FR" dirty="0"/>
            </a:p>
          </p:txBody>
        </p:sp>
        <p:sp>
          <p:nvSpPr>
            <p:cNvPr id="18" name="Freeform: Shape 43">
              <a:extLst>
                <a:ext uri="{FF2B5EF4-FFF2-40B4-BE49-F238E27FC236}">
                  <a16:creationId xmlns:a16="http://schemas.microsoft.com/office/drawing/2014/main" xmlns="" id="{19DC3E70-2004-4DFD-8318-A4086C96BC28}"/>
                </a:ext>
              </a:extLst>
            </p:cNvPr>
            <p:cNvSpPr/>
            <p:nvPr/>
          </p:nvSpPr>
          <p:spPr>
            <a:xfrm>
              <a:off x="948462" y="2833913"/>
              <a:ext cx="3561813" cy="222352"/>
            </a:xfrm>
            <a:custGeom>
              <a:avLst/>
              <a:gdLst>
                <a:gd name="connsiteX0" fmla="*/ 5546800 w 5543550"/>
                <a:gd name="connsiteY0" fmla="*/ 333268 h 342900"/>
                <a:gd name="connsiteX1" fmla="*/ 4451235 w 5543550"/>
                <a:gd name="connsiteY1" fmla="*/ 352421 h 342900"/>
                <a:gd name="connsiteX2" fmla="*/ 3328847 w 5543550"/>
                <a:gd name="connsiteY2" fmla="*/ 268146 h 342900"/>
                <a:gd name="connsiteX3" fmla="*/ 2221784 w 5543550"/>
                <a:gd name="connsiteY3" fmla="*/ 0 h 342900"/>
                <a:gd name="connsiteX4" fmla="*/ 1099397 w 5543550"/>
                <a:gd name="connsiteY4" fmla="*/ 65121 h 342900"/>
                <a:gd name="connsiteX5" fmla="*/ 0 w 5543550"/>
                <a:gd name="connsiteY5" fmla="*/ 30645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3550" h="342900">
                  <a:moveTo>
                    <a:pt x="5546800" y="333268"/>
                  </a:moveTo>
                  <a:lnTo>
                    <a:pt x="4451235" y="352421"/>
                  </a:lnTo>
                  <a:lnTo>
                    <a:pt x="3328847" y="268146"/>
                  </a:lnTo>
                  <a:lnTo>
                    <a:pt x="2221784" y="0"/>
                  </a:lnTo>
                  <a:lnTo>
                    <a:pt x="1099397" y="65121"/>
                  </a:lnTo>
                  <a:lnTo>
                    <a:pt x="0" y="306453"/>
                  </a:lnTo>
                </a:path>
              </a:pathLst>
            </a:custGeom>
            <a:noFill/>
            <a:ln w="19050" cap="flat">
              <a:solidFill>
                <a:schemeClr val="accent4"/>
              </a:solidFill>
              <a:prstDash val="solid"/>
              <a:miter/>
            </a:ln>
          </p:spPr>
          <p:txBody>
            <a:bodyPr rtlCol="0" anchor="ctr"/>
            <a:lstStyle/>
            <a:p>
              <a:endParaRPr lang="fr-FR" dirty="0"/>
            </a:p>
          </p:txBody>
        </p:sp>
        <p:sp>
          <p:nvSpPr>
            <p:cNvPr id="19" name="TextBox 18">
              <a:extLst>
                <a:ext uri="{FF2B5EF4-FFF2-40B4-BE49-F238E27FC236}">
                  <a16:creationId xmlns:a16="http://schemas.microsoft.com/office/drawing/2014/main" xmlns="" id="{0FB38940-0B0C-4DAF-8029-6563F72A67CD}"/>
                </a:ext>
              </a:extLst>
            </p:cNvPr>
            <p:cNvSpPr txBox="1"/>
            <p:nvPr/>
          </p:nvSpPr>
          <p:spPr>
            <a:xfrm>
              <a:off x="701018" y="3696649"/>
              <a:ext cx="3432350" cy="276999"/>
            </a:xfrm>
            <a:prstGeom prst="rect">
              <a:avLst/>
            </a:prstGeom>
            <a:noFill/>
          </p:spPr>
          <p:txBody>
            <a:bodyPr wrap="none" rtlCol="0">
              <a:spAutoFit/>
            </a:bodyPr>
            <a:lstStyle/>
            <a:p>
              <a:r>
                <a:rPr lang="fr-FR" sz="1200" dirty="0">
                  <a:solidFill>
                    <a:srgbClr val="4D4D4D"/>
                  </a:solidFill>
                </a:rPr>
                <a:t>Nombre de patients décédés avant évaluation</a:t>
              </a:r>
            </a:p>
          </p:txBody>
        </p:sp>
        <p:grpSp>
          <p:nvGrpSpPr>
            <p:cNvPr id="20" name="Group 19">
              <a:extLst>
                <a:ext uri="{FF2B5EF4-FFF2-40B4-BE49-F238E27FC236}">
                  <a16:creationId xmlns:a16="http://schemas.microsoft.com/office/drawing/2014/main" xmlns="" id="{F47CA649-C8CC-4D68-86C8-F3CA0F020566}"/>
                </a:ext>
              </a:extLst>
            </p:cNvPr>
            <p:cNvGrpSpPr/>
            <p:nvPr/>
          </p:nvGrpSpPr>
          <p:grpSpPr>
            <a:xfrm>
              <a:off x="772532" y="3914877"/>
              <a:ext cx="3872723" cy="276999"/>
              <a:chOff x="766826" y="4092166"/>
              <a:chExt cx="3872723" cy="276999"/>
            </a:xfrm>
          </p:grpSpPr>
          <p:sp>
            <p:nvSpPr>
              <p:cNvPr id="147" name="TextBox 146">
                <a:extLst>
                  <a:ext uri="{FF2B5EF4-FFF2-40B4-BE49-F238E27FC236}">
                    <a16:creationId xmlns:a16="http://schemas.microsoft.com/office/drawing/2014/main" xmlns="" id="{032F7019-EDBE-4FD2-8C37-B81695844839}"/>
                  </a:ext>
                </a:extLst>
              </p:cNvPr>
              <p:cNvSpPr txBox="1"/>
              <p:nvPr/>
            </p:nvSpPr>
            <p:spPr>
              <a:xfrm>
                <a:off x="766826" y="4092166"/>
                <a:ext cx="269626" cy="276999"/>
              </a:xfrm>
              <a:prstGeom prst="rect">
                <a:avLst/>
              </a:prstGeom>
              <a:noFill/>
            </p:spPr>
            <p:txBody>
              <a:bodyPr wrap="none" rtlCol="0">
                <a:spAutoFit/>
              </a:bodyPr>
              <a:lstStyle/>
              <a:p>
                <a:pPr algn="ctr"/>
                <a:r>
                  <a:rPr lang="fr-FR" sz="1200" dirty="0">
                    <a:solidFill>
                      <a:srgbClr val="B60D27"/>
                    </a:solidFill>
                  </a:rPr>
                  <a:t>0</a:t>
                </a:r>
              </a:p>
            </p:txBody>
          </p:sp>
          <p:sp>
            <p:nvSpPr>
              <p:cNvPr id="148" name="TextBox 147">
                <a:extLst>
                  <a:ext uri="{FF2B5EF4-FFF2-40B4-BE49-F238E27FC236}">
                    <a16:creationId xmlns:a16="http://schemas.microsoft.com/office/drawing/2014/main" xmlns="" id="{9D13E8BE-FAC2-4E57-B47B-F752806925EF}"/>
                  </a:ext>
                </a:extLst>
              </p:cNvPr>
              <p:cNvSpPr txBox="1"/>
              <p:nvPr/>
            </p:nvSpPr>
            <p:spPr>
              <a:xfrm>
                <a:off x="1417503" y="4092166"/>
                <a:ext cx="354584" cy="276999"/>
              </a:xfrm>
              <a:prstGeom prst="rect">
                <a:avLst/>
              </a:prstGeom>
              <a:noFill/>
            </p:spPr>
            <p:txBody>
              <a:bodyPr wrap="none" rtlCol="0">
                <a:spAutoFit/>
              </a:bodyPr>
              <a:lstStyle/>
              <a:p>
                <a:pPr algn="ctr"/>
                <a:r>
                  <a:rPr lang="fr-FR" sz="1200" dirty="0">
                    <a:solidFill>
                      <a:srgbClr val="B60D27"/>
                    </a:solidFill>
                  </a:rPr>
                  <a:t>16</a:t>
                </a:r>
              </a:p>
            </p:txBody>
          </p:sp>
          <p:sp>
            <p:nvSpPr>
              <p:cNvPr id="149" name="TextBox 148">
                <a:extLst>
                  <a:ext uri="{FF2B5EF4-FFF2-40B4-BE49-F238E27FC236}">
                    <a16:creationId xmlns:a16="http://schemas.microsoft.com/office/drawing/2014/main" xmlns="" id="{986BD6B9-3730-4682-8404-2E3EBC551E3D}"/>
                  </a:ext>
                </a:extLst>
              </p:cNvPr>
              <p:cNvSpPr txBox="1"/>
              <p:nvPr/>
            </p:nvSpPr>
            <p:spPr>
              <a:xfrm>
                <a:off x="2114288" y="4092166"/>
                <a:ext cx="354584" cy="276999"/>
              </a:xfrm>
              <a:prstGeom prst="rect">
                <a:avLst/>
              </a:prstGeom>
              <a:noFill/>
            </p:spPr>
            <p:txBody>
              <a:bodyPr wrap="none" rtlCol="0">
                <a:spAutoFit/>
              </a:bodyPr>
              <a:lstStyle/>
              <a:p>
                <a:pPr algn="ctr"/>
                <a:r>
                  <a:rPr lang="fr-FR" sz="1200" dirty="0">
                    <a:solidFill>
                      <a:srgbClr val="B60D27"/>
                    </a:solidFill>
                  </a:rPr>
                  <a:t>37</a:t>
                </a:r>
              </a:p>
            </p:txBody>
          </p:sp>
          <p:sp>
            <p:nvSpPr>
              <p:cNvPr id="150" name="TextBox 149">
                <a:extLst>
                  <a:ext uri="{FF2B5EF4-FFF2-40B4-BE49-F238E27FC236}">
                    <a16:creationId xmlns:a16="http://schemas.microsoft.com/office/drawing/2014/main" xmlns="" id="{702E8310-0488-465F-BC88-FCF289C6282F}"/>
                  </a:ext>
                </a:extLst>
              </p:cNvPr>
              <p:cNvSpPr txBox="1"/>
              <p:nvPr/>
            </p:nvSpPr>
            <p:spPr>
              <a:xfrm>
                <a:off x="2818331" y="4092166"/>
                <a:ext cx="354584" cy="276999"/>
              </a:xfrm>
              <a:prstGeom prst="rect">
                <a:avLst/>
              </a:prstGeom>
              <a:noFill/>
            </p:spPr>
            <p:txBody>
              <a:bodyPr wrap="none" rtlCol="0">
                <a:spAutoFit/>
              </a:bodyPr>
              <a:lstStyle/>
              <a:p>
                <a:pPr algn="ctr"/>
                <a:r>
                  <a:rPr lang="fr-FR" sz="1200" dirty="0">
                    <a:solidFill>
                      <a:srgbClr val="B60D27"/>
                    </a:solidFill>
                  </a:rPr>
                  <a:t>63</a:t>
                </a:r>
              </a:p>
            </p:txBody>
          </p:sp>
          <p:sp>
            <p:nvSpPr>
              <p:cNvPr id="151" name="TextBox 150">
                <a:extLst>
                  <a:ext uri="{FF2B5EF4-FFF2-40B4-BE49-F238E27FC236}">
                    <a16:creationId xmlns:a16="http://schemas.microsoft.com/office/drawing/2014/main" xmlns="" id="{F30E72C9-A950-47A2-A16B-6B5130460833}"/>
                  </a:ext>
                </a:extLst>
              </p:cNvPr>
              <p:cNvSpPr txBox="1"/>
              <p:nvPr/>
            </p:nvSpPr>
            <p:spPr>
              <a:xfrm>
                <a:off x="3529632" y="4092166"/>
                <a:ext cx="354584" cy="276999"/>
              </a:xfrm>
              <a:prstGeom prst="rect">
                <a:avLst/>
              </a:prstGeom>
              <a:noFill/>
            </p:spPr>
            <p:txBody>
              <a:bodyPr wrap="none" rtlCol="0">
                <a:spAutoFit/>
              </a:bodyPr>
              <a:lstStyle/>
              <a:p>
                <a:pPr algn="ctr"/>
                <a:r>
                  <a:rPr lang="fr-FR" sz="1200" dirty="0">
                    <a:solidFill>
                      <a:srgbClr val="B60D27"/>
                    </a:solidFill>
                  </a:rPr>
                  <a:t>90</a:t>
                </a:r>
              </a:p>
            </p:txBody>
          </p:sp>
          <p:sp>
            <p:nvSpPr>
              <p:cNvPr id="152" name="TextBox 151">
                <a:extLst>
                  <a:ext uri="{FF2B5EF4-FFF2-40B4-BE49-F238E27FC236}">
                    <a16:creationId xmlns:a16="http://schemas.microsoft.com/office/drawing/2014/main" xmlns="" id="{7CFF57AE-C447-4B04-B82A-1FA9A564CD58}"/>
                  </a:ext>
                </a:extLst>
              </p:cNvPr>
              <p:cNvSpPr txBox="1"/>
              <p:nvPr/>
            </p:nvSpPr>
            <p:spPr>
              <a:xfrm>
                <a:off x="4211418" y="4092166"/>
                <a:ext cx="428131" cy="276999"/>
              </a:xfrm>
              <a:prstGeom prst="rect">
                <a:avLst/>
              </a:prstGeom>
              <a:noFill/>
            </p:spPr>
            <p:txBody>
              <a:bodyPr wrap="none" rtlCol="0">
                <a:spAutoFit/>
              </a:bodyPr>
              <a:lstStyle/>
              <a:p>
                <a:pPr algn="ctr"/>
                <a:r>
                  <a:rPr lang="fr-FR" sz="1200" dirty="0">
                    <a:solidFill>
                      <a:srgbClr val="B60D27"/>
                    </a:solidFill>
                  </a:rPr>
                  <a:t>113</a:t>
                </a:r>
              </a:p>
            </p:txBody>
          </p:sp>
        </p:grpSp>
        <p:grpSp>
          <p:nvGrpSpPr>
            <p:cNvPr id="21" name="Group 20">
              <a:extLst>
                <a:ext uri="{FF2B5EF4-FFF2-40B4-BE49-F238E27FC236}">
                  <a16:creationId xmlns:a16="http://schemas.microsoft.com/office/drawing/2014/main" xmlns="" id="{615A9292-BB6D-426F-BC21-C1C259089E83}"/>
                </a:ext>
              </a:extLst>
            </p:cNvPr>
            <p:cNvGrpSpPr/>
            <p:nvPr/>
          </p:nvGrpSpPr>
          <p:grpSpPr>
            <a:xfrm>
              <a:off x="766826" y="4113933"/>
              <a:ext cx="3878429" cy="276999"/>
              <a:chOff x="766826" y="4244566"/>
              <a:chExt cx="3878429" cy="276999"/>
            </a:xfrm>
          </p:grpSpPr>
          <p:sp>
            <p:nvSpPr>
              <p:cNvPr id="141" name="TextBox 140">
                <a:extLst>
                  <a:ext uri="{FF2B5EF4-FFF2-40B4-BE49-F238E27FC236}">
                    <a16:creationId xmlns:a16="http://schemas.microsoft.com/office/drawing/2014/main" xmlns="" id="{9B82DA3B-4E0B-4929-9D1A-63CFF7E986ED}"/>
                  </a:ext>
                </a:extLst>
              </p:cNvPr>
              <p:cNvSpPr txBox="1"/>
              <p:nvPr/>
            </p:nvSpPr>
            <p:spPr>
              <a:xfrm>
                <a:off x="766826" y="4244566"/>
                <a:ext cx="269626" cy="276999"/>
              </a:xfrm>
              <a:prstGeom prst="rect">
                <a:avLst/>
              </a:prstGeom>
              <a:noFill/>
            </p:spPr>
            <p:txBody>
              <a:bodyPr wrap="none" rtlCol="0">
                <a:spAutoFit/>
              </a:bodyPr>
              <a:lstStyle/>
              <a:p>
                <a:pPr algn="ctr"/>
                <a:r>
                  <a:rPr lang="fr-FR" sz="1200" dirty="0">
                    <a:solidFill>
                      <a:schemeClr val="accent5"/>
                    </a:solidFill>
                  </a:rPr>
                  <a:t>0</a:t>
                </a:r>
              </a:p>
            </p:txBody>
          </p:sp>
          <p:sp>
            <p:nvSpPr>
              <p:cNvPr id="142" name="TextBox 141">
                <a:extLst>
                  <a:ext uri="{FF2B5EF4-FFF2-40B4-BE49-F238E27FC236}">
                    <a16:creationId xmlns:a16="http://schemas.microsoft.com/office/drawing/2014/main" xmlns="" id="{55099DD3-ACFF-46F3-8F6B-400B65C383BB}"/>
                  </a:ext>
                </a:extLst>
              </p:cNvPr>
              <p:cNvSpPr txBox="1"/>
              <p:nvPr/>
            </p:nvSpPr>
            <p:spPr>
              <a:xfrm>
                <a:off x="1417503" y="4244566"/>
                <a:ext cx="354584" cy="276999"/>
              </a:xfrm>
              <a:prstGeom prst="rect">
                <a:avLst/>
              </a:prstGeom>
              <a:noFill/>
            </p:spPr>
            <p:txBody>
              <a:bodyPr wrap="none" rtlCol="0">
                <a:spAutoFit/>
              </a:bodyPr>
              <a:lstStyle/>
              <a:p>
                <a:pPr algn="ctr"/>
                <a:r>
                  <a:rPr lang="fr-FR" sz="1200" dirty="0">
                    <a:solidFill>
                      <a:schemeClr val="accent5"/>
                    </a:solidFill>
                  </a:rPr>
                  <a:t>20</a:t>
                </a:r>
              </a:p>
            </p:txBody>
          </p:sp>
          <p:sp>
            <p:nvSpPr>
              <p:cNvPr id="143" name="TextBox 142">
                <a:extLst>
                  <a:ext uri="{FF2B5EF4-FFF2-40B4-BE49-F238E27FC236}">
                    <a16:creationId xmlns:a16="http://schemas.microsoft.com/office/drawing/2014/main" xmlns="" id="{98D5F3D4-9CDD-4265-822D-A77A16787674}"/>
                  </a:ext>
                </a:extLst>
              </p:cNvPr>
              <p:cNvSpPr txBox="1"/>
              <p:nvPr/>
            </p:nvSpPr>
            <p:spPr>
              <a:xfrm>
                <a:off x="2114288" y="4244566"/>
                <a:ext cx="354584" cy="276999"/>
              </a:xfrm>
              <a:prstGeom prst="rect">
                <a:avLst/>
              </a:prstGeom>
              <a:noFill/>
            </p:spPr>
            <p:txBody>
              <a:bodyPr wrap="none" rtlCol="0">
                <a:spAutoFit/>
              </a:bodyPr>
              <a:lstStyle/>
              <a:p>
                <a:pPr algn="ctr"/>
                <a:r>
                  <a:rPr lang="fr-FR" sz="1200" dirty="0">
                    <a:solidFill>
                      <a:schemeClr val="accent5"/>
                    </a:solidFill>
                  </a:rPr>
                  <a:t>52</a:t>
                </a:r>
              </a:p>
            </p:txBody>
          </p:sp>
          <p:sp>
            <p:nvSpPr>
              <p:cNvPr id="144" name="TextBox 143">
                <a:extLst>
                  <a:ext uri="{FF2B5EF4-FFF2-40B4-BE49-F238E27FC236}">
                    <a16:creationId xmlns:a16="http://schemas.microsoft.com/office/drawing/2014/main" xmlns="" id="{3ECE0060-4327-43F0-8955-2DCDAD8C945F}"/>
                  </a:ext>
                </a:extLst>
              </p:cNvPr>
              <p:cNvSpPr txBox="1"/>
              <p:nvPr/>
            </p:nvSpPr>
            <p:spPr>
              <a:xfrm>
                <a:off x="2818331" y="4244566"/>
                <a:ext cx="354584" cy="276999"/>
              </a:xfrm>
              <a:prstGeom prst="rect">
                <a:avLst/>
              </a:prstGeom>
              <a:noFill/>
            </p:spPr>
            <p:txBody>
              <a:bodyPr wrap="none" rtlCol="0">
                <a:spAutoFit/>
              </a:bodyPr>
              <a:lstStyle/>
              <a:p>
                <a:pPr algn="ctr"/>
                <a:r>
                  <a:rPr lang="fr-FR" sz="1200" dirty="0">
                    <a:solidFill>
                      <a:schemeClr val="accent5"/>
                    </a:solidFill>
                  </a:rPr>
                  <a:t>76</a:t>
                </a:r>
              </a:p>
            </p:txBody>
          </p:sp>
          <p:sp>
            <p:nvSpPr>
              <p:cNvPr id="145" name="TextBox 144">
                <a:extLst>
                  <a:ext uri="{FF2B5EF4-FFF2-40B4-BE49-F238E27FC236}">
                    <a16:creationId xmlns:a16="http://schemas.microsoft.com/office/drawing/2014/main" xmlns="" id="{8BA3305C-38EF-454D-AD9F-6315FA35ED97}"/>
                  </a:ext>
                </a:extLst>
              </p:cNvPr>
              <p:cNvSpPr txBox="1"/>
              <p:nvPr/>
            </p:nvSpPr>
            <p:spPr>
              <a:xfrm>
                <a:off x="3529632" y="4244566"/>
                <a:ext cx="354584" cy="276999"/>
              </a:xfrm>
              <a:prstGeom prst="rect">
                <a:avLst/>
              </a:prstGeom>
              <a:noFill/>
            </p:spPr>
            <p:txBody>
              <a:bodyPr wrap="none" rtlCol="0">
                <a:spAutoFit/>
              </a:bodyPr>
              <a:lstStyle/>
              <a:p>
                <a:pPr algn="ctr"/>
                <a:r>
                  <a:rPr lang="fr-FR" sz="1200" dirty="0">
                    <a:solidFill>
                      <a:schemeClr val="accent5"/>
                    </a:solidFill>
                  </a:rPr>
                  <a:t>95</a:t>
                </a:r>
              </a:p>
            </p:txBody>
          </p:sp>
          <p:sp>
            <p:nvSpPr>
              <p:cNvPr id="146" name="TextBox 145">
                <a:extLst>
                  <a:ext uri="{FF2B5EF4-FFF2-40B4-BE49-F238E27FC236}">
                    <a16:creationId xmlns:a16="http://schemas.microsoft.com/office/drawing/2014/main" xmlns="" id="{6A9C7F57-7F1B-4B16-AAD9-B4F9C770FE56}"/>
                  </a:ext>
                </a:extLst>
              </p:cNvPr>
              <p:cNvSpPr txBox="1"/>
              <p:nvPr/>
            </p:nvSpPr>
            <p:spPr>
              <a:xfrm>
                <a:off x="4205711" y="4244566"/>
                <a:ext cx="439544" cy="276999"/>
              </a:xfrm>
              <a:prstGeom prst="rect">
                <a:avLst/>
              </a:prstGeom>
              <a:noFill/>
            </p:spPr>
            <p:txBody>
              <a:bodyPr wrap="none" rtlCol="0">
                <a:spAutoFit/>
              </a:bodyPr>
              <a:lstStyle/>
              <a:p>
                <a:pPr algn="ctr"/>
                <a:r>
                  <a:rPr lang="fr-FR" sz="1200" dirty="0">
                    <a:solidFill>
                      <a:schemeClr val="accent5"/>
                    </a:solidFill>
                  </a:rPr>
                  <a:t>124</a:t>
                </a:r>
              </a:p>
            </p:txBody>
          </p:sp>
        </p:grpSp>
        <p:grpSp>
          <p:nvGrpSpPr>
            <p:cNvPr id="22" name="Group 21">
              <a:extLst>
                <a:ext uri="{FF2B5EF4-FFF2-40B4-BE49-F238E27FC236}">
                  <a16:creationId xmlns:a16="http://schemas.microsoft.com/office/drawing/2014/main" xmlns="" id="{F1403394-CFEE-4851-B058-6B2B4E0989AF}"/>
                </a:ext>
              </a:extLst>
            </p:cNvPr>
            <p:cNvGrpSpPr/>
            <p:nvPr/>
          </p:nvGrpSpPr>
          <p:grpSpPr>
            <a:xfrm>
              <a:off x="766826" y="4340036"/>
              <a:ext cx="3878429" cy="276999"/>
              <a:chOff x="766826" y="4396966"/>
              <a:chExt cx="3878429" cy="276999"/>
            </a:xfrm>
          </p:grpSpPr>
          <p:sp>
            <p:nvSpPr>
              <p:cNvPr id="135" name="TextBox 134">
                <a:extLst>
                  <a:ext uri="{FF2B5EF4-FFF2-40B4-BE49-F238E27FC236}">
                    <a16:creationId xmlns:a16="http://schemas.microsoft.com/office/drawing/2014/main" xmlns="" id="{48D03093-14E7-405A-883D-470F95501483}"/>
                  </a:ext>
                </a:extLst>
              </p:cNvPr>
              <p:cNvSpPr txBox="1"/>
              <p:nvPr/>
            </p:nvSpPr>
            <p:spPr>
              <a:xfrm>
                <a:off x="766826" y="4396966"/>
                <a:ext cx="269626" cy="276999"/>
              </a:xfrm>
              <a:prstGeom prst="rect">
                <a:avLst/>
              </a:prstGeom>
              <a:noFill/>
            </p:spPr>
            <p:txBody>
              <a:bodyPr wrap="none" rtlCol="0">
                <a:spAutoFit/>
              </a:bodyPr>
              <a:lstStyle/>
              <a:p>
                <a:pPr algn="ctr"/>
                <a:r>
                  <a:rPr lang="fr-FR" sz="1200" dirty="0">
                    <a:solidFill>
                      <a:schemeClr val="accent4"/>
                    </a:solidFill>
                  </a:rPr>
                  <a:t>0</a:t>
                </a:r>
              </a:p>
            </p:txBody>
          </p:sp>
          <p:sp>
            <p:nvSpPr>
              <p:cNvPr id="136" name="TextBox 135">
                <a:extLst>
                  <a:ext uri="{FF2B5EF4-FFF2-40B4-BE49-F238E27FC236}">
                    <a16:creationId xmlns:a16="http://schemas.microsoft.com/office/drawing/2014/main" xmlns="" id="{40EDEB17-FD65-4383-8C5B-ECE9B0B15A0F}"/>
                  </a:ext>
                </a:extLst>
              </p:cNvPr>
              <p:cNvSpPr txBox="1"/>
              <p:nvPr/>
            </p:nvSpPr>
            <p:spPr>
              <a:xfrm>
                <a:off x="1417503" y="4396966"/>
                <a:ext cx="354584" cy="276999"/>
              </a:xfrm>
              <a:prstGeom prst="rect">
                <a:avLst/>
              </a:prstGeom>
              <a:noFill/>
            </p:spPr>
            <p:txBody>
              <a:bodyPr wrap="none" rtlCol="0">
                <a:spAutoFit/>
              </a:bodyPr>
              <a:lstStyle/>
              <a:p>
                <a:pPr algn="ctr"/>
                <a:r>
                  <a:rPr lang="fr-FR" sz="1200" dirty="0">
                    <a:solidFill>
                      <a:schemeClr val="accent4"/>
                    </a:solidFill>
                  </a:rPr>
                  <a:t>25</a:t>
                </a:r>
              </a:p>
            </p:txBody>
          </p:sp>
          <p:sp>
            <p:nvSpPr>
              <p:cNvPr id="137" name="TextBox 136">
                <a:extLst>
                  <a:ext uri="{FF2B5EF4-FFF2-40B4-BE49-F238E27FC236}">
                    <a16:creationId xmlns:a16="http://schemas.microsoft.com/office/drawing/2014/main" xmlns="" id="{A0D598A0-28AF-46F4-AA9B-361F48B8BF1C}"/>
                  </a:ext>
                </a:extLst>
              </p:cNvPr>
              <p:cNvSpPr txBox="1"/>
              <p:nvPr/>
            </p:nvSpPr>
            <p:spPr>
              <a:xfrm>
                <a:off x="2114288" y="4396966"/>
                <a:ext cx="354584" cy="276999"/>
              </a:xfrm>
              <a:prstGeom prst="rect">
                <a:avLst/>
              </a:prstGeom>
              <a:noFill/>
            </p:spPr>
            <p:txBody>
              <a:bodyPr wrap="none" rtlCol="0">
                <a:spAutoFit/>
              </a:bodyPr>
              <a:lstStyle/>
              <a:p>
                <a:pPr algn="ctr"/>
                <a:r>
                  <a:rPr lang="fr-FR" sz="1200" dirty="0">
                    <a:solidFill>
                      <a:schemeClr val="accent4"/>
                    </a:solidFill>
                  </a:rPr>
                  <a:t>49</a:t>
                </a:r>
              </a:p>
            </p:txBody>
          </p:sp>
          <p:sp>
            <p:nvSpPr>
              <p:cNvPr id="138" name="TextBox 137">
                <a:extLst>
                  <a:ext uri="{FF2B5EF4-FFF2-40B4-BE49-F238E27FC236}">
                    <a16:creationId xmlns:a16="http://schemas.microsoft.com/office/drawing/2014/main" xmlns="" id="{6D40F073-3827-41B3-8016-9EE438B704A2}"/>
                  </a:ext>
                </a:extLst>
              </p:cNvPr>
              <p:cNvSpPr txBox="1"/>
              <p:nvPr/>
            </p:nvSpPr>
            <p:spPr>
              <a:xfrm>
                <a:off x="2818331" y="4396966"/>
                <a:ext cx="354584" cy="276999"/>
              </a:xfrm>
              <a:prstGeom prst="rect">
                <a:avLst/>
              </a:prstGeom>
              <a:noFill/>
            </p:spPr>
            <p:txBody>
              <a:bodyPr wrap="none" rtlCol="0">
                <a:spAutoFit/>
              </a:bodyPr>
              <a:lstStyle/>
              <a:p>
                <a:pPr algn="ctr"/>
                <a:r>
                  <a:rPr lang="fr-FR" sz="1200" dirty="0">
                    <a:solidFill>
                      <a:schemeClr val="accent4"/>
                    </a:solidFill>
                  </a:rPr>
                  <a:t>73</a:t>
                </a:r>
              </a:p>
            </p:txBody>
          </p:sp>
          <p:sp>
            <p:nvSpPr>
              <p:cNvPr id="139" name="TextBox 138">
                <a:extLst>
                  <a:ext uri="{FF2B5EF4-FFF2-40B4-BE49-F238E27FC236}">
                    <a16:creationId xmlns:a16="http://schemas.microsoft.com/office/drawing/2014/main" xmlns="" id="{90922F05-9028-4366-9A83-87DCA3EE8125}"/>
                  </a:ext>
                </a:extLst>
              </p:cNvPr>
              <p:cNvSpPr txBox="1"/>
              <p:nvPr/>
            </p:nvSpPr>
            <p:spPr>
              <a:xfrm>
                <a:off x="3529632" y="4396966"/>
                <a:ext cx="354584" cy="276999"/>
              </a:xfrm>
              <a:prstGeom prst="rect">
                <a:avLst/>
              </a:prstGeom>
              <a:noFill/>
            </p:spPr>
            <p:txBody>
              <a:bodyPr wrap="none" rtlCol="0">
                <a:spAutoFit/>
              </a:bodyPr>
              <a:lstStyle/>
              <a:p>
                <a:pPr algn="ctr"/>
                <a:r>
                  <a:rPr lang="fr-FR" sz="1200" dirty="0">
                    <a:solidFill>
                      <a:schemeClr val="accent4"/>
                    </a:solidFill>
                  </a:rPr>
                  <a:t>96</a:t>
                </a:r>
              </a:p>
            </p:txBody>
          </p:sp>
          <p:sp>
            <p:nvSpPr>
              <p:cNvPr id="140" name="TextBox 139">
                <a:extLst>
                  <a:ext uri="{FF2B5EF4-FFF2-40B4-BE49-F238E27FC236}">
                    <a16:creationId xmlns:a16="http://schemas.microsoft.com/office/drawing/2014/main" xmlns="" id="{CBBCA180-170E-4E30-BEB8-CF5EBA8B0826}"/>
                  </a:ext>
                </a:extLst>
              </p:cNvPr>
              <p:cNvSpPr txBox="1"/>
              <p:nvPr/>
            </p:nvSpPr>
            <p:spPr>
              <a:xfrm>
                <a:off x="4205711" y="4396966"/>
                <a:ext cx="439544" cy="276999"/>
              </a:xfrm>
              <a:prstGeom prst="rect">
                <a:avLst/>
              </a:prstGeom>
              <a:noFill/>
            </p:spPr>
            <p:txBody>
              <a:bodyPr wrap="none" rtlCol="0">
                <a:spAutoFit/>
              </a:bodyPr>
              <a:lstStyle/>
              <a:p>
                <a:pPr algn="ctr"/>
                <a:r>
                  <a:rPr lang="fr-FR" sz="1200" dirty="0">
                    <a:solidFill>
                      <a:schemeClr val="accent4"/>
                    </a:solidFill>
                  </a:rPr>
                  <a:t>125</a:t>
                </a:r>
              </a:p>
            </p:txBody>
          </p:sp>
        </p:grpSp>
        <p:grpSp>
          <p:nvGrpSpPr>
            <p:cNvPr id="23" name="Group 22">
              <a:extLst>
                <a:ext uri="{FF2B5EF4-FFF2-40B4-BE49-F238E27FC236}">
                  <a16:creationId xmlns:a16="http://schemas.microsoft.com/office/drawing/2014/main" xmlns="" id="{6ACA1608-180C-4246-BA5E-ABBC47D19742}"/>
                </a:ext>
              </a:extLst>
            </p:cNvPr>
            <p:cNvGrpSpPr/>
            <p:nvPr/>
          </p:nvGrpSpPr>
          <p:grpSpPr>
            <a:xfrm>
              <a:off x="743349" y="2860909"/>
              <a:ext cx="72000" cy="176518"/>
              <a:chOff x="851615" y="2929287"/>
              <a:chExt cx="72000" cy="176518"/>
            </a:xfrm>
          </p:grpSpPr>
          <p:sp>
            <p:nvSpPr>
              <p:cNvPr id="130" name="Oval 129">
                <a:extLst>
                  <a:ext uri="{FF2B5EF4-FFF2-40B4-BE49-F238E27FC236}">
                    <a16:creationId xmlns:a16="http://schemas.microsoft.com/office/drawing/2014/main" xmlns="" id="{22FE1DBC-EAAF-4DB1-A192-34AC3F46F0A0}"/>
                  </a:ext>
                </a:extLst>
              </p:cNvPr>
              <p:cNvSpPr/>
              <p:nvPr/>
            </p:nvSpPr>
            <p:spPr>
              <a:xfrm>
                <a:off x="855531" y="2985462"/>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1" name="Group 130">
                <a:extLst>
                  <a:ext uri="{FF2B5EF4-FFF2-40B4-BE49-F238E27FC236}">
                    <a16:creationId xmlns:a16="http://schemas.microsoft.com/office/drawing/2014/main" xmlns="" id="{F6D68473-10B0-4CEF-80DE-FF5E0F0894C3}"/>
                  </a:ext>
                </a:extLst>
              </p:cNvPr>
              <p:cNvGrpSpPr/>
              <p:nvPr/>
            </p:nvGrpSpPr>
            <p:grpSpPr>
              <a:xfrm>
                <a:off x="851615" y="2929287"/>
                <a:ext cx="72000" cy="176518"/>
                <a:chOff x="1341962" y="3120057"/>
                <a:chExt cx="72000" cy="176518"/>
              </a:xfrm>
            </p:grpSpPr>
            <p:cxnSp>
              <p:nvCxnSpPr>
                <p:cNvPr id="132" name="Straight Connector 131">
                  <a:extLst>
                    <a:ext uri="{FF2B5EF4-FFF2-40B4-BE49-F238E27FC236}">
                      <a16:creationId xmlns:a16="http://schemas.microsoft.com/office/drawing/2014/main" xmlns="" id="{5B7EC1D2-AEE8-4421-AD27-53F92D85E926}"/>
                    </a:ext>
                  </a:extLst>
                </p:cNvPr>
                <p:cNvCxnSpPr/>
                <p:nvPr/>
              </p:nvCxnSpPr>
              <p:spPr>
                <a:xfrm>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BD1FB180-DEC6-418F-AEA2-8A95DD26C87B}"/>
                    </a:ext>
                  </a:extLst>
                </p:cNvPr>
                <p:cNvCxnSpPr>
                  <a:cxnSpLocks/>
                </p:cNvCxnSpPr>
                <p:nvPr/>
              </p:nvCxnSpPr>
              <p:spPr>
                <a:xfrm rot="5400000">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53037620-93B5-495C-A13D-4DDE699E3DAB}"/>
                    </a:ext>
                  </a:extLst>
                </p:cNvPr>
                <p:cNvCxnSpPr>
                  <a:cxnSpLocks/>
                </p:cNvCxnSpPr>
                <p:nvPr/>
              </p:nvCxnSpPr>
              <p:spPr>
                <a:xfrm rot="5400000">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xmlns="" id="{4225E618-5608-4D81-B100-A8FD40395EA4}"/>
                </a:ext>
              </a:extLst>
            </p:cNvPr>
            <p:cNvGrpSpPr/>
            <p:nvPr/>
          </p:nvGrpSpPr>
          <p:grpSpPr>
            <a:xfrm>
              <a:off x="1473725" y="2886844"/>
              <a:ext cx="72000" cy="176518"/>
              <a:chOff x="851615" y="2929287"/>
              <a:chExt cx="72000" cy="176518"/>
            </a:xfrm>
          </p:grpSpPr>
          <p:sp>
            <p:nvSpPr>
              <p:cNvPr id="125" name="Oval 124">
                <a:extLst>
                  <a:ext uri="{FF2B5EF4-FFF2-40B4-BE49-F238E27FC236}">
                    <a16:creationId xmlns:a16="http://schemas.microsoft.com/office/drawing/2014/main" xmlns="" id="{36405071-AA1C-4D80-85C8-6FB182D702F7}"/>
                  </a:ext>
                </a:extLst>
              </p:cNvPr>
              <p:cNvSpPr/>
              <p:nvPr/>
            </p:nvSpPr>
            <p:spPr>
              <a:xfrm>
                <a:off x="855531" y="2985462"/>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6" name="Group 125">
                <a:extLst>
                  <a:ext uri="{FF2B5EF4-FFF2-40B4-BE49-F238E27FC236}">
                    <a16:creationId xmlns:a16="http://schemas.microsoft.com/office/drawing/2014/main" xmlns="" id="{DE0CEC84-4634-44BF-89D8-646AAC2C316A}"/>
                  </a:ext>
                </a:extLst>
              </p:cNvPr>
              <p:cNvGrpSpPr/>
              <p:nvPr/>
            </p:nvGrpSpPr>
            <p:grpSpPr>
              <a:xfrm>
                <a:off x="851615" y="2929287"/>
                <a:ext cx="72000" cy="176518"/>
                <a:chOff x="1341962" y="3120057"/>
                <a:chExt cx="72000" cy="176518"/>
              </a:xfrm>
            </p:grpSpPr>
            <p:cxnSp>
              <p:nvCxnSpPr>
                <p:cNvPr id="127" name="Straight Connector 126">
                  <a:extLst>
                    <a:ext uri="{FF2B5EF4-FFF2-40B4-BE49-F238E27FC236}">
                      <a16:creationId xmlns:a16="http://schemas.microsoft.com/office/drawing/2014/main" xmlns="" id="{483B28F2-2210-4F79-B5D7-306EE7390D7D}"/>
                    </a:ext>
                  </a:extLst>
                </p:cNvPr>
                <p:cNvCxnSpPr/>
                <p:nvPr/>
              </p:nvCxnSpPr>
              <p:spPr>
                <a:xfrm>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263A1564-3270-4BD7-9CD8-21C9E92DB4F6}"/>
                    </a:ext>
                  </a:extLst>
                </p:cNvPr>
                <p:cNvCxnSpPr>
                  <a:cxnSpLocks/>
                </p:cNvCxnSpPr>
                <p:nvPr/>
              </p:nvCxnSpPr>
              <p:spPr>
                <a:xfrm rot="5400000">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4E5DE928-2817-4B36-ABA4-B0CD57E9FCCE}"/>
                    </a:ext>
                  </a:extLst>
                </p:cNvPr>
                <p:cNvCxnSpPr>
                  <a:cxnSpLocks/>
                </p:cNvCxnSpPr>
                <p:nvPr/>
              </p:nvCxnSpPr>
              <p:spPr>
                <a:xfrm rot="5400000">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xmlns="" id="{A10758EC-3C56-4FEE-9313-C7642C0E4943}"/>
                </a:ext>
              </a:extLst>
            </p:cNvPr>
            <p:cNvGrpSpPr/>
            <p:nvPr/>
          </p:nvGrpSpPr>
          <p:grpSpPr>
            <a:xfrm>
              <a:off x="2184046" y="2884702"/>
              <a:ext cx="72000" cy="176518"/>
              <a:chOff x="851615" y="2929287"/>
              <a:chExt cx="72000" cy="176518"/>
            </a:xfrm>
          </p:grpSpPr>
          <p:sp>
            <p:nvSpPr>
              <p:cNvPr id="120" name="Oval 119">
                <a:extLst>
                  <a:ext uri="{FF2B5EF4-FFF2-40B4-BE49-F238E27FC236}">
                    <a16:creationId xmlns:a16="http://schemas.microsoft.com/office/drawing/2014/main" xmlns="" id="{E4AAE4FE-0C84-46FC-9083-6B51DE8F52BF}"/>
                  </a:ext>
                </a:extLst>
              </p:cNvPr>
              <p:cNvSpPr/>
              <p:nvPr/>
            </p:nvSpPr>
            <p:spPr>
              <a:xfrm>
                <a:off x="855531" y="2985462"/>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1" name="Group 120">
                <a:extLst>
                  <a:ext uri="{FF2B5EF4-FFF2-40B4-BE49-F238E27FC236}">
                    <a16:creationId xmlns:a16="http://schemas.microsoft.com/office/drawing/2014/main" xmlns="" id="{1D4D829A-95E0-4E13-8714-3073B129F120}"/>
                  </a:ext>
                </a:extLst>
              </p:cNvPr>
              <p:cNvGrpSpPr/>
              <p:nvPr/>
            </p:nvGrpSpPr>
            <p:grpSpPr>
              <a:xfrm>
                <a:off x="851615" y="2929287"/>
                <a:ext cx="72000" cy="176518"/>
                <a:chOff x="1341962" y="3120057"/>
                <a:chExt cx="72000" cy="176518"/>
              </a:xfrm>
            </p:grpSpPr>
            <p:cxnSp>
              <p:nvCxnSpPr>
                <p:cNvPr id="122" name="Straight Connector 121">
                  <a:extLst>
                    <a:ext uri="{FF2B5EF4-FFF2-40B4-BE49-F238E27FC236}">
                      <a16:creationId xmlns:a16="http://schemas.microsoft.com/office/drawing/2014/main" xmlns="" id="{A88D09CD-5417-4A18-B345-087B038BC8AD}"/>
                    </a:ext>
                  </a:extLst>
                </p:cNvPr>
                <p:cNvCxnSpPr/>
                <p:nvPr/>
              </p:nvCxnSpPr>
              <p:spPr>
                <a:xfrm>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BB388B8C-8451-4AFE-9214-D9253E180440}"/>
                    </a:ext>
                  </a:extLst>
                </p:cNvPr>
                <p:cNvCxnSpPr>
                  <a:cxnSpLocks/>
                </p:cNvCxnSpPr>
                <p:nvPr/>
              </p:nvCxnSpPr>
              <p:spPr>
                <a:xfrm rot="5400000">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DB1EB5CB-F338-48AB-BFF5-938AFA3AAF98}"/>
                    </a:ext>
                  </a:extLst>
                </p:cNvPr>
                <p:cNvCxnSpPr>
                  <a:cxnSpLocks/>
                </p:cNvCxnSpPr>
                <p:nvPr/>
              </p:nvCxnSpPr>
              <p:spPr>
                <a:xfrm rot="5400000">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xmlns="" id="{AFB7B377-8CDA-49DF-B326-10B1EC84DA5E}"/>
                </a:ext>
              </a:extLst>
            </p:cNvPr>
            <p:cNvGrpSpPr/>
            <p:nvPr/>
          </p:nvGrpSpPr>
          <p:grpSpPr>
            <a:xfrm>
              <a:off x="2894367" y="2969701"/>
              <a:ext cx="72000" cy="252000"/>
              <a:chOff x="2894367" y="2969701"/>
              <a:chExt cx="72000" cy="252000"/>
            </a:xfrm>
          </p:grpSpPr>
          <p:sp>
            <p:nvSpPr>
              <p:cNvPr id="115" name="Oval 114">
                <a:extLst>
                  <a:ext uri="{FF2B5EF4-FFF2-40B4-BE49-F238E27FC236}">
                    <a16:creationId xmlns:a16="http://schemas.microsoft.com/office/drawing/2014/main" xmlns="" id="{F258DAA0-A030-40BD-9E77-B96B48D8A7BF}"/>
                  </a:ext>
                </a:extLst>
              </p:cNvPr>
              <p:cNvSpPr/>
              <p:nvPr/>
            </p:nvSpPr>
            <p:spPr>
              <a:xfrm>
                <a:off x="2898283" y="3043021"/>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6" name="Group 115">
                <a:extLst>
                  <a:ext uri="{FF2B5EF4-FFF2-40B4-BE49-F238E27FC236}">
                    <a16:creationId xmlns:a16="http://schemas.microsoft.com/office/drawing/2014/main" xmlns="" id="{BE61A2EB-65D5-4628-8CFA-9599C6BDEB13}"/>
                  </a:ext>
                </a:extLst>
              </p:cNvPr>
              <p:cNvGrpSpPr/>
              <p:nvPr/>
            </p:nvGrpSpPr>
            <p:grpSpPr>
              <a:xfrm>
                <a:off x="2894367" y="2969701"/>
                <a:ext cx="72000" cy="252000"/>
                <a:chOff x="1341962" y="3120057"/>
                <a:chExt cx="72000" cy="176518"/>
              </a:xfrm>
            </p:grpSpPr>
            <p:cxnSp>
              <p:nvCxnSpPr>
                <p:cNvPr id="117" name="Straight Connector 116">
                  <a:extLst>
                    <a:ext uri="{FF2B5EF4-FFF2-40B4-BE49-F238E27FC236}">
                      <a16:creationId xmlns:a16="http://schemas.microsoft.com/office/drawing/2014/main" xmlns="" id="{24EA4E7D-7A04-4675-BB1B-47915B348F77}"/>
                    </a:ext>
                  </a:extLst>
                </p:cNvPr>
                <p:cNvCxnSpPr/>
                <p:nvPr/>
              </p:nvCxnSpPr>
              <p:spPr>
                <a:xfrm>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DED96B57-2069-44E9-B45B-AFC67D8841F7}"/>
                    </a:ext>
                  </a:extLst>
                </p:cNvPr>
                <p:cNvCxnSpPr>
                  <a:cxnSpLocks/>
                </p:cNvCxnSpPr>
                <p:nvPr/>
              </p:nvCxnSpPr>
              <p:spPr>
                <a:xfrm rot="5400000">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C5A2807A-A8FF-4536-94FE-25136A017DD2}"/>
                    </a:ext>
                  </a:extLst>
                </p:cNvPr>
                <p:cNvCxnSpPr>
                  <a:cxnSpLocks/>
                </p:cNvCxnSpPr>
                <p:nvPr/>
              </p:nvCxnSpPr>
              <p:spPr>
                <a:xfrm rot="5400000">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xmlns="" id="{6ED502FE-9054-4B55-9042-CF84AA3916B7}"/>
                </a:ext>
              </a:extLst>
            </p:cNvPr>
            <p:cNvGrpSpPr/>
            <p:nvPr/>
          </p:nvGrpSpPr>
          <p:grpSpPr>
            <a:xfrm>
              <a:off x="3604688" y="2846237"/>
              <a:ext cx="72000" cy="324000"/>
              <a:chOff x="3604688" y="2846237"/>
              <a:chExt cx="72000" cy="324000"/>
            </a:xfrm>
          </p:grpSpPr>
          <p:sp>
            <p:nvSpPr>
              <p:cNvPr id="110" name="Oval 109">
                <a:extLst>
                  <a:ext uri="{FF2B5EF4-FFF2-40B4-BE49-F238E27FC236}">
                    <a16:creationId xmlns:a16="http://schemas.microsoft.com/office/drawing/2014/main" xmlns="" id="{BEDDFB91-B52E-453B-A05A-82A4C82CB2A0}"/>
                  </a:ext>
                </a:extLst>
              </p:cNvPr>
              <p:cNvSpPr/>
              <p:nvPr/>
            </p:nvSpPr>
            <p:spPr>
              <a:xfrm>
                <a:off x="3608604" y="2976707"/>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1" name="Group 110">
                <a:extLst>
                  <a:ext uri="{FF2B5EF4-FFF2-40B4-BE49-F238E27FC236}">
                    <a16:creationId xmlns:a16="http://schemas.microsoft.com/office/drawing/2014/main" xmlns="" id="{B84BB3FE-00DD-4D67-9A13-72D035DA450C}"/>
                  </a:ext>
                </a:extLst>
              </p:cNvPr>
              <p:cNvGrpSpPr/>
              <p:nvPr/>
            </p:nvGrpSpPr>
            <p:grpSpPr>
              <a:xfrm>
                <a:off x="3604688" y="2846237"/>
                <a:ext cx="72000" cy="324000"/>
                <a:chOff x="1341962" y="3120057"/>
                <a:chExt cx="72000" cy="176518"/>
              </a:xfrm>
            </p:grpSpPr>
            <p:cxnSp>
              <p:nvCxnSpPr>
                <p:cNvPr id="112" name="Straight Connector 111">
                  <a:extLst>
                    <a:ext uri="{FF2B5EF4-FFF2-40B4-BE49-F238E27FC236}">
                      <a16:creationId xmlns:a16="http://schemas.microsoft.com/office/drawing/2014/main" xmlns="" id="{22E445E3-205A-4637-9AAD-F08244F94993}"/>
                    </a:ext>
                  </a:extLst>
                </p:cNvPr>
                <p:cNvCxnSpPr/>
                <p:nvPr/>
              </p:nvCxnSpPr>
              <p:spPr>
                <a:xfrm>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D876B3E5-6C28-4DA2-90ED-64C5E9F204E2}"/>
                    </a:ext>
                  </a:extLst>
                </p:cNvPr>
                <p:cNvCxnSpPr>
                  <a:cxnSpLocks/>
                </p:cNvCxnSpPr>
                <p:nvPr/>
              </p:nvCxnSpPr>
              <p:spPr>
                <a:xfrm rot="5400000">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F444E632-4022-4947-95D4-C4CEB29A184D}"/>
                    </a:ext>
                  </a:extLst>
                </p:cNvPr>
                <p:cNvCxnSpPr>
                  <a:cxnSpLocks/>
                </p:cNvCxnSpPr>
                <p:nvPr/>
              </p:nvCxnSpPr>
              <p:spPr>
                <a:xfrm rot="5400000">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xmlns="" id="{8087DFE1-46EA-44B8-AC05-3087837483CE}"/>
                </a:ext>
              </a:extLst>
            </p:cNvPr>
            <p:cNvGrpSpPr/>
            <p:nvPr/>
          </p:nvGrpSpPr>
          <p:grpSpPr>
            <a:xfrm>
              <a:off x="4315009" y="2958803"/>
              <a:ext cx="72000" cy="468000"/>
              <a:chOff x="4315009" y="2958803"/>
              <a:chExt cx="72000" cy="468000"/>
            </a:xfrm>
          </p:grpSpPr>
          <p:sp>
            <p:nvSpPr>
              <p:cNvPr id="105" name="Oval 104">
                <a:extLst>
                  <a:ext uri="{FF2B5EF4-FFF2-40B4-BE49-F238E27FC236}">
                    <a16:creationId xmlns:a16="http://schemas.microsoft.com/office/drawing/2014/main" xmlns="" id="{B08BC169-F2A2-4DBA-8C9C-9FE1C9C41526}"/>
                  </a:ext>
                </a:extLst>
              </p:cNvPr>
              <p:cNvSpPr/>
              <p:nvPr/>
            </p:nvSpPr>
            <p:spPr>
              <a:xfrm>
                <a:off x="4318925" y="3134993"/>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6" name="Group 105">
                <a:extLst>
                  <a:ext uri="{FF2B5EF4-FFF2-40B4-BE49-F238E27FC236}">
                    <a16:creationId xmlns:a16="http://schemas.microsoft.com/office/drawing/2014/main" xmlns="" id="{874E58E8-EE53-4D68-AAE0-97DFC1E46BFA}"/>
                  </a:ext>
                </a:extLst>
              </p:cNvPr>
              <p:cNvGrpSpPr/>
              <p:nvPr/>
            </p:nvGrpSpPr>
            <p:grpSpPr>
              <a:xfrm>
                <a:off x="4315009" y="2958803"/>
                <a:ext cx="72000" cy="468000"/>
                <a:chOff x="1341962" y="3120057"/>
                <a:chExt cx="72000" cy="176518"/>
              </a:xfrm>
            </p:grpSpPr>
            <p:cxnSp>
              <p:nvCxnSpPr>
                <p:cNvPr id="107" name="Straight Connector 106">
                  <a:extLst>
                    <a:ext uri="{FF2B5EF4-FFF2-40B4-BE49-F238E27FC236}">
                      <a16:creationId xmlns:a16="http://schemas.microsoft.com/office/drawing/2014/main" xmlns="" id="{31DAD2D3-2427-40A9-9D4C-9ECA695B738A}"/>
                    </a:ext>
                  </a:extLst>
                </p:cNvPr>
                <p:cNvCxnSpPr/>
                <p:nvPr/>
              </p:nvCxnSpPr>
              <p:spPr>
                <a:xfrm>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12CFD96F-5A29-4B9F-BBAA-8F6455D87980}"/>
                    </a:ext>
                  </a:extLst>
                </p:cNvPr>
                <p:cNvCxnSpPr>
                  <a:cxnSpLocks/>
                </p:cNvCxnSpPr>
                <p:nvPr/>
              </p:nvCxnSpPr>
              <p:spPr>
                <a:xfrm rot="5400000">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463BE819-315B-4A40-9AED-2D666B802A72}"/>
                    </a:ext>
                  </a:extLst>
                </p:cNvPr>
                <p:cNvCxnSpPr>
                  <a:cxnSpLocks/>
                </p:cNvCxnSpPr>
                <p:nvPr/>
              </p:nvCxnSpPr>
              <p:spPr>
                <a:xfrm rot="5400000">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9" name="Group 28">
              <a:extLst>
                <a:ext uri="{FF2B5EF4-FFF2-40B4-BE49-F238E27FC236}">
                  <a16:creationId xmlns:a16="http://schemas.microsoft.com/office/drawing/2014/main" xmlns="" id="{9E586A8B-5D6C-4921-B6CF-3257C6A00F9F}"/>
                </a:ext>
              </a:extLst>
            </p:cNvPr>
            <p:cNvGrpSpPr/>
            <p:nvPr/>
          </p:nvGrpSpPr>
          <p:grpSpPr>
            <a:xfrm>
              <a:off x="4414217" y="3101547"/>
              <a:ext cx="72000" cy="540000"/>
              <a:chOff x="4385651" y="3101547"/>
              <a:chExt cx="72000" cy="540000"/>
            </a:xfrm>
          </p:grpSpPr>
          <p:sp>
            <p:nvSpPr>
              <p:cNvPr id="100" name="Oval 99">
                <a:extLst>
                  <a:ext uri="{FF2B5EF4-FFF2-40B4-BE49-F238E27FC236}">
                    <a16:creationId xmlns:a16="http://schemas.microsoft.com/office/drawing/2014/main" xmlns="" id="{5B4924F9-7FAD-4C49-86E3-5BF975A22BBC}"/>
                  </a:ext>
                </a:extLst>
              </p:cNvPr>
              <p:cNvSpPr/>
              <p:nvPr/>
            </p:nvSpPr>
            <p:spPr>
              <a:xfrm>
                <a:off x="4389567" y="3357747"/>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1" name="Group 100">
                <a:extLst>
                  <a:ext uri="{FF2B5EF4-FFF2-40B4-BE49-F238E27FC236}">
                    <a16:creationId xmlns:a16="http://schemas.microsoft.com/office/drawing/2014/main" xmlns="" id="{15B7EBBC-A77B-4C4A-A8B7-A15A2E4FD3F1}"/>
                  </a:ext>
                </a:extLst>
              </p:cNvPr>
              <p:cNvGrpSpPr/>
              <p:nvPr/>
            </p:nvGrpSpPr>
            <p:grpSpPr>
              <a:xfrm>
                <a:off x="4385651" y="3101547"/>
                <a:ext cx="72000" cy="540000"/>
                <a:chOff x="1341962" y="3120057"/>
                <a:chExt cx="72000" cy="176518"/>
              </a:xfrm>
            </p:grpSpPr>
            <p:cxnSp>
              <p:nvCxnSpPr>
                <p:cNvPr id="102" name="Straight Connector 101">
                  <a:extLst>
                    <a:ext uri="{FF2B5EF4-FFF2-40B4-BE49-F238E27FC236}">
                      <a16:creationId xmlns:a16="http://schemas.microsoft.com/office/drawing/2014/main" xmlns="" id="{246343FF-453A-4673-BFD1-39D33270C311}"/>
                    </a:ext>
                  </a:extLst>
                </p:cNvPr>
                <p:cNvCxnSpPr/>
                <p:nvPr/>
              </p:nvCxnSpPr>
              <p:spPr>
                <a:xfrm>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6905E2A8-AA16-4994-A53A-08759456E319}"/>
                    </a:ext>
                  </a:extLst>
                </p:cNvPr>
                <p:cNvCxnSpPr>
                  <a:cxnSpLocks/>
                </p:cNvCxnSpPr>
                <p:nvPr/>
              </p:nvCxnSpPr>
              <p:spPr>
                <a:xfrm rot="5400000">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59710A9F-6B52-4A14-BCB3-86F9CBC26BCB}"/>
                    </a:ext>
                  </a:extLst>
                </p:cNvPr>
                <p:cNvCxnSpPr>
                  <a:cxnSpLocks/>
                </p:cNvCxnSpPr>
                <p:nvPr/>
              </p:nvCxnSpPr>
              <p:spPr>
                <a:xfrm rot="5400000">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xmlns="" id="{496BF8E0-B036-4BE7-9725-1833A71DA73A}"/>
                </a:ext>
              </a:extLst>
            </p:cNvPr>
            <p:cNvGrpSpPr/>
            <p:nvPr/>
          </p:nvGrpSpPr>
          <p:grpSpPr>
            <a:xfrm>
              <a:off x="2965457" y="2991182"/>
              <a:ext cx="72000" cy="288000"/>
              <a:chOff x="2965457" y="2991182"/>
              <a:chExt cx="72000" cy="288000"/>
            </a:xfrm>
          </p:grpSpPr>
          <p:sp>
            <p:nvSpPr>
              <p:cNvPr id="95" name="Oval 94">
                <a:extLst>
                  <a:ext uri="{FF2B5EF4-FFF2-40B4-BE49-F238E27FC236}">
                    <a16:creationId xmlns:a16="http://schemas.microsoft.com/office/drawing/2014/main" xmlns="" id="{B0227D83-7E99-4FD9-A174-0453916013DD}"/>
                  </a:ext>
                </a:extLst>
              </p:cNvPr>
              <p:cNvSpPr/>
              <p:nvPr/>
            </p:nvSpPr>
            <p:spPr>
              <a:xfrm>
                <a:off x="2969373" y="3100697"/>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6" name="Group 95">
                <a:extLst>
                  <a:ext uri="{FF2B5EF4-FFF2-40B4-BE49-F238E27FC236}">
                    <a16:creationId xmlns:a16="http://schemas.microsoft.com/office/drawing/2014/main" xmlns="" id="{780AB8B4-C7CA-42F5-A9BF-2C71FD3BEC5B}"/>
                  </a:ext>
                </a:extLst>
              </p:cNvPr>
              <p:cNvGrpSpPr/>
              <p:nvPr/>
            </p:nvGrpSpPr>
            <p:grpSpPr>
              <a:xfrm>
                <a:off x="2965457" y="2991182"/>
                <a:ext cx="72000" cy="288000"/>
                <a:chOff x="1341962" y="3120057"/>
                <a:chExt cx="72000" cy="176518"/>
              </a:xfrm>
            </p:grpSpPr>
            <p:cxnSp>
              <p:nvCxnSpPr>
                <p:cNvPr id="97" name="Straight Connector 96">
                  <a:extLst>
                    <a:ext uri="{FF2B5EF4-FFF2-40B4-BE49-F238E27FC236}">
                      <a16:creationId xmlns:a16="http://schemas.microsoft.com/office/drawing/2014/main" xmlns="" id="{11921520-A1FF-4139-B43C-2268A9F8C17C}"/>
                    </a:ext>
                  </a:extLst>
                </p:cNvPr>
                <p:cNvCxnSpPr/>
                <p:nvPr/>
              </p:nvCxnSpPr>
              <p:spPr>
                <a:xfrm>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F350FDC6-E0A5-49A5-9A2A-B3F35C074B27}"/>
                    </a:ext>
                  </a:extLst>
                </p:cNvPr>
                <p:cNvCxnSpPr>
                  <a:cxnSpLocks/>
                </p:cNvCxnSpPr>
                <p:nvPr/>
              </p:nvCxnSpPr>
              <p:spPr>
                <a:xfrm rot="5400000">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58852588-73A6-46DD-B91D-AD13A63D23EA}"/>
                    </a:ext>
                  </a:extLst>
                </p:cNvPr>
                <p:cNvCxnSpPr>
                  <a:cxnSpLocks/>
                </p:cNvCxnSpPr>
                <p:nvPr/>
              </p:nvCxnSpPr>
              <p:spPr>
                <a:xfrm rot="5400000">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xmlns="" id="{66BFD50F-BD20-4712-840E-01E39DD273E6}"/>
                </a:ext>
              </a:extLst>
            </p:cNvPr>
            <p:cNvGrpSpPr/>
            <p:nvPr/>
          </p:nvGrpSpPr>
          <p:grpSpPr>
            <a:xfrm>
              <a:off x="3669509" y="3043606"/>
              <a:ext cx="72000" cy="324000"/>
              <a:chOff x="3669509" y="3043606"/>
              <a:chExt cx="72000" cy="324000"/>
            </a:xfrm>
          </p:grpSpPr>
          <p:sp>
            <p:nvSpPr>
              <p:cNvPr id="90" name="Oval 89">
                <a:extLst>
                  <a:ext uri="{FF2B5EF4-FFF2-40B4-BE49-F238E27FC236}">
                    <a16:creationId xmlns:a16="http://schemas.microsoft.com/office/drawing/2014/main" xmlns="" id="{3C268B57-7822-4B22-AD9D-4B5F7094B03F}"/>
                  </a:ext>
                </a:extLst>
              </p:cNvPr>
              <p:cNvSpPr/>
              <p:nvPr/>
            </p:nvSpPr>
            <p:spPr>
              <a:xfrm>
                <a:off x="3673425" y="3181696"/>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1" name="Group 90">
                <a:extLst>
                  <a:ext uri="{FF2B5EF4-FFF2-40B4-BE49-F238E27FC236}">
                    <a16:creationId xmlns:a16="http://schemas.microsoft.com/office/drawing/2014/main" xmlns="" id="{ABD2A1CB-6D41-4FD7-A45B-656C02E9D3D3}"/>
                  </a:ext>
                </a:extLst>
              </p:cNvPr>
              <p:cNvGrpSpPr/>
              <p:nvPr/>
            </p:nvGrpSpPr>
            <p:grpSpPr>
              <a:xfrm>
                <a:off x="3669509" y="3043606"/>
                <a:ext cx="72000" cy="324000"/>
                <a:chOff x="1341962" y="3120057"/>
                <a:chExt cx="72000" cy="176518"/>
              </a:xfrm>
            </p:grpSpPr>
            <p:cxnSp>
              <p:nvCxnSpPr>
                <p:cNvPr id="92" name="Straight Connector 91">
                  <a:extLst>
                    <a:ext uri="{FF2B5EF4-FFF2-40B4-BE49-F238E27FC236}">
                      <a16:creationId xmlns:a16="http://schemas.microsoft.com/office/drawing/2014/main" xmlns="" id="{917E6A7B-D9FE-41FE-8C89-9EFA269DCF0F}"/>
                    </a:ext>
                  </a:extLst>
                </p:cNvPr>
                <p:cNvCxnSpPr/>
                <p:nvPr/>
              </p:nvCxnSpPr>
              <p:spPr>
                <a:xfrm>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D1893EE9-325C-470C-BEF8-AC503085C63B}"/>
                    </a:ext>
                  </a:extLst>
                </p:cNvPr>
                <p:cNvCxnSpPr>
                  <a:cxnSpLocks/>
                </p:cNvCxnSpPr>
                <p:nvPr/>
              </p:nvCxnSpPr>
              <p:spPr>
                <a:xfrm rot="5400000">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863B162F-ADAB-4D62-91FE-4F952483D466}"/>
                    </a:ext>
                  </a:extLst>
                </p:cNvPr>
                <p:cNvCxnSpPr>
                  <a:cxnSpLocks/>
                </p:cNvCxnSpPr>
                <p:nvPr/>
              </p:nvCxnSpPr>
              <p:spPr>
                <a:xfrm rot="5400000">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xmlns="" id="{3668FAE3-869B-43C9-9B18-63CE65EFDC12}"/>
                </a:ext>
              </a:extLst>
            </p:cNvPr>
            <p:cNvGrpSpPr/>
            <p:nvPr/>
          </p:nvGrpSpPr>
          <p:grpSpPr>
            <a:xfrm>
              <a:off x="2252129" y="2786719"/>
              <a:ext cx="72000" cy="252000"/>
              <a:chOff x="2252129" y="2786719"/>
              <a:chExt cx="72000" cy="252000"/>
            </a:xfrm>
          </p:grpSpPr>
          <p:sp>
            <p:nvSpPr>
              <p:cNvPr id="85" name="Oval 84">
                <a:extLst>
                  <a:ext uri="{FF2B5EF4-FFF2-40B4-BE49-F238E27FC236}">
                    <a16:creationId xmlns:a16="http://schemas.microsoft.com/office/drawing/2014/main" xmlns="" id="{D23DEE47-47EE-4015-AC7F-CF70B1AF1C7F}"/>
                  </a:ext>
                </a:extLst>
              </p:cNvPr>
              <p:cNvSpPr/>
              <p:nvPr/>
            </p:nvSpPr>
            <p:spPr>
              <a:xfrm>
                <a:off x="2256045" y="2882899"/>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6" name="Group 85">
                <a:extLst>
                  <a:ext uri="{FF2B5EF4-FFF2-40B4-BE49-F238E27FC236}">
                    <a16:creationId xmlns:a16="http://schemas.microsoft.com/office/drawing/2014/main" xmlns="" id="{9EB285ED-6C5A-46BF-868D-6A5D0E2FF4A4}"/>
                  </a:ext>
                </a:extLst>
              </p:cNvPr>
              <p:cNvGrpSpPr/>
              <p:nvPr/>
            </p:nvGrpSpPr>
            <p:grpSpPr>
              <a:xfrm>
                <a:off x="2252129" y="2786719"/>
                <a:ext cx="72000" cy="252000"/>
                <a:chOff x="1341962" y="3120057"/>
                <a:chExt cx="72000" cy="176518"/>
              </a:xfrm>
            </p:grpSpPr>
            <p:cxnSp>
              <p:nvCxnSpPr>
                <p:cNvPr id="87" name="Straight Connector 86">
                  <a:extLst>
                    <a:ext uri="{FF2B5EF4-FFF2-40B4-BE49-F238E27FC236}">
                      <a16:creationId xmlns:a16="http://schemas.microsoft.com/office/drawing/2014/main" xmlns="" id="{4A144308-4B4F-41EC-BD2A-6BD93ACFCEB3}"/>
                    </a:ext>
                  </a:extLst>
                </p:cNvPr>
                <p:cNvCxnSpPr/>
                <p:nvPr/>
              </p:nvCxnSpPr>
              <p:spPr>
                <a:xfrm>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6B486494-D906-4143-8CA6-B867A9235B35}"/>
                    </a:ext>
                  </a:extLst>
                </p:cNvPr>
                <p:cNvCxnSpPr>
                  <a:cxnSpLocks/>
                </p:cNvCxnSpPr>
                <p:nvPr/>
              </p:nvCxnSpPr>
              <p:spPr>
                <a:xfrm rot="5400000">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8D34EDEC-628F-43DB-9DE5-7B9360674289}"/>
                    </a:ext>
                  </a:extLst>
                </p:cNvPr>
                <p:cNvCxnSpPr>
                  <a:cxnSpLocks/>
                </p:cNvCxnSpPr>
                <p:nvPr/>
              </p:nvCxnSpPr>
              <p:spPr>
                <a:xfrm rot="5400000">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xmlns="" id="{830D81B4-0336-4931-8C98-2AC12FA9FE9B}"/>
                </a:ext>
              </a:extLst>
            </p:cNvPr>
            <p:cNvGrpSpPr/>
            <p:nvPr/>
          </p:nvGrpSpPr>
          <p:grpSpPr>
            <a:xfrm>
              <a:off x="1539991" y="2797135"/>
              <a:ext cx="72000" cy="176518"/>
              <a:chOff x="3357330" y="3550907"/>
              <a:chExt cx="72000" cy="176518"/>
            </a:xfrm>
          </p:grpSpPr>
          <p:sp>
            <p:nvSpPr>
              <p:cNvPr id="80" name="Oval 79">
                <a:extLst>
                  <a:ext uri="{FF2B5EF4-FFF2-40B4-BE49-F238E27FC236}">
                    <a16:creationId xmlns:a16="http://schemas.microsoft.com/office/drawing/2014/main" xmlns="" id="{FD8BC191-04C0-47D0-A181-23E2C242CFF6}"/>
                  </a:ext>
                </a:extLst>
              </p:cNvPr>
              <p:cNvSpPr/>
              <p:nvPr/>
            </p:nvSpPr>
            <p:spPr>
              <a:xfrm>
                <a:off x="3361246" y="3607082"/>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1" name="Group 80">
                <a:extLst>
                  <a:ext uri="{FF2B5EF4-FFF2-40B4-BE49-F238E27FC236}">
                    <a16:creationId xmlns:a16="http://schemas.microsoft.com/office/drawing/2014/main" xmlns="" id="{ECB4CC21-D15C-4B9A-9177-9AB0D8ABF76C}"/>
                  </a:ext>
                </a:extLst>
              </p:cNvPr>
              <p:cNvGrpSpPr/>
              <p:nvPr/>
            </p:nvGrpSpPr>
            <p:grpSpPr>
              <a:xfrm>
                <a:off x="3357330" y="3550907"/>
                <a:ext cx="72000" cy="176518"/>
                <a:chOff x="1341962" y="3120057"/>
                <a:chExt cx="72000" cy="176518"/>
              </a:xfrm>
            </p:grpSpPr>
            <p:cxnSp>
              <p:nvCxnSpPr>
                <p:cNvPr id="82" name="Straight Connector 81">
                  <a:extLst>
                    <a:ext uri="{FF2B5EF4-FFF2-40B4-BE49-F238E27FC236}">
                      <a16:creationId xmlns:a16="http://schemas.microsoft.com/office/drawing/2014/main" xmlns="" id="{7571B211-EA5F-492C-94FD-6D8123B22596}"/>
                    </a:ext>
                  </a:extLst>
                </p:cNvPr>
                <p:cNvCxnSpPr/>
                <p:nvPr/>
              </p:nvCxnSpPr>
              <p:spPr>
                <a:xfrm>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63F4AAE7-5433-4E37-BBB7-28182648AC97}"/>
                    </a:ext>
                  </a:extLst>
                </p:cNvPr>
                <p:cNvCxnSpPr>
                  <a:cxnSpLocks/>
                </p:cNvCxnSpPr>
                <p:nvPr/>
              </p:nvCxnSpPr>
              <p:spPr>
                <a:xfrm rot="5400000">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0BF40C8F-7967-45DF-AEA2-554ABD7E70DA}"/>
                    </a:ext>
                  </a:extLst>
                </p:cNvPr>
                <p:cNvCxnSpPr>
                  <a:cxnSpLocks/>
                </p:cNvCxnSpPr>
                <p:nvPr/>
              </p:nvCxnSpPr>
              <p:spPr>
                <a:xfrm rot="5400000">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xmlns="" id="{63964046-90F6-4068-B2D7-8B90D6B5322F}"/>
                </a:ext>
              </a:extLst>
            </p:cNvPr>
            <p:cNvGrpSpPr/>
            <p:nvPr/>
          </p:nvGrpSpPr>
          <p:grpSpPr>
            <a:xfrm>
              <a:off x="833568" y="2933281"/>
              <a:ext cx="72000" cy="144000"/>
              <a:chOff x="833568" y="2933281"/>
              <a:chExt cx="72000" cy="144000"/>
            </a:xfrm>
          </p:grpSpPr>
          <p:sp>
            <p:nvSpPr>
              <p:cNvPr id="75" name="Oval 74">
                <a:extLst>
                  <a:ext uri="{FF2B5EF4-FFF2-40B4-BE49-F238E27FC236}">
                    <a16:creationId xmlns:a16="http://schemas.microsoft.com/office/drawing/2014/main" xmlns="" id="{779020BD-FAB2-4191-8EE9-A479843860E2}"/>
                  </a:ext>
                </a:extLst>
              </p:cNvPr>
              <p:cNvSpPr/>
              <p:nvPr/>
            </p:nvSpPr>
            <p:spPr>
              <a:xfrm>
                <a:off x="837484" y="2972311"/>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6" name="Group 75">
                <a:extLst>
                  <a:ext uri="{FF2B5EF4-FFF2-40B4-BE49-F238E27FC236}">
                    <a16:creationId xmlns:a16="http://schemas.microsoft.com/office/drawing/2014/main" xmlns="" id="{8EB5E33A-AC73-4E98-A243-E8546D3BDBCA}"/>
                  </a:ext>
                </a:extLst>
              </p:cNvPr>
              <p:cNvGrpSpPr/>
              <p:nvPr/>
            </p:nvGrpSpPr>
            <p:grpSpPr>
              <a:xfrm>
                <a:off x="833568" y="2933281"/>
                <a:ext cx="72000" cy="144000"/>
                <a:chOff x="1341962" y="3120057"/>
                <a:chExt cx="72000" cy="176518"/>
              </a:xfrm>
            </p:grpSpPr>
            <p:cxnSp>
              <p:nvCxnSpPr>
                <p:cNvPr id="77" name="Straight Connector 76">
                  <a:extLst>
                    <a:ext uri="{FF2B5EF4-FFF2-40B4-BE49-F238E27FC236}">
                      <a16:creationId xmlns:a16="http://schemas.microsoft.com/office/drawing/2014/main" xmlns="" id="{19A07D46-7C42-408D-B514-840A67AD9525}"/>
                    </a:ext>
                  </a:extLst>
                </p:cNvPr>
                <p:cNvCxnSpPr/>
                <p:nvPr/>
              </p:nvCxnSpPr>
              <p:spPr>
                <a:xfrm>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27729A4B-34F2-44A5-81DC-CEBF7A9757D4}"/>
                    </a:ext>
                  </a:extLst>
                </p:cNvPr>
                <p:cNvCxnSpPr>
                  <a:cxnSpLocks/>
                </p:cNvCxnSpPr>
                <p:nvPr/>
              </p:nvCxnSpPr>
              <p:spPr>
                <a:xfrm rot="5400000">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3D51FAF3-6F1A-4125-A5C0-AC2B8299A163}"/>
                    </a:ext>
                  </a:extLst>
                </p:cNvPr>
                <p:cNvCxnSpPr>
                  <a:cxnSpLocks/>
                </p:cNvCxnSpPr>
                <p:nvPr/>
              </p:nvCxnSpPr>
              <p:spPr>
                <a:xfrm rot="5400000">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35" name="Oval 34">
              <a:extLst>
                <a:ext uri="{FF2B5EF4-FFF2-40B4-BE49-F238E27FC236}">
                  <a16:creationId xmlns:a16="http://schemas.microsoft.com/office/drawing/2014/main" xmlns="" id="{CEA4DA95-FE1D-4582-ADBC-49FDF82E3772}"/>
                </a:ext>
              </a:extLst>
            </p:cNvPr>
            <p:cNvSpPr/>
            <p:nvPr/>
          </p:nvSpPr>
          <p:spPr>
            <a:xfrm>
              <a:off x="4485562" y="3012657"/>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6" name="Group 35">
              <a:extLst>
                <a:ext uri="{FF2B5EF4-FFF2-40B4-BE49-F238E27FC236}">
                  <a16:creationId xmlns:a16="http://schemas.microsoft.com/office/drawing/2014/main" xmlns="" id="{6A2410E5-B360-4A83-A0CA-663B21037487}"/>
                </a:ext>
              </a:extLst>
            </p:cNvPr>
            <p:cNvGrpSpPr/>
            <p:nvPr/>
          </p:nvGrpSpPr>
          <p:grpSpPr>
            <a:xfrm>
              <a:off x="4477187" y="2781168"/>
              <a:ext cx="72000" cy="509516"/>
              <a:chOff x="1341962" y="3118125"/>
              <a:chExt cx="72000" cy="178450"/>
            </a:xfrm>
          </p:grpSpPr>
          <p:cxnSp>
            <p:nvCxnSpPr>
              <p:cNvPr id="72" name="Straight Connector 71">
                <a:extLst>
                  <a:ext uri="{FF2B5EF4-FFF2-40B4-BE49-F238E27FC236}">
                    <a16:creationId xmlns:a16="http://schemas.microsoft.com/office/drawing/2014/main" xmlns="" id="{369C5CDA-399E-4E64-AC88-6F01695EFD79}"/>
                  </a:ext>
                </a:extLst>
              </p:cNvPr>
              <p:cNvCxnSpPr/>
              <p:nvPr/>
            </p:nvCxnSpPr>
            <p:spPr>
              <a:xfrm>
                <a:off x="1377962" y="3118125"/>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A79C449F-0F15-4FFF-84D8-321605FE3560}"/>
                  </a:ext>
                </a:extLst>
              </p:cNvPr>
              <p:cNvCxnSpPr>
                <a:cxnSpLocks/>
              </p:cNvCxnSpPr>
              <p:nvPr/>
            </p:nvCxnSpPr>
            <p:spPr>
              <a:xfrm rot="5400000">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133F9778-160E-4100-B229-CE531C16D489}"/>
                  </a:ext>
                </a:extLst>
              </p:cNvPr>
              <p:cNvCxnSpPr>
                <a:cxnSpLocks/>
              </p:cNvCxnSpPr>
              <p:nvPr/>
            </p:nvCxnSpPr>
            <p:spPr>
              <a:xfrm rot="5400000">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xmlns="" id="{04B7AAB5-324A-4227-907F-016F0A80D082}"/>
                </a:ext>
              </a:extLst>
            </p:cNvPr>
            <p:cNvGrpSpPr/>
            <p:nvPr/>
          </p:nvGrpSpPr>
          <p:grpSpPr>
            <a:xfrm>
              <a:off x="3735630" y="2868047"/>
              <a:ext cx="72000" cy="324000"/>
              <a:chOff x="1341962" y="3120057"/>
              <a:chExt cx="72000" cy="176518"/>
            </a:xfrm>
          </p:grpSpPr>
          <p:cxnSp>
            <p:nvCxnSpPr>
              <p:cNvPr id="69" name="Straight Connector 68">
                <a:extLst>
                  <a:ext uri="{FF2B5EF4-FFF2-40B4-BE49-F238E27FC236}">
                    <a16:creationId xmlns:a16="http://schemas.microsoft.com/office/drawing/2014/main" xmlns="" id="{F51E66A8-DF30-4AB1-81EE-D050AC5C3B32}"/>
                  </a:ext>
                </a:extLst>
              </p:cNvPr>
              <p:cNvCxnSpPr/>
              <p:nvPr/>
            </p:nvCxnSpPr>
            <p:spPr>
              <a:xfrm>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9B102CEC-1B6E-418E-A1E7-2D16727B3BC9}"/>
                  </a:ext>
                </a:extLst>
              </p:cNvPr>
              <p:cNvCxnSpPr>
                <a:cxnSpLocks/>
              </p:cNvCxnSpPr>
              <p:nvPr/>
            </p:nvCxnSpPr>
            <p:spPr>
              <a:xfrm rot="5400000">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499035B-358E-4D9E-B30E-30F92949065C}"/>
                  </a:ext>
                </a:extLst>
              </p:cNvPr>
              <p:cNvCxnSpPr>
                <a:cxnSpLocks/>
              </p:cNvCxnSpPr>
              <p:nvPr/>
            </p:nvCxnSpPr>
            <p:spPr>
              <a:xfrm rot="5400000">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xmlns="" id="{14358037-8BFA-4B41-B8C4-EB1BBAF6DBA1}"/>
                </a:ext>
              </a:extLst>
            </p:cNvPr>
            <p:cNvGrpSpPr/>
            <p:nvPr/>
          </p:nvGrpSpPr>
          <p:grpSpPr>
            <a:xfrm>
              <a:off x="3027698" y="2868593"/>
              <a:ext cx="72000" cy="252000"/>
              <a:chOff x="1341962" y="3120057"/>
              <a:chExt cx="72000" cy="176518"/>
            </a:xfrm>
          </p:grpSpPr>
          <p:cxnSp>
            <p:nvCxnSpPr>
              <p:cNvPr id="66" name="Straight Connector 65">
                <a:extLst>
                  <a:ext uri="{FF2B5EF4-FFF2-40B4-BE49-F238E27FC236}">
                    <a16:creationId xmlns:a16="http://schemas.microsoft.com/office/drawing/2014/main" xmlns="" id="{F4C22888-C211-4FE3-A7FA-D89B3608717F}"/>
                  </a:ext>
                </a:extLst>
              </p:cNvPr>
              <p:cNvCxnSpPr/>
              <p:nvPr/>
            </p:nvCxnSpPr>
            <p:spPr>
              <a:xfrm>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6582F0F5-F864-4BD0-951A-B349702956B2}"/>
                  </a:ext>
                </a:extLst>
              </p:cNvPr>
              <p:cNvCxnSpPr>
                <a:cxnSpLocks/>
              </p:cNvCxnSpPr>
              <p:nvPr/>
            </p:nvCxnSpPr>
            <p:spPr>
              <a:xfrm rot="5400000">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A50A7215-53EC-45F9-BDA7-8A5FFFF6D9EE}"/>
                  </a:ext>
                </a:extLst>
              </p:cNvPr>
              <p:cNvCxnSpPr>
                <a:cxnSpLocks/>
              </p:cNvCxnSpPr>
              <p:nvPr/>
            </p:nvCxnSpPr>
            <p:spPr>
              <a:xfrm rot="5400000">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xmlns="" id="{3808A714-E721-4A56-8C0D-0E437388AE16}"/>
                </a:ext>
              </a:extLst>
            </p:cNvPr>
            <p:cNvGrpSpPr/>
            <p:nvPr/>
          </p:nvGrpSpPr>
          <p:grpSpPr>
            <a:xfrm>
              <a:off x="2319766" y="2737694"/>
              <a:ext cx="72000" cy="216000"/>
              <a:chOff x="1341962" y="3120057"/>
              <a:chExt cx="72000" cy="176518"/>
            </a:xfrm>
          </p:grpSpPr>
          <p:cxnSp>
            <p:nvCxnSpPr>
              <p:cNvPr id="63" name="Straight Connector 62">
                <a:extLst>
                  <a:ext uri="{FF2B5EF4-FFF2-40B4-BE49-F238E27FC236}">
                    <a16:creationId xmlns:a16="http://schemas.microsoft.com/office/drawing/2014/main" xmlns="" id="{ACED643F-CB80-4B1C-87EB-210F5B7CA3A9}"/>
                  </a:ext>
                </a:extLst>
              </p:cNvPr>
              <p:cNvCxnSpPr/>
              <p:nvPr/>
            </p:nvCxnSpPr>
            <p:spPr>
              <a:xfrm>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71ADA250-7C9F-4461-A91A-BE1F3998256B}"/>
                  </a:ext>
                </a:extLst>
              </p:cNvPr>
              <p:cNvCxnSpPr>
                <a:cxnSpLocks/>
              </p:cNvCxnSpPr>
              <p:nvPr/>
            </p:nvCxnSpPr>
            <p:spPr>
              <a:xfrm rot="5400000">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20912C5-AFC4-459C-B959-F99DA61669F0}"/>
                  </a:ext>
                </a:extLst>
              </p:cNvPr>
              <p:cNvCxnSpPr>
                <a:cxnSpLocks/>
              </p:cNvCxnSpPr>
              <p:nvPr/>
            </p:nvCxnSpPr>
            <p:spPr>
              <a:xfrm rot="5400000">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xmlns="" id="{F84FE39E-1F2B-44E9-B0D9-ADEE52728959}"/>
                </a:ext>
              </a:extLst>
            </p:cNvPr>
            <p:cNvGrpSpPr/>
            <p:nvPr/>
          </p:nvGrpSpPr>
          <p:grpSpPr>
            <a:xfrm>
              <a:off x="1611834" y="2774435"/>
              <a:ext cx="72000" cy="180000"/>
              <a:chOff x="1341962" y="3120057"/>
              <a:chExt cx="72000" cy="176518"/>
            </a:xfrm>
          </p:grpSpPr>
          <p:cxnSp>
            <p:nvCxnSpPr>
              <p:cNvPr id="60" name="Straight Connector 59">
                <a:extLst>
                  <a:ext uri="{FF2B5EF4-FFF2-40B4-BE49-F238E27FC236}">
                    <a16:creationId xmlns:a16="http://schemas.microsoft.com/office/drawing/2014/main" xmlns="" id="{1D6D67A1-7EF2-4CAC-ABF0-9CF54C5E895A}"/>
                  </a:ext>
                </a:extLst>
              </p:cNvPr>
              <p:cNvCxnSpPr/>
              <p:nvPr/>
            </p:nvCxnSpPr>
            <p:spPr>
              <a:xfrm>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C2553FFA-72FB-4E33-9B69-E358F2DC415A}"/>
                  </a:ext>
                </a:extLst>
              </p:cNvPr>
              <p:cNvCxnSpPr>
                <a:cxnSpLocks/>
              </p:cNvCxnSpPr>
              <p:nvPr/>
            </p:nvCxnSpPr>
            <p:spPr>
              <a:xfrm rot="5400000">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E5AE04B0-C909-4476-97C0-304C9AAEE5F2}"/>
                  </a:ext>
                </a:extLst>
              </p:cNvPr>
              <p:cNvCxnSpPr>
                <a:cxnSpLocks/>
              </p:cNvCxnSpPr>
              <p:nvPr/>
            </p:nvCxnSpPr>
            <p:spPr>
              <a:xfrm rot="5400000">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xmlns="" id="{D61792C4-2898-4947-B1DE-F0397999EE90}"/>
                </a:ext>
              </a:extLst>
            </p:cNvPr>
            <p:cNvGrpSpPr/>
            <p:nvPr/>
          </p:nvGrpSpPr>
          <p:grpSpPr>
            <a:xfrm>
              <a:off x="903902" y="2927381"/>
              <a:ext cx="72000" cy="198000"/>
              <a:chOff x="1341962" y="3120057"/>
              <a:chExt cx="72000" cy="176518"/>
            </a:xfrm>
          </p:grpSpPr>
          <p:cxnSp>
            <p:nvCxnSpPr>
              <p:cNvPr id="57" name="Straight Connector 56">
                <a:extLst>
                  <a:ext uri="{FF2B5EF4-FFF2-40B4-BE49-F238E27FC236}">
                    <a16:creationId xmlns:a16="http://schemas.microsoft.com/office/drawing/2014/main" xmlns="" id="{EA007704-F4C8-48DC-99C6-8E84A86C9A45}"/>
                  </a:ext>
                </a:extLst>
              </p:cNvPr>
              <p:cNvCxnSpPr/>
              <p:nvPr/>
            </p:nvCxnSpPr>
            <p:spPr>
              <a:xfrm>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871FC93E-EF49-4CCE-BBD6-800281F5C89F}"/>
                  </a:ext>
                </a:extLst>
              </p:cNvPr>
              <p:cNvCxnSpPr>
                <a:cxnSpLocks/>
              </p:cNvCxnSpPr>
              <p:nvPr/>
            </p:nvCxnSpPr>
            <p:spPr>
              <a:xfrm rot="5400000">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CB840497-24CC-4EA3-A5BB-7011576AF3F7}"/>
                  </a:ext>
                </a:extLst>
              </p:cNvPr>
              <p:cNvCxnSpPr>
                <a:cxnSpLocks/>
              </p:cNvCxnSpPr>
              <p:nvPr/>
            </p:nvCxnSpPr>
            <p:spPr>
              <a:xfrm rot="5400000">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xmlns="" id="{80082A8E-9D83-4296-8119-58D7B3586EDC}"/>
                </a:ext>
              </a:extLst>
            </p:cNvPr>
            <p:cNvSpPr/>
            <p:nvPr/>
          </p:nvSpPr>
          <p:spPr>
            <a:xfrm>
              <a:off x="3741539" y="3033175"/>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Oval 42">
              <a:extLst>
                <a:ext uri="{FF2B5EF4-FFF2-40B4-BE49-F238E27FC236}">
                  <a16:creationId xmlns:a16="http://schemas.microsoft.com/office/drawing/2014/main" xmlns="" id="{6D0701C2-0A4D-4C57-BAED-CEE355F935A0}"/>
                </a:ext>
              </a:extLst>
            </p:cNvPr>
            <p:cNvSpPr/>
            <p:nvPr/>
          </p:nvSpPr>
          <p:spPr>
            <a:xfrm>
              <a:off x="3030932" y="2971103"/>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Oval 43">
              <a:extLst>
                <a:ext uri="{FF2B5EF4-FFF2-40B4-BE49-F238E27FC236}">
                  <a16:creationId xmlns:a16="http://schemas.microsoft.com/office/drawing/2014/main" xmlns="" id="{B41659D6-4EA4-4655-852B-CACF225D2602}"/>
                </a:ext>
              </a:extLst>
            </p:cNvPr>
            <p:cNvSpPr/>
            <p:nvPr/>
          </p:nvSpPr>
          <p:spPr>
            <a:xfrm>
              <a:off x="2320325" y="2806161"/>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Oval 44">
              <a:extLst>
                <a:ext uri="{FF2B5EF4-FFF2-40B4-BE49-F238E27FC236}">
                  <a16:creationId xmlns:a16="http://schemas.microsoft.com/office/drawing/2014/main" xmlns="" id="{296E4F72-3221-42F3-A08F-512726E1ECE2}"/>
                </a:ext>
              </a:extLst>
            </p:cNvPr>
            <p:cNvSpPr/>
            <p:nvPr/>
          </p:nvSpPr>
          <p:spPr>
            <a:xfrm>
              <a:off x="1609718" y="2839339"/>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0"/>
                <a:solidFill>
                  <a:schemeClr val="tx1"/>
                </a:solidFill>
                <a:effectLst>
                  <a:outerShdw blurRad="38100" dist="19050" dir="2700000" algn="tl" rotWithShape="0">
                    <a:schemeClr val="dk1">
                      <a:alpha val="40000"/>
                    </a:schemeClr>
                  </a:outerShdw>
                </a:effectLst>
              </a:endParaRPr>
            </a:p>
          </p:txBody>
        </p:sp>
        <p:sp>
          <p:nvSpPr>
            <p:cNvPr id="46" name="Oval 45">
              <a:extLst>
                <a:ext uri="{FF2B5EF4-FFF2-40B4-BE49-F238E27FC236}">
                  <a16:creationId xmlns:a16="http://schemas.microsoft.com/office/drawing/2014/main" xmlns="" id="{6FD018AB-E3DB-47BC-A1AC-CFD3B1719810}"/>
                </a:ext>
              </a:extLst>
            </p:cNvPr>
            <p:cNvSpPr/>
            <p:nvPr/>
          </p:nvSpPr>
          <p:spPr>
            <a:xfrm>
              <a:off x="899111" y="2998247"/>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TextBox 46">
              <a:extLst>
                <a:ext uri="{FF2B5EF4-FFF2-40B4-BE49-F238E27FC236}">
                  <a16:creationId xmlns:a16="http://schemas.microsoft.com/office/drawing/2014/main" xmlns="" id="{3DB591C3-2177-45F7-966F-1139F6D95891}"/>
                </a:ext>
              </a:extLst>
            </p:cNvPr>
            <p:cNvSpPr txBox="1"/>
            <p:nvPr/>
          </p:nvSpPr>
          <p:spPr>
            <a:xfrm>
              <a:off x="3928223" y="2211608"/>
              <a:ext cx="814647" cy="646331"/>
            </a:xfrm>
            <a:prstGeom prst="rect">
              <a:avLst/>
            </a:prstGeom>
            <a:noFill/>
          </p:spPr>
          <p:txBody>
            <a:bodyPr wrap="none" rtlCol="0">
              <a:spAutoFit/>
            </a:bodyPr>
            <a:lstStyle/>
            <a:p>
              <a:r>
                <a:rPr lang="fr-FR" sz="1200" dirty="0"/>
                <a:t>Niveau A</a:t>
              </a:r>
            </a:p>
            <a:p>
              <a:r>
                <a:rPr lang="fr-FR" sz="1200" dirty="0"/>
                <a:t>Niveau B</a:t>
              </a:r>
            </a:p>
            <a:p>
              <a:r>
                <a:rPr lang="fr-FR" sz="1200" dirty="0"/>
                <a:t>Niveau C</a:t>
              </a:r>
            </a:p>
          </p:txBody>
        </p:sp>
        <p:grpSp>
          <p:nvGrpSpPr>
            <p:cNvPr id="48" name="Group 47">
              <a:extLst>
                <a:ext uri="{FF2B5EF4-FFF2-40B4-BE49-F238E27FC236}">
                  <a16:creationId xmlns:a16="http://schemas.microsoft.com/office/drawing/2014/main" xmlns="" id="{A2A7F38D-D165-4F10-B2EA-92F79D879EAB}"/>
                </a:ext>
              </a:extLst>
            </p:cNvPr>
            <p:cNvGrpSpPr/>
            <p:nvPr/>
          </p:nvGrpSpPr>
          <p:grpSpPr>
            <a:xfrm>
              <a:off x="3658456" y="2331316"/>
              <a:ext cx="288000" cy="64168"/>
              <a:chOff x="3627630" y="2161012"/>
              <a:chExt cx="288000" cy="64168"/>
            </a:xfrm>
          </p:grpSpPr>
          <p:cxnSp>
            <p:nvCxnSpPr>
              <p:cNvPr id="55" name="Straight Connector 54">
                <a:extLst>
                  <a:ext uri="{FF2B5EF4-FFF2-40B4-BE49-F238E27FC236}">
                    <a16:creationId xmlns:a16="http://schemas.microsoft.com/office/drawing/2014/main" xmlns="" id="{DB1DA190-6EF1-4CDA-B113-6A27FF3456EA}"/>
                  </a:ext>
                </a:extLst>
              </p:cNvPr>
              <p:cNvCxnSpPr/>
              <p:nvPr/>
            </p:nvCxnSpPr>
            <p:spPr>
              <a:xfrm rot="5400000">
                <a:off x="3771630" y="2049096"/>
                <a:ext cx="0" cy="28800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xmlns="" id="{6DA2F659-8ED6-4138-BFF7-F6504370DBE0}"/>
                  </a:ext>
                </a:extLst>
              </p:cNvPr>
              <p:cNvSpPr/>
              <p:nvPr/>
            </p:nvSpPr>
            <p:spPr>
              <a:xfrm rot="5400000">
                <a:off x="3735173" y="2160696"/>
                <a:ext cx="64168" cy="64800"/>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9" name="Group 48">
              <a:extLst>
                <a:ext uri="{FF2B5EF4-FFF2-40B4-BE49-F238E27FC236}">
                  <a16:creationId xmlns:a16="http://schemas.microsoft.com/office/drawing/2014/main" xmlns="" id="{0BC378A2-3AB3-4A4B-B4ED-CF6FBE58ED46}"/>
                </a:ext>
              </a:extLst>
            </p:cNvPr>
            <p:cNvGrpSpPr/>
            <p:nvPr/>
          </p:nvGrpSpPr>
          <p:grpSpPr>
            <a:xfrm>
              <a:off x="3658456" y="2510892"/>
              <a:ext cx="288000" cy="64168"/>
              <a:chOff x="3627630" y="2161012"/>
              <a:chExt cx="288000" cy="64168"/>
            </a:xfrm>
          </p:grpSpPr>
          <p:cxnSp>
            <p:nvCxnSpPr>
              <p:cNvPr id="53" name="Straight Connector 52">
                <a:extLst>
                  <a:ext uri="{FF2B5EF4-FFF2-40B4-BE49-F238E27FC236}">
                    <a16:creationId xmlns:a16="http://schemas.microsoft.com/office/drawing/2014/main" xmlns="" id="{03BB5910-DC97-43F9-A459-62A94EF2FE5C}"/>
                  </a:ext>
                </a:extLst>
              </p:cNvPr>
              <p:cNvCxnSpPr/>
              <p:nvPr/>
            </p:nvCxnSpPr>
            <p:spPr>
              <a:xfrm rot="5400000">
                <a:off x="3771630" y="2049096"/>
                <a:ext cx="0" cy="2880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xmlns="" id="{01CC5F96-9973-4A90-85C9-E9049D291091}"/>
                  </a:ext>
                </a:extLst>
              </p:cNvPr>
              <p:cNvSpPr/>
              <p:nvPr/>
            </p:nvSpPr>
            <p:spPr>
              <a:xfrm rot="5400000">
                <a:off x="3735173" y="2160696"/>
                <a:ext cx="64168" cy="64800"/>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0" name="Group 49">
              <a:extLst>
                <a:ext uri="{FF2B5EF4-FFF2-40B4-BE49-F238E27FC236}">
                  <a16:creationId xmlns:a16="http://schemas.microsoft.com/office/drawing/2014/main" xmlns="" id="{69DE4E80-9A32-4EC3-B6BC-A38BE39660B2}"/>
                </a:ext>
              </a:extLst>
            </p:cNvPr>
            <p:cNvGrpSpPr/>
            <p:nvPr/>
          </p:nvGrpSpPr>
          <p:grpSpPr>
            <a:xfrm>
              <a:off x="3658456" y="2695377"/>
              <a:ext cx="288000" cy="64168"/>
              <a:chOff x="3627630" y="2161012"/>
              <a:chExt cx="288000" cy="64168"/>
            </a:xfrm>
          </p:grpSpPr>
          <p:cxnSp>
            <p:nvCxnSpPr>
              <p:cNvPr id="51" name="Straight Connector 50">
                <a:extLst>
                  <a:ext uri="{FF2B5EF4-FFF2-40B4-BE49-F238E27FC236}">
                    <a16:creationId xmlns:a16="http://schemas.microsoft.com/office/drawing/2014/main" xmlns="" id="{E0162D28-9E86-4298-9870-003CD5A5B1E8}"/>
                  </a:ext>
                </a:extLst>
              </p:cNvPr>
              <p:cNvCxnSpPr/>
              <p:nvPr/>
            </p:nvCxnSpPr>
            <p:spPr>
              <a:xfrm rot="5400000">
                <a:off x="3771630" y="2049096"/>
                <a:ext cx="0" cy="28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xmlns="" id="{07A11684-E478-4A24-BCC8-F5D014049CD6}"/>
                  </a:ext>
                </a:extLst>
              </p:cNvPr>
              <p:cNvSpPr/>
              <p:nvPr/>
            </p:nvSpPr>
            <p:spPr>
              <a:xfrm rot="5400000">
                <a:off x="3735173" y="2160696"/>
                <a:ext cx="64168" cy="64800"/>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80" name="Group 179">
            <a:extLst>
              <a:ext uri="{FF2B5EF4-FFF2-40B4-BE49-F238E27FC236}">
                <a16:creationId xmlns:a16="http://schemas.microsoft.com/office/drawing/2014/main" xmlns="" id="{6EA00549-BFFD-4494-8A82-876CBA9BB402}"/>
              </a:ext>
            </a:extLst>
          </p:cNvPr>
          <p:cNvGrpSpPr/>
          <p:nvPr/>
        </p:nvGrpSpPr>
        <p:grpSpPr>
          <a:xfrm>
            <a:off x="4683208" y="2282676"/>
            <a:ext cx="4207763" cy="3003733"/>
            <a:chOff x="4683208" y="2282676"/>
            <a:chExt cx="4207763" cy="3003733"/>
          </a:xfrm>
        </p:grpSpPr>
        <p:sp>
          <p:nvSpPr>
            <p:cNvPr id="181" name="Freeform 21">
              <a:extLst>
                <a:ext uri="{FF2B5EF4-FFF2-40B4-BE49-F238E27FC236}">
                  <a16:creationId xmlns:a16="http://schemas.microsoft.com/office/drawing/2014/main" xmlns="" id="{F5E67E18-3D8B-4545-9354-9816D5269CF2}"/>
                </a:ext>
              </a:extLst>
            </p:cNvPr>
            <p:cNvSpPr>
              <a:spLocks/>
            </p:cNvSpPr>
            <p:nvPr/>
          </p:nvSpPr>
          <p:spPr bwMode="auto">
            <a:xfrm>
              <a:off x="5439197" y="2413817"/>
              <a:ext cx="3327274" cy="22604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2" name="Line 6">
              <a:extLst>
                <a:ext uri="{FF2B5EF4-FFF2-40B4-BE49-F238E27FC236}">
                  <a16:creationId xmlns:a16="http://schemas.microsoft.com/office/drawing/2014/main" xmlns="" id="{9ECC20B2-722C-447A-8F01-5D4275E5FB7C}"/>
                </a:ext>
              </a:extLst>
            </p:cNvPr>
            <p:cNvSpPr>
              <a:spLocks noChangeShapeType="1"/>
            </p:cNvSpPr>
            <p:nvPr/>
          </p:nvSpPr>
          <p:spPr bwMode="auto">
            <a:xfrm>
              <a:off x="5376602" y="2413816"/>
              <a:ext cx="5262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3" name="Line 7">
              <a:extLst>
                <a:ext uri="{FF2B5EF4-FFF2-40B4-BE49-F238E27FC236}">
                  <a16:creationId xmlns:a16="http://schemas.microsoft.com/office/drawing/2014/main" xmlns="" id="{E105D236-E385-4DB3-B136-6BAE337896C1}"/>
                </a:ext>
              </a:extLst>
            </p:cNvPr>
            <p:cNvSpPr>
              <a:spLocks noChangeShapeType="1"/>
            </p:cNvSpPr>
            <p:nvPr/>
          </p:nvSpPr>
          <p:spPr bwMode="auto">
            <a:xfrm>
              <a:off x="5376602" y="2864846"/>
              <a:ext cx="5262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4" name="Line 8">
              <a:extLst>
                <a:ext uri="{FF2B5EF4-FFF2-40B4-BE49-F238E27FC236}">
                  <a16:creationId xmlns:a16="http://schemas.microsoft.com/office/drawing/2014/main" xmlns="" id="{AA26C0F2-0A44-4F8F-8B9F-790ACCEE75C2}"/>
                </a:ext>
              </a:extLst>
            </p:cNvPr>
            <p:cNvSpPr>
              <a:spLocks noChangeShapeType="1"/>
            </p:cNvSpPr>
            <p:nvPr/>
          </p:nvSpPr>
          <p:spPr bwMode="auto">
            <a:xfrm>
              <a:off x="5376602" y="3315808"/>
              <a:ext cx="5262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5" name="Line 9">
              <a:extLst>
                <a:ext uri="{FF2B5EF4-FFF2-40B4-BE49-F238E27FC236}">
                  <a16:creationId xmlns:a16="http://schemas.microsoft.com/office/drawing/2014/main" xmlns="" id="{20CCE554-F3A6-4511-BBDB-F74AC7773830}"/>
                </a:ext>
              </a:extLst>
            </p:cNvPr>
            <p:cNvSpPr>
              <a:spLocks noChangeShapeType="1"/>
            </p:cNvSpPr>
            <p:nvPr/>
          </p:nvSpPr>
          <p:spPr bwMode="auto">
            <a:xfrm>
              <a:off x="5376602" y="3731485"/>
              <a:ext cx="5262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6" name="Line 10">
              <a:extLst>
                <a:ext uri="{FF2B5EF4-FFF2-40B4-BE49-F238E27FC236}">
                  <a16:creationId xmlns:a16="http://schemas.microsoft.com/office/drawing/2014/main" xmlns="" id="{E6C7DF66-31AA-417E-882D-A12451CB3586}"/>
                </a:ext>
              </a:extLst>
            </p:cNvPr>
            <p:cNvSpPr>
              <a:spLocks noChangeShapeType="1"/>
            </p:cNvSpPr>
            <p:nvPr/>
          </p:nvSpPr>
          <p:spPr bwMode="auto">
            <a:xfrm>
              <a:off x="5376602" y="4163126"/>
              <a:ext cx="5262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7" name="Line 11">
              <a:extLst>
                <a:ext uri="{FF2B5EF4-FFF2-40B4-BE49-F238E27FC236}">
                  <a16:creationId xmlns:a16="http://schemas.microsoft.com/office/drawing/2014/main" xmlns="" id="{5A2AB2A4-B512-4979-80F2-180A1C981898}"/>
                </a:ext>
              </a:extLst>
            </p:cNvPr>
            <p:cNvSpPr>
              <a:spLocks noChangeShapeType="1"/>
            </p:cNvSpPr>
            <p:nvPr/>
          </p:nvSpPr>
          <p:spPr bwMode="auto">
            <a:xfrm>
              <a:off x="5376602" y="4589751"/>
              <a:ext cx="5262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8" name="TextBox 187">
              <a:extLst>
                <a:ext uri="{FF2B5EF4-FFF2-40B4-BE49-F238E27FC236}">
                  <a16:creationId xmlns:a16="http://schemas.microsoft.com/office/drawing/2014/main" xmlns="" id="{4970D8CA-F2BC-4D19-A950-F82BF1F57A63}"/>
                </a:ext>
              </a:extLst>
            </p:cNvPr>
            <p:cNvSpPr txBox="1"/>
            <p:nvPr/>
          </p:nvSpPr>
          <p:spPr>
            <a:xfrm rot="16200000">
              <a:off x="4003054" y="3301258"/>
              <a:ext cx="1802344" cy="44203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cs typeface="Arial" panose="020B0604020202020204" pitchFamily="34" charset="0"/>
                </a:rPr>
                <a:t>Proportion sans </a:t>
              </a:r>
              <a:br>
                <a:rPr kumimoji="0" lang="fr-FR" sz="1200" b="0" i="0" u="none" strike="noStrike" kern="1200" cap="none" spc="0" normalizeH="0" baseline="0" noProof="0" dirty="0">
                  <a:ln>
                    <a:noFill/>
                  </a:ln>
                  <a:solidFill>
                    <a:srgbClr val="4D4D4D"/>
                  </a:solidFill>
                  <a:effectLst/>
                  <a:uLnTx/>
                  <a:uFillTx/>
                  <a:latin typeface="Arial" charset="0"/>
                  <a:cs typeface="Arial" panose="020B0604020202020204" pitchFamily="34" charset="0"/>
                </a:rPr>
              </a:br>
              <a:r>
                <a:rPr kumimoji="0" lang="fr-FR" sz="1200" b="0" i="0" u="none" strike="noStrike" kern="1200" cap="none" spc="0" normalizeH="0" baseline="0" noProof="0" dirty="0">
                  <a:ln>
                    <a:noFill/>
                  </a:ln>
                  <a:solidFill>
                    <a:srgbClr val="4D4D4D"/>
                  </a:solidFill>
                  <a:effectLst/>
                  <a:uLnTx/>
                  <a:uFillTx/>
                  <a:latin typeface="Arial" charset="0"/>
                  <a:cs typeface="Arial" panose="020B0604020202020204" pitchFamily="34" charset="0"/>
                </a:rPr>
                <a:t>détérioration de la fatigue</a:t>
              </a:r>
            </a:p>
          </p:txBody>
        </p:sp>
        <p:sp>
          <p:nvSpPr>
            <p:cNvPr id="189" name="TextBox 188">
              <a:extLst>
                <a:ext uri="{FF2B5EF4-FFF2-40B4-BE49-F238E27FC236}">
                  <a16:creationId xmlns:a16="http://schemas.microsoft.com/office/drawing/2014/main" xmlns="" id="{A3A63186-5A21-40F0-9290-1570DEF0C3C9}"/>
                </a:ext>
              </a:extLst>
            </p:cNvPr>
            <p:cNvSpPr txBox="1"/>
            <p:nvPr/>
          </p:nvSpPr>
          <p:spPr>
            <a:xfrm>
              <a:off x="5083516" y="2282676"/>
              <a:ext cx="285903" cy="25736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190" name="TextBox 189">
              <a:extLst>
                <a:ext uri="{FF2B5EF4-FFF2-40B4-BE49-F238E27FC236}">
                  <a16:creationId xmlns:a16="http://schemas.microsoft.com/office/drawing/2014/main" xmlns="" id="{7A4990CA-5340-47F2-867E-F71E03E58DBB}"/>
                </a:ext>
              </a:extLst>
            </p:cNvPr>
            <p:cNvSpPr txBox="1"/>
            <p:nvPr/>
          </p:nvSpPr>
          <p:spPr>
            <a:xfrm>
              <a:off x="5083516" y="2735420"/>
              <a:ext cx="285903" cy="25736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191" name="TextBox 190">
              <a:extLst>
                <a:ext uri="{FF2B5EF4-FFF2-40B4-BE49-F238E27FC236}">
                  <a16:creationId xmlns:a16="http://schemas.microsoft.com/office/drawing/2014/main" xmlns="" id="{C3844556-B1D2-4826-B3A7-ECFF9DB5EBC9}"/>
                </a:ext>
              </a:extLst>
            </p:cNvPr>
            <p:cNvSpPr txBox="1"/>
            <p:nvPr/>
          </p:nvSpPr>
          <p:spPr>
            <a:xfrm>
              <a:off x="5083516" y="3186178"/>
              <a:ext cx="285903" cy="25736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192" name="TextBox 191">
              <a:extLst>
                <a:ext uri="{FF2B5EF4-FFF2-40B4-BE49-F238E27FC236}">
                  <a16:creationId xmlns:a16="http://schemas.microsoft.com/office/drawing/2014/main" xmlns="" id="{52C846E8-84BA-472E-BDAA-98E5CBE41061}"/>
                </a:ext>
              </a:extLst>
            </p:cNvPr>
            <p:cNvSpPr txBox="1"/>
            <p:nvPr/>
          </p:nvSpPr>
          <p:spPr>
            <a:xfrm>
              <a:off x="5083516" y="3601655"/>
              <a:ext cx="285903" cy="25736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193" name="TextBox 192">
              <a:extLst>
                <a:ext uri="{FF2B5EF4-FFF2-40B4-BE49-F238E27FC236}">
                  <a16:creationId xmlns:a16="http://schemas.microsoft.com/office/drawing/2014/main" xmlns="" id="{826AA9CD-BBE7-45B5-BE97-20DE1047A734}"/>
                </a:ext>
              </a:extLst>
            </p:cNvPr>
            <p:cNvSpPr txBox="1"/>
            <p:nvPr/>
          </p:nvSpPr>
          <p:spPr>
            <a:xfrm>
              <a:off x="5083516" y="4033089"/>
              <a:ext cx="285903" cy="25736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194" name="TextBox 193">
              <a:extLst>
                <a:ext uri="{FF2B5EF4-FFF2-40B4-BE49-F238E27FC236}">
                  <a16:creationId xmlns:a16="http://schemas.microsoft.com/office/drawing/2014/main" xmlns="" id="{896113B8-F591-435A-A1F5-74E7AD9C1B22}"/>
                </a:ext>
              </a:extLst>
            </p:cNvPr>
            <p:cNvSpPr txBox="1"/>
            <p:nvPr/>
          </p:nvSpPr>
          <p:spPr>
            <a:xfrm>
              <a:off x="5211756" y="4459508"/>
              <a:ext cx="157663" cy="25736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195" name="Line 19">
              <a:extLst>
                <a:ext uri="{FF2B5EF4-FFF2-40B4-BE49-F238E27FC236}">
                  <a16:creationId xmlns:a16="http://schemas.microsoft.com/office/drawing/2014/main" xmlns="" id="{EECA6AB9-8653-42EB-B01F-5912CC9E1D35}"/>
                </a:ext>
              </a:extLst>
            </p:cNvPr>
            <p:cNvSpPr>
              <a:spLocks noChangeShapeType="1"/>
            </p:cNvSpPr>
            <p:nvPr/>
          </p:nvSpPr>
          <p:spPr bwMode="auto">
            <a:xfrm>
              <a:off x="5755429"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6" name="Line 19">
              <a:extLst>
                <a:ext uri="{FF2B5EF4-FFF2-40B4-BE49-F238E27FC236}">
                  <a16:creationId xmlns:a16="http://schemas.microsoft.com/office/drawing/2014/main" xmlns="" id="{639DB96B-B9EA-4881-A3F4-71AEDA697BC6}"/>
                </a:ext>
              </a:extLst>
            </p:cNvPr>
            <p:cNvSpPr>
              <a:spLocks noChangeShapeType="1"/>
            </p:cNvSpPr>
            <p:nvPr/>
          </p:nvSpPr>
          <p:spPr bwMode="auto">
            <a:xfrm>
              <a:off x="8498360"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7" name="Line 21">
              <a:extLst>
                <a:ext uri="{FF2B5EF4-FFF2-40B4-BE49-F238E27FC236}">
                  <a16:creationId xmlns:a16="http://schemas.microsoft.com/office/drawing/2014/main" xmlns="" id="{D3AE128A-15BA-4DCF-B898-644840BC12C5}"/>
                </a:ext>
              </a:extLst>
            </p:cNvPr>
            <p:cNvSpPr>
              <a:spLocks noChangeShapeType="1"/>
            </p:cNvSpPr>
            <p:nvPr/>
          </p:nvSpPr>
          <p:spPr bwMode="auto">
            <a:xfrm>
              <a:off x="8766471"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98" name="Line 21">
              <a:extLst>
                <a:ext uri="{FF2B5EF4-FFF2-40B4-BE49-F238E27FC236}">
                  <a16:creationId xmlns:a16="http://schemas.microsoft.com/office/drawing/2014/main" xmlns="" id="{3D5638AD-6D04-4361-BFD5-819E9D883766}"/>
                </a:ext>
              </a:extLst>
            </p:cNvPr>
            <p:cNvSpPr>
              <a:spLocks noChangeShapeType="1"/>
            </p:cNvSpPr>
            <p:nvPr/>
          </p:nvSpPr>
          <p:spPr bwMode="auto">
            <a:xfrm>
              <a:off x="5487699"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99" name="Line 19">
              <a:extLst>
                <a:ext uri="{FF2B5EF4-FFF2-40B4-BE49-F238E27FC236}">
                  <a16:creationId xmlns:a16="http://schemas.microsoft.com/office/drawing/2014/main" xmlns="" id="{0EF4DFEF-FD93-475D-83C1-1FB8D41A2C57}"/>
                </a:ext>
              </a:extLst>
            </p:cNvPr>
            <p:cNvSpPr>
              <a:spLocks noChangeShapeType="1"/>
            </p:cNvSpPr>
            <p:nvPr/>
          </p:nvSpPr>
          <p:spPr bwMode="auto">
            <a:xfrm>
              <a:off x="8001711"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0" name="TextBox 199">
              <a:extLst>
                <a:ext uri="{FF2B5EF4-FFF2-40B4-BE49-F238E27FC236}">
                  <a16:creationId xmlns:a16="http://schemas.microsoft.com/office/drawing/2014/main" xmlns="" id="{C0BC4A9F-5535-493F-AF48-FB7F67CD593C}"/>
                </a:ext>
              </a:extLst>
            </p:cNvPr>
            <p:cNvSpPr txBox="1"/>
            <p:nvPr/>
          </p:nvSpPr>
          <p:spPr>
            <a:xfrm>
              <a:off x="8648350" y="469402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13</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1" name="TextBox 200">
              <a:extLst>
                <a:ext uri="{FF2B5EF4-FFF2-40B4-BE49-F238E27FC236}">
                  <a16:creationId xmlns:a16="http://schemas.microsoft.com/office/drawing/2014/main" xmlns="" id="{59036B36-AB64-4EB4-A73E-9850CE9B2489}"/>
                </a:ext>
              </a:extLst>
            </p:cNvPr>
            <p:cNvSpPr txBox="1"/>
            <p:nvPr/>
          </p:nvSpPr>
          <p:spPr>
            <a:xfrm>
              <a:off x="5678599" y="4694028"/>
              <a:ext cx="157663" cy="25736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2" name="TextBox 201">
              <a:extLst>
                <a:ext uri="{FF2B5EF4-FFF2-40B4-BE49-F238E27FC236}">
                  <a16:creationId xmlns:a16="http://schemas.microsoft.com/office/drawing/2014/main" xmlns="" id="{66CFB95A-8466-4E88-BBB4-248C3AE5A9BC}"/>
                </a:ext>
              </a:extLst>
            </p:cNvPr>
            <p:cNvSpPr txBox="1"/>
            <p:nvPr/>
          </p:nvSpPr>
          <p:spPr>
            <a:xfrm>
              <a:off x="8377020" y="469402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3" name="TextBox 202">
              <a:extLst>
                <a:ext uri="{FF2B5EF4-FFF2-40B4-BE49-F238E27FC236}">
                  <a16:creationId xmlns:a16="http://schemas.microsoft.com/office/drawing/2014/main" xmlns="" id="{9D87B604-E527-458E-AC7E-554DDC3993B5}"/>
                </a:ext>
              </a:extLst>
            </p:cNvPr>
            <p:cNvSpPr txBox="1"/>
            <p:nvPr/>
          </p:nvSpPr>
          <p:spPr>
            <a:xfrm>
              <a:off x="5411356" y="4694028"/>
              <a:ext cx="157663" cy="25736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4" name="TextBox 203">
              <a:extLst>
                <a:ext uri="{FF2B5EF4-FFF2-40B4-BE49-F238E27FC236}">
                  <a16:creationId xmlns:a16="http://schemas.microsoft.com/office/drawing/2014/main" xmlns="" id="{715F51D8-2471-43A7-8DE9-6E4783FD4DD1}"/>
                </a:ext>
              </a:extLst>
            </p:cNvPr>
            <p:cNvSpPr txBox="1"/>
            <p:nvPr/>
          </p:nvSpPr>
          <p:spPr>
            <a:xfrm>
              <a:off x="7880850" y="4694028"/>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5" name="TextBox 204">
              <a:extLst>
                <a:ext uri="{FF2B5EF4-FFF2-40B4-BE49-F238E27FC236}">
                  <a16:creationId xmlns:a16="http://schemas.microsoft.com/office/drawing/2014/main" xmlns="" id="{28BB6BDB-AB17-46E5-853E-3D1199F542B8}"/>
                </a:ext>
              </a:extLst>
            </p:cNvPr>
            <p:cNvSpPr txBox="1"/>
            <p:nvPr/>
          </p:nvSpPr>
          <p:spPr>
            <a:xfrm>
              <a:off x="8130710" y="4694028"/>
              <a:ext cx="231209"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11</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6" name="TextBox 205">
              <a:extLst>
                <a:ext uri="{FF2B5EF4-FFF2-40B4-BE49-F238E27FC236}">
                  <a16:creationId xmlns:a16="http://schemas.microsoft.com/office/drawing/2014/main" xmlns="" id="{D03C0335-7519-4F67-B37A-330DFEBC4152}"/>
                </a:ext>
              </a:extLst>
            </p:cNvPr>
            <p:cNvSpPr txBox="1"/>
            <p:nvPr/>
          </p:nvSpPr>
          <p:spPr>
            <a:xfrm>
              <a:off x="5932599" y="4694028"/>
              <a:ext cx="157663" cy="25736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7" name="TextBox 206">
              <a:extLst>
                <a:ext uri="{FF2B5EF4-FFF2-40B4-BE49-F238E27FC236}">
                  <a16:creationId xmlns:a16="http://schemas.microsoft.com/office/drawing/2014/main" xmlns="" id="{2B772018-4E08-4449-8650-BD4027A599E3}"/>
                </a:ext>
              </a:extLst>
            </p:cNvPr>
            <p:cNvSpPr txBox="1"/>
            <p:nvPr/>
          </p:nvSpPr>
          <p:spPr>
            <a:xfrm>
              <a:off x="6170729" y="4694028"/>
              <a:ext cx="157663" cy="25736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8" name="TextBox 207">
              <a:extLst>
                <a:ext uri="{FF2B5EF4-FFF2-40B4-BE49-F238E27FC236}">
                  <a16:creationId xmlns:a16="http://schemas.microsoft.com/office/drawing/2014/main" xmlns="" id="{11D8C271-E303-40BC-B626-5EA5044BA8BC}"/>
                </a:ext>
              </a:extLst>
            </p:cNvPr>
            <p:cNvSpPr txBox="1"/>
            <p:nvPr/>
          </p:nvSpPr>
          <p:spPr>
            <a:xfrm>
              <a:off x="6413939" y="4694028"/>
              <a:ext cx="157663" cy="25736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09" name="Line 19">
              <a:extLst>
                <a:ext uri="{FF2B5EF4-FFF2-40B4-BE49-F238E27FC236}">
                  <a16:creationId xmlns:a16="http://schemas.microsoft.com/office/drawing/2014/main" xmlns="" id="{E7424F88-0EFD-4212-A559-65D980222226}"/>
                </a:ext>
              </a:extLst>
            </p:cNvPr>
            <p:cNvSpPr>
              <a:spLocks noChangeShapeType="1"/>
            </p:cNvSpPr>
            <p:nvPr/>
          </p:nvSpPr>
          <p:spPr bwMode="auto">
            <a:xfrm>
              <a:off x="8245865"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10" name="Line 19">
              <a:extLst>
                <a:ext uri="{FF2B5EF4-FFF2-40B4-BE49-F238E27FC236}">
                  <a16:creationId xmlns:a16="http://schemas.microsoft.com/office/drawing/2014/main" xmlns="" id="{8C464C10-C21A-4186-9AA8-A1C25487FCCA}"/>
                </a:ext>
              </a:extLst>
            </p:cNvPr>
            <p:cNvSpPr>
              <a:spLocks noChangeShapeType="1"/>
            </p:cNvSpPr>
            <p:nvPr/>
          </p:nvSpPr>
          <p:spPr bwMode="auto">
            <a:xfrm>
              <a:off x="6009429"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11" name="Line 19">
              <a:extLst>
                <a:ext uri="{FF2B5EF4-FFF2-40B4-BE49-F238E27FC236}">
                  <a16:creationId xmlns:a16="http://schemas.microsoft.com/office/drawing/2014/main" xmlns="" id="{84F14CD4-11FB-4522-B292-F25601180648}"/>
                </a:ext>
              </a:extLst>
            </p:cNvPr>
            <p:cNvSpPr>
              <a:spLocks noChangeShapeType="1"/>
            </p:cNvSpPr>
            <p:nvPr/>
          </p:nvSpPr>
          <p:spPr bwMode="auto">
            <a:xfrm>
              <a:off x="6247559"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12" name="Line 19">
              <a:extLst>
                <a:ext uri="{FF2B5EF4-FFF2-40B4-BE49-F238E27FC236}">
                  <a16:creationId xmlns:a16="http://schemas.microsoft.com/office/drawing/2014/main" xmlns="" id="{ED7BA52A-FF50-46E3-9377-BBF2FAF57100}"/>
                </a:ext>
              </a:extLst>
            </p:cNvPr>
            <p:cNvSpPr>
              <a:spLocks noChangeShapeType="1"/>
            </p:cNvSpPr>
            <p:nvPr/>
          </p:nvSpPr>
          <p:spPr bwMode="auto">
            <a:xfrm>
              <a:off x="6490769"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13" name="TextBox 212">
              <a:extLst>
                <a:ext uri="{FF2B5EF4-FFF2-40B4-BE49-F238E27FC236}">
                  <a16:creationId xmlns:a16="http://schemas.microsoft.com/office/drawing/2014/main" xmlns="" id="{1D2A2037-EBF0-4053-A96C-EC434D05BB45}"/>
                </a:ext>
              </a:extLst>
            </p:cNvPr>
            <p:cNvSpPr txBox="1"/>
            <p:nvPr/>
          </p:nvSpPr>
          <p:spPr>
            <a:xfrm>
              <a:off x="6901409" y="4956337"/>
              <a:ext cx="469214" cy="33007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200" dirty="0">
                  <a:solidFill>
                    <a:srgbClr val="363636"/>
                  </a:solidFill>
                  <a:latin typeface="Arial" charset="0"/>
                  <a:cs typeface="Arial" panose="020B0604020202020204" pitchFamily="34" charset="0"/>
                </a:rPr>
                <a:t>Mois</a:t>
              </a:r>
              <a:endParaRPr kumimoji="0" lang="fr-FR" sz="12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214" name="Line 19">
              <a:extLst>
                <a:ext uri="{FF2B5EF4-FFF2-40B4-BE49-F238E27FC236}">
                  <a16:creationId xmlns:a16="http://schemas.microsoft.com/office/drawing/2014/main" xmlns="" id="{E8E80CAC-0A78-4AFE-86F4-78D0E9C4D07B}"/>
                </a:ext>
              </a:extLst>
            </p:cNvPr>
            <p:cNvSpPr>
              <a:spLocks noChangeShapeType="1"/>
            </p:cNvSpPr>
            <p:nvPr/>
          </p:nvSpPr>
          <p:spPr bwMode="auto">
            <a:xfrm>
              <a:off x="7502680"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15" name="Line 21">
              <a:extLst>
                <a:ext uri="{FF2B5EF4-FFF2-40B4-BE49-F238E27FC236}">
                  <a16:creationId xmlns:a16="http://schemas.microsoft.com/office/drawing/2014/main" xmlns="" id="{9C93F1D0-44AB-4C5A-B41B-47F19676ACFE}"/>
                </a:ext>
              </a:extLst>
            </p:cNvPr>
            <p:cNvSpPr>
              <a:spLocks noChangeShapeType="1"/>
            </p:cNvSpPr>
            <p:nvPr/>
          </p:nvSpPr>
          <p:spPr bwMode="auto">
            <a:xfrm>
              <a:off x="7755551"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16" name="Line 19">
              <a:extLst>
                <a:ext uri="{FF2B5EF4-FFF2-40B4-BE49-F238E27FC236}">
                  <a16:creationId xmlns:a16="http://schemas.microsoft.com/office/drawing/2014/main" xmlns="" id="{E2727169-9C72-429E-B22E-D202E6F3AB30}"/>
                </a:ext>
              </a:extLst>
            </p:cNvPr>
            <p:cNvSpPr>
              <a:spLocks noChangeShapeType="1"/>
            </p:cNvSpPr>
            <p:nvPr/>
          </p:nvSpPr>
          <p:spPr bwMode="auto">
            <a:xfrm>
              <a:off x="7002221"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17" name="TextBox 216">
              <a:extLst>
                <a:ext uri="{FF2B5EF4-FFF2-40B4-BE49-F238E27FC236}">
                  <a16:creationId xmlns:a16="http://schemas.microsoft.com/office/drawing/2014/main" xmlns="" id="{C24435A9-C18D-4A51-8796-569EB0F585C8}"/>
                </a:ext>
              </a:extLst>
            </p:cNvPr>
            <p:cNvSpPr txBox="1"/>
            <p:nvPr/>
          </p:nvSpPr>
          <p:spPr>
            <a:xfrm>
              <a:off x="7679909" y="469402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18" name="TextBox 217">
              <a:extLst>
                <a:ext uri="{FF2B5EF4-FFF2-40B4-BE49-F238E27FC236}">
                  <a16:creationId xmlns:a16="http://schemas.microsoft.com/office/drawing/2014/main" xmlns="" id="{DA55365A-BAED-4D59-A29D-680724027745}"/>
                </a:ext>
              </a:extLst>
            </p:cNvPr>
            <p:cNvSpPr txBox="1"/>
            <p:nvPr/>
          </p:nvSpPr>
          <p:spPr>
            <a:xfrm>
              <a:off x="7423819" y="469402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19" name="TextBox 218">
              <a:extLst>
                <a:ext uri="{FF2B5EF4-FFF2-40B4-BE49-F238E27FC236}">
                  <a16:creationId xmlns:a16="http://schemas.microsoft.com/office/drawing/2014/main" xmlns="" id="{E8FA1373-12A3-417A-AA06-B893E22246FF}"/>
                </a:ext>
              </a:extLst>
            </p:cNvPr>
            <p:cNvSpPr txBox="1"/>
            <p:nvPr/>
          </p:nvSpPr>
          <p:spPr>
            <a:xfrm>
              <a:off x="6923839" y="469402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0" name="TextBox 219">
              <a:extLst>
                <a:ext uri="{FF2B5EF4-FFF2-40B4-BE49-F238E27FC236}">
                  <a16:creationId xmlns:a16="http://schemas.microsoft.com/office/drawing/2014/main" xmlns="" id="{D541BB80-5D7A-4379-9E48-060C9B83E910}"/>
                </a:ext>
              </a:extLst>
            </p:cNvPr>
            <p:cNvSpPr txBox="1"/>
            <p:nvPr/>
          </p:nvSpPr>
          <p:spPr>
            <a:xfrm>
              <a:off x="7171803" y="4694028"/>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1" name="Line 19">
              <a:extLst>
                <a:ext uri="{FF2B5EF4-FFF2-40B4-BE49-F238E27FC236}">
                  <a16:creationId xmlns:a16="http://schemas.microsoft.com/office/drawing/2014/main" xmlns="" id="{B0052A1F-CC93-4A49-A2AD-F6DCF329C7FB}"/>
                </a:ext>
              </a:extLst>
            </p:cNvPr>
            <p:cNvSpPr>
              <a:spLocks noChangeShapeType="1"/>
            </p:cNvSpPr>
            <p:nvPr/>
          </p:nvSpPr>
          <p:spPr bwMode="auto">
            <a:xfrm>
              <a:off x="7250185"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22" name="TextBox 221">
              <a:extLst>
                <a:ext uri="{FF2B5EF4-FFF2-40B4-BE49-F238E27FC236}">
                  <a16:creationId xmlns:a16="http://schemas.microsoft.com/office/drawing/2014/main" xmlns="" id="{BB13C681-0692-4CCF-A9D1-5F7B7C9A2FEE}"/>
                </a:ext>
              </a:extLst>
            </p:cNvPr>
            <p:cNvSpPr txBox="1"/>
            <p:nvPr/>
          </p:nvSpPr>
          <p:spPr>
            <a:xfrm>
              <a:off x="6667939" y="4694028"/>
              <a:ext cx="157663" cy="25736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3" name="Line 19">
              <a:extLst>
                <a:ext uri="{FF2B5EF4-FFF2-40B4-BE49-F238E27FC236}">
                  <a16:creationId xmlns:a16="http://schemas.microsoft.com/office/drawing/2014/main" xmlns="" id="{8B626584-D917-493F-8FFB-F93423003641}"/>
                </a:ext>
              </a:extLst>
            </p:cNvPr>
            <p:cNvSpPr>
              <a:spLocks noChangeShapeType="1"/>
            </p:cNvSpPr>
            <p:nvPr/>
          </p:nvSpPr>
          <p:spPr bwMode="auto">
            <a:xfrm>
              <a:off x="6744769" y="4664326"/>
              <a:ext cx="0" cy="638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224" name="Group 223">
              <a:extLst>
                <a:ext uri="{FF2B5EF4-FFF2-40B4-BE49-F238E27FC236}">
                  <a16:creationId xmlns:a16="http://schemas.microsoft.com/office/drawing/2014/main" xmlns="" id="{0AEB5C92-2568-4CFA-BCE1-186B10723207}"/>
                </a:ext>
              </a:extLst>
            </p:cNvPr>
            <p:cNvGrpSpPr/>
            <p:nvPr/>
          </p:nvGrpSpPr>
          <p:grpSpPr>
            <a:xfrm>
              <a:off x="5504895" y="2395484"/>
              <a:ext cx="3327275" cy="1995436"/>
              <a:chOff x="9117159" y="1863333"/>
              <a:chExt cx="5205289" cy="3095644"/>
            </a:xfrm>
          </p:grpSpPr>
          <p:sp>
            <p:nvSpPr>
              <p:cNvPr id="317" name="Freeform: Shape 252">
                <a:extLst>
                  <a:ext uri="{FF2B5EF4-FFF2-40B4-BE49-F238E27FC236}">
                    <a16:creationId xmlns:a16="http://schemas.microsoft.com/office/drawing/2014/main" xmlns="" id="{D6531246-E020-4390-9A44-91061EC007F2}"/>
                  </a:ext>
                </a:extLst>
              </p:cNvPr>
              <p:cNvSpPr/>
              <p:nvPr/>
            </p:nvSpPr>
            <p:spPr>
              <a:xfrm>
                <a:off x="9117159" y="1905014"/>
                <a:ext cx="5200650" cy="3028950"/>
              </a:xfrm>
              <a:custGeom>
                <a:avLst/>
                <a:gdLst>
                  <a:gd name="connsiteX0" fmla="*/ 5204641 w 5200650"/>
                  <a:gd name="connsiteY0" fmla="*/ 3031827 h 3028950"/>
                  <a:gd name="connsiteX1" fmla="*/ 5118745 w 5200650"/>
                  <a:gd name="connsiteY1" fmla="*/ 3031827 h 3028950"/>
                  <a:gd name="connsiteX2" fmla="*/ 5118745 w 5200650"/>
                  <a:gd name="connsiteY2" fmla="*/ 2680640 h 3028950"/>
                  <a:gd name="connsiteX3" fmla="*/ 4663964 w 5200650"/>
                  <a:gd name="connsiteY3" fmla="*/ 2680640 h 3028950"/>
                  <a:gd name="connsiteX4" fmla="*/ 4663964 w 5200650"/>
                  <a:gd name="connsiteY4" fmla="*/ 2556843 h 3028950"/>
                  <a:gd name="connsiteX5" fmla="*/ 3582610 w 5200650"/>
                  <a:gd name="connsiteY5" fmla="*/ 2556843 h 3028950"/>
                  <a:gd name="connsiteX6" fmla="*/ 3582610 w 5200650"/>
                  <a:gd name="connsiteY6" fmla="*/ 2498731 h 3028950"/>
                  <a:gd name="connsiteX7" fmla="*/ 3398177 w 5200650"/>
                  <a:gd name="connsiteY7" fmla="*/ 2498731 h 3028950"/>
                  <a:gd name="connsiteX8" fmla="*/ 3398177 w 5200650"/>
                  <a:gd name="connsiteY8" fmla="*/ 2433047 h 3028950"/>
                  <a:gd name="connsiteX9" fmla="*/ 3317329 w 5200650"/>
                  <a:gd name="connsiteY9" fmla="*/ 2433047 h 3028950"/>
                  <a:gd name="connsiteX10" fmla="*/ 3317329 w 5200650"/>
                  <a:gd name="connsiteY10" fmla="*/ 2369877 h 3028950"/>
                  <a:gd name="connsiteX11" fmla="*/ 3226375 w 5200650"/>
                  <a:gd name="connsiteY11" fmla="*/ 2369877 h 3028950"/>
                  <a:gd name="connsiteX12" fmla="*/ 3226375 w 5200650"/>
                  <a:gd name="connsiteY12" fmla="*/ 2208181 h 3028950"/>
                  <a:gd name="connsiteX13" fmla="*/ 3135421 w 5200650"/>
                  <a:gd name="connsiteY13" fmla="*/ 2208181 h 3028950"/>
                  <a:gd name="connsiteX14" fmla="*/ 3135421 w 5200650"/>
                  <a:gd name="connsiteY14" fmla="*/ 2109645 h 3028950"/>
                  <a:gd name="connsiteX15" fmla="*/ 3001508 w 5200650"/>
                  <a:gd name="connsiteY15" fmla="*/ 2109645 h 3028950"/>
                  <a:gd name="connsiteX16" fmla="*/ 3001508 w 5200650"/>
                  <a:gd name="connsiteY16" fmla="*/ 2059114 h 3028950"/>
                  <a:gd name="connsiteX17" fmla="*/ 2842336 w 5200650"/>
                  <a:gd name="connsiteY17" fmla="*/ 2059114 h 3028950"/>
                  <a:gd name="connsiteX18" fmla="*/ 2842336 w 5200650"/>
                  <a:gd name="connsiteY18" fmla="*/ 2013642 h 3028950"/>
                  <a:gd name="connsiteX19" fmla="*/ 2753916 w 5200650"/>
                  <a:gd name="connsiteY19" fmla="*/ 2013642 h 3028950"/>
                  <a:gd name="connsiteX20" fmla="*/ 2753916 w 5200650"/>
                  <a:gd name="connsiteY20" fmla="*/ 1960588 h 3028950"/>
                  <a:gd name="connsiteX21" fmla="*/ 2718540 w 5200650"/>
                  <a:gd name="connsiteY21" fmla="*/ 1960588 h 3028950"/>
                  <a:gd name="connsiteX22" fmla="*/ 2718540 w 5200650"/>
                  <a:gd name="connsiteY22" fmla="*/ 1907524 h 3028950"/>
                  <a:gd name="connsiteX23" fmla="*/ 2675592 w 5200650"/>
                  <a:gd name="connsiteY23" fmla="*/ 1907524 h 3028950"/>
                  <a:gd name="connsiteX24" fmla="*/ 2675592 w 5200650"/>
                  <a:gd name="connsiteY24" fmla="*/ 1869624 h 3028950"/>
                  <a:gd name="connsiteX25" fmla="*/ 2531583 w 5200650"/>
                  <a:gd name="connsiteY25" fmla="*/ 1869624 h 3028950"/>
                  <a:gd name="connsiteX26" fmla="*/ 2531583 w 5200650"/>
                  <a:gd name="connsiteY26" fmla="*/ 1826676 h 3028950"/>
                  <a:gd name="connsiteX27" fmla="*/ 2478519 w 5200650"/>
                  <a:gd name="connsiteY27" fmla="*/ 1826676 h 3028950"/>
                  <a:gd name="connsiteX28" fmla="*/ 2478519 w 5200650"/>
                  <a:gd name="connsiteY28" fmla="*/ 1773622 h 3028950"/>
                  <a:gd name="connsiteX29" fmla="*/ 2430513 w 5200650"/>
                  <a:gd name="connsiteY29" fmla="*/ 1773622 h 3028950"/>
                  <a:gd name="connsiteX30" fmla="*/ 2430513 w 5200650"/>
                  <a:gd name="connsiteY30" fmla="*/ 1692773 h 3028950"/>
                  <a:gd name="connsiteX31" fmla="*/ 2400195 w 5200650"/>
                  <a:gd name="connsiteY31" fmla="*/ 1692773 h 3028950"/>
                  <a:gd name="connsiteX32" fmla="*/ 2400195 w 5200650"/>
                  <a:gd name="connsiteY32" fmla="*/ 1652349 h 3028950"/>
                  <a:gd name="connsiteX33" fmla="*/ 1808988 w 5200650"/>
                  <a:gd name="connsiteY33" fmla="*/ 1652349 h 3028950"/>
                  <a:gd name="connsiteX34" fmla="*/ 1808988 w 5200650"/>
                  <a:gd name="connsiteY34" fmla="*/ 1622031 h 3028950"/>
                  <a:gd name="connsiteX35" fmla="*/ 1644768 w 5200650"/>
                  <a:gd name="connsiteY35" fmla="*/ 1622031 h 3028950"/>
                  <a:gd name="connsiteX36" fmla="*/ 1644768 w 5200650"/>
                  <a:gd name="connsiteY36" fmla="*/ 1591713 h 3028950"/>
                  <a:gd name="connsiteX37" fmla="*/ 1619507 w 5200650"/>
                  <a:gd name="connsiteY37" fmla="*/ 1591713 h 3028950"/>
                  <a:gd name="connsiteX38" fmla="*/ 1619507 w 5200650"/>
                  <a:gd name="connsiteY38" fmla="*/ 1531077 h 3028950"/>
                  <a:gd name="connsiteX39" fmla="*/ 1584131 w 5200650"/>
                  <a:gd name="connsiteY39" fmla="*/ 1531077 h 3028950"/>
                  <a:gd name="connsiteX40" fmla="*/ 1584131 w 5200650"/>
                  <a:gd name="connsiteY40" fmla="*/ 1500759 h 3028950"/>
                  <a:gd name="connsiteX41" fmla="*/ 1561395 w 5200650"/>
                  <a:gd name="connsiteY41" fmla="*/ 1500759 h 3028950"/>
                  <a:gd name="connsiteX42" fmla="*/ 1561395 w 5200650"/>
                  <a:gd name="connsiteY42" fmla="*/ 1457801 h 3028950"/>
                  <a:gd name="connsiteX43" fmla="*/ 1407271 w 5200650"/>
                  <a:gd name="connsiteY43" fmla="*/ 1457801 h 3028950"/>
                  <a:gd name="connsiteX44" fmla="*/ 1407271 w 5200650"/>
                  <a:gd name="connsiteY44" fmla="*/ 1394641 h 3028950"/>
                  <a:gd name="connsiteX45" fmla="*/ 1248099 w 5200650"/>
                  <a:gd name="connsiteY45" fmla="*/ 1394641 h 3028950"/>
                  <a:gd name="connsiteX46" fmla="*/ 1248099 w 5200650"/>
                  <a:gd name="connsiteY46" fmla="*/ 1361799 h 3028950"/>
                  <a:gd name="connsiteX47" fmla="*/ 1215257 w 5200650"/>
                  <a:gd name="connsiteY47" fmla="*/ 1361799 h 3028950"/>
                  <a:gd name="connsiteX48" fmla="*/ 1215257 w 5200650"/>
                  <a:gd name="connsiteY48" fmla="*/ 1321375 h 3028950"/>
                  <a:gd name="connsiteX49" fmla="*/ 1189996 w 5200650"/>
                  <a:gd name="connsiteY49" fmla="*/ 1321375 h 3028950"/>
                  <a:gd name="connsiteX50" fmla="*/ 1189996 w 5200650"/>
                  <a:gd name="connsiteY50" fmla="*/ 1280950 h 3028950"/>
                  <a:gd name="connsiteX51" fmla="*/ 1136933 w 5200650"/>
                  <a:gd name="connsiteY51" fmla="*/ 1280950 h 3028950"/>
                  <a:gd name="connsiteX52" fmla="*/ 1136933 w 5200650"/>
                  <a:gd name="connsiteY52" fmla="*/ 1268311 h 3028950"/>
                  <a:gd name="connsiteX53" fmla="*/ 1104090 w 5200650"/>
                  <a:gd name="connsiteY53" fmla="*/ 1268311 h 3028950"/>
                  <a:gd name="connsiteX54" fmla="*/ 1104090 w 5200650"/>
                  <a:gd name="connsiteY54" fmla="*/ 1245575 h 3028950"/>
                  <a:gd name="connsiteX55" fmla="*/ 967664 w 5200650"/>
                  <a:gd name="connsiteY55" fmla="*/ 1245575 h 3028950"/>
                  <a:gd name="connsiteX56" fmla="*/ 967664 w 5200650"/>
                  <a:gd name="connsiteY56" fmla="*/ 1200102 h 3028950"/>
                  <a:gd name="connsiteX57" fmla="*/ 904496 w 5200650"/>
                  <a:gd name="connsiteY57" fmla="*/ 1200102 h 3028950"/>
                  <a:gd name="connsiteX58" fmla="*/ 904496 w 5200650"/>
                  <a:gd name="connsiteY58" fmla="*/ 1121778 h 3028950"/>
                  <a:gd name="connsiteX59" fmla="*/ 859019 w 5200650"/>
                  <a:gd name="connsiteY59" fmla="*/ 1121778 h 3028950"/>
                  <a:gd name="connsiteX60" fmla="*/ 859019 w 5200650"/>
                  <a:gd name="connsiteY60" fmla="*/ 1045978 h 3028950"/>
                  <a:gd name="connsiteX61" fmla="*/ 798382 w 5200650"/>
                  <a:gd name="connsiteY61" fmla="*/ 1045978 h 3028950"/>
                  <a:gd name="connsiteX62" fmla="*/ 798382 w 5200650"/>
                  <a:gd name="connsiteY62" fmla="*/ 899443 h 3028950"/>
                  <a:gd name="connsiteX63" fmla="*/ 763011 w 5200650"/>
                  <a:gd name="connsiteY63" fmla="*/ 899443 h 3028950"/>
                  <a:gd name="connsiteX64" fmla="*/ 763011 w 5200650"/>
                  <a:gd name="connsiteY64" fmla="*/ 826174 h 3028950"/>
                  <a:gd name="connsiteX65" fmla="*/ 664476 w 5200650"/>
                  <a:gd name="connsiteY65" fmla="*/ 826174 h 3028950"/>
                  <a:gd name="connsiteX66" fmla="*/ 664476 w 5200650"/>
                  <a:gd name="connsiteY66" fmla="*/ 750378 h 3028950"/>
                  <a:gd name="connsiteX67" fmla="*/ 656896 w 5200650"/>
                  <a:gd name="connsiteY67" fmla="*/ 750378 h 3028950"/>
                  <a:gd name="connsiteX68" fmla="*/ 656896 w 5200650"/>
                  <a:gd name="connsiteY68" fmla="*/ 709953 h 3028950"/>
                  <a:gd name="connsiteX69" fmla="*/ 621525 w 5200650"/>
                  <a:gd name="connsiteY69" fmla="*/ 709953 h 3028950"/>
                  <a:gd name="connsiteX70" fmla="*/ 621525 w 5200650"/>
                  <a:gd name="connsiteY70" fmla="*/ 646790 h 3028950"/>
                  <a:gd name="connsiteX71" fmla="*/ 596260 w 5200650"/>
                  <a:gd name="connsiteY71" fmla="*/ 646790 h 3028950"/>
                  <a:gd name="connsiteX72" fmla="*/ 596260 w 5200650"/>
                  <a:gd name="connsiteY72" fmla="*/ 588680 h 3028950"/>
                  <a:gd name="connsiteX73" fmla="*/ 548256 w 5200650"/>
                  <a:gd name="connsiteY73" fmla="*/ 588680 h 3028950"/>
                  <a:gd name="connsiteX74" fmla="*/ 548256 w 5200650"/>
                  <a:gd name="connsiteY74" fmla="*/ 548256 h 3028950"/>
                  <a:gd name="connsiteX75" fmla="*/ 530570 w 5200650"/>
                  <a:gd name="connsiteY75" fmla="*/ 548256 h 3028950"/>
                  <a:gd name="connsiteX76" fmla="*/ 530570 w 5200650"/>
                  <a:gd name="connsiteY76" fmla="*/ 467407 h 3028950"/>
                  <a:gd name="connsiteX77" fmla="*/ 358767 w 5200650"/>
                  <a:gd name="connsiteY77" fmla="*/ 467407 h 3028950"/>
                  <a:gd name="connsiteX78" fmla="*/ 358767 w 5200650"/>
                  <a:gd name="connsiteY78" fmla="*/ 378979 h 3028950"/>
                  <a:gd name="connsiteX79" fmla="*/ 346134 w 5200650"/>
                  <a:gd name="connsiteY79" fmla="*/ 378979 h 3028950"/>
                  <a:gd name="connsiteX80" fmla="*/ 346134 w 5200650"/>
                  <a:gd name="connsiteY80" fmla="*/ 265285 h 3028950"/>
                  <a:gd name="connsiteX81" fmla="*/ 320869 w 5200650"/>
                  <a:gd name="connsiteY81" fmla="*/ 265285 h 3028950"/>
                  <a:gd name="connsiteX82" fmla="*/ 320869 w 5200650"/>
                  <a:gd name="connsiteY82" fmla="*/ 164224 h 3028950"/>
                  <a:gd name="connsiteX83" fmla="*/ 290551 w 5200650"/>
                  <a:gd name="connsiteY83" fmla="*/ 164224 h 3028950"/>
                  <a:gd name="connsiteX84" fmla="*/ 290551 w 5200650"/>
                  <a:gd name="connsiteY84" fmla="*/ 63163 h 3028950"/>
                  <a:gd name="connsiteX85" fmla="*/ 252653 w 5200650"/>
                  <a:gd name="connsiteY85" fmla="*/ 63163 h 3028950"/>
                  <a:gd name="connsiteX86" fmla="*/ 252653 w 5200650"/>
                  <a:gd name="connsiteY86" fmla="*/ 0 h 3028950"/>
                  <a:gd name="connsiteX87" fmla="*/ 0 w 5200650"/>
                  <a:gd name="connsiteY87" fmla="*/ 0 h 3028950"/>
                  <a:gd name="connsiteX88" fmla="*/ 0 w 5200650"/>
                  <a:gd name="connsiteY88" fmla="*/ 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200650" h="3028950">
                    <a:moveTo>
                      <a:pt x="5204641" y="3031827"/>
                    </a:moveTo>
                    <a:lnTo>
                      <a:pt x="5118745" y="3031827"/>
                    </a:lnTo>
                    <a:lnTo>
                      <a:pt x="5118745" y="2680640"/>
                    </a:lnTo>
                    <a:lnTo>
                      <a:pt x="4663964" y="2680640"/>
                    </a:lnTo>
                    <a:lnTo>
                      <a:pt x="4663964" y="2556843"/>
                    </a:lnTo>
                    <a:lnTo>
                      <a:pt x="3582610" y="2556843"/>
                    </a:lnTo>
                    <a:lnTo>
                      <a:pt x="3582610" y="2498731"/>
                    </a:lnTo>
                    <a:lnTo>
                      <a:pt x="3398177" y="2498731"/>
                    </a:lnTo>
                    <a:lnTo>
                      <a:pt x="3398177" y="2433047"/>
                    </a:lnTo>
                    <a:lnTo>
                      <a:pt x="3317329" y="2433047"/>
                    </a:lnTo>
                    <a:lnTo>
                      <a:pt x="3317329" y="2369877"/>
                    </a:lnTo>
                    <a:lnTo>
                      <a:pt x="3226375" y="2369877"/>
                    </a:lnTo>
                    <a:lnTo>
                      <a:pt x="3226375" y="2208181"/>
                    </a:lnTo>
                    <a:lnTo>
                      <a:pt x="3135421" y="2208181"/>
                    </a:lnTo>
                    <a:lnTo>
                      <a:pt x="3135421" y="2109645"/>
                    </a:lnTo>
                    <a:lnTo>
                      <a:pt x="3001508" y="2109645"/>
                    </a:lnTo>
                    <a:lnTo>
                      <a:pt x="3001508" y="2059114"/>
                    </a:lnTo>
                    <a:lnTo>
                      <a:pt x="2842336" y="2059114"/>
                    </a:lnTo>
                    <a:lnTo>
                      <a:pt x="2842336" y="2013642"/>
                    </a:lnTo>
                    <a:lnTo>
                      <a:pt x="2753916" y="2013642"/>
                    </a:lnTo>
                    <a:lnTo>
                      <a:pt x="2753916" y="1960588"/>
                    </a:lnTo>
                    <a:lnTo>
                      <a:pt x="2718540" y="1960588"/>
                    </a:lnTo>
                    <a:lnTo>
                      <a:pt x="2718540" y="1907524"/>
                    </a:lnTo>
                    <a:lnTo>
                      <a:pt x="2675592" y="1907524"/>
                    </a:lnTo>
                    <a:lnTo>
                      <a:pt x="2675592" y="1869624"/>
                    </a:lnTo>
                    <a:lnTo>
                      <a:pt x="2531583" y="1869624"/>
                    </a:lnTo>
                    <a:lnTo>
                      <a:pt x="2531583" y="1826676"/>
                    </a:lnTo>
                    <a:lnTo>
                      <a:pt x="2478519" y="1826676"/>
                    </a:lnTo>
                    <a:lnTo>
                      <a:pt x="2478519" y="1773622"/>
                    </a:lnTo>
                    <a:lnTo>
                      <a:pt x="2430513" y="1773622"/>
                    </a:lnTo>
                    <a:lnTo>
                      <a:pt x="2430513" y="1692773"/>
                    </a:lnTo>
                    <a:lnTo>
                      <a:pt x="2400195" y="1692773"/>
                    </a:lnTo>
                    <a:lnTo>
                      <a:pt x="2400195" y="1652349"/>
                    </a:lnTo>
                    <a:lnTo>
                      <a:pt x="1808988" y="1652349"/>
                    </a:lnTo>
                    <a:lnTo>
                      <a:pt x="1808988" y="1622031"/>
                    </a:lnTo>
                    <a:lnTo>
                      <a:pt x="1644768" y="1622031"/>
                    </a:lnTo>
                    <a:lnTo>
                      <a:pt x="1644768" y="1591713"/>
                    </a:lnTo>
                    <a:lnTo>
                      <a:pt x="1619507" y="1591713"/>
                    </a:lnTo>
                    <a:lnTo>
                      <a:pt x="1619507" y="1531077"/>
                    </a:lnTo>
                    <a:lnTo>
                      <a:pt x="1584131" y="1531077"/>
                    </a:lnTo>
                    <a:lnTo>
                      <a:pt x="1584131" y="1500759"/>
                    </a:lnTo>
                    <a:lnTo>
                      <a:pt x="1561395" y="1500759"/>
                    </a:lnTo>
                    <a:lnTo>
                      <a:pt x="1561395" y="1457801"/>
                    </a:lnTo>
                    <a:lnTo>
                      <a:pt x="1407271" y="1457801"/>
                    </a:lnTo>
                    <a:lnTo>
                      <a:pt x="1407271" y="1394641"/>
                    </a:lnTo>
                    <a:lnTo>
                      <a:pt x="1248099" y="1394641"/>
                    </a:lnTo>
                    <a:lnTo>
                      <a:pt x="1248099" y="1361799"/>
                    </a:lnTo>
                    <a:lnTo>
                      <a:pt x="1215257" y="1361799"/>
                    </a:lnTo>
                    <a:lnTo>
                      <a:pt x="1215257" y="1321375"/>
                    </a:lnTo>
                    <a:lnTo>
                      <a:pt x="1189996" y="1321375"/>
                    </a:lnTo>
                    <a:lnTo>
                      <a:pt x="1189996" y="1280950"/>
                    </a:lnTo>
                    <a:lnTo>
                      <a:pt x="1136933" y="1280950"/>
                    </a:lnTo>
                    <a:lnTo>
                      <a:pt x="1136933" y="1268311"/>
                    </a:lnTo>
                    <a:lnTo>
                      <a:pt x="1104090" y="1268311"/>
                    </a:lnTo>
                    <a:lnTo>
                      <a:pt x="1104090" y="1245575"/>
                    </a:lnTo>
                    <a:lnTo>
                      <a:pt x="967664" y="1245575"/>
                    </a:lnTo>
                    <a:lnTo>
                      <a:pt x="967664" y="1200102"/>
                    </a:lnTo>
                    <a:lnTo>
                      <a:pt x="904496" y="1200102"/>
                    </a:lnTo>
                    <a:lnTo>
                      <a:pt x="904496" y="1121778"/>
                    </a:lnTo>
                    <a:lnTo>
                      <a:pt x="859019" y="1121778"/>
                    </a:lnTo>
                    <a:lnTo>
                      <a:pt x="859019" y="1045978"/>
                    </a:lnTo>
                    <a:lnTo>
                      <a:pt x="798382" y="1045978"/>
                    </a:lnTo>
                    <a:lnTo>
                      <a:pt x="798382" y="899443"/>
                    </a:lnTo>
                    <a:lnTo>
                      <a:pt x="763011" y="899443"/>
                    </a:lnTo>
                    <a:lnTo>
                      <a:pt x="763011" y="826174"/>
                    </a:lnTo>
                    <a:lnTo>
                      <a:pt x="664476" y="826174"/>
                    </a:lnTo>
                    <a:lnTo>
                      <a:pt x="664476" y="750378"/>
                    </a:lnTo>
                    <a:lnTo>
                      <a:pt x="656896" y="750378"/>
                    </a:lnTo>
                    <a:lnTo>
                      <a:pt x="656896" y="709953"/>
                    </a:lnTo>
                    <a:lnTo>
                      <a:pt x="621525" y="709953"/>
                    </a:lnTo>
                    <a:lnTo>
                      <a:pt x="621525" y="646790"/>
                    </a:lnTo>
                    <a:lnTo>
                      <a:pt x="596260" y="646790"/>
                    </a:lnTo>
                    <a:lnTo>
                      <a:pt x="596260" y="588680"/>
                    </a:lnTo>
                    <a:lnTo>
                      <a:pt x="548256" y="588680"/>
                    </a:lnTo>
                    <a:lnTo>
                      <a:pt x="548256" y="548256"/>
                    </a:lnTo>
                    <a:lnTo>
                      <a:pt x="530570" y="548256"/>
                    </a:lnTo>
                    <a:lnTo>
                      <a:pt x="530570" y="467407"/>
                    </a:lnTo>
                    <a:lnTo>
                      <a:pt x="358767" y="467407"/>
                    </a:lnTo>
                    <a:lnTo>
                      <a:pt x="358767" y="378979"/>
                    </a:lnTo>
                    <a:lnTo>
                      <a:pt x="346134" y="378979"/>
                    </a:lnTo>
                    <a:lnTo>
                      <a:pt x="346134" y="265285"/>
                    </a:lnTo>
                    <a:lnTo>
                      <a:pt x="320869" y="265285"/>
                    </a:lnTo>
                    <a:lnTo>
                      <a:pt x="320869" y="164224"/>
                    </a:lnTo>
                    <a:lnTo>
                      <a:pt x="290551" y="164224"/>
                    </a:lnTo>
                    <a:lnTo>
                      <a:pt x="290551" y="63163"/>
                    </a:lnTo>
                    <a:lnTo>
                      <a:pt x="252653" y="63163"/>
                    </a:lnTo>
                    <a:lnTo>
                      <a:pt x="252653" y="0"/>
                    </a:lnTo>
                    <a:lnTo>
                      <a:pt x="0" y="0"/>
                    </a:ln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318" name="Group 317">
                <a:extLst>
                  <a:ext uri="{FF2B5EF4-FFF2-40B4-BE49-F238E27FC236}">
                    <a16:creationId xmlns:a16="http://schemas.microsoft.com/office/drawing/2014/main" xmlns="" id="{031C3180-EFDA-4534-BC85-BA8A9BEB37D0}"/>
                  </a:ext>
                </a:extLst>
              </p:cNvPr>
              <p:cNvGrpSpPr/>
              <p:nvPr/>
            </p:nvGrpSpPr>
            <p:grpSpPr>
              <a:xfrm>
                <a:off x="9321807" y="1863333"/>
                <a:ext cx="5000641" cy="3095644"/>
                <a:chOff x="9321807" y="1863333"/>
                <a:chExt cx="5000641" cy="3095644"/>
              </a:xfrm>
            </p:grpSpPr>
            <p:sp>
              <p:nvSpPr>
                <p:cNvPr id="319" name="Freeform: Shape 253">
                  <a:extLst>
                    <a:ext uri="{FF2B5EF4-FFF2-40B4-BE49-F238E27FC236}">
                      <a16:creationId xmlns:a16="http://schemas.microsoft.com/office/drawing/2014/main" xmlns="" id="{4BE1E8D7-2A72-4CC5-8E82-38CE0E22FF72}"/>
                    </a:ext>
                  </a:extLst>
                </p:cNvPr>
                <p:cNvSpPr/>
                <p:nvPr/>
              </p:nvSpPr>
              <p:spPr>
                <a:xfrm>
                  <a:off x="9321807" y="1863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0" name="Freeform: Shape 254">
                  <a:extLst>
                    <a:ext uri="{FF2B5EF4-FFF2-40B4-BE49-F238E27FC236}">
                      <a16:creationId xmlns:a16="http://schemas.microsoft.com/office/drawing/2014/main" xmlns="" id="{879EE131-05CE-410B-A08C-D825E95B20D0}"/>
                    </a:ext>
                  </a:extLst>
                </p:cNvPr>
                <p:cNvSpPr/>
                <p:nvPr/>
              </p:nvSpPr>
              <p:spPr>
                <a:xfrm>
                  <a:off x="9493257" y="23395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1" name="Freeform: Shape 255">
                  <a:extLst>
                    <a:ext uri="{FF2B5EF4-FFF2-40B4-BE49-F238E27FC236}">
                      <a16:creationId xmlns:a16="http://schemas.microsoft.com/office/drawing/2014/main" xmlns="" id="{9218B44A-8D14-4C0B-AAE4-47C96181760C}"/>
                    </a:ext>
                  </a:extLst>
                </p:cNvPr>
                <p:cNvSpPr/>
                <p:nvPr/>
              </p:nvSpPr>
              <p:spPr>
                <a:xfrm>
                  <a:off x="9550407" y="23395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2" name="Freeform: Shape 256">
                  <a:extLst>
                    <a:ext uri="{FF2B5EF4-FFF2-40B4-BE49-F238E27FC236}">
                      <a16:creationId xmlns:a16="http://schemas.microsoft.com/office/drawing/2014/main" xmlns="" id="{F11878AD-2DB7-47B9-BEE1-F4EDD04DC0A5}"/>
                    </a:ext>
                  </a:extLst>
                </p:cNvPr>
                <p:cNvSpPr/>
                <p:nvPr/>
              </p:nvSpPr>
              <p:spPr>
                <a:xfrm>
                  <a:off x="9626607" y="23395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3" name="Freeform: Shape 257">
                  <a:extLst>
                    <a:ext uri="{FF2B5EF4-FFF2-40B4-BE49-F238E27FC236}">
                      <a16:creationId xmlns:a16="http://schemas.microsoft.com/office/drawing/2014/main" xmlns="" id="{12760323-337A-4873-A7A4-8BA26D556515}"/>
                    </a:ext>
                  </a:extLst>
                </p:cNvPr>
                <p:cNvSpPr/>
                <p:nvPr/>
              </p:nvSpPr>
              <p:spPr>
                <a:xfrm>
                  <a:off x="9683757" y="24538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4" name="Freeform: Shape 258">
                  <a:extLst>
                    <a:ext uri="{FF2B5EF4-FFF2-40B4-BE49-F238E27FC236}">
                      <a16:creationId xmlns:a16="http://schemas.microsoft.com/office/drawing/2014/main" xmlns="" id="{49D7DF71-4395-46E8-A136-5A00A6E8C00A}"/>
                    </a:ext>
                  </a:extLst>
                </p:cNvPr>
                <p:cNvSpPr/>
                <p:nvPr/>
              </p:nvSpPr>
              <p:spPr>
                <a:xfrm>
                  <a:off x="9740907" y="25681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5" name="Freeform: Shape 259">
                  <a:extLst>
                    <a:ext uri="{FF2B5EF4-FFF2-40B4-BE49-F238E27FC236}">
                      <a16:creationId xmlns:a16="http://schemas.microsoft.com/office/drawing/2014/main" xmlns="" id="{5D44047C-6F2E-48F4-9E50-D580EF6A89DE}"/>
                    </a:ext>
                  </a:extLst>
                </p:cNvPr>
                <p:cNvSpPr/>
                <p:nvPr/>
              </p:nvSpPr>
              <p:spPr>
                <a:xfrm>
                  <a:off x="9817107" y="26824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6" name="Freeform: Shape 260">
                  <a:extLst>
                    <a:ext uri="{FF2B5EF4-FFF2-40B4-BE49-F238E27FC236}">
                      <a16:creationId xmlns:a16="http://schemas.microsoft.com/office/drawing/2014/main" xmlns="" id="{984D0A09-1A9F-4F26-B050-E701B76FD3BC}"/>
                    </a:ext>
                  </a:extLst>
                </p:cNvPr>
                <p:cNvSpPr/>
                <p:nvPr/>
              </p:nvSpPr>
              <p:spPr>
                <a:xfrm>
                  <a:off x="9855207" y="26824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7" name="Freeform: Shape 261">
                  <a:extLst>
                    <a:ext uri="{FF2B5EF4-FFF2-40B4-BE49-F238E27FC236}">
                      <a16:creationId xmlns:a16="http://schemas.microsoft.com/office/drawing/2014/main" xmlns="" id="{E9E1B679-E8B2-4405-9D56-5BE7E52D4DAA}"/>
                    </a:ext>
                  </a:extLst>
                </p:cNvPr>
                <p:cNvSpPr/>
                <p:nvPr/>
              </p:nvSpPr>
              <p:spPr>
                <a:xfrm>
                  <a:off x="9931408" y="291108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8" name="Freeform: Shape 262">
                  <a:extLst>
                    <a:ext uri="{FF2B5EF4-FFF2-40B4-BE49-F238E27FC236}">
                      <a16:creationId xmlns:a16="http://schemas.microsoft.com/office/drawing/2014/main" xmlns="" id="{CE17689E-DEB0-4EBA-ABED-BCAFEDB0FE02}"/>
                    </a:ext>
                  </a:extLst>
                </p:cNvPr>
                <p:cNvSpPr/>
                <p:nvPr/>
              </p:nvSpPr>
              <p:spPr>
                <a:xfrm>
                  <a:off x="10064758" y="306348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9" name="Freeform: Shape 263">
                  <a:extLst>
                    <a:ext uri="{FF2B5EF4-FFF2-40B4-BE49-F238E27FC236}">
                      <a16:creationId xmlns:a16="http://schemas.microsoft.com/office/drawing/2014/main" xmlns="" id="{23B05143-22CA-473B-B894-80B46BE7F6B2}"/>
                    </a:ext>
                  </a:extLst>
                </p:cNvPr>
                <p:cNvSpPr/>
                <p:nvPr/>
              </p:nvSpPr>
              <p:spPr>
                <a:xfrm>
                  <a:off x="10121904" y="3101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0" name="Freeform: Shape 264">
                  <a:extLst>
                    <a:ext uri="{FF2B5EF4-FFF2-40B4-BE49-F238E27FC236}">
                      <a16:creationId xmlns:a16="http://schemas.microsoft.com/office/drawing/2014/main" xmlns="" id="{EA396EE6-2DBF-491D-BDC8-6497534C51E2}"/>
                    </a:ext>
                  </a:extLst>
                </p:cNvPr>
                <p:cNvSpPr/>
                <p:nvPr/>
              </p:nvSpPr>
              <p:spPr>
                <a:xfrm>
                  <a:off x="10160004" y="3101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1" name="Freeform: Shape 265">
                  <a:extLst>
                    <a:ext uri="{FF2B5EF4-FFF2-40B4-BE49-F238E27FC236}">
                      <a16:creationId xmlns:a16="http://schemas.microsoft.com/office/drawing/2014/main" xmlns="" id="{A6255DE9-8CDF-4306-81CB-A400ED33F159}"/>
                    </a:ext>
                  </a:extLst>
                </p:cNvPr>
                <p:cNvSpPr/>
                <p:nvPr/>
              </p:nvSpPr>
              <p:spPr>
                <a:xfrm>
                  <a:off x="10274304" y="3139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2" name="Freeform: Shape 266">
                  <a:extLst>
                    <a:ext uri="{FF2B5EF4-FFF2-40B4-BE49-F238E27FC236}">
                      <a16:creationId xmlns:a16="http://schemas.microsoft.com/office/drawing/2014/main" xmlns="" id="{666F578B-E718-49D8-8E7B-37D3C330CA3D}"/>
                    </a:ext>
                  </a:extLst>
                </p:cNvPr>
                <p:cNvSpPr/>
                <p:nvPr/>
              </p:nvSpPr>
              <p:spPr>
                <a:xfrm>
                  <a:off x="10369554" y="32539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3" name="Freeform: Shape 267">
                  <a:extLst>
                    <a:ext uri="{FF2B5EF4-FFF2-40B4-BE49-F238E27FC236}">
                      <a16:creationId xmlns:a16="http://schemas.microsoft.com/office/drawing/2014/main" xmlns="" id="{8F49AFA6-E8B9-4E6F-B8CB-8ABA045C4A7F}"/>
                    </a:ext>
                  </a:extLst>
                </p:cNvPr>
                <p:cNvSpPr/>
                <p:nvPr/>
              </p:nvSpPr>
              <p:spPr>
                <a:xfrm>
                  <a:off x="10541004"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4" name="Freeform: Shape 268">
                  <a:extLst>
                    <a:ext uri="{FF2B5EF4-FFF2-40B4-BE49-F238E27FC236}">
                      <a16:creationId xmlns:a16="http://schemas.microsoft.com/office/drawing/2014/main" xmlns="" id="{A5141778-A77E-4023-94A1-7F8BA2DA8604}"/>
                    </a:ext>
                  </a:extLst>
                </p:cNvPr>
                <p:cNvSpPr/>
                <p:nvPr/>
              </p:nvSpPr>
              <p:spPr>
                <a:xfrm>
                  <a:off x="10598154"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5" name="Freeform: Shape 269">
                  <a:extLst>
                    <a:ext uri="{FF2B5EF4-FFF2-40B4-BE49-F238E27FC236}">
                      <a16:creationId xmlns:a16="http://schemas.microsoft.com/office/drawing/2014/main" xmlns="" id="{3D8ECF5F-91A5-4D44-A219-829038FC30D8}"/>
                    </a:ext>
                  </a:extLst>
                </p:cNvPr>
                <p:cNvSpPr/>
                <p:nvPr/>
              </p:nvSpPr>
              <p:spPr>
                <a:xfrm>
                  <a:off x="10598154"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6" name="Freeform: Shape 270">
                  <a:extLst>
                    <a:ext uri="{FF2B5EF4-FFF2-40B4-BE49-F238E27FC236}">
                      <a16:creationId xmlns:a16="http://schemas.microsoft.com/office/drawing/2014/main" xmlns="" id="{B0CCE140-00C5-4EF6-A25E-A287B25EFD69}"/>
                    </a:ext>
                  </a:extLst>
                </p:cNvPr>
                <p:cNvSpPr/>
                <p:nvPr/>
              </p:nvSpPr>
              <p:spPr>
                <a:xfrm>
                  <a:off x="10655313"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7" name="Freeform: Shape 271">
                  <a:extLst>
                    <a:ext uri="{FF2B5EF4-FFF2-40B4-BE49-F238E27FC236}">
                      <a16:creationId xmlns:a16="http://schemas.microsoft.com/office/drawing/2014/main" xmlns="" id="{5517C969-084B-4C97-BFB1-EFD5405F8F3E}"/>
                    </a:ext>
                  </a:extLst>
                </p:cNvPr>
                <p:cNvSpPr/>
                <p:nvPr/>
              </p:nvSpPr>
              <p:spPr>
                <a:xfrm>
                  <a:off x="10712463" y="33873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8" name="Freeform: Shape 272">
                  <a:extLst>
                    <a:ext uri="{FF2B5EF4-FFF2-40B4-BE49-F238E27FC236}">
                      <a16:creationId xmlns:a16="http://schemas.microsoft.com/office/drawing/2014/main" xmlns="" id="{44E7609C-CBC1-4711-8774-AA1E84C393A0}"/>
                    </a:ext>
                  </a:extLst>
                </p:cNvPr>
                <p:cNvSpPr/>
                <p:nvPr/>
              </p:nvSpPr>
              <p:spPr>
                <a:xfrm>
                  <a:off x="10807713" y="3482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9" name="Freeform: Shape 273">
                  <a:extLst>
                    <a:ext uri="{FF2B5EF4-FFF2-40B4-BE49-F238E27FC236}">
                      <a16:creationId xmlns:a16="http://schemas.microsoft.com/office/drawing/2014/main" xmlns="" id="{28B94E3A-4309-4E82-ACBD-C4F367D3DCFE}"/>
                    </a:ext>
                  </a:extLst>
                </p:cNvPr>
                <p:cNvSpPr/>
                <p:nvPr/>
              </p:nvSpPr>
              <p:spPr>
                <a:xfrm>
                  <a:off x="10883913" y="3482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0" name="Freeform: Shape 274">
                  <a:extLst>
                    <a:ext uri="{FF2B5EF4-FFF2-40B4-BE49-F238E27FC236}">
                      <a16:creationId xmlns:a16="http://schemas.microsoft.com/office/drawing/2014/main" xmlns="" id="{5844DD10-F50B-4D5C-BEDD-5A29BAAFC102}"/>
                    </a:ext>
                  </a:extLst>
                </p:cNvPr>
                <p:cNvSpPr/>
                <p:nvPr/>
              </p:nvSpPr>
              <p:spPr>
                <a:xfrm>
                  <a:off x="10902963" y="3482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1" name="Freeform: Shape 275">
                  <a:extLst>
                    <a:ext uri="{FF2B5EF4-FFF2-40B4-BE49-F238E27FC236}">
                      <a16:creationId xmlns:a16="http://schemas.microsoft.com/office/drawing/2014/main" xmlns="" id="{4E1F223E-BA76-4FC7-8F73-C3CBFE06E463}"/>
                    </a:ext>
                  </a:extLst>
                </p:cNvPr>
                <p:cNvSpPr/>
                <p:nvPr/>
              </p:nvSpPr>
              <p:spPr>
                <a:xfrm>
                  <a:off x="109410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2" name="Freeform: Shape 276">
                  <a:extLst>
                    <a:ext uri="{FF2B5EF4-FFF2-40B4-BE49-F238E27FC236}">
                      <a16:creationId xmlns:a16="http://schemas.microsoft.com/office/drawing/2014/main" xmlns="" id="{DE8E3D68-C74F-427B-AB59-C73ABE10829A}"/>
                    </a:ext>
                  </a:extLst>
                </p:cNvPr>
                <p:cNvSpPr/>
                <p:nvPr/>
              </p:nvSpPr>
              <p:spPr>
                <a:xfrm>
                  <a:off x="109791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3" name="Freeform: Shape 277">
                  <a:extLst>
                    <a:ext uri="{FF2B5EF4-FFF2-40B4-BE49-F238E27FC236}">
                      <a16:creationId xmlns:a16="http://schemas.microsoft.com/office/drawing/2014/main" xmlns="" id="{BEF1A0D2-D3A9-4CB8-96D1-FE5B93C878E8}"/>
                    </a:ext>
                  </a:extLst>
                </p:cNvPr>
                <p:cNvSpPr/>
                <p:nvPr/>
              </p:nvSpPr>
              <p:spPr>
                <a:xfrm>
                  <a:off x="110172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4" name="Freeform: Shape 278">
                  <a:extLst>
                    <a:ext uri="{FF2B5EF4-FFF2-40B4-BE49-F238E27FC236}">
                      <a16:creationId xmlns:a16="http://schemas.microsoft.com/office/drawing/2014/main" xmlns="" id="{8056CD77-FD95-4AF1-A57D-2F9976FE711B}"/>
                    </a:ext>
                  </a:extLst>
                </p:cNvPr>
                <p:cNvSpPr/>
                <p:nvPr/>
              </p:nvSpPr>
              <p:spPr>
                <a:xfrm>
                  <a:off x="111696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5" name="Freeform: Shape 279">
                  <a:extLst>
                    <a:ext uri="{FF2B5EF4-FFF2-40B4-BE49-F238E27FC236}">
                      <a16:creationId xmlns:a16="http://schemas.microsoft.com/office/drawing/2014/main" xmlns="" id="{BCAB28ED-5141-49A6-8736-37083C4E7766}"/>
                    </a:ext>
                  </a:extLst>
                </p:cNvPr>
                <p:cNvSpPr/>
                <p:nvPr/>
              </p:nvSpPr>
              <p:spPr>
                <a:xfrm>
                  <a:off x="111696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6" name="Freeform: Shape 280">
                  <a:extLst>
                    <a:ext uri="{FF2B5EF4-FFF2-40B4-BE49-F238E27FC236}">
                      <a16:creationId xmlns:a16="http://schemas.microsoft.com/office/drawing/2014/main" xmlns="" id="{197A224B-E105-4B6D-91E2-E7F9C2E2F6BD}"/>
                    </a:ext>
                  </a:extLst>
                </p:cNvPr>
                <p:cNvSpPr/>
                <p:nvPr/>
              </p:nvSpPr>
              <p:spPr>
                <a:xfrm>
                  <a:off x="1118871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7" name="Freeform: Shape 281">
                  <a:extLst>
                    <a:ext uri="{FF2B5EF4-FFF2-40B4-BE49-F238E27FC236}">
                      <a16:creationId xmlns:a16="http://schemas.microsoft.com/office/drawing/2014/main" xmlns="" id="{2797432C-36D0-4EE7-A715-CE408ABD5B6E}"/>
                    </a:ext>
                  </a:extLst>
                </p:cNvPr>
                <p:cNvSpPr/>
                <p:nvPr/>
              </p:nvSpPr>
              <p:spPr>
                <a:xfrm>
                  <a:off x="1122681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8" name="Freeform: Shape 282">
                  <a:extLst>
                    <a:ext uri="{FF2B5EF4-FFF2-40B4-BE49-F238E27FC236}">
                      <a16:creationId xmlns:a16="http://schemas.microsoft.com/office/drawing/2014/main" xmlns="" id="{261E118B-A8EC-4F65-B432-12953D217FAF}"/>
                    </a:ext>
                  </a:extLst>
                </p:cNvPr>
                <p:cNvSpPr/>
                <p:nvPr/>
              </p:nvSpPr>
              <p:spPr>
                <a:xfrm>
                  <a:off x="1126491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9" name="Freeform: Shape 283">
                  <a:extLst>
                    <a:ext uri="{FF2B5EF4-FFF2-40B4-BE49-F238E27FC236}">
                      <a16:creationId xmlns:a16="http://schemas.microsoft.com/office/drawing/2014/main" xmlns="" id="{D50C7B4D-ECB6-42F0-AB95-9E9CE6E1956C}"/>
                    </a:ext>
                  </a:extLst>
                </p:cNvPr>
                <p:cNvSpPr/>
                <p:nvPr/>
              </p:nvSpPr>
              <p:spPr>
                <a:xfrm>
                  <a:off x="114363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0" name="Freeform: Shape 284">
                  <a:extLst>
                    <a:ext uri="{FF2B5EF4-FFF2-40B4-BE49-F238E27FC236}">
                      <a16:creationId xmlns:a16="http://schemas.microsoft.com/office/drawing/2014/main" xmlns="" id="{5C7D31A7-5A24-4BBE-B1DF-887BCBC5C858}"/>
                    </a:ext>
                  </a:extLst>
                </p:cNvPr>
                <p:cNvSpPr/>
                <p:nvPr/>
              </p:nvSpPr>
              <p:spPr>
                <a:xfrm>
                  <a:off x="11855463" y="38254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1" name="Freeform: Shape 285">
                  <a:extLst>
                    <a:ext uri="{FF2B5EF4-FFF2-40B4-BE49-F238E27FC236}">
                      <a16:creationId xmlns:a16="http://schemas.microsoft.com/office/drawing/2014/main" xmlns="" id="{151E39D8-5DAF-487F-8A1D-C97B3F898FC4}"/>
                    </a:ext>
                  </a:extLst>
                </p:cNvPr>
                <p:cNvSpPr/>
                <p:nvPr/>
              </p:nvSpPr>
              <p:spPr>
                <a:xfrm>
                  <a:off x="12007863" y="39207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2" name="Freeform: Shape 286">
                  <a:extLst>
                    <a:ext uri="{FF2B5EF4-FFF2-40B4-BE49-F238E27FC236}">
                      <a16:creationId xmlns:a16="http://schemas.microsoft.com/office/drawing/2014/main" xmlns="" id="{887974CB-3C90-4A6D-A0F5-8D6DA64A7F64}"/>
                    </a:ext>
                  </a:extLst>
                </p:cNvPr>
                <p:cNvSpPr/>
                <p:nvPr/>
              </p:nvSpPr>
              <p:spPr>
                <a:xfrm>
                  <a:off x="12312663" y="40731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3" name="Freeform: Shape 287">
                  <a:extLst>
                    <a:ext uri="{FF2B5EF4-FFF2-40B4-BE49-F238E27FC236}">
                      <a16:creationId xmlns:a16="http://schemas.microsoft.com/office/drawing/2014/main" xmlns="" id="{17EAD2CC-5693-4992-B439-A3B729FBD4F5}"/>
                    </a:ext>
                  </a:extLst>
                </p:cNvPr>
                <p:cNvSpPr/>
                <p:nvPr/>
              </p:nvSpPr>
              <p:spPr>
                <a:xfrm>
                  <a:off x="12388863" y="4244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4" name="Freeform: Shape 288">
                  <a:extLst>
                    <a:ext uri="{FF2B5EF4-FFF2-40B4-BE49-F238E27FC236}">
                      <a16:creationId xmlns:a16="http://schemas.microsoft.com/office/drawing/2014/main" xmlns="" id="{8627AB94-5B78-43EC-968C-2B9A228ABF9F}"/>
                    </a:ext>
                  </a:extLst>
                </p:cNvPr>
                <p:cNvSpPr/>
                <p:nvPr/>
              </p:nvSpPr>
              <p:spPr>
                <a:xfrm>
                  <a:off x="12617463" y="43588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5" name="Freeform: Shape 289">
                  <a:extLst>
                    <a:ext uri="{FF2B5EF4-FFF2-40B4-BE49-F238E27FC236}">
                      <a16:creationId xmlns:a16="http://schemas.microsoft.com/office/drawing/2014/main" xmlns="" id="{744C199D-783E-4C8B-BC40-BBCAD1BC91A3}"/>
                    </a:ext>
                  </a:extLst>
                </p:cNvPr>
                <p:cNvSpPr/>
                <p:nvPr/>
              </p:nvSpPr>
              <p:spPr>
                <a:xfrm>
                  <a:off x="127317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6" name="Freeform: Shape 290">
                  <a:extLst>
                    <a:ext uri="{FF2B5EF4-FFF2-40B4-BE49-F238E27FC236}">
                      <a16:creationId xmlns:a16="http://schemas.microsoft.com/office/drawing/2014/main" xmlns="" id="{4D38D852-B306-4AC5-BFAE-0CAD52694E71}"/>
                    </a:ext>
                  </a:extLst>
                </p:cNvPr>
                <p:cNvSpPr/>
                <p:nvPr/>
              </p:nvSpPr>
              <p:spPr>
                <a:xfrm>
                  <a:off x="127698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7" name="Freeform: Shape 291">
                  <a:extLst>
                    <a:ext uri="{FF2B5EF4-FFF2-40B4-BE49-F238E27FC236}">
                      <a16:creationId xmlns:a16="http://schemas.microsoft.com/office/drawing/2014/main" xmlns="" id="{F1C974F4-063E-47D4-89F1-968CE5CA90CE}"/>
                    </a:ext>
                  </a:extLst>
                </p:cNvPr>
                <p:cNvSpPr/>
                <p:nvPr/>
              </p:nvSpPr>
              <p:spPr>
                <a:xfrm>
                  <a:off x="128079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8" name="Freeform: Shape 292">
                  <a:extLst>
                    <a:ext uri="{FF2B5EF4-FFF2-40B4-BE49-F238E27FC236}">
                      <a16:creationId xmlns:a16="http://schemas.microsoft.com/office/drawing/2014/main" xmlns="" id="{26305CC8-A711-4FA3-984F-F70DABE80D2C}"/>
                    </a:ext>
                  </a:extLst>
                </p:cNvPr>
                <p:cNvSpPr/>
                <p:nvPr/>
              </p:nvSpPr>
              <p:spPr>
                <a:xfrm>
                  <a:off x="136842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9" name="Freeform: Shape 293">
                  <a:extLst>
                    <a:ext uri="{FF2B5EF4-FFF2-40B4-BE49-F238E27FC236}">
                      <a16:creationId xmlns:a16="http://schemas.microsoft.com/office/drawing/2014/main" xmlns="" id="{222E60C1-8A3F-4FED-8570-E60BEBE2509E}"/>
                    </a:ext>
                  </a:extLst>
                </p:cNvPr>
                <p:cNvSpPr/>
                <p:nvPr/>
              </p:nvSpPr>
              <p:spPr>
                <a:xfrm>
                  <a:off x="1379856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0" name="Freeform: Shape 294">
                  <a:extLst>
                    <a:ext uri="{FF2B5EF4-FFF2-40B4-BE49-F238E27FC236}">
                      <a16:creationId xmlns:a16="http://schemas.microsoft.com/office/drawing/2014/main" xmlns="" id="{F01D3626-68CD-4A2F-8AF0-6DE032A1D99A}"/>
                    </a:ext>
                  </a:extLst>
                </p:cNvPr>
                <p:cNvSpPr/>
                <p:nvPr/>
              </p:nvSpPr>
              <p:spPr>
                <a:xfrm>
                  <a:off x="1395097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1" name="Freeform: Shape 295">
                  <a:extLst>
                    <a:ext uri="{FF2B5EF4-FFF2-40B4-BE49-F238E27FC236}">
                      <a16:creationId xmlns:a16="http://schemas.microsoft.com/office/drawing/2014/main" xmlns="" id="{EEFAABB9-A225-4E7E-A6B5-D04F817C9B82}"/>
                    </a:ext>
                  </a:extLst>
                </p:cNvPr>
                <p:cNvSpPr/>
                <p:nvPr/>
              </p:nvSpPr>
              <p:spPr>
                <a:xfrm>
                  <a:off x="1398907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2" name="Freeform: Shape 296">
                  <a:extLst>
                    <a:ext uri="{FF2B5EF4-FFF2-40B4-BE49-F238E27FC236}">
                      <a16:creationId xmlns:a16="http://schemas.microsoft.com/office/drawing/2014/main" xmlns="" id="{F2A01A75-BC93-420F-B4CF-97C9F31D527C}"/>
                    </a:ext>
                  </a:extLst>
                </p:cNvPr>
                <p:cNvSpPr/>
                <p:nvPr/>
              </p:nvSpPr>
              <p:spPr>
                <a:xfrm>
                  <a:off x="1410337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3" name="Freeform: Shape 297">
                  <a:extLst>
                    <a:ext uri="{FF2B5EF4-FFF2-40B4-BE49-F238E27FC236}">
                      <a16:creationId xmlns:a16="http://schemas.microsoft.com/office/drawing/2014/main" xmlns="" id="{FF3FD9F8-562F-475B-A938-2894DA25F1C2}"/>
                    </a:ext>
                  </a:extLst>
                </p:cNvPr>
                <p:cNvSpPr/>
                <p:nvPr/>
              </p:nvSpPr>
              <p:spPr>
                <a:xfrm>
                  <a:off x="14312923" y="48923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grpSp>
          <p:nvGrpSpPr>
            <p:cNvPr id="225" name="Group 224">
              <a:extLst>
                <a:ext uri="{FF2B5EF4-FFF2-40B4-BE49-F238E27FC236}">
                  <a16:creationId xmlns:a16="http://schemas.microsoft.com/office/drawing/2014/main" xmlns="" id="{D26AC117-0726-419F-B260-C4BC90FA4040}"/>
                </a:ext>
              </a:extLst>
            </p:cNvPr>
            <p:cNvGrpSpPr/>
            <p:nvPr/>
          </p:nvGrpSpPr>
          <p:grpSpPr>
            <a:xfrm>
              <a:off x="5504894" y="2395485"/>
              <a:ext cx="3150000" cy="1728000"/>
              <a:chOff x="8774633" y="2515998"/>
              <a:chExt cx="4914900" cy="2676535"/>
            </a:xfrm>
          </p:grpSpPr>
          <p:sp>
            <p:nvSpPr>
              <p:cNvPr id="270" name="Freeform: Shape 302">
                <a:extLst>
                  <a:ext uri="{FF2B5EF4-FFF2-40B4-BE49-F238E27FC236}">
                    <a16:creationId xmlns:a16="http://schemas.microsoft.com/office/drawing/2014/main" xmlns="" id="{7FF9DA70-7C63-4E23-A737-1FD59C07D875}"/>
                  </a:ext>
                </a:extLst>
              </p:cNvPr>
              <p:cNvSpPr/>
              <p:nvPr/>
            </p:nvSpPr>
            <p:spPr>
              <a:xfrm>
                <a:off x="8774633" y="2549668"/>
                <a:ext cx="4914900" cy="2600325"/>
              </a:xfrm>
              <a:custGeom>
                <a:avLst/>
                <a:gdLst>
                  <a:gd name="connsiteX0" fmla="*/ 4915824 w 4914900"/>
                  <a:gd name="connsiteY0" fmla="*/ 2604527 h 2600325"/>
                  <a:gd name="connsiteX1" fmla="*/ 4659011 w 4914900"/>
                  <a:gd name="connsiteY1" fmla="*/ 2604527 h 2600325"/>
                  <a:gd name="connsiteX2" fmla="*/ 4659011 w 4914900"/>
                  <a:gd name="connsiteY2" fmla="*/ 2338131 h 2600325"/>
                  <a:gd name="connsiteX3" fmla="*/ 4116638 w 4914900"/>
                  <a:gd name="connsiteY3" fmla="*/ 2338131 h 2600325"/>
                  <a:gd name="connsiteX4" fmla="*/ 4116638 w 4914900"/>
                  <a:gd name="connsiteY4" fmla="*/ 2251882 h 2600325"/>
                  <a:gd name="connsiteX5" fmla="*/ 3457366 w 4914900"/>
                  <a:gd name="connsiteY5" fmla="*/ 2251882 h 2600325"/>
                  <a:gd name="connsiteX6" fmla="*/ 3457366 w 4914900"/>
                  <a:gd name="connsiteY6" fmla="*/ 2171396 h 2600325"/>
                  <a:gd name="connsiteX7" fmla="*/ 3353877 w 4914900"/>
                  <a:gd name="connsiteY7" fmla="*/ 2171396 h 2600325"/>
                  <a:gd name="connsiteX8" fmla="*/ 3353877 w 4914900"/>
                  <a:gd name="connsiteY8" fmla="*/ 2138811 h 2600325"/>
                  <a:gd name="connsiteX9" fmla="*/ 3296374 w 4914900"/>
                  <a:gd name="connsiteY9" fmla="*/ 2138811 h 2600325"/>
                  <a:gd name="connsiteX10" fmla="*/ 3296374 w 4914900"/>
                  <a:gd name="connsiteY10" fmla="*/ 2060239 h 2600325"/>
                  <a:gd name="connsiteX11" fmla="*/ 3217802 w 4914900"/>
                  <a:gd name="connsiteY11" fmla="*/ 2060239 h 2600325"/>
                  <a:gd name="connsiteX12" fmla="*/ 3217802 w 4914900"/>
                  <a:gd name="connsiteY12" fmla="*/ 2012329 h 2600325"/>
                  <a:gd name="connsiteX13" fmla="*/ 2755926 w 4914900"/>
                  <a:gd name="connsiteY13" fmla="*/ 2012329 h 2600325"/>
                  <a:gd name="connsiteX14" fmla="*/ 2755926 w 4914900"/>
                  <a:gd name="connsiteY14" fmla="*/ 1970162 h 2600325"/>
                  <a:gd name="connsiteX15" fmla="*/ 2658180 w 4914900"/>
                  <a:gd name="connsiteY15" fmla="*/ 1970162 h 2600325"/>
                  <a:gd name="connsiteX16" fmla="*/ 2658180 w 4914900"/>
                  <a:gd name="connsiteY16" fmla="*/ 1933747 h 2600325"/>
                  <a:gd name="connsiteX17" fmla="*/ 2650522 w 4914900"/>
                  <a:gd name="connsiteY17" fmla="*/ 1933747 h 2600325"/>
                  <a:gd name="connsiteX18" fmla="*/ 2650522 w 4914900"/>
                  <a:gd name="connsiteY18" fmla="*/ 1880084 h 2600325"/>
                  <a:gd name="connsiteX19" fmla="*/ 2598773 w 4914900"/>
                  <a:gd name="connsiteY19" fmla="*/ 1880084 h 2600325"/>
                  <a:gd name="connsiteX20" fmla="*/ 2598773 w 4914900"/>
                  <a:gd name="connsiteY20" fmla="*/ 1841755 h 2600325"/>
                  <a:gd name="connsiteX21" fmla="*/ 2543194 w 4914900"/>
                  <a:gd name="connsiteY21" fmla="*/ 1841755 h 2600325"/>
                  <a:gd name="connsiteX22" fmla="*/ 2543194 w 4914900"/>
                  <a:gd name="connsiteY22" fmla="*/ 1797673 h 2600325"/>
                  <a:gd name="connsiteX23" fmla="*/ 2506780 w 4914900"/>
                  <a:gd name="connsiteY23" fmla="*/ 1797673 h 2600325"/>
                  <a:gd name="connsiteX24" fmla="*/ 2506780 w 4914900"/>
                  <a:gd name="connsiteY24" fmla="*/ 1724845 h 2600325"/>
                  <a:gd name="connsiteX25" fmla="*/ 2472281 w 4914900"/>
                  <a:gd name="connsiteY25" fmla="*/ 1724845 h 2600325"/>
                  <a:gd name="connsiteX26" fmla="*/ 2472281 w 4914900"/>
                  <a:gd name="connsiteY26" fmla="*/ 1699937 h 2600325"/>
                  <a:gd name="connsiteX27" fmla="*/ 2420541 w 4914900"/>
                  <a:gd name="connsiteY27" fmla="*/ 1699937 h 2600325"/>
                  <a:gd name="connsiteX28" fmla="*/ 2420541 w 4914900"/>
                  <a:gd name="connsiteY28" fmla="*/ 1657770 h 2600325"/>
                  <a:gd name="connsiteX29" fmla="*/ 2008489 w 4914900"/>
                  <a:gd name="connsiteY29" fmla="*/ 1657770 h 2600325"/>
                  <a:gd name="connsiteX30" fmla="*/ 2008489 w 4914900"/>
                  <a:gd name="connsiteY30" fmla="*/ 1617527 h 2600325"/>
                  <a:gd name="connsiteX31" fmla="*/ 1768926 w 4914900"/>
                  <a:gd name="connsiteY31" fmla="*/ 1617527 h 2600325"/>
                  <a:gd name="connsiteX32" fmla="*/ 1768926 w 4914900"/>
                  <a:gd name="connsiteY32" fmla="*/ 1579198 h 2600325"/>
                  <a:gd name="connsiteX33" fmla="*/ 1673104 w 4914900"/>
                  <a:gd name="connsiteY33" fmla="*/ 1579198 h 2600325"/>
                  <a:gd name="connsiteX34" fmla="*/ 1673104 w 4914900"/>
                  <a:gd name="connsiteY34" fmla="*/ 1506370 h 2600325"/>
                  <a:gd name="connsiteX35" fmla="*/ 1600276 w 4914900"/>
                  <a:gd name="connsiteY35" fmla="*/ 1506370 h 2600325"/>
                  <a:gd name="connsiteX36" fmla="*/ 1600276 w 4914900"/>
                  <a:gd name="connsiteY36" fmla="*/ 1487206 h 2600325"/>
                  <a:gd name="connsiteX37" fmla="*/ 1577283 w 4914900"/>
                  <a:gd name="connsiteY37" fmla="*/ 1487206 h 2600325"/>
                  <a:gd name="connsiteX38" fmla="*/ 1577283 w 4914900"/>
                  <a:gd name="connsiteY38" fmla="*/ 1448877 h 2600325"/>
                  <a:gd name="connsiteX39" fmla="*/ 1487205 w 4914900"/>
                  <a:gd name="connsiteY39" fmla="*/ 1448877 h 2600325"/>
                  <a:gd name="connsiteX40" fmla="*/ 1487205 w 4914900"/>
                  <a:gd name="connsiteY40" fmla="*/ 1431628 h 2600325"/>
                  <a:gd name="connsiteX41" fmla="*/ 1362627 w 4914900"/>
                  <a:gd name="connsiteY41" fmla="*/ 1431628 h 2600325"/>
                  <a:gd name="connsiteX42" fmla="*/ 1362627 w 4914900"/>
                  <a:gd name="connsiteY42" fmla="*/ 1374125 h 2600325"/>
                  <a:gd name="connsiteX43" fmla="*/ 1207399 w 4914900"/>
                  <a:gd name="connsiteY43" fmla="*/ 1374125 h 2600325"/>
                  <a:gd name="connsiteX44" fmla="*/ 1207399 w 4914900"/>
                  <a:gd name="connsiteY44" fmla="*/ 1351132 h 2600325"/>
                  <a:gd name="connsiteX45" fmla="*/ 1159478 w 4914900"/>
                  <a:gd name="connsiteY45" fmla="*/ 1351132 h 2600325"/>
                  <a:gd name="connsiteX46" fmla="*/ 1159478 w 4914900"/>
                  <a:gd name="connsiteY46" fmla="*/ 1314718 h 2600325"/>
                  <a:gd name="connsiteX47" fmla="*/ 1128817 w 4914900"/>
                  <a:gd name="connsiteY47" fmla="*/ 1314718 h 2600325"/>
                  <a:gd name="connsiteX48" fmla="*/ 1128817 w 4914900"/>
                  <a:gd name="connsiteY48" fmla="*/ 1262968 h 2600325"/>
                  <a:gd name="connsiteX49" fmla="*/ 1094318 w 4914900"/>
                  <a:gd name="connsiteY49" fmla="*/ 1262968 h 2600325"/>
                  <a:gd name="connsiteX50" fmla="*/ 1094318 w 4914900"/>
                  <a:gd name="connsiteY50" fmla="*/ 1220811 h 2600325"/>
                  <a:gd name="connsiteX51" fmla="*/ 1050246 w 4914900"/>
                  <a:gd name="connsiteY51" fmla="*/ 1220811 h 2600325"/>
                  <a:gd name="connsiteX52" fmla="*/ 1050246 w 4914900"/>
                  <a:gd name="connsiteY52" fmla="*/ 1193979 h 2600325"/>
                  <a:gd name="connsiteX53" fmla="*/ 1021490 w 4914900"/>
                  <a:gd name="connsiteY53" fmla="*/ 1193979 h 2600325"/>
                  <a:gd name="connsiteX54" fmla="*/ 1021490 w 4914900"/>
                  <a:gd name="connsiteY54" fmla="*/ 1163318 h 2600325"/>
                  <a:gd name="connsiteX55" fmla="*/ 935251 w 4914900"/>
                  <a:gd name="connsiteY55" fmla="*/ 1163318 h 2600325"/>
                  <a:gd name="connsiteX56" fmla="*/ 935251 w 4914900"/>
                  <a:gd name="connsiteY56" fmla="*/ 1149897 h 2600325"/>
                  <a:gd name="connsiteX57" fmla="*/ 908420 w 4914900"/>
                  <a:gd name="connsiteY57" fmla="*/ 1149897 h 2600325"/>
                  <a:gd name="connsiteX58" fmla="*/ 908420 w 4914900"/>
                  <a:gd name="connsiteY58" fmla="*/ 1067487 h 2600325"/>
                  <a:gd name="connsiteX59" fmla="*/ 875840 w 4914900"/>
                  <a:gd name="connsiteY59" fmla="*/ 1067487 h 2600325"/>
                  <a:gd name="connsiteX60" fmla="*/ 875840 w 4914900"/>
                  <a:gd name="connsiteY60" fmla="*/ 975494 h 2600325"/>
                  <a:gd name="connsiteX61" fmla="*/ 806846 w 4914900"/>
                  <a:gd name="connsiteY61" fmla="*/ 975494 h 2600325"/>
                  <a:gd name="connsiteX62" fmla="*/ 806846 w 4914900"/>
                  <a:gd name="connsiteY62" fmla="*/ 937166 h 2600325"/>
                  <a:gd name="connsiteX63" fmla="*/ 766600 w 4914900"/>
                  <a:gd name="connsiteY63" fmla="*/ 937166 h 2600325"/>
                  <a:gd name="connsiteX64" fmla="*/ 766600 w 4914900"/>
                  <a:gd name="connsiteY64" fmla="*/ 895005 h 2600325"/>
                  <a:gd name="connsiteX65" fmla="*/ 634361 w 4914900"/>
                  <a:gd name="connsiteY65" fmla="*/ 895005 h 2600325"/>
                  <a:gd name="connsiteX66" fmla="*/ 634361 w 4914900"/>
                  <a:gd name="connsiteY66" fmla="*/ 856675 h 2600325"/>
                  <a:gd name="connsiteX67" fmla="*/ 615196 w 4914900"/>
                  <a:gd name="connsiteY67" fmla="*/ 856675 h 2600325"/>
                  <a:gd name="connsiteX68" fmla="*/ 615196 w 4914900"/>
                  <a:gd name="connsiteY68" fmla="*/ 758934 h 2600325"/>
                  <a:gd name="connsiteX69" fmla="*/ 582616 w 4914900"/>
                  <a:gd name="connsiteY69" fmla="*/ 758934 h 2600325"/>
                  <a:gd name="connsiteX70" fmla="*/ 582616 w 4914900"/>
                  <a:gd name="connsiteY70" fmla="*/ 714854 h 2600325"/>
                  <a:gd name="connsiteX71" fmla="*/ 551952 w 4914900"/>
                  <a:gd name="connsiteY71" fmla="*/ 714854 h 2600325"/>
                  <a:gd name="connsiteX72" fmla="*/ 551952 w 4914900"/>
                  <a:gd name="connsiteY72" fmla="*/ 688023 h 2600325"/>
                  <a:gd name="connsiteX73" fmla="*/ 507872 w 4914900"/>
                  <a:gd name="connsiteY73" fmla="*/ 688023 h 2600325"/>
                  <a:gd name="connsiteX74" fmla="*/ 507872 w 4914900"/>
                  <a:gd name="connsiteY74" fmla="*/ 657359 h 2600325"/>
                  <a:gd name="connsiteX75" fmla="*/ 471459 w 4914900"/>
                  <a:gd name="connsiteY75" fmla="*/ 657359 h 2600325"/>
                  <a:gd name="connsiteX76" fmla="*/ 471459 w 4914900"/>
                  <a:gd name="connsiteY76" fmla="*/ 640110 h 2600325"/>
                  <a:gd name="connsiteX77" fmla="*/ 419713 w 4914900"/>
                  <a:gd name="connsiteY77" fmla="*/ 640110 h 2600325"/>
                  <a:gd name="connsiteX78" fmla="*/ 419713 w 4914900"/>
                  <a:gd name="connsiteY78" fmla="*/ 615196 h 2600325"/>
                  <a:gd name="connsiteX79" fmla="*/ 369884 w 4914900"/>
                  <a:gd name="connsiteY79" fmla="*/ 615196 h 2600325"/>
                  <a:gd name="connsiteX80" fmla="*/ 369884 w 4914900"/>
                  <a:gd name="connsiteY80" fmla="*/ 574950 h 2600325"/>
                  <a:gd name="connsiteX81" fmla="*/ 350719 w 4914900"/>
                  <a:gd name="connsiteY81" fmla="*/ 574950 h 2600325"/>
                  <a:gd name="connsiteX82" fmla="*/ 350719 w 4914900"/>
                  <a:gd name="connsiteY82" fmla="*/ 459959 h 2600325"/>
                  <a:gd name="connsiteX83" fmla="*/ 325805 w 4914900"/>
                  <a:gd name="connsiteY83" fmla="*/ 459959 h 2600325"/>
                  <a:gd name="connsiteX84" fmla="*/ 325805 w 4914900"/>
                  <a:gd name="connsiteY84" fmla="*/ 316222 h 2600325"/>
                  <a:gd name="connsiteX85" fmla="*/ 312390 w 4914900"/>
                  <a:gd name="connsiteY85" fmla="*/ 316222 h 2600325"/>
                  <a:gd name="connsiteX86" fmla="*/ 312390 w 4914900"/>
                  <a:gd name="connsiteY86" fmla="*/ 262560 h 2600325"/>
                  <a:gd name="connsiteX87" fmla="*/ 300890 w 4914900"/>
                  <a:gd name="connsiteY87" fmla="*/ 262560 h 2600325"/>
                  <a:gd name="connsiteX88" fmla="*/ 300890 w 4914900"/>
                  <a:gd name="connsiteY88" fmla="*/ 220397 h 2600325"/>
                  <a:gd name="connsiteX89" fmla="*/ 283642 w 4914900"/>
                  <a:gd name="connsiteY89" fmla="*/ 220397 h 2600325"/>
                  <a:gd name="connsiteX90" fmla="*/ 283642 w 4914900"/>
                  <a:gd name="connsiteY90" fmla="*/ 124573 h 2600325"/>
                  <a:gd name="connsiteX91" fmla="*/ 264477 w 4914900"/>
                  <a:gd name="connsiteY91" fmla="*/ 124573 h 2600325"/>
                  <a:gd name="connsiteX92" fmla="*/ 264477 w 4914900"/>
                  <a:gd name="connsiteY92" fmla="*/ 72827 h 2600325"/>
                  <a:gd name="connsiteX93" fmla="*/ 245312 w 4914900"/>
                  <a:gd name="connsiteY93" fmla="*/ 72827 h 2600325"/>
                  <a:gd name="connsiteX94" fmla="*/ 245312 w 4914900"/>
                  <a:gd name="connsiteY94" fmla="*/ 36413 h 2600325"/>
                  <a:gd name="connsiteX95" fmla="*/ 185900 w 4914900"/>
                  <a:gd name="connsiteY95" fmla="*/ 36413 h 2600325"/>
                  <a:gd name="connsiteX96" fmla="*/ 185900 w 4914900"/>
                  <a:gd name="connsiteY96" fmla="*/ 32580 h 2600325"/>
                  <a:gd name="connsiteX97" fmla="*/ 118822 w 4914900"/>
                  <a:gd name="connsiteY97" fmla="*/ 32580 h 2600325"/>
                  <a:gd name="connsiteX98" fmla="*/ 118822 w 4914900"/>
                  <a:gd name="connsiteY98" fmla="*/ 0 h 2600325"/>
                  <a:gd name="connsiteX99" fmla="*/ 0 w 4914900"/>
                  <a:gd name="connsiteY99" fmla="*/ 0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914900" h="2600325">
                    <a:moveTo>
                      <a:pt x="4915824" y="2604527"/>
                    </a:moveTo>
                    <a:lnTo>
                      <a:pt x="4659011" y="2604527"/>
                    </a:lnTo>
                    <a:lnTo>
                      <a:pt x="4659011" y="2338131"/>
                    </a:lnTo>
                    <a:lnTo>
                      <a:pt x="4116638" y="2338131"/>
                    </a:lnTo>
                    <a:lnTo>
                      <a:pt x="4116638" y="2251882"/>
                    </a:lnTo>
                    <a:lnTo>
                      <a:pt x="3457366" y="2251882"/>
                    </a:lnTo>
                    <a:lnTo>
                      <a:pt x="3457366" y="2171396"/>
                    </a:lnTo>
                    <a:lnTo>
                      <a:pt x="3353877" y="2171396"/>
                    </a:lnTo>
                    <a:lnTo>
                      <a:pt x="3353877" y="2138811"/>
                    </a:lnTo>
                    <a:lnTo>
                      <a:pt x="3296374" y="2138811"/>
                    </a:lnTo>
                    <a:lnTo>
                      <a:pt x="3296374" y="2060239"/>
                    </a:lnTo>
                    <a:lnTo>
                      <a:pt x="3217802" y="2060239"/>
                    </a:lnTo>
                    <a:lnTo>
                      <a:pt x="3217802" y="2012329"/>
                    </a:lnTo>
                    <a:lnTo>
                      <a:pt x="2755926" y="2012329"/>
                    </a:lnTo>
                    <a:lnTo>
                      <a:pt x="2755926" y="1970162"/>
                    </a:lnTo>
                    <a:lnTo>
                      <a:pt x="2658180" y="1970162"/>
                    </a:lnTo>
                    <a:lnTo>
                      <a:pt x="2658180" y="1933747"/>
                    </a:lnTo>
                    <a:lnTo>
                      <a:pt x="2650522" y="1933747"/>
                    </a:lnTo>
                    <a:lnTo>
                      <a:pt x="2650522" y="1880084"/>
                    </a:lnTo>
                    <a:lnTo>
                      <a:pt x="2598773" y="1880084"/>
                    </a:lnTo>
                    <a:lnTo>
                      <a:pt x="2598773" y="1841755"/>
                    </a:lnTo>
                    <a:lnTo>
                      <a:pt x="2543194" y="1841755"/>
                    </a:lnTo>
                    <a:lnTo>
                      <a:pt x="2543194" y="1797673"/>
                    </a:lnTo>
                    <a:lnTo>
                      <a:pt x="2506780" y="1797673"/>
                    </a:lnTo>
                    <a:lnTo>
                      <a:pt x="2506780" y="1724845"/>
                    </a:lnTo>
                    <a:lnTo>
                      <a:pt x="2472281" y="1724845"/>
                    </a:lnTo>
                    <a:lnTo>
                      <a:pt x="2472281" y="1699937"/>
                    </a:lnTo>
                    <a:lnTo>
                      <a:pt x="2420541" y="1699937"/>
                    </a:lnTo>
                    <a:lnTo>
                      <a:pt x="2420541" y="1657770"/>
                    </a:lnTo>
                    <a:lnTo>
                      <a:pt x="2008489" y="1657770"/>
                    </a:lnTo>
                    <a:lnTo>
                      <a:pt x="2008489" y="1617527"/>
                    </a:lnTo>
                    <a:lnTo>
                      <a:pt x="1768926" y="1617527"/>
                    </a:lnTo>
                    <a:lnTo>
                      <a:pt x="1768926" y="1579198"/>
                    </a:lnTo>
                    <a:lnTo>
                      <a:pt x="1673104" y="1579198"/>
                    </a:lnTo>
                    <a:lnTo>
                      <a:pt x="1673104" y="1506370"/>
                    </a:lnTo>
                    <a:lnTo>
                      <a:pt x="1600276" y="1506370"/>
                    </a:lnTo>
                    <a:lnTo>
                      <a:pt x="1600276" y="1487206"/>
                    </a:lnTo>
                    <a:lnTo>
                      <a:pt x="1577283" y="1487206"/>
                    </a:lnTo>
                    <a:lnTo>
                      <a:pt x="1577283" y="1448877"/>
                    </a:lnTo>
                    <a:lnTo>
                      <a:pt x="1487205" y="1448877"/>
                    </a:lnTo>
                    <a:lnTo>
                      <a:pt x="1487205" y="1431628"/>
                    </a:lnTo>
                    <a:lnTo>
                      <a:pt x="1362627" y="1431628"/>
                    </a:lnTo>
                    <a:lnTo>
                      <a:pt x="1362627" y="1374125"/>
                    </a:lnTo>
                    <a:lnTo>
                      <a:pt x="1207399" y="1374125"/>
                    </a:lnTo>
                    <a:lnTo>
                      <a:pt x="1207399" y="1351132"/>
                    </a:lnTo>
                    <a:lnTo>
                      <a:pt x="1159478" y="1351132"/>
                    </a:lnTo>
                    <a:lnTo>
                      <a:pt x="1159478" y="1314718"/>
                    </a:lnTo>
                    <a:lnTo>
                      <a:pt x="1128817" y="1314718"/>
                    </a:lnTo>
                    <a:lnTo>
                      <a:pt x="1128817" y="1262968"/>
                    </a:lnTo>
                    <a:lnTo>
                      <a:pt x="1094318" y="1262968"/>
                    </a:lnTo>
                    <a:lnTo>
                      <a:pt x="1094318" y="1220811"/>
                    </a:lnTo>
                    <a:lnTo>
                      <a:pt x="1050246" y="1220811"/>
                    </a:lnTo>
                    <a:lnTo>
                      <a:pt x="1050246" y="1193979"/>
                    </a:lnTo>
                    <a:lnTo>
                      <a:pt x="1021490" y="1193979"/>
                    </a:lnTo>
                    <a:lnTo>
                      <a:pt x="1021490" y="1163318"/>
                    </a:lnTo>
                    <a:lnTo>
                      <a:pt x="935251" y="1163318"/>
                    </a:lnTo>
                    <a:lnTo>
                      <a:pt x="935251" y="1149897"/>
                    </a:lnTo>
                    <a:lnTo>
                      <a:pt x="908420" y="1149897"/>
                    </a:lnTo>
                    <a:lnTo>
                      <a:pt x="908420" y="1067487"/>
                    </a:lnTo>
                    <a:lnTo>
                      <a:pt x="875840" y="1067487"/>
                    </a:lnTo>
                    <a:lnTo>
                      <a:pt x="875840" y="975494"/>
                    </a:lnTo>
                    <a:lnTo>
                      <a:pt x="806846" y="975494"/>
                    </a:lnTo>
                    <a:lnTo>
                      <a:pt x="806846" y="937166"/>
                    </a:lnTo>
                    <a:lnTo>
                      <a:pt x="766600" y="937166"/>
                    </a:lnTo>
                    <a:lnTo>
                      <a:pt x="766600" y="895005"/>
                    </a:lnTo>
                    <a:lnTo>
                      <a:pt x="634361" y="895005"/>
                    </a:lnTo>
                    <a:lnTo>
                      <a:pt x="634361" y="856675"/>
                    </a:lnTo>
                    <a:lnTo>
                      <a:pt x="615196" y="856675"/>
                    </a:lnTo>
                    <a:lnTo>
                      <a:pt x="615196" y="758934"/>
                    </a:lnTo>
                    <a:lnTo>
                      <a:pt x="582616" y="758934"/>
                    </a:lnTo>
                    <a:lnTo>
                      <a:pt x="582616" y="714854"/>
                    </a:lnTo>
                    <a:lnTo>
                      <a:pt x="551952" y="714854"/>
                    </a:lnTo>
                    <a:lnTo>
                      <a:pt x="551952" y="688023"/>
                    </a:lnTo>
                    <a:lnTo>
                      <a:pt x="507872" y="688023"/>
                    </a:lnTo>
                    <a:lnTo>
                      <a:pt x="507872" y="657359"/>
                    </a:lnTo>
                    <a:lnTo>
                      <a:pt x="471459" y="657359"/>
                    </a:lnTo>
                    <a:lnTo>
                      <a:pt x="471459" y="640110"/>
                    </a:lnTo>
                    <a:lnTo>
                      <a:pt x="419713" y="640110"/>
                    </a:lnTo>
                    <a:lnTo>
                      <a:pt x="419713" y="615196"/>
                    </a:lnTo>
                    <a:lnTo>
                      <a:pt x="369884" y="615196"/>
                    </a:lnTo>
                    <a:lnTo>
                      <a:pt x="369884" y="574950"/>
                    </a:lnTo>
                    <a:lnTo>
                      <a:pt x="350719" y="574950"/>
                    </a:lnTo>
                    <a:lnTo>
                      <a:pt x="350719" y="459959"/>
                    </a:lnTo>
                    <a:lnTo>
                      <a:pt x="325805" y="459959"/>
                    </a:lnTo>
                    <a:lnTo>
                      <a:pt x="325805" y="316222"/>
                    </a:lnTo>
                    <a:lnTo>
                      <a:pt x="312390" y="316222"/>
                    </a:lnTo>
                    <a:lnTo>
                      <a:pt x="312390" y="262560"/>
                    </a:lnTo>
                    <a:lnTo>
                      <a:pt x="300890" y="262560"/>
                    </a:lnTo>
                    <a:lnTo>
                      <a:pt x="300890" y="220397"/>
                    </a:lnTo>
                    <a:lnTo>
                      <a:pt x="283642" y="220397"/>
                    </a:lnTo>
                    <a:lnTo>
                      <a:pt x="283642" y="124573"/>
                    </a:lnTo>
                    <a:lnTo>
                      <a:pt x="264477" y="124573"/>
                    </a:lnTo>
                    <a:lnTo>
                      <a:pt x="264477" y="72827"/>
                    </a:lnTo>
                    <a:lnTo>
                      <a:pt x="245312" y="72827"/>
                    </a:lnTo>
                    <a:lnTo>
                      <a:pt x="245312" y="36413"/>
                    </a:lnTo>
                    <a:lnTo>
                      <a:pt x="185900" y="36413"/>
                    </a:lnTo>
                    <a:lnTo>
                      <a:pt x="185900" y="32580"/>
                    </a:lnTo>
                    <a:lnTo>
                      <a:pt x="118822" y="32580"/>
                    </a:lnTo>
                    <a:lnTo>
                      <a:pt x="118822" y="0"/>
                    </a:ln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271" name="Group 270">
                <a:extLst>
                  <a:ext uri="{FF2B5EF4-FFF2-40B4-BE49-F238E27FC236}">
                    <a16:creationId xmlns:a16="http://schemas.microsoft.com/office/drawing/2014/main" xmlns="" id="{8D433393-3C51-4E0D-8B34-261BC34EDCAB}"/>
                  </a:ext>
                </a:extLst>
              </p:cNvPr>
              <p:cNvGrpSpPr/>
              <p:nvPr/>
            </p:nvGrpSpPr>
            <p:grpSpPr>
              <a:xfrm>
                <a:off x="8845543" y="2515998"/>
                <a:ext cx="4772038" cy="2676535"/>
                <a:chOff x="8845543" y="2515998"/>
                <a:chExt cx="4772038" cy="2676535"/>
              </a:xfrm>
            </p:grpSpPr>
            <p:sp>
              <p:nvSpPr>
                <p:cNvPr id="272" name="Freeform: Shape 303">
                  <a:extLst>
                    <a:ext uri="{FF2B5EF4-FFF2-40B4-BE49-F238E27FC236}">
                      <a16:creationId xmlns:a16="http://schemas.microsoft.com/office/drawing/2014/main" xmlns="" id="{8A0A825A-0CC7-468B-99F6-EA5E49833022}"/>
                    </a:ext>
                  </a:extLst>
                </p:cNvPr>
                <p:cNvSpPr/>
                <p:nvPr/>
              </p:nvSpPr>
              <p:spPr>
                <a:xfrm>
                  <a:off x="8845543" y="251599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3" name="Freeform: Shape 304">
                  <a:extLst>
                    <a:ext uri="{FF2B5EF4-FFF2-40B4-BE49-F238E27FC236}">
                      <a16:creationId xmlns:a16="http://schemas.microsoft.com/office/drawing/2014/main" xmlns="" id="{9229FB12-4E56-442A-8E38-DD9690663EB5}"/>
                    </a:ext>
                  </a:extLst>
                </p:cNvPr>
                <p:cNvSpPr/>
                <p:nvPr/>
              </p:nvSpPr>
              <p:spPr>
                <a:xfrm>
                  <a:off x="8902694" y="253504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4" name="Freeform: Shape 305">
                  <a:extLst>
                    <a:ext uri="{FF2B5EF4-FFF2-40B4-BE49-F238E27FC236}">
                      <a16:creationId xmlns:a16="http://schemas.microsoft.com/office/drawing/2014/main" xmlns="" id="{7F4F11C8-2A35-40C4-AC03-61D7FE943EEE}"/>
                    </a:ext>
                  </a:extLst>
                </p:cNvPr>
                <p:cNvSpPr/>
                <p:nvPr/>
              </p:nvSpPr>
              <p:spPr>
                <a:xfrm>
                  <a:off x="9169394" y="312559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5" name="Freeform: Shape 306">
                  <a:extLst>
                    <a:ext uri="{FF2B5EF4-FFF2-40B4-BE49-F238E27FC236}">
                      <a16:creationId xmlns:a16="http://schemas.microsoft.com/office/drawing/2014/main" xmlns="" id="{8D9D6059-8F20-44A0-9A06-46F923CF1561}"/>
                    </a:ext>
                  </a:extLst>
                </p:cNvPr>
                <p:cNvSpPr/>
                <p:nvPr/>
              </p:nvSpPr>
              <p:spPr>
                <a:xfrm>
                  <a:off x="9226544" y="316369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6" name="Freeform: Shape 307">
                  <a:extLst>
                    <a:ext uri="{FF2B5EF4-FFF2-40B4-BE49-F238E27FC236}">
                      <a16:creationId xmlns:a16="http://schemas.microsoft.com/office/drawing/2014/main" xmlns="" id="{90039A60-C1BB-47F8-87EC-9FC408915F09}"/>
                    </a:ext>
                  </a:extLst>
                </p:cNvPr>
                <p:cNvSpPr/>
                <p:nvPr/>
              </p:nvSpPr>
              <p:spPr>
                <a:xfrm>
                  <a:off x="9436094" y="3411351"/>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7" name="Freeform: Shape 308">
                  <a:extLst>
                    <a:ext uri="{FF2B5EF4-FFF2-40B4-BE49-F238E27FC236}">
                      <a16:creationId xmlns:a16="http://schemas.microsoft.com/office/drawing/2014/main" xmlns="" id="{32F1B70F-15C4-41F5-9C50-2EE9406C20C4}"/>
                    </a:ext>
                  </a:extLst>
                </p:cNvPr>
                <p:cNvSpPr/>
                <p:nvPr/>
              </p:nvSpPr>
              <p:spPr>
                <a:xfrm>
                  <a:off x="9512294" y="3411351"/>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8" name="Freeform: Shape 309">
                  <a:extLst>
                    <a:ext uri="{FF2B5EF4-FFF2-40B4-BE49-F238E27FC236}">
                      <a16:creationId xmlns:a16="http://schemas.microsoft.com/office/drawing/2014/main" xmlns="" id="{C3019BE5-2E48-4BE2-8E1C-4A1DFC4CB674}"/>
                    </a:ext>
                  </a:extLst>
                </p:cNvPr>
                <p:cNvSpPr/>
                <p:nvPr/>
              </p:nvSpPr>
              <p:spPr>
                <a:xfrm>
                  <a:off x="9740897" y="3678048"/>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9" name="Freeform: Shape 310">
                  <a:extLst>
                    <a:ext uri="{FF2B5EF4-FFF2-40B4-BE49-F238E27FC236}">
                      <a16:creationId xmlns:a16="http://schemas.microsoft.com/office/drawing/2014/main" xmlns="" id="{2F213D88-961B-4E70-BF17-4A627CDE5428}"/>
                    </a:ext>
                  </a:extLst>
                </p:cNvPr>
                <p:cNvSpPr/>
                <p:nvPr/>
              </p:nvSpPr>
              <p:spPr>
                <a:xfrm>
                  <a:off x="9836147" y="3735198"/>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0" name="Freeform: Shape 311">
                  <a:extLst>
                    <a:ext uri="{FF2B5EF4-FFF2-40B4-BE49-F238E27FC236}">
                      <a16:creationId xmlns:a16="http://schemas.microsoft.com/office/drawing/2014/main" xmlns="" id="{183F1CCE-B204-4E92-BC1E-4C16B70463C4}"/>
                    </a:ext>
                  </a:extLst>
                </p:cNvPr>
                <p:cNvSpPr/>
                <p:nvPr/>
              </p:nvSpPr>
              <p:spPr>
                <a:xfrm>
                  <a:off x="9950447" y="3868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1" name="Freeform: Shape 312">
                  <a:extLst>
                    <a:ext uri="{FF2B5EF4-FFF2-40B4-BE49-F238E27FC236}">
                      <a16:creationId xmlns:a16="http://schemas.microsoft.com/office/drawing/2014/main" xmlns="" id="{1011C2A4-4BE0-44D8-82F7-49A73E750DE8}"/>
                    </a:ext>
                  </a:extLst>
                </p:cNvPr>
                <p:cNvSpPr/>
                <p:nvPr/>
              </p:nvSpPr>
              <p:spPr>
                <a:xfrm>
                  <a:off x="10121897" y="38876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2" name="Freeform: Shape 313">
                  <a:extLst>
                    <a:ext uri="{FF2B5EF4-FFF2-40B4-BE49-F238E27FC236}">
                      <a16:creationId xmlns:a16="http://schemas.microsoft.com/office/drawing/2014/main" xmlns="" id="{2D415748-11E7-4ACD-88BA-936258A1250D}"/>
                    </a:ext>
                  </a:extLst>
                </p:cNvPr>
                <p:cNvSpPr/>
                <p:nvPr/>
              </p:nvSpPr>
              <p:spPr>
                <a:xfrm>
                  <a:off x="10159997" y="39447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3" name="Freeform: Shape 314">
                  <a:extLst>
                    <a:ext uri="{FF2B5EF4-FFF2-40B4-BE49-F238E27FC236}">
                      <a16:creationId xmlns:a16="http://schemas.microsoft.com/office/drawing/2014/main" xmlns="" id="{C4C890E8-AB5F-4AFD-A77E-33722F6DFDC1}"/>
                    </a:ext>
                  </a:extLst>
                </p:cNvPr>
                <p:cNvSpPr/>
                <p:nvPr/>
              </p:nvSpPr>
              <p:spPr>
                <a:xfrm>
                  <a:off x="10312397" y="39638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4" name="Freeform: Shape 315">
                  <a:extLst>
                    <a:ext uri="{FF2B5EF4-FFF2-40B4-BE49-F238E27FC236}">
                      <a16:creationId xmlns:a16="http://schemas.microsoft.com/office/drawing/2014/main" xmlns="" id="{95C0FEC0-7CF3-4B23-84CA-53802275F8AF}"/>
                    </a:ext>
                  </a:extLst>
                </p:cNvPr>
                <p:cNvSpPr/>
                <p:nvPr/>
              </p:nvSpPr>
              <p:spPr>
                <a:xfrm>
                  <a:off x="10502897" y="4097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5" name="Freeform: Shape 316">
                  <a:extLst>
                    <a:ext uri="{FF2B5EF4-FFF2-40B4-BE49-F238E27FC236}">
                      <a16:creationId xmlns:a16="http://schemas.microsoft.com/office/drawing/2014/main" xmlns="" id="{AE81319D-BB06-4CB5-A7F1-F6A4A7FB891F}"/>
                    </a:ext>
                  </a:extLst>
                </p:cNvPr>
                <p:cNvSpPr/>
                <p:nvPr/>
              </p:nvSpPr>
              <p:spPr>
                <a:xfrm>
                  <a:off x="10560047" y="4135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6" name="Freeform: Shape 317">
                  <a:extLst>
                    <a:ext uri="{FF2B5EF4-FFF2-40B4-BE49-F238E27FC236}">
                      <a16:creationId xmlns:a16="http://schemas.microsoft.com/office/drawing/2014/main" xmlns="" id="{D1688AA8-0201-41CF-BADF-AE3F57A34517}"/>
                    </a:ext>
                  </a:extLst>
                </p:cNvPr>
                <p:cNvSpPr/>
                <p:nvPr/>
              </p:nvSpPr>
              <p:spPr>
                <a:xfrm>
                  <a:off x="10731497" y="4135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7" name="Freeform: Shape 318">
                  <a:extLst>
                    <a:ext uri="{FF2B5EF4-FFF2-40B4-BE49-F238E27FC236}">
                      <a16:creationId xmlns:a16="http://schemas.microsoft.com/office/drawing/2014/main" xmlns="" id="{44515243-779E-450A-BC84-AB268E4A1E57}"/>
                    </a:ext>
                  </a:extLst>
                </p:cNvPr>
                <p:cNvSpPr/>
                <p:nvPr/>
              </p:nvSpPr>
              <p:spPr>
                <a:xfrm>
                  <a:off x="10769597" y="4135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8" name="Freeform: Shape 319">
                  <a:extLst>
                    <a:ext uri="{FF2B5EF4-FFF2-40B4-BE49-F238E27FC236}">
                      <a16:creationId xmlns:a16="http://schemas.microsoft.com/office/drawing/2014/main" xmlns="" id="{5AD5B6CC-9D18-4279-8072-ACEF0084010B}"/>
                    </a:ext>
                  </a:extLst>
                </p:cNvPr>
                <p:cNvSpPr/>
                <p:nvPr/>
              </p:nvSpPr>
              <p:spPr>
                <a:xfrm>
                  <a:off x="10883897" y="4173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9" name="Freeform: Shape 320">
                  <a:extLst>
                    <a:ext uri="{FF2B5EF4-FFF2-40B4-BE49-F238E27FC236}">
                      <a16:creationId xmlns:a16="http://schemas.microsoft.com/office/drawing/2014/main" xmlns="" id="{56A09446-8D5F-4D79-BC0D-E096E99D1FC6}"/>
                    </a:ext>
                  </a:extLst>
                </p:cNvPr>
                <p:cNvSpPr/>
                <p:nvPr/>
              </p:nvSpPr>
              <p:spPr>
                <a:xfrm>
                  <a:off x="10960097" y="4173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0" name="Freeform: Shape 321">
                  <a:extLst>
                    <a:ext uri="{FF2B5EF4-FFF2-40B4-BE49-F238E27FC236}">
                      <a16:creationId xmlns:a16="http://schemas.microsoft.com/office/drawing/2014/main" xmlns="" id="{27400071-1769-469A-A193-1C37678519EB}"/>
                    </a:ext>
                  </a:extLst>
                </p:cNvPr>
                <p:cNvSpPr/>
                <p:nvPr/>
              </p:nvSpPr>
              <p:spPr>
                <a:xfrm>
                  <a:off x="11036297" y="4173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1" name="Freeform: Shape 322">
                  <a:extLst>
                    <a:ext uri="{FF2B5EF4-FFF2-40B4-BE49-F238E27FC236}">
                      <a16:creationId xmlns:a16="http://schemas.microsoft.com/office/drawing/2014/main" xmlns="" id="{15A92A14-35A2-432D-BDC3-5897583723A2}"/>
                    </a:ext>
                  </a:extLst>
                </p:cNvPr>
                <p:cNvSpPr/>
                <p:nvPr/>
              </p:nvSpPr>
              <p:spPr>
                <a:xfrm>
                  <a:off x="11226797" y="42114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2" name="Freeform: Shape 323">
                  <a:extLst>
                    <a:ext uri="{FF2B5EF4-FFF2-40B4-BE49-F238E27FC236}">
                      <a16:creationId xmlns:a16="http://schemas.microsoft.com/office/drawing/2014/main" xmlns="" id="{4E5B7438-2BFB-4FEF-B13C-85D73723E1FA}"/>
                    </a:ext>
                  </a:extLst>
                </p:cNvPr>
                <p:cNvSpPr/>
                <p:nvPr/>
              </p:nvSpPr>
              <p:spPr>
                <a:xfrm>
                  <a:off x="11341097" y="4363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3" name="Freeform: Shape 324">
                  <a:extLst>
                    <a:ext uri="{FF2B5EF4-FFF2-40B4-BE49-F238E27FC236}">
                      <a16:creationId xmlns:a16="http://schemas.microsoft.com/office/drawing/2014/main" xmlns="" id="{FF5DF7F9-6CEF-4486-9AC5-63E8647A974F}"/>
                    </a:ext>
                  </a:extLst>
                </p:cNvPr>
                <p:cNvSpPr/>
                <p:nvPr/>
              </p:nvSpPr>
              <p:spPr>
                <a:xfrm>
                  <a:off x="11493497" y="4478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4" name="Freeform: Shape 325">
                  <a:extLst>
                    <a:ext uri="{FF2B5EF4-FFF2-40B4-BE49-F238E27FC236}">
                      <a16:creationId xmlns:a16="http://schemas.microsoft.com/office/drawing/2014/main" xmlns="" id="{EF21D707-2003-49FB-AE8B-8006F02B3E50}"/>
                    </a:ext>
                  </a:extLst>
                </p:cNvPr>
                <p:cNvSpPr/>
                <p:nvPr/>
              </p:nvSpPr>
              <p:spPr>
                <a:xfrm>
                  <a:off x="1160779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5" name="Freeform: Shape 326">
                  <a:extLst>
                    <a:ext uri="{FF2B5EF4-FFF2-40B4-BE49-F238E27FC236}">
                      <a16:creationId xmlns:a16="http://schemas.microsoft.com/office/drawing/2014/main" xmlns="" id="{53556DCA-DBDD-49D3-90FA-6F422B943455}"/>
                    </a:ext>
                  </a:extLst>
                </p:cNvPr>
                <p:cNvSpPr/>
                <p:nvPr/>
              </p:nvSpPr>
              <p:spPr>
                <a:xfrm>
                  <a:off x="1177924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6" name="Freeform: Shape 327">
                  <a:extLst>
                    <a:ext uri="{FF2B5EF4-FFF2-40B4-BE49-F238E27FC236}">
                      <a16:creationId xmlns:a16="http://schemas.microsoft.com/office/drawing/2014/main" xmlns="" id="{F58D4C93-F5B3-4437-9E1E-A4CEE78ACCD6}"/>
                    </a:ext>
                  </a:extLst>
                </p:cNvPr>
                <p:cNvSpPr/>
                <p:nvPr/>
              </p:nvSpPr>
              <p:spPr>
                <a:xfrm>
                  <a:off x="1181734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7" name="Freeform: Shape 328">
                  <a:extLst>
                    <a:ext uri="{FF2B5EF4-FFF2-40B4-BE49-F238E27FC236}">
                      <a16:creationId xmlns:a16="http://schemas.microsoft.com/office/drawing/2014/main" xmlns="" id="{DCE66477-362A-4985-9CFA-C8088F798A63}"/>
                    </a:ext>
                  </a:extLst>
                </p:cNvPr>
                <p:cNvSpPr/>
                <p:nvPr/>
              </p:nvSpPr>
              <p:spPr>
                <a:xfrm>
                  <a:off x="1191259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8" name="Freeform: Shape 329">
                  <a:extLst>
                    <a:ext uri="{FF2B5EF4-FFF2-40B4-BE49-F238E27FC236}">
                      <a16:creationId xmlns:a16="http://schemas.microsoft.com/office/drawing/2014/main" xmlns="" id="{EB8394A8-1CBD-4731-B504-0967DB3A72E7}"/>
                    </a:ext>
                  </a:extLst>
                </p:cNvPr>
                <p:cNvSpPr/>
                <p:nvPr/>
              </p:nvSpPr>
              <p:spPr>
                <a:xfrm>
                  <a:off x="12026897" y="45734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9" name="Freeform: Shape 330">
                  <a:extLst>
                    <a:ext uri="{FF2B5EF4-FFF2-40B4-BE49-F238E27FC236}">
                      <a16:creationId xmlns:a16="http://schemas.microsoft.com/office/drawing/2014/main" xmlns="" id="{F720E673-F257-4FA1-A816-D778961961DD}"/>
                    </a:ext>
                  </a:extLst>
                </p:cNvPr>
                <p:cNvSpPr/>
                <p:nvPr/>
              </p:nvSpPr>
              <p:spPr>
                <a:xfrm>
                  <a:off x="12103097" y="46496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0" name="Freeform: Shape 331">
                  <a:extLst>
                    <a:ext uri="{FF2B5EF4-FFF2-40B4-BE49-F238E27FC236}">
                      <a16:creationId xmlns:a16="http://schemas.microsoft.com/office/drawing/2014/main" xmlns="" id="{17EF6F64-78BA-4331-8BB6-E0004E5370FF}"/>
                    </a:ext>
                  </a:extLst>
                </p:cNvPr>
                <p:cNvSpPr/>
                <p:nvPr/>
              </p:nvSpPr>
              <p:spPr>
                <a:xfrm>
                  <a:off x="12217397" y="46877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1" name="Freeform: Shape 332">
                  <a:extLst>
                    <a:ext uri="{FF2B5EF4-FFF2-40B4-BE49-F238E27FC236}">
                      <a16:creationId xmlns:a16="http://schemas.microsoft.com/office/drawing/2014/main" xmlns="" id="{6A68D111-BDAC-41CF-B1D2-C86D74843654}"/>
                    </a:ext>
                  </a:extLst>
                </p:cNvPr>
                <p:cNvSpPr/>
                <p:nvPr/>
              </p:nvSpPr>
              <p:spPr>
                <a:xfrm>
                  <a:off x="123888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2" name="Freeform: Shape 333">
                  <a:extLst>
                    <a:ext uri="{FF2B5EF4-FFF2-40B4-BE49-F238E27FC236}">
                      <a16:creationId xmlns:a16="http://schemas.microsoft.com/office/drawing/2014/main" xmlns="" id="{9E4C9514-CD0A-4C42-A4BC-E88B327713A7}"/>
                    </a:ext>
                  </a:extLst>
                </p:cNvPr>
                <p:cNvSpPr/>
                <p:nvPr/>
              </p:nvSpPr>
              <p:spPr>
                <a:xfrm>
                  <a:off x="124269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3" name="Freeform: Shape 334">
                  <a:extLst>
                    <a:ext uri="{FF2B5EF4-FFF2-40B4-BE49-F238E27FC236}">
                      <a16:creationId xmlns:a16="http://schemas.microsoft.com/office/drawing/2014/main" xmlns="" id="{B82C6AB9-6729-442F-A9E0-0F4F0691D34A}"/>
                    </a:ext>
                  </a:extLst>
                </p:cNvPr>
                <p:cNvSpPr/>
                <p:nvPr/>
              </p:nvSpPr>
              <p:spPr>
                <a:xfrm>
                  <a:off x="1248409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4" name="Freeform: Shape 335">
                  <a:extLst>
                    <a:ext uri="{FF2B5EF4-FFF2-40B4-BE49-F238E27FC236}">
                      <a16:creationId xmlns:a16="http://schemas.microsoft.com/office/drawing/2014/main" xmlns="" id="{493EE17F-0F94-4B8D-8B09-78265C168FB8}"/>
                    </a:ext>
                  </a:extLst>
                </p:cNvPr>
                <p:cNvSpPr/>
                <p:nvPr/>
              </p:nvSpPr>
              <p:spPr>
                <a:xfrm>
                  <a:off x="1267459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5" name="Freeform: Shape 336">
                  <a:extLst>
                    <a:ext uri="{FF2B5EF4-FFF2-40B4-BE49-F238E27FC236}">
                      <a16:creationId xmlns:a16="http://schemas.microsoft.com/office/drawing/2014/main" xmlns="" id="{CFF2F5CC-D08C-4CA4-B965-5847E1F50848}"/>
                    </a:ext>
                  </a:extLst>
                </p:cNvPr>
                <p:cNvSpPr/>
                <p:nvPr/>
              </p:nvSpPr>
              <p:spPr>
                <a:xfrm>
                  <a:off x="126936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6" name="Freeform: Shape 337">
                  <a:extLst>
                    <a:ext uri="{FF2B5EF4-FFF2-40B4-BE49-F238E27FC236}">
                      <a16:creationId xmlns:a16="http://schemas.microsoft.com/office/drawing/2014/main" xmlns="" id="{64265AC5-AEEC-45CC-8685-3D03CD5FA255}"/>
                    </a:ext>
                  </a:extLst>
                </p:cNvPr>
                <p:cNvSpPr/>
                <p:nvPr/>
              </p:nvSpPr>
              <p:spPr>
                <a:xfrm>
                  <a:off x="128079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7" name="Freeform: Shape 338">
                  <a:extLst>
                    <a:ext uri="{FF2B5EF4-FFF2-40B4-BE49-F238E27FC236}">
                      <a16:creationId xmlns:a16="http://schemas.microsoft.com/office/drawing/2014/main" xmlns="" id="{0BBEE0DE-84BE-415C-856B-A50193490C3C}"/>
                    </a:ext>
                  </a:extLst>
                </p:cNvPr>
                <p:cNvSpPr/>
                <p:nvPr/>
              </p:nvSpPr>
              <p:spPr>
                <a:xfrm>
                  <a:off x="12960347"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8" name="Freeform: Shape 339">
                  <a:extLst>
                    <a:ext uri="{FF2B5EF4-FFF2-40B4-BE49-F238E27FC236}">
                      <a16:creationId xmlns:a16="http://schemas.microsoft.com/office/drawing/2014/main" xmlns="" id="{8E7CF7ED-1F48-4EF2-9839-DE069D3BC0B5}"/>
                    </a:ext>
                  </a:extLst>
                </p:cNvPr>
                <p:cNvSpPr/>
                <p:nvPr/>
              </p:nvSpPr>
              <p:spPr>
                <a:xfrm>
                  <a:off x="13093697"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9" name="Freeform: Shape 340">
                  <a:extLst>
                    <a:ext uri="{FF2B5EF4-FFF2-40B4-BE49-F238E27FC236}">
                      <a16:creationId xmlns:a16="http://schemas.microsoft.com/office/drawing/2014/main" xmlns="" id="{7A092C87-470A-487C-BE73-227131CB1BF0}"/>
                    </a:ext>
                  </a:extLst>
                </p:cNvPr>
                <p:cNvSpPr/>
                <p:nvPr/>
              </p:nvSpPr>
              <p:spPr>
                <a:xfrm>
                  <a:off x="13169897"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0" name="Freeform: Shape 341">
                  <a:extLst>
                    <a:ext uri="{FF2B5EF4-FFF2-40B4-BE49-F238E27FC236}">
                      <a16:creationId xmlns:a16="http://schemas.microsoft.com/office/drawing/2014/main" xmlns="" id="{64AB65DB-AE29-4DDF-B40B-E53C8769CD75}"/>
                    </a:ext>
                  </a:extLst>
                </p:cNvPr>
                <p:cNvSpPr/>
                <p:nvPr/>
              </p:nvSpPr>
              <p:spPr>
                <a:xfrm>
                  <a:off x="1324610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1" name="Freeform: Shape 342">
                  <a:extLst>
                    <a:ext uri="{FF2B5EF4-FFF2-40B4-BE49-F238E27FC236}">
                      <a16:creationId xmlns:a16="http://schemas.microsoft.com/office/drawing/2014/main" xmlns="" id="{5C1AB23A-6C3C-4521-85F0-85724DD0081D}"/>
                    </a:ext>
                  </a:extLst>
                </p:cNvPr>
                <p:cNvSpPr/>
                <p:nvPr/>
              </p:nvSpPr>
              <p:spPr>
                <a:xfrm>
                  <a:off x="1337945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2" name="Freeform: Shape 343">
                  <a:extLst>
                    <a:ext uri="{FF2B5EF4-FFF2-40B4-BE49-F238E27FC236}">
                      <a16:creationId xmlns:a16="http://schemas.microsoft.com/office/drawing/2014/main" xmlns="" id="{FD564DAA-08B8-4294-A7DD-B4A0645253E1}"/>
                    </a:ext>
                  </a:extLst>
                </p:cNvPr>
                <p:cNvSpPr/>
                <p:nvPr/>
              </p:nvSpPr>
              <p:spPr>
                <a:xfrm>
                  <a:off x="1341755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3" name="Freeform: Shape 344">
                  <a:extLst>
                    <a:ext uri="{FF2B5EF4-FFF2-40B4-BE49-F238E27FC236}">
                      <a16:creationId xmlns:a16="http://schemas.microsoft.com/office/drawing/2014/main" xmlns="" id="{CCA383F0-BAE8-4647-94A8-313AADB65D9C}"/>
                    </a:ext>
                  </a:extLst>
                </p:cNvPr>
                <p:cNvSpPr/>
                <p:nvPr/>
              </p:nvSpPr>
              <p:spPr>
                <a:xfrm>
                  <a:off x="1341755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4" name="Freeform: Shape 345">
                  <a:extLst>
                    <a:ext uri="{FF2B5EF4-FFF2-40B4-BE49-F238E27FC236}">
                      <a16:creationId xmlns:a16="http://schemas.microsoft.com/office/drawing/2014/main" xmlns="" id="{AD30FDC2-6D6E-4679-AAC5-02E3089DD0A8}"/>
                    </a:ext>
                  </a:extLst>
                </p:cNvPr>
                <p:cNvSpPr/>
                <p:nvPr/>
              </p:nvSpPr>
              <p:spPr>
                <a:xfrm>
                  <a:off x="13531856" y="5125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5" name="Freeform: Shape 346">
                  <a:extLst>
                    <a:ext uri="{FF2B5EF4-FFF2-40B4-BE49-F238E27FC236}">
                      <a16:creationId xmlns:a16="http://schemas.microsoft.com/office/drawing/2014/main" xmlns="" id="{83A5A10D-3AB0-4F9D-9E97-0D9EB69A148E}"/>
                    </a:ext>
                  </a:extLst>
                </p:cNvPr>
                <p:cNvSpPr/>
                <p:nvPr/>
              </p:nvSpPr>
              <p:spPr>
                <a:xfrm>
                  <a:off x="13608056" y="5125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6" name="Freeform: Shape 347">
                  <a:extLst>
                    <a:ext uri="{FF2B5EF4-FFF2-40B4-BE49-F238E27FC236}">
                      <a16:creationId xmlns:a16="http://schemas.microsoft.com/office/drawing/2014/main" xmlns="" id="{9BDC28F6-4874-498F-8A68-33870EE9479A}"/>
                    </a:ext>
                  </a:extLst>
                </p:cNvPr>
                <p:cNvSpPr/>
                <p:nvPr/>
              </p:nvSpPr>
              <p:spPr>
                <a:xfrm>
                  <a:off x="13608056" y="5125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grpSp>
          <p:nvGrpSpPr>
            <p:cNvPr id="226" name="Group 225">
              <a:extLst>
                <a:ext uri="{FF2B5EF4-FFF2-40B4-BE49-F238E27FC236}">
                  <a16:creationId xmlns:a16="http://schemas.microsoft.com/office/drawing/2014/main" xmlns="" id="{9B1659B3-8362-4D83-AD9F-5CA8BD6F713D}"/>
                </a:ext>
              </a:extLst>
            </p:cNvPr>
            <p:cNvGrpSpPr/>
            <p:nvPr/>
          </p:nvGrpSpPr>
          <p:grpSpPr>
            <a:xfrm>
              <a:off x="5504894" y="2395485"/>
              <a:ext cx="3331355" cy="1737553"/>
              <a:chOff x="9135462" y="3584916"/>
              <a:chExt cx="5210175" cy="2676544"/>
            </a:xfrm>
          </p:grpSpPr>
          <p:sp>
            <p:nvSpPr>
              <p:cNvPr id="227" name="Freeform: Shape 352">
                <a:extLst>
                  <a:ext uri="{FF2B5EF4-FFF2-40B4-BE49-F238E27FC236}">
                    <a16:creationId xmlns:a16="http://schemas.microsoft.com/office/drawing/2014/main" xmlns="" id="{B34F3AFE-41DA-468D-A9FB-CC1240F92864}"/>
                  </a:ext>
                </a:extLst>
              </p:cNvPr>
              <p:cNvSpPr/>
              <p:nvPr/>
            </p:nvSpPr>
            <p:spPr>
              <a:xfrm>
                <a:off x="9135462" y="3619161"/>
                <a:ext cx="5210175" cy="2609850"/>
              </a:xfrm>
              <a:custGeom>
                <a:avLst/>
                <a:gdLst>
                  <a:gd name="connsiteX0" fmla="*/ 5210299 w 5210175"/>
                  <a:gd name="connsiteY0" fmla="*/ 2613867 h 2609850"/>
                  <a:gd name="connsiteX1" fmla="*/ 4922778 w 5210175"/>
                  <a:gd name="connsiteY1" fmla="*/ 2613867 h 2609850"/>
                  <a:gd name="connsiteX2" fmla="*/ 4922778 w 5210175"/>
                  <a:gd name="connsiteY2" fmla="*/ 2349577 h 2609850"/>
                  <a:gd name="connsiteX3" fmla="*/ 4556836 w 5210175"/>
                  <a:gd name="connsiteY3" fmla="*/ 2349577 h 2609850"/>
                  <a:gd name="connsiteX4" fmla="*/ 4556836 w 5210175"/>
                  <a:gd name="connsiteY4" fmla="*/ 2271158 h 2609850"/>
                  <a:gd name="connsiteX5" fmla="*/ 4408723 w 5210175"/>
                  <a:gd name="connsiteY5" fmla="*/ 2271158 h 2609850"/>
                  <a:gd name="connsiteX6" fmla="*/ 4408723 w 5210175"/>
                  <a:gd name="connsiteY6" fmla="*/ 2181127 h 2609850"/>
                  <a:gd name="connsiteX7" fmla="*/ 3949837 w 5210175"/>
                  <a:gd name="connsiteY7" fmla="*/ 2181127 h 2609850"/>
                  <a:gd name="connsiteX8" fmla="*/ 3949837 w 5210175"/>
                  <a:gd name="connsiteY8" fmla="*/ 2117233 h 2609850"/>
                  <a:gd name="connsiteX9" fmla="*/ 3226670 w 5210175"/>
                  <a:gd name="connsiteY9" fmla="*/ 2117233 h 2609850"/>
                  <a:gd name="connsiteX10" fmla="*/ 3226670 w 5210175"/>
                  <a:gd name="connsiteY10" fmla="*/ 2050435 h 2609850"/>
                  <a:gd name="connsiteX11" fmla="*/ 2642911 w 5210175"/>
                  <a:gd name="connsiteY11" fmla="*/ 2050435 h 2609850"/>
                  <a:gd name="connsiteX12" fmla="*/ 2642911 w 5210175"/>
                  <a:gd name="connsiteY12" fmla="*/ 2006867 h 2609850"/>
                  <a:gd name="connsiteX13" fmla="*/ 2512219 w 5210175"/>
                  <a:gd name="connsiteY13" fmla="*/ 2006867 h 2609850"/>
                  <a:gd name="connsiteX14" fmla="*/ 2512219 w 5210175"/>
                  <a:gd name="connsiteY14" fmla="*/ 1966205 h 2609850"/>
                  <a:gd name="connsiteX15" fmla="*/ 2477367 w 5210175"/>
                  <a:gd name="connsiteY15" fmla="*/ 1966205 h 2609850"/>
                  <a:gd name="connsiteX16" fmla="*/ 2477367 w 5210175"/>
                  <a:gd name="connsiteY16" fmla="*/ 1890691 h 2609850"/>
                  <a:gd name="connsiteX17" fmla="*/ 2419274 w 5210175"/>
                  <a:gd name="connsiteY17" fmla="*/ 1890691 h 2609850"/>
                  <a:gd name="connsiteX18" fmla="*/ 2419274 w 5210175"/>
                  <a:gd name="connsiteY18" fmla="*/ 1852943 h 2609850"/>
                  <a:gd name="connsiteX19" fmla="*/ 1913935 w 5210175"/>
                  <a:gd name="connsiteY19" fmla="*/ 1852943 h 2609850"/>
                  <a:gd name="connsiteX20" fmla="*/ 1913935 w 5210175"/>
                  <a:gd name="connsiteY20" fmla="*/ 1820987 h 2609850"/>
                  <a:gd name="connsiteX21" fmla="*/ 1858747 w 5210175"/>
                  <a:gd name="connsiteY21" fmla="*/ 1820987 h 2609850"/>
                  <a:gd name="connsiteX22" fmla="*/ 1858747 w 5210175"/>
                  <a:gd name="connsiteY22" fmla="*/ 1757093 h 2609850"/>
                  <a:gd name="connsiteX23" fmla="*/ 1762906 w 5210175"/>
                  <a:gd name="connsiteY23" fmla="*/ 1757093 h 2609850"/>
                  <a:gd name="connsiteX24" fmla="*/ 1762906 w 5210175"/>
                  <a:gd name="connsiteY24" fmla="*/ 1690294 h 2609850"/>
                  <a:gd name="connsiteX25" fmla="*/ 1646739 w 5210175"/>
                  <a:gd name="connsiteY25" fmla="*/ 1690294 h 2609850"/>
                  <a:gd name="connsiteX26" fmla="*/ 1646739 w 5210175"/>
                  <a:gd name="connsiteY26" fmla="*/ 1669968 h 2609850"/>
                  <a:gd name="connsiteX27" fmla="*/ 1623498 w 5210175"/>
                  <a:gd name="connsiteY27" fmla="*/ 1669968 h 2609850"/>
                  <a:gd name="connsiteX28" fmla="*/ 1623498 w 5210175"/>
                  <a:gd name="connsiteY28" fmla="*/ 1632211 h 2609850"/>
                  <a:gd name="connsiteX29" fmla="*/ 1521847 w 5210175"/>
                  <a:gd name="connsiteY29" fmla="*/ 1632211 h 2609850"/>
                  <a:gd name="connsiteX30" fmla="*/ 1521847 w 5210175"/>
                  <a:gd name="connsiteY30" fmla="*/ 1603169 h 2609850"/>
                  <a:gd name="connsiteX31" fmla="*/ 1405681 w 5210175"/>
                  <a:gd name="connsiteY31" fmla="*/ 1603169 h 2609850"/>
                  <a:gd name="connsiteX32" fmla="*/ 1405681 w 5210175"/>
                  <a:gd name="connsiteY32" fmla="*/ 1574127 h 2609850"/>
                  <a:gd name="connsiteX33" fmla="*/ 1176242 w 5210175"/>
                  <a:gd name="connsiteY33" fmla="*/ 1574127 h 2609850"/>
                  <a:gd name="connsiteX34" fmla="*/ 1176242 w 5210175"/>
                  <a:gd name="connsiteY34" fmla="*/ 1542181 h 2609850"/>
                  <a:gd name="connsiteX35" fmla="*/ 958415 w 5210175"/>
                  <a:gd name="connsiteY35" fmla="*/ 1542181 h 2609850"/>
                  <a:gd name="connsiteX36" fmla="*/ 958415 w 5210175"/>
                  <a:gd name="connsiteY36" fmla="*/ 1492803 h 2609850"/>
                  <a:gd name="connsiteX37" fmla="*/ 929374 w 5210175"/>
                  <a:gd name="connsiteY37" fmla="*/ 1492803 h 2609850"/>
                  <a:gd name="connsiteX38" fmla="*/ 929374 w 5210175"/>
                  <a:gd name="connsiteY38" fmla="*/ 1452150 h 2609850"/>
                  <a:gd name="connsiteX39" fmla="*/ 906140 w 5210175"/>
                  <a:gd name="connsiteY39" fmla="*/ 1452150 h 2609850"/>
                  <a:gd name="connsiteX40" fmla="*/ 906140 w 5210175"/>
                  <a:gd name="connsiteY40" fmla="*/ 1341784 h 2609850"/>
                  <a:gd name="connsiteX41" fmla="*/ 874192 w 5210175"/>
                  <a:gd name="connsiteY41" fmla="*/ 1341784 h 2609850"/>
                  <a:gd name="connsiteX42" fmla="*/ 874192 w 5210175"/>
                  <a:gd name="connsiteY42" fmla="*/ 1272080 h 2609850"/>
                  <a:gd name="connsiteX43" fmla="*/ 845149 w 5210175"/>
                  <a:gd name="connsiteY43" fmla="*/ 1272080 h 2609850"/>
                  <a:gd name="connsiteX44" fmla="*/ 845149 w 5210175"/>
                  <a:gd name="connsiteY44" fmla="*/ 1196566 h 2609850"/>
                  <a:gd name="connsiteX45" fmla="*/ 813203 w 5210175"/>
                  <a:gd name="connsiteY45" fmla="*/ 1196566 h 2609850"/>
                  <a:gd name="connsiteX46" fmla="*/ 813203 w 5210175"/>
                  <a:gd name="connsiteY46" fmla="*/ 1094915 h 2609850"/>
                  <a:gd name="connsiteX47" fmla="*/ 769638 w 5210175"/>
                  <a:gd name="connsiteY47" fmla="*/ 1094915 h 2609850"/>
                  <a:gd name="connsiteX48" fmla="*/ 769638 w 5210175"/>
                  <a:gd name="connsiteY48" fmla="*/ 1054262 h 2609850"/>
                  <a:gd name="connsiteX49" fmla="*/ 650561 w 5210175"/>
                  <a:gd name="connsiteY49" fmla="*/ 1054262 h 2609850"/>
                  <a:gd name="connsiteX50" fmla="*/ 650561 w 5210175"/>
                  <a:gd name="connsiteY50" fmla="*/ 1033927 h 2609850"/>
                  <a:gd name="connsiteX51" fmla="*/ 612806 w 5210175"/>
                  <a:gd name="connsiteY51" fmla="*/ 1033927 h 2609850"/>
                  <a:gd name="connsiteX52" fmla="*/ 612806 w 5210175"/>
                  <a:gd name="connsiteY52" fmla="*/ 1004885 h 2609850"/>
                  <a:gd name="connsiteX53" fmla="*/ 569242 w 5210175"/>
                  <a:gd name="connsiteY53" fmla="*/ 1004885 h 2609850"/>
                  <a:gd name="connsiteX54" fmla="*/ 569242 w 5210175"/>
                  <a:gd name="connsiteY54" fmla="*/ 940991 h 2609850"/>
                  <a:gd name="connsiteX55" fmla="*/ 528581 w 5210175"/>
                  <a:gd name="connsiteY55" fmla="*/ 940991 h 2609850"/>
                  <a:gd name="connsiteX56" fmla="*/ 528581 w 5210175"/>
                  <a:gd name="connsiteY56" fmla="*/ 795776 h 2609850"/>
                  <a:gd name="connsiteX57" fmla="*/ 365941 w 5210175"/>
                  <a:gd name="connsiteY57" fmla="*/ 795776 h 2609850"/>
                  <a:gd name="connsiteX58" fmla="*/ 365941 w 5210175"/>
                  <a:gd name="connsiteY58" fmla="*/ 665082 h 2609850"/>
                  <a:gd name="connsiteX59" fmla="*/ 325281 w 5210175"/>
                  <a:gd name="connsiteY59" fmla="*/ 665082 h 2609850"/>
                  <a:gd name="connsiteX60" fmla="*/ 325281 w 5210175"/>
                  <a:gd name="connsiteY60" fmla="*/ 667987 h 2609850"/>
                  <a:gd name="connsiteX61" fmla="*/ 342707 w 5210175"/>
                  <a:gd name="connsiteY61" fmla="*/ 667987 h 2609850"/>
                  <a:gd name="connsiteX62" fmla="*/ 342707 w 5210175"/>
                  <a:gd name="connsiteY62" fmla="*/ 548912 h 2609850"/>
                  <a:gd name="connsiteX63" fmla="*/ 316568 w 5210175"/>
                  <a:gd name="connsiteY63" fmla="*/ 548912 h 2609850"/>
                  <a:gd name="connsiteX64" fmla="*/ 316568 w 5210175"/>
                  <a:gd name="connsiteY64" fmla="*/ 403696 h 2609850"/>
                  <a:gd name="connsiteX65" fmla="*/ 281716 w 5210175"/>
                  <a:gd name="connsiteY65" fmla="*/ 403696 h 2609850"/>
                  <a:gd name="connsiteX66" fmla="*/ 281716 w 5210175"/>
                  <a:gd name="connsiteY66" fmla="*/ 278812 h 2609850"/>
                  <a:gd name="connsiteX67" fmla="*/ 290430 w 5210175"/>
                  <a:gd name="connsiteY67" fmla="*/ 278812 h 2609850"/>
                  <a:gd name="connsiteX68" fmla="*/ 290430 w 5210175"/>
                  <a:gd name="connsiteY68" fmla="*/ 145215 h 2609850"/>
                  <a:gd name="connsiteX69" fmla="*/ 255578 w 5210175"/>
                  <a:gd name="connsiteY69" fmla="*/ 145215 h 2609850"/>
                  <a:gd name="connsiteX70" fmla="*/ 255578 w 5210175"/>
                  <a:gd name="connsiteY70" fmla="*/ 55181 h 2609850"/>
                  <a:gd name="connsiteX71" fmla="*/ 188779 w 5210175"/>
                  <a:gd name="connsiteY71" fmla="*/ 55181 h 2609850"/>
                  <a:gd name="connsiteX72" fmla="*/ 188779 w 5210175"/>
                  <a:gd name="connsiteY72" fmla="*/ 0 h 2609850"/>
                  <a:gd name="connsiteX73" fmla="*/ 0 w 5210175"/>
                  <a:gd name="connsiteY73" fmla="*/ 0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210175" h="2609850">
                    <a:moveTo>
                      <a:pt x="5210299" y="2613867"/>
                    </a:moveTo>
                    <a:lnTo>
                      <a:pt x="4922778" y="2613867"/>
                    </a:lnTo>
                    <a:lnTo>
                      <a:pt x="4922778" y="2349577"/>
                    </a:lnTo>
                    <a:lnTo>
                      <a:pt x="4556836" y="2349577"/>
                    </a:lnTo>
                    <a:lnTo>
                      <a:pt x="4556836" y="2271158"/>
                    </a:lnTo>
                    <a:lnTo>
                      <a:pt x="4408723" y="2271158"/>
                    </a:lnTo>
                    <a:lnTo>
                      <a:pt x="4408723" y="2181127"/>
                    </a:lnTo>
                    <a:lnTo>
                      <a:pt x="3949837" y="2181127"/>
                    </a:lnTo>
                    <a:lnTo>
                      <a:pt x="3949837" y="2117233"/>
                    </a:lnTo>
                    <a:lnTo>
                      <a:pt x="3226670" y="2117233"/>
                    </a:lnTo>
                    <a:lnTo>
                      <a:pt x="3226670" y="2050435"/>
                    </a:lnTo>
                    <a:lnTo>
                      <a:pt x="2642911" y="2050435"/>
                    </a:lnTo>
                    <a:lnTo>
                      <a:pt x="2642911" y="2006867"/>
                    </a:lnTo>
                    <a:lnTo>
                      <a:pt x="2512219" y="2006867"/>
                    </a:lnTo>
                    <a:lnTo>
                      <a:pt x="2512219" y="1966205"/>
                    </a:lnTo>
                    <a:lnTo>
                      <a:pt x="2477367" y="1966205"/>
                    </a:lnTo>
                    <a:lnTo>
                      <a:pt x="2477367" y="1890691"/>
                    </a:lnTo>
                    <a:lnTo>
                      <a:pt x="2419274" y="1890691"/>
                    </a:lnTo>
                    <a:lnTo>
                      <a:pt x="2419274" y="1852943"/>
                    </a:lnTo>
                    <a:lnTo>
                      <a:pt x="1913935" y="1852943"/>
                    </a:lnTo>
                    <a:lnTo>
                      <a:pt x="1913935" y="1820987"/>
                    </a:lnTo>
                    <a:lnTo>
                      <a:pt x="1858747" y="1820987"/>
                    </a:lnTo>
                    <a:lnTo>
                      <a:pt x="1858747" y="1757093"/>
                    </a:lnTo>
                    <a:lnTo>
                      <a:pt x="1762906" y="1757093"/>
                    </a:lnTo>
                    <a:lnTo>
                      <a:pt x="1762906" y="1690294"/>
                    </a:lnTo>
                    <a:lnTo>
                      <a:pt x="1646739" y="1690294"/>
                    </a:lnTo>
                    <a:lnTo>
                      <a:pt x="1646739" y="1669968"/>
                    </a:lnTo>
                    <a:lnTo>
                      <a:pt x="1623498" y="1669968"/>
                    </a:lnTo>
                    <a:lnTo>
                      <a:pt x="1623498" y="1632211"/>
                    </a:lnTo>
                    <a:lnTo>
                      <a:pt x="1521847" y="1632211"/>
                    </a:lnTo>
                    <a:lnTo>
                      <a:pt x="1521847" y="1603169"/>
                    </a:lnTo>
                    <a:lnTo>
                      <a:pt x="1405681" y="1603169"/>
                    </a:lnTo>
                    <a:lnTo>
                      <a:pt x="1405681" y="1574127"/>
                    </a:lnTo>
                    <a:lnTo>
                      <a:pt x="1176242" y="1574127"/>
                    </a:lnTo>
                    <a:lnTo>
                      <a:pt x="1176242" y="1542181"/>
                    </a:lnTo>
                    <a:lnTo>
                      <a:pt x="958415" y="1542181"/>
                    </a:lnTo>
                    <a:lnTo>
                      <a:pt x="958415" y="1492803"/>
                    </a:lnTo>
                    <a:lnTo>
                      <a:pt x="929374" y="1492803"/>
                    </a:lnTo>
                    <a:lnTo>
                      <a:pt x="929374" y="1452150"/>
                    </a:lnTo>
                    <a:lnTo>
                      <a:pt x="906140" y="1452150"/>
                    </a:lnTo>
                    <a:lnTo>
                      <a:pt x="906140" y="1341784"/>
                    </a:lnTo>
                    <a:lnTo>
                      <a:pt x="874192" y="1341784"/>
                    </a:lnTo>
                    <a:lnTo>
                      <a:pt x="874192" y="1272080"/>
                    </a:lnTo>
                    <a:lnTo>
                      <a:pt x="845149" y="1272080"/>
                    </a:lnTo>
                    <a:lnTo>
                      <a:pt x="845149" y="1196566"/>
                    </a:lnTo>
                    <a:lnTo>
                      <a:pt x="813203" y="1196566"/>
                    </a:lnTo>
                    <a:lnTo>
                      <a:pt x="813203" y="1094915"/>
                    </a:lnTo>
                    <a:lnTo>
                      <a:pt x="769638" y="1094915"/>
                    </a:lnTo>
                    <a:lnTo>
                      <a:pt x="769638" y="1054262"/>
                    </a:lnTo>
                    <a:lnTo>
                      <a:pt x="650561" y="1054262"/>
                    </a:lnTo>
                    <a:lnTo>
                      <a:pt x="650561" y="1033927"/>
                    </a:lnTo>
                    <a:lnTo>
                      <a:pt x="612806" y="1033927"/>
                    </a:lnTo>
                    <a:lnTo>
                      <a:pt x="612806" y="1004885"/>
                    </a:lnTo>
                    <a:lnTo>
                      <a:pt x="569242" y="1004885"/>
                    </a:lnTo>
                    <a:lnTo>
                      <a:pt x="569242" y="940991"/>
                    </a:lnTo>
                    <a:lnTo>
                      <a:pt x="528581" y="940991"/>
                    </a:lnTo>
                    <a:lnTo>
                      <a:pt x="528581" y="795776"/>
                    </a:lnTo>
                    <a:lnTo>
                      <a:pt x="365941" y="795776"/>
                    </a:lnTo>
                    <a:lnTo>
                      <a:pt x="365941" y="665082"/>
                    </a:lnTo>
                    <a:lnTo>
                      <a:pt x="325281" y="665082"/>
                    </a:lnTo>
                    <a:lnTo>
                      <a:pt x="325281" y="667987"/>
                    </a:lnTo>
                    <a:lnTo>
                      <a:pt x="342707" y="667987"/>
                    </a:lnTo>
                    <a:lnTo>
                      <a:pt x="342707" y="548912"/>
                    </a:lnTo>
                    <a:lnTo>
                      <a:pt x="316568" y="548912"/>
                    </a:lnTo>
                    <a:lnTo>
                      <a:pt x="316568" y="403696"/>
                    </a:lnTo>
                    <a:lnTo>
                      <a:pt x="281716" y="403696"/>
                    </a:lnTo>
                    <a:lnTo>
                      <a:pt x="281716" y="278812"/>
                    </a:lnTo>
                    <a:lnTo>
                      <a:pt x="290430" y="278812"/>
                    </a:lnTo>
                    <a:lnTo>
                      <a:pt x="290430" y="145215"/>
                    </a:lnTo>
                    <a:lnTo>
                      <a:pt x="255578" y="145215"/>
                    </a:lnTo>
                    <a:lnTo>
                      <a:pt x="255578" y="55181"/>
                    </a:lnTo>
                    <a:lnTo>
                      <a:pt x="188779" y="55181"/>
                    </a:lnTo>
                    <a:lnTo>
                      <a:pt x="188779"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228" name="Group 227">
                <a:extLst>
                  <a:ext uri="{FF2B5EF4-FFF2-40B4-BE49-F238E27FC236}">
                    <a16:creationId xmlns:a16="http://schemas.microsoft.com/office/drawing/2014/main" xmlns="" id="{5AE9E2FE-E1EE-4434-8DCB-DF5825BD3FEF}"/>
                  </a:ext>
                </a:extLst>
              </p:cNvPr>
              <p:cNvGrpSpPr/>
              <p:nvPr/>
            </p:nvGrpSpPr>
            <p:grpSpPr>
              <a:xfrm>
                <a:off x="9213878" y="3584916"/>
                <a:ext cx="5038747" cy="2676544"/>
                <a:chOff x="9213878" y="3584916"/>
                <a:chExt cx="5038747" cy="2676544"/>
              </a:xfrm>
            </p:grpSpPr>
            <p:sp>
              <p:nvSpPr>
                <p:cNvPr id="229" name="Freeform: Shape 353">
                  <a:extLst>
                    <a:ext uri="{FF2B5EF4-FFF2-40B4-BE49-F238E27FC236}">
                      <a16:creationId xmlns:a16="http://schemas.microsoft.com/office/drawing/2014/main" xmlns="" id="{AC2D166A-860A-4F18-B6EC-13E1A2F1E50B}"/>
                    </a:ext>
                  </a:extLst>
                </p:cNvPr>
                <p:cNvSpPr/>
                <p:nvPr/>
              </p:nvSpPr>
              <p:spPr>
                <a:xfrm>
                  <a:off x="9213878" y="35849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0" name="Freeform: Shape 354">
                  <a:extLst>
                    <a:ext uri="{FF2B5EF4-FFF2-40B4-BE49-F238E27FC236}">
                      <a16:creationId xmlns:a16="http://schemas.microsoft.com/office/drawing/2014/main" xmlns="" id="{79FD8AAE-775C-4751-8429-466AB906A09E}"/>
                    </a:ext>
                  </a:extLst>
                </p:cNvPr>
                <p:cNvSpPr/>
                <p:nvPr/>
              </p:nvSpPr>
              <p:spPr>
                <a:xfrm>
                  <a:off x="9575828" y="43659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1" name="Freeform: Shape 355">
                  <a:extLst>
                    <a:ext uri="{FF2B5EF4-FFF2-40B4-BE49-F238E27FC236}">
                      <a16:creationId xmlns:a16="http://schemas.microsoft.com/office/drawing/2014/main" xmlns="" id="{D716F410-3E2A-4F87-8717-6784C3D0275F}"/>
                    </a:ext>
                  </a:extLst>
                </p:cNvPr>
                <p:cNvSpPr/>
                <p:nvPr/>
              </p:nvSpPr>
              <p:spPr>
                <a:xfrm>
                  <a:off x="9632978" y="43659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2" name="Freeform: Shape 356">
                  <a:extLst>
                    <a:ext uri="{FF2B5EF4-FFF2-40B4-BE49-F238E27FC236}">
                      <a16:creationId xmlns:a16="http://schemas.microsoft.com/office/drawing/2014/main" xmlns="" id="{3CB0AD7F-EB11-415A-9E45-B2C5B88ECBA7}"/>
                    </a:ext>
                  </a:extLst>
                </p:cNvPr>
                <p:cNvSpPr/>
                <p:nvPr/>
              </p:nvSpPr>
              <p:spPr>
                <a:xfrm>
                  <a:off x="9728228" y="45755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3" name="Freeform: Shape 357">
                  <a:extLst>
                    <a:ext uri="{FF2B5EF4-FFF2-40B4-BE49-F238E27FC236}">
                      <a16:creationId xmlns:a16="http://schemas.microsoft.com/office/drawing/2014/main" xmlns="" id="{8C173006-6C29-43DA-AF30-85DA82393D57}"/>
                    </a:ext>
                  </a:extLst>
                </p:cNvPr>
                <p:cNvSpPr/>
                <p:nvPr/>
              </p:nvSpPr>
              <p:spPr>
                <a:xfrm>
                  <a:off x="9785378" y="46136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4" name="Freeform: Shape 358">
                  <a:extLst>
                    <a:ext uri="{FF2B5EF4-FFF2-40B4-BE49-F238E27FC236}">
                      <a16:creationId xmlns:a16="http://schemas.microsoft.com/office/drawing/2014/main" xmlns="" id="{839A1462-D473-41A6-9B63-DE5B20226C8F}"/>
                    </a:ext>
                  </a:extLst>
                </p:cNvPr>
                <p:cNvSpPr/>
                <p:nvPr/>
              </p:nvSpPr>
              <p:spPr>
                <a:xfrm>
                  <a:off x="9823478" y="46326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5" name="Freeform: Shape 359">
                  <a:extLst>
                    <a:ext uri="{FF2B5EF4-FFF2-40B4-BE49-F238E27FC236}">
                      <a16:creationId xmlns:a16="http://schemas.microsoft.com/office/drawing/2014/main" xmlns="" id="{6A9CB57E-E080-4C4E-B14E-7D5072616EA7}"/>
                    </a:ext>
                  </a:extLst>
                </p:cNvPr>
                <p:cNvSpPr/>
                <p:nvPr/>
              </p:nvSpPr>
              <p:spPr>
                <a:xfrm>
                  <a:off x="9861578" y="46326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6" name="Freeform: Shape 360">
                  <a:extLst>
                    <a:ext uri="{FF2B5EF4-FFF2-40B4-BE49-F238E27FC236}">
                      <a16:creationId xmlns:a16="http://schemas.microsoft.com/office/drawing/2014/main" xmlns="" id="{5E0A32D0-6D1B-4914-9047-E4462DE433A9}"/>
                    </a:ext>
                  </a:extLst>
                </p:cNvPr>
                <p:cNvSpPr/>
                <p:nvPr/>
              </p:nvSpPr>
              <p:spPr>
                <a:xfrm>
                  <a:off x="10109231" y="51279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7" name="Freeform: Shape 361">
                  <a:extLst>
                    <a:ext uri="{FF2B5EF4-FFF2-40B4-BE49-F238E27FC236}">
                      <a16:creationId xmlns:a16="http://schemas.microsoft.com/office/drawing/2014/main" xmlns="" id="{6CAB5CD8-5F9E-41EE-B865-7736A1F621D3}"/>
                    </a:ext>
                  </a:extLst>
                </p:cNvPr>
                <p:cNvSpPr/>
                <p:nvPr/>
              </p:nvSpPr>
              <p:spPr>
                <a:xfrm>
                  <a:off x="10242581" y="51279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8" name="Freeform: Shape 362">
                  <a:extLst>
                    <a:ext uri="{FF2B5EF4-FFF2-40B4-BE49-F238E27FC236}">
                      <a16:creationId xmlns:a16="http://schemas.microsoft.com/office/drawing/2014/main" xmlns="" id="{9D857857-9F7B-477B-AE96-3AF87C7D26D0}"/>
                    </a:ext>
                  </a:extLst>
                </p:cNvPr>
                <p:cNvSpPr/>
                <p:nvPr/>
              </p:nvSpPr>
              <p:spPr>
                <a:xfrm>
                  <a:off x="1031878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9" name="Freeform: Shape 363">
                  <a:extLst>
                    <a:ext uri="{FF2B5EF4-FFF2-40B4-BE49-F238E27FC236}">
                      <a16:creationId xmlns:a16="http://schemas.microsoft.com/office/drawing/2014/main" xmlns="" id="{542D6E61-8C21-4E48-9A8C-82C129B5A63E}"/>
                    </a:ext>
                  </a:extLst>
                </p:cNvPr>
                <p:cNvSpPr/>
                <p:nvPr/>
              </p:nvSpPr>
              <p:spPr>
                <a:xfrm>
                  <a:off x="1041403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0" name="Freeform: Shape 364">
                  <a:extLst>
                    <a:ext uri="{FF2B5EF4-FFF2-40B4-BE49-F238E27FC236}">
                      <a16:creationId xmlns:a16="http://schemas.microsoft.com/office/drawing/2014/main" xmlns="" id="{C3FB2AA9-244D-43A7-9149-F4C7636ACA3D}"/>
                    </a:ext>
                  </a:extLst>
                </p:cNvPr>
                <p:cNvSpPr/>
                <p:nvPr/>
              </p:nvSpPr>
              <p:spPr>
                <a:xfrm>
                  <a:off x="1049023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1" name="Freeform: Shape 365">
                  <a:extLst>
                    <a:ext uri="{FF2B5EF4-FFF2-40B4-BE49-F238E27FC236}">
                      <a16:creationId xmlns:a16="http://schemas.microsoft.com/office/drawing/2014/main" xmlns="" id="{9A81E2E5-DE99-4C8E-A192-7DAF2CD31BB9}"/>
                    </a:ext>
                  </a:extLst>
                </p:cNvPr>
                <p:cNvSpPr/>
                <p:nvPr/>
              </p:nvSpPr>
              <p:spPr>
                <a:xfrm>
                  <a:off x="1054738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2" name="Freeform: Shape 366">
                  <a:extLst>
                    <a:ext uri="{FF2B5EF4-FFF2-40B4-BE49-F238E27FC236}">
                      <a16:creationId xmlns:a16="http://schemas.microsoft.com/office/drawing/2014/main" xmlns="" id="{46F9FB62-6E80-4DDB-B893-B3C5837749B1}"/>
                    </a:ext>
                  </a:extLst>
                </p:cNvPr>
                <p:cNvSpPr/>
                <p:nvPr/>
              </p:nvSpPr>
              <p:spPr>
                <a:xfrm>
                  <a:off x="10604531" y="51851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3" name="Freeform: Shape 367">
                  <a:extLst>
                    <a:ext uri="{FF2B5EF4-FFF2-40B4-BE49-F238E27FC236}">
                      <a16:creationId xmlns:a16="http://schemas.microsoft.com/office/drawing/2014/main" xmlns="" id="{BE2ED122-9ACF-48F9-958D-023CB9931EC9}"/>
                    </a:ext>
                  </a:extLst>
                </p:cNvPr>
                <p:cNvSpPr/>
                <p:nvPr/>
              </p:nvSpPr>
              <p:spPr>
                <a:xfrm>
                  <a:off x="10642631" y="51851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4" name="Freeform: Shape 368">
                  <a:extLst>
                    <a:ext uri="{FF2B5EF4-FFF2-40B4-BE49-F238E27FC236}">
                      <a16:creationId xmlns:a16="http://schemas.microsoft.com/office/drawing/2014/main" xmlns="" id="{22F2DFB4-DCCD-4BF8-9B01-A54392525B37}"/>
                    </a:ext>
                  </a:extLst>
                </p:cNvPr>
                <p:cNvSpPr/>
                <p:nvPr/>
              </p:nvSpPr>
              <p:spPr>
                <a:xfrm>
                  <a:off x="10699781" y="52232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5" name="Freeform: Shape 369">
                  <a:extLst>
                    <a:ext uri="{FF2B5EF4-FFF2-40B4-BE49-F238E27FC236}">
                      <a16:creationId xmlns:a16="http://schemas.microsoft.com/office/drawing/2014/main" xmlns="" id="{BD22FC2C-1722-4413-A6C1-7CAE1E027B34}"/>
                    </a:ext>
                  </a:extLst>
                </p:cNvPr>
                <p:cNvSpPr/>
                <p:nvPr/>
              </p:nvSpPr>
              <p:spPr>
                <a:xfrm>
                  <a:off x="10795031" y="5261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6" name="Freeform: Shape 370">
                  <a:extLst>
                    <a:ext uri="{FF2B5EF4-FFF2-40B4-BE49-F238E27FC236}">
                      <a16:creationId xmlns:a16="http://schemas.microsoft.com/office/drawing/2014/main" xmlns="" id="{0A515C07-4A8D-451C-8BC8-D78F013BC88D}"/>
                    </a:ext>
                  </a:extLst>
                </p:cNvPr>
                <p:cNvSpPr/>
                <p:nvPr/>
              </p:nvSpPr>
              <p:spPr>
                <a:xfrm>
                  <a:off x="10833131" y="5261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7" name="Freeform: Shape 371">
                  <a:extLst>
                    <a:ext uri="{FF2B5EF4-FFF2-40B4-BE49-F238E27FC236}">
                      <a16:creationId xmlns:a16="http://schemas.microsoft.com/office/drawing/2014/main" xmlns="" id="{5B1B456C-3FCF-4A38-A6B7-0555094CBED6}"/>
                    </a:ext>
                  </a:extLst>
                </p:cNvPr>
                <p:cNvSpPr/>
                <p:nvPr/>
              </p:nvSpPr>
              <p:spPr>
                <a:xfrm>
                  <a:off x="110617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8" name="Freeform: Shape 372">
                  <a:extLst>
                    <a:ext uri="{FF2B5EF4-FFF2-40B4-BE49-F238E27FC236}">
                      <a16:creationId xmlns:a16="http://schemas.microsoft.com/office/drawing/2014/main" xmlns="" id="{2F926B85-F60A-4BB0-92BB-5DD561EA6AA6}"/>
                    </a:ext>
                  </a:extLst>
                </p:cNvPr>
                <p:cNvSpPr/>
                <p:nvPr/>
              </p:nvSpPr>
              <p:spPr>
                <a:xfrm>
                  <a:off x="111379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9" name="Freeform: Shape 373">
                  <a:extLst>
                    <a:ext uri="{FF2B5EF4-FFF2-40B4-BE49-F238E27FC236}">
                      <a16:creationId xmlns:a16="http://schemas.microsoft.com/office/drawing/2014/main" xmlns="" id="{D12DA39B-696B-4E9A-83A2-E77D97C52B75}"/>
                    </a:ext>
                  </a:extLst>
                </p:cNvPr>
                <p:cNvSpPr/>
                <p:nvPr/>
              </p:nvSpPr>
              <p:spPr>
                <a:xfrm>
                  <a:off x="111760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0" name="Freeform: Shape 374">
                  <a:extLst>
                    <a:ext uri="{FF2B5EF4-FFF2-40B4-BE49-F238E27FC236}">
                      <a16:creationId xmlns:a16="http://schemas.microsoft.com/office/drawing/2014/main" xmlns="" id="{5E52BFC6-8498-4235-8D88-367D40F7F9B5}"/>
                    </a:ext>
                  </a:extLst>
                </p:cNvPr>
                <p:cNvSpPr/>
                <p:nvPr/>
              </p:nvSpPr>
              <p:spPr>
                <a:xfrm>
                  <a:off x="1127128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1" name="Freeform: Shape 375">
                  <a:extLst>
                    <a:ext uri="{FF2B5EF4-FFF2-40B4-BE49-F238E27FC236}">
                      <a16:creationId xmlns:a16="http://schemas.microsoft.com/office/drawing/2014/main" xmlns="" id="{F4F4CA8F-D6B5-488B-8DF7-7A47854BBA70}"/>
                    </a:ext>
                  </a:extLst>
                </p:cNvPr>
                <p:cNvSpPr/>
                <p:nvPr/>
              </p:nvSpPr>
              <p:spPr>
                <a:xfrm>
                  <a:off x="113284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2" name="Freeform: Shape 376">
                  <a:extLst>
                    <a:ext uri="{FF2B5EF4-FFF2-40B4-BE49-F238E27FC236}">
                      <a16:creationId xmlns:a16="http://schemas.microsoft.com/office/drawing/2014/main" xmlns="" id="{B89B712D-CDAE-4F6C-A26E-B19280ECE612}"/>
                    </a:ext>
                  </a:extLst>
                </p:cNvPr>
                <p:cNvSpPr/>
                <p:nvPr/>
              </p:nvSpPr>
              <p:spPr>
                <a:xfrm>
                  <a:off x="1142368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3" name="Freeform: Shape 377">
                  <a:extLst>
                    <a:ext uri="{FF2B5EF4-FFF2-40B4-BE49-F238E27FC236}">
                      <a16:creationId xmlns:a16="http://schemas.microsoft.com/office/drawing/2014/main" xmlns="" id="{DD84766F-1A9B-47B6-AA25-2C7A6ECFD79E}"/>
                    </a:ext>
                  </a:extLst>
                </p:cNvPr>
                <p:cNvSpPr/>
                <p:nvPr/>
              </p:nvSpPr>
              <p:spPr>
                <a:xfrm>
                  <a:off x="1146178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4" name="Freeform: Shape 378">
                  <a:extLst>
                    <a:ext uri="{FF2B5EF4-FFF2-40B4-BE49-F238E27FC236}">
                      <a16:creationId xmlns:a16="http://schemas.microsoft.com/office/drawing/2014/main" xmlns="" id="{78B2C2F4-679D-4B7A-9E09-D33313EBD031}"/>
                    </a:ext>
                  </a:extLst>
                </p:cNvPr>
                <p:cNvSpPr/>
                <p:nvPr/>
              </p:nvSpPr>
              <p:spPr>
                <a:xfrm>
                  <a:off x="11576081" y="54708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5" name="Freeform: Shape 379">
                  <a:extLst>
                    <a:ext uri="{FF2B5EF4-FFF2-40B4-BE49-F238E27FC236}">
                      <a16:creationId xmlns:a16="http://schemas.microsoft.com/office/drawing/2014/main" xmlns="" id="{7AAE4CCC-F372-4089-A5C8-5E3FBE2E7414}"/>
                    </a:ext>
                  </a:extLst>
                </p:cNvPr>
                <p:cNvSpPr/>
                <p:nvPr/>
              </p:nvSpPr>
              <p:spPr>
                <a:xfrm>
                  <a:off x="11747531" y="55851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6" name="Freeform: Shape 380">
                  <a:extLst>
                    <a:ext uri="{FF2B5EF4-FFF2-40B4-BE49-F238E27FC236}">
                      <a16:creationId xmlns:a16="http://schemas.microsoft.com/office/drawing/2014/main" xmlns="" id="{89A1124D-33D1-4F9E-908B-42869A31AD38}"/>
                    </a:ext>
                  </a:extLst>
                </p:cNvPr>
                <p:cNvSpPr/>
                <p:nvPr/>
              </p:nvSpPr>
              <p:spPr>
                <a:xfrm>
                  <a:off x="118999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7" name="Freeform: Shape 381">
                  <a:extLst>
                    <a:ext uri="{FF2B5EF4-FFF2-40B4-BE49-F238E27FC236}">
                      <a16:creationId xmlns:a16="http://schemas.microsoft.com/office/drawing/2014/main" xmlns="" id="{BC7FEE51-232C-4B9B-9BFD-DA53E8F009C5}"/>
                    </a:ext>
                  </a:extLst>
                </p:cNvPr>
                <p:cNvSpPr/>
                <p:nvPr/>
              </p:nvSpPr>
              <p:spPr>
                <a:xfrm>
                  <a:off x="1210948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8" name="Freeform: Shape 382">
                  <a:extLst>
                    <a:ext uri="{FF2B5EF4-FFF2-40B4-BE49-F238E27FC236}">
                      <a16:creationId xmlns:a16="http://schemas.microsoft.com/office/drawing/2014/main" xmlns="" id="{07629198-D325-4E65-907A-A24C547312E6}"/>
                    </a:ext>
                  </a:extLst>
                </p:cNvPr>
                <p:cNvSpPr/>
                <p:nvPr/>
              </p:nvSpPr>
              <p:spPr>
                <a:xfrm>
                  <a:off x="122047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9" name="Freeform: Shape 383">
                  <a:extLst>
                    <a:ext uri="{FF2B5EF4-FFF2-40B4-BE49-F238E27FC236}">
                      <a16:creationId xmlns:a16="http://schemas.microsoft.com/office/drawing/2014/main" xmlns="" id="{B9A5DF06-5C95-4AED-9D89-803E76A0696B}"/>
                    </a:ext>
                  </a:extLst>
                </p:cNvPr>
                <p:cNvSpPr/>
                <p:nvPr/>
              </p:nvSpPr>
              <p:spPr>
                <a:xfrm>
                  <a:off x="123190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0" name="Freeform: Shape 384">
                  <a:extLst>
                    <a:ext uri="{FF2B5EF4-FFF2-40B4-BE49-F238E27FC236}">
                      <a16:creationId xmlns:a16="http://schemas.microsoft.com/office/drawing/2014/main" xmlns="" id="{D6E15D65-EF03-4717-AB42-E9E61A4FBDED}"/>
                    </a:ext>
                  </a:extLst>
                </p:cNvPr>
                <p:cNvSpPr/>
                <p:nvPr/>
              </p:nvSpPr>
              <p:spPr>
                <a:xfrm>
                  <a:off x="123190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1" name="Freeform: Shape 385">
                  <a:extLst>
                    <a:ext uri="{FF2B5EF4-FFF2-40B4-BE49-F238E27FC236}">
                      <a16:creationId xmlns:a16="http://schemas.microsoft.com/office/drawing/2014/main" xmlns="" id="{03CB3554-04EB-488B-BEBD-63903432784C}"/>
                    </a:ext>
                  </a:extLst>
                </p:cNvPr>
                <p:cNvSpPr/>
                <p:nvPr/>
              </p:nvSpPr>
              <p:spPr>
                <a:xfrm>
                  <a:off x="1247143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2" name="Freeform: Shape 386">
                  <a:extLst>
                    <a:ext uri="{FF2B5EF4-FFF2-40B4-BE49-F238E27FC236}">
                      <a16:creationId xmlns:a16="http://schemas.microsoft.com/office/drawing/2014/main" xmlns="" id="{30C3E751-628E-4BF8-BF4D-40A9F5F3CAFF}"/>
                    </a:ext>
                  </a:extLst>
                </p:cNvPr>
                <p:cNvSpPr/>
                <p:nvPr/>
              </p:nvSpPr>
              <p:spPr>
                <a:xfrm>
                  <a:off x="1252859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3" name="Freeform: Shape 387">
                  <a:extLst>
                    <a:ext uri="{FF2B5EF4-FFF2-40B4-BE49-F238E27FC236}">
                      <a16:creationId xmlns:a16="http://schemas.microsoft.com/office/drawing/2014/main" xmlns="" id="{2AF36C2A-76CA-4390-9D55-A21B0A7A0502}"/>
                    </a:ext>
                  </a:extLst>
                </p:cNvPr>
                <p:cNvSpPr/>
                <p:nvPr/>
              </p:nvSpPr>
              <p:spPr>
                <a:xfrm>
                  <a:off x="1275719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4" name="Freeform: Shape 388">
                  <a:extLst>
                    <a:ext uri="{FF2B5EF4-FFF2-40B4-BE49-F238E27FC236}">
                      <a16:creationId xmlns:a16="http://schemas.microsoft.com/office/drawing/2014/main" xmlns="" id="{0A454357-B63F-42B7-B205-B0E7BACA7C66}"/>
                    </a:ext>
                  </a:extLst>
                </p:cNvPr>
                <p:cNvSpPr/>
                <p:nvPr/>
              </p:nvSpPr>
              <p:spPr>
                <a:xfrm>
                  <a:off x="1294769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5" name="Freeform: Shape 389">
                  <a:extLst>
                    <a:ext uri="{FF2B5EF4-FFF2-40B4-BE49-F238E27FC236}">
                      <a16:creationId xmlns:a16="http://schemas.microsoft.com/office/drawing/2014/main" xmlns="" id="{C92DEED9-0E1D-4DEB-B8F9-908D0FFF970D}"/>
                    </a:ext>
                  </a:extLst>
                </p:cNvPr>
                <p:cNvSpPr/>
                <p:nvPr/>
              </p:nvSpPr>
              <p:spPr>
                <a:xfrm>
                  <a:off x="13328691" y="57566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6" name="Freeform: Shape 390">
                  <a:extLst>
                    <a:ext uri="{FF2B5EF4-FFF2-40B4-BE49-F238E27FC236}">
                      <a16:creationId xmlns:a16="http://schemas.microsoft.com/office/drawing/2014/main" xmlns="" id="{ACF55226-5562-4D37-80BA-9AA1A6980155}"/>
                    </a:ext>
                  </a:extLst>
                </p:cNvPr>
                <p:cNvSpPr/>
                <p:nvPr/>
              </p:nvSpPr>
              <p:spPr>
                <a:xfrm>
                  <a:off x="13709691" y="5928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7" name="Freeform: Shape 391">
                  <a:extLst>
                    <a:ext uri="{FF2B5EF4-FFF2-40B4-BE49-F238E27FC236}">
                      <a16:creationId xmlns:a16="http://schemas.microsoft.com/office/drawing/2014/main" xmlns="" id="{E61EC5E8-D3E8-491F-9D48-B62A8A83BDB0}"/>
                    </a:ext>
                  </a:extLst>
                </p:cNvPr>
                <p:cNvSpPr/>
                <p:nvPr/>
              </p:nvSpPr>
              <p:spPr>
                <a:xfrm>
                  <a:off x="13843041" y="5928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8" name="Freeform: Shape 392">
                  <a:extLst>
                    <a:ext uri="{FF2B5EF4-FFF2-40B4-BE49-F238E27FC236}">
                      <a16:creationId xmlns:a16="http://schemas.microsoft.com/office/drawing/2014/main" xmlns="" id="{96F464B2-21B5-43FC-A39A-EAD44837931C}"/>
                    </a:ext>
                  </a:extLst>
                </p:cNvPr>
                <p:cNvSpPr/>
                <p:nvPr/>
              </p:nvSpPr>
              <p:spPr>
                <a:xfrm>
                  <a:off x="13976391" y="5928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9" name="Freeform: Shape 393">
                  <a:extLst>
                    <a:ext uri="{FF2B5EF4-FFF2-40B4-BE49-F238E27FC236}">
                      <a16:creationId xmlns:a16="http://schemas.microsoft.com/office/drawing/2014/main" xmlns="" id="{BD5A8C1B-001E-490C-A3BA-E638A45C4407}"/>
                    </a:ext>
                  </a:extLst>
                </p:cNvPr>
                <p:cNvSpPr/>
                <p:nvPr/>
              </p:nvSpPr>
              <p:spPr>
                <a:xfrm>
                  <a:off x="14243100" y="619478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grpSp>
      <p:sp>
        <p:nvSpPr>
          <p:cNvPr id="364" name="TextBox 363">
            <a:extLst>
              <a:ext uri="{FF2B5EF4-FFF2-40B4-BE49-F238E27FC236}">
                <a16:creationId xmlns:a16="http://schemas.microsoft.com/office/drawing/2014/main" xmlns="" id="{3DB591C3-2177-45F7-966F-1139F6D95891}"/>
              </a:ext>
            </a:extLst>
          </p:cNvPr>
          <p:cNvSpPr txBox="1"/>
          <p:nvPr/>
        </p:nvSpPr>
        <p:spPr>
          <a:xfrm>
            <a:off x="5848395" y="4016169"/>
            <a:ext cx="814647" cy="646331"/>
          </a:xfrm>
          <a:prstGeom prst="rect">
            <a:avLst/>
          </a:prstGeom>
          <a:noFill/>
        </p:spPr>
        <p:txBody>
          <a:bodyPr wrap="none" rtlCol="0">
            <a:spAutoFit/>
          </a:bodyPr>
          <a:lstStyle/>
          <a:p>
            <a:r>
              <a:rPr lang="fr-FR" sz="1200" dirty="0"/>
              <a:t>Niveau A</a:t>
            </a:r>
          </a:p>
          <a:p>
            <a:r>
              <a:rPr lang="fr-FR" sz="1200" dirty="0"/>
              <a:t>Niveau B</a:t>
            </a:r>
          </a:p>
          <a:p>
            <a:r>
              <a:rPr lang="fr-FR" sz="1200" dirty="0"/>
              <a:t>Niveau C</a:t>
            </a:r>
          </a:p>
        </p:txBody>
      </p:sp>
      <p:cxnSp>
        <p:nvCxnSpPr>
          <p:cNvPr id="365" name="Straight Connector 364">
            <a:extLst>
              <a:ext uri="{FF2B5EF4-FFF2-40B4-BE49-F238E27FC236}">
                <a16:creationId xmlns:a16="http://schemas.microsoft.com/office/drawing/2014/main" xmlns="" id="{DB1DA190-6EF1-4CDA-B113-6A27FF3456EA}"/>
              </a:ext>
            </a:extLst>
          </p:cNvPr>
          <p:cNvCxnSpPr/>
          <p:nvPr/>
        </p:nvCxnSpPr>
        <p:spPr>
          <a:xfrm rot="5400000">
            <a:off x="5722628" y="4023961"/>
            <a:ext cx="0" cy="28800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sp>
        <p:nvSpPr>
          <p:cNvPr id="366" name="Oval 365">
            <a:extLst>
              <a:ext uri="{FF2B5EF4-FFF2-40B4-BE49-F238E27FC236}">
                <a16:creationId xmlns:a16="http://schemas.microsoft.com/office/drawing/2014/main" xmlns="" id="{6DA2F659-8ED6-4138-BFF7-F6504370DBE0}"/>
              </a:ext>
            </a:extLst>
          </p:cNvPr>
          <p:cNvSpPr/>
          <p:nvPr/>
        </p:nvSpPr>
        <p:spPr>
          <a:xfrm rot="5400000">
            <a:off x="5686171" y="4135561"/>
            <a:ext cx="64168" cy="64800"/>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67" name="Straight Connector 366">
            <a:extLst>
              <a:ext uri="{FF2B5EF4-FFF2-40B4-BE49-F238E27FC236}">
                <a16:creationId xmlns:a16="http://schemas.microsoft.com/office/drawing/2014/main" xmlns="" id="{03BB5910-DC97-43F9-A459-62A94EF2FE5C}"/>
              </a:ext>
            </a:extLst>
          </p:cNvPr>
          <p:cNvCxnSpPr/>
          <p:nvPr/>
        </p:nvCxnSpPr>
        <p:spPr>
          <a:xfrm rot="5400000">
            <a:off x="5722628" y="4203537"/>
            <a:ext cx="0" cy="2880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68" name="Oval 367">
            <a:extLst>
              <a:ext uri="{FF2B5EF4-FFF2-40B4-BE49-F238E27FC236}">
                <a16:creationId xmlns:a16="http://schemas.microsoft.com/office/drawing/2014/main" xmlns="" id="{01CC5F96-9973-4A90-85C9-E9049D291091}"/>
              </a:ext>
            </a:extLst>
          </p:cNvPr>
          <p:cNvSpPr/>
          <p:nvPr/>
        </p:nvSpPr>
        <p:spPr>
          <a:xfrm rot="5400000">
            <a:off x="5686171" y="4315137"/>
            <a:ext cx="64168" cy="64800"/>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69" name="Straight Connector 368">
            <a:extLst>
              <a:ext uri="{FF2B5EF4-FFF2-40B4-BE49-F238E27FC236}">
                <a16:creationId xmlns:a16="http://schemas.microsoft.com/office/drawing/2014/main" xmlns="" id="{E0162D28-9E86-4298-9870-003CD5A5B1E8}"/>
              </a:ext>
            </a:extLst>
          </p:cNvPr>
          <p:cNvCxnSpPr/>
          <p:nvPr/>
        </p:nvCxnSpPr>
        <p:spPr>
          <a:xfrm rot="5400000">
            <a:off x="5722628" y="4388022"/>
            <a:ext cx="0" cy="28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0" name="Oval 369">
            <a:extLst>
              <a:ext uri="{FF2B5EF4-FFF2-40B4-BE49-F238E27FC236}">
                <a16:creationId xmlns:a16="http://schemas.microsoft.com/office/drawing/2014/main" xmlns="" id="{07A11684-E478-4A24-BCC8-F5D014049CD6}"/>
              </a:ext>
            </a:extLst>
          </p:cNvPr>
          <p:cNvSpPr/>
          <p:nvPr/>
        </p:nvSpPr>
        <p:spPr>
          <a:xfrm rot="5400000">
            <a:off x="5686171" y="4499622"/>
            <a:ext cx="64168" cy="64800"/>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229298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LBA46: Chimiothérapie chez les patients âgés et fragiles avec cancer </a:t>
            </a:r>
            <a:r>
              <a:rPr lang="fr-FR" dirty="0" err="1"/>
              <a:t>gastro-oesophagien</a:t>
            </a:r>
            <a:r>
              <a:rPr lang="fr-FR" dirty="0"/>
              <a:t> avancé : résultats de qualité de vie (QoL) de l’étude de phase III GO2 – Hall P, et al</a:t>
            </a:r>
          </a:p>
        </p:txBody>
      </p:sp>
      <p:sp>
        <p:nvSpPr>
          <p:cNvPr id="3" name="Content Placeholder 2"/>
          <p:cNvSpPr>
            <a:spLocks noGrp="1"/>
          </p:cNvSpPr>
          <p:nvPr>
            <p:ph idx="1"/>
          </p:nvPr>
        </p:nvSpPr>
        <p:spPr>
          <a:xfrm>
            <a:off x="365124" y="1254034"/>
            <a:ext cx="8413751" cy="5159459"/>
          </a:xfrm>
        </p:spPr>
        <p:txBody>
          <a:bodyPr/>
          <a:lstStyle/>
          <a:p>
            <a:pPr marL="0" indent="0">
              <a:buNone/>
            </a:pPr>
            <a:r>
              <a:rPr lang="fr-FR" b="1" dirty="0"/>
              <a:t>Résultats </a:t>
            </a:r>
          </a:p>
          <a:p>
            <a:pPr marL="0" indent="0">
              <a:spcBef>
                <a:spcPts val="27000"/>
              </a:spcBef>
              <a:buNone/>
            </a:pPr>
            <a:r>
              <a:rPr lang="fr-FR" b="1" dirty="0"/>
              <a:t>Conclusion</a:t>
            </a:r>
          </a:p>
          <a:p>
            <a:r>
              <a:rPr lang="fr-FR" b="1" dirty="0"/>
              <a:t>Chez ces patients âgés et fragiles avec cancer </a:t>
            </a:r>
            <a:r>
              <a:rPr lang="fr-FR" b="1" dirty="0" err="1"/>
              <a:t>gastro-oesophagien</a:t>
            </a:r>
            <a:r>
              <a:rPr lang="fr-FR" b="1" dirty="0"/>
              <a:t> avancé, un traitement à faible dose pourrait être utilisé chez ceux incapables de recevoir le traitement à pleine dose sans impacter le résultat carcinologique, la QoL, la survie ou la fatigue</a:t>
            </a:r>
          </a:p>
        </p:txBody>
      </p:sp>
      <p:sp>
        <p:nvSpPr>
          <p:cNvPr id="5" name="Text Placeholder 4"/>
          <p:cNvSpPr>
            <a:spLocks noGrp="1"/>
          </p:cNvSpPr>
          <p:nvPr>
            <p:ph type="body" sz="quarter" idx="11"/>
          </p:nvPr>
        </p:nvSpPr>
        <p:spPr/>
        <p:txBody>
          <a:bodyPr/>
          <a:lstStyle/>
          <a:p>
            <a:r>
              <a:rPr lang="fr-FR" dirty="0"/>
              <a:t>Hall P, et al, Ann </a:t>
            </a:r>
            <a:r>
              <a:rPr lang="fr-FR" dirty="0" err="1"/>
              <a:t>Oncol</a:t>
            </a:r>
            <a:r>
              <a:rPr lang="fr-FR" dirty="0"/>
              <a:t> 2019;30(</a:t>
            </a:r>
            <a:r>
              <a:rPr lang="fr-FR" dirty="0" err="1"/>
              <a:t>suppl</a:t>
            </a:r>
            <a:r>
              <a:rPr lang="fr-FR" dirty="0"/>
              <a:t>):</a:t>
            </a:r>
            <a:r>
              <a:rPr lang="fr-FR" dirty="0" err="1"/>
              <a:t>abstr</a:t>
            </a:r>
            <a:r>
              <a:rPr lang="fr-FR" dirty="0"/>
              <a:t> LBA46</a:t>
            </a:r>
          </a:p>
        </p:txBody>
      </p:sp>
      <p:sp>
        <p:nvSpPr>
          <p:cNvPr id="10" name="Rectangle 9"/>
          <p:cNvSpPr/>
          <p:nvPr/>
        </p:nvSpPr>
        <p:spPr>
          <a:xfrm>
            <a:off x="1464537" y="1601000"/>
            <a:ext cx="2313709" cy="584775"/>
          </a:xfrm>
          <a:prstGeom prst="rect">
            <a:avLst/>
          </a:prstGeom>
        </p:spPr>
        <p:txBody>
          <a:bodyPr wrap="square">
            <a:spAutoFit/>
          </a:bodyPr>
          <a:lstStyle/>
          <a:p>
            <a:pPr algn="ctr"/>
            <a:r>
              <a:rPr lang="fr-FR" sz="1600" b="1" dirty="0">
                <a:solidFill>
                  <a:srgbClr val="000000"/>
                </a:solidFill>
                <a:latin typeface="Arial" panose="020B0604020202020204" pitchFamily="34" charset="0"/>
              </a:rPr>
              <a:t>Qualité de vie</a:t>
            </a:r>
          </a:p>
          <a:p>
            <a:pPr algn="ctr"/>
            <a:r>
              <a:rPr lang="fr-FR" sz="1600" b="1" dirty="0">
                <a:solidFill>
                  <a:srgbClr val="000000"/>
                </a:solidFill>
                <a:latin typeface="Arial" panose="020B0604020202020204" pitchFamily="34" charset="0"/>
              </a:rPr>
              <a:t> (EQ-5D) </a:t>
            </a:r>
            <a:endParaRPr lang="fr-FR" sz="1600" dirty="0">
              <a:solidFill>
                <a:srgbClr val="000000"/>
              </a:solidFill>
            </a:endParaRPr>
          </a:p>
        </p:txBody>
      </p:sp>
      <p:sp>
        <p:nvSpPr>
          <p:cNvPr id="11" name="Rectangle 10"/>
          <p:cNvSpPr/>
          <p:nvPr/>
        </p:nvSpPr>
        <p:spPr>
          <a:xfrm>
            <a:off x="5159929" y="1601000"/>
            <a:ext cx="3304866" cy="338554"/>
          </a:xfrm>
          <a:prstGeom prst="rect">
            <a:avLst/>
          </a:prstGeom>
        </p:spPr>
        <p:txBody>
          <a:bodyPr wrap="square">
            <a:spAutoFit/>
          </a:bodyPr>
          <a:lstStyle/>
          <a:p>
            <a:pPr algn="ctr"/>
            <a:r>
              <a:rPr lang="fr-FR" sz="1600" b="1" dirty="0">
                <a:solidFill>
                  <a:srgbClr val="000000"/>
                </a:solidFill>
                <a:latin typeface="Arial" panose="020B0604020202020204" pitchFamily="34" charset="0"/>
              </a:rPr>
              <a:t>Fatigue (EORTC)</a:t>
            </a:r>
            <a:endParaRPr lang="fr-FR" sz="1600" dirty="0">
              <a:solidFill>
                <a:srgbClr val="000000"/>
              </a:solidFill>
            </a:endParaRPr>
          </a:p>
        </p:txBody>
      </p:sp>
      <p:sp>
        <p:nvSpPr>
          <p:cNvPr id="12" name="Freeform: Shape 359">
            <a:extLst>
              <a:ext uri="{FF2B5EF4-FFF2-40B4-BE49-F238E27FC236}">
                <a16:creationId xmlns:a16="http://schemas.microsoft.com/office/drawing/2014/main" xmlns="" id="{091F62DB-48A8-4397-8036-EFB3BD39FE07}"/>
              </a:ext>
            </a:extLst>
          </p:cNvPr>
          <p:cNvSpPr/>
          <p:nvPr/>
        </p:nvSpPr>
        <p:spPr>
          <a:xfrm>
            <a:off x="5396237" y="2867559"/>
            <a:ext cx="3462397" cy="353921"/>
          </a:xfrm>
          <a:custGeom>
            <a:avLst/>
            <a:gdLst>
              <a:gd name="connsiteX0" fmla="*/ 5443401 w 5438775"/>
              <a:gd name="connsiteY0" fmla="*/ 531717 h 523875"/>
              <a:gd name="connsiteX1" fmla="*/ 2723613 w 5438775"/>
              <a:gd name="connsiteY1" fmla="*/ 0 h 523875"/>
              <a:gd name="connsiteX2" fmla="*/ 0 w 5438775"/>
              <a:gd name="connsiteY2" fmla="*/ 470512 h 523875"/>
            </a:gdLst>
            <a:ahLst/>
            <a:cxnLst>
              <a:cxn ang="0">
                <a:pos x="connsiteX0" y="connsiteY0"/>
              </a:cxn>
              <a:cxn ang="0">
                <a:pos x="connsiteX1" y="connsiteY1"/>
              </a:cxn>
              <a:cxn ang="0">
                <a:pos x="connsiteX2" y="connsiteY2"/>
              </a:cxn>
            </a:cxnLst>
            <a:rect l="l" t="t" r="r" b="b"/>
            <a:pathLst>
              <a:path w="5438775" h="523875">
                <a:moveTo>
                  <a:pt x="5443401" y="531717"/>
                </a:moveTo>
                <a:lnTo>
                  <a:pt x="2723613" y="0"/>
                </a:lnTo>
                <a:lnTo>
                  <a:pt x="0" y="470512"/>
                </a:lnTo>
              </a:path>
            </a:pathLst>
          </a:cu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3" name="Freeform: Shape 360">
            <a:extLst>
              <a:ext uri="{FF2B5EF4-FFF2-40B4-BE49-F238E27FC236}">
                <a16:creationId xmlns:a16="http://schemas.microsoft.com/office/drawing/2014/main" xmlns="" id="{3DF505C7-0D72-4124-B92F-867DB4849E37}"/>
              </a:ext>
            </a:extLst>
          </p:cNvPr>
          <p:cNvSpPr/>
          <p:nvPr/>
        </p:nvSpPr>
        <p:spPr>
          <a:xfrm>
            <a:off x="5230175" y="3172507"/>
            <a:ext cx="3421791" cy="122264"/>
          </a:xfrm>
          <a:custGeom>
            <a:avLst/>
            <a:gdLst>
              <a:gd name="connsiteX0" fmla="*/ 5439580 w 5438775"/>
              <a:gd name="connsiteY0" fmla="*/ 183614 h 180975"/>
              <a:gd name="connsiteX1" fmla="*/ 2715963 w 5438775"/>
              <a:gd name="connsiteY1" fmla="*/ 0 h 180975"/>
              <a:gd name="connsiteX2" fmla="*/ 0 w 5438775"/>
              <a:gd name="connsiteY2" fmla="*/ 122411 h 180975"/>
            </a:gdLst>
            <a:ahLst/>
            <a:cxnLst>
              <a:cxn ang="0">
                <a:pos x="connsiteX0" y="connsiteY0"/>
              </a:cxn>
              <a:cxn ang="0">
                <a:pos x="connsiteX1" y="connsiteY1"/>
              </a:cxn>
              <a:cxn ang="0">
                <a:pos x="connsiteX2" y="connsiteY2"/>
              </a:cxn>
            </a:cxnLst>
            <a:rect l="l" t="t" r="r" b="b"/>
            <a:pathLst>
              <a:path w="5438775" h="180975">
                <a:moveTo>
                  <a:pt x="5439580" y="183614"/>
                </a:moveTo>
                <a:lnTo>
                  <a:pt x="2715963" y="0"/>
                </a:lnTo>
                <a:lnTo>
                  <a:pt x="0" y="122411"/>
                </a:ln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14" name="Group 13">
            <a:extLst>
              <a:ext uri="{FF2B5EF4-FFF2-40B4-BE49-F238E27FC236}">
                <a16:creationId xmlns:a16="http://schemas.microsoft.com/office/drawing/2014/main" xmlns="" id="{3DFCC700-C4BC-4AB1-9F48-3751D168540C}"/>
              </a:ext>
            </a:extLst>
          </p:cNvPr>
          <p:cNvGrpSpPr/>
          <p:nvPr/>
        </p:nvGrpSpPr>
        <p:grpSpPr>
          <a:xfrm>
            <a:off x="155400" y="2010623"/>
            <a:ext cx="4766582" cy="3003732"/>
            <a:chOff x="155400" y="2315422"/>
            <a:chExt cx="4766582" cy="3003732"/>
          </a:xfrm>
        </p:grpSpPr>
        <p:sp>
          <p:nvSpPr>
            <p:cNvPr id="15" name="TextBox 14">
              <a:extLst>
                <a:ext uri="{FF2B5EF4-FFF2-40B4-BE49-F238E27FC236}">
                  <a16:creationId xmlns:a16="http://schemas.microsoft.com/office/drawing/2014/main" xmlns="" id="{68D8D4A6-F94A-44B3-9A9D-7B75843294B0}"/>
                </a:ext>
              </a:extLst>
            </p:cNvPr>
            <p:cNvSpPr txBox="1"/>
            <p:nvPr/>
          </p:nvSpPr>
          <p:spPr>
            <a:xfrm>
              <a:off x="2210483" y="4989082"/>
              <a:ext cx="826683" cy="33007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200" dirty="0">
                  <a:solidFill>
                    <a:srgbClr val="363636"/>
                  </a:solidFill>
                  <a:latin typeface="Arial" charset="0"/>
                  <a:cs typeface="Arial" panose="020B0604020202020204" pitchFamily="34" charset="0"/>
                </a:rPr>
                <a:t>Semaines</a:t>
              </a:r>
              <a:endParaRPr kumimoji="0" lang="fr-FR" sz="12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grpSp>
          <p:nvGrpSpPr>
            <p:cNvPr id="16" name="Group 15">
              <a:extLst>
                <a:ext uri="{FF2B5EF4-FFF2-40B4-BE49-F238E27FC236}">
                  <a16:creationId xmlns:a16="http://schemas.microsoft.com/office/drawing/2014/main" xmlns="" id="{4F4CD41D-A770-4CC5-9F55-D97D6B0E67C5}"/>
                </a:ext>
              </a:extLst>
            </p:cNvPr>
            <p:cNvGrpSpPr/>
            <p:nvPr/>
          </p:nvGrpSpPr>
          <p:grpSpPr>
            <a:xfrm>
              <a:off x="155400" y="2315422"/>
              <a:ext cx="4349213" cy="2678884"/>
              <a:chOff x="639815" y="2041468"/>
              <a:chExt cx="5328553" cy="2875123"/>
            </a:xfrm>
          </p:grpSpPr>
          <p:sp>
            <p:nvSpPr>
              <p:cNvPr id="60" name="Freeform 21">
                <a:extLst>
                  <a:ext uri="{FF2B5EF4-FFF2-40B4-BE49-F238E27FC236}">
                    <a16:creationId xmlns:a16="http://schemas.microsoft.com/office/drawing/2014/main" xmlns="" id="{D6BF4687-013E-48FC-918E-DC7B64C23981}"/>
                  </a:ext>
                </a:extLst>
              </p:cNvPr>
              <p:cNvSpPr>
                <a:spLocks/>
              </p:cNvSpPr>
              <p:nvPr/>
            </p:nvSpPr>
            <p:spPr bwMode="auto">
              <a:xfrm>
                <a:off x="1406975" y="2182216"/>
                <a:ext cx="4561393"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1" name="Line 6">
                <a:extLst>
                  <a:ext uri="{FF2B5EF4-FFF2-40B4-BE49-F238E27FC236}">
                    <a16:creationId xmlns:a16="http://schemas.microsoft.com/office/drawing/2014/main" xmlns="" id="{816BA47A-9583-4942-9387-750DE53A46B5}"/>
                  </a:ext>
                </a:extLst>
              </p:cNvPr>
              <p:cNvSpPr>
                <a:spLocks noChangeShapeType="1"/>
              </p:cNvSpPr>
              <p:nvPr/>
            </p:nvSpPr>
            <p:spPr bwMode="auto">
              <a:xfrm>
                <a:off x="1321338" y="218221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2" name="Line 7">
                <a:extLst>
                  <a:ext uri="{FF2B5EF4-FFF2-40B4-BE49-F238E27FC236}">
                    <a16:creationId xmlns:a16="http://schemas.microsoft.com/office/drawing/2014/main" xmlns="" id="{1270E387-99C8-4E3F-A453-70980B809FAA}"/>
                  </a:ext>
                </a:extLst>
              </p:cNvPr>
              <p:cNvSpPr>
                <a:spLocks noChangeShapeType="1"/>
              </p:cNvSpPr>
              <p:nvPr/>
            </p:nvSpPr>
            <p:spPr bwMode="auto">
              <a:xfrm>
                <a:off x="1321338" y="258449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3" name="Line 8">
                <a:extLst>
                  <a:ext uri="{FF2B5EF4-FFF2-40B4-BE49-F238E27FC236}">
                    <a16:creationId xmlns:a16="http://schemas.microsoft.com/office/drawing/2014/main" xmlns="" id="{31A6C2F0-58BD-48C1-ACD4-7EA1D513153A}"/>
                  </a:ext>
                </a:extLst>
              </p:cNvPr>
              <p:cNvSpPr>
                <a:spLocks noChangeShapeType="1"/>
              </p:cNvSpPr>
              <p:nvPr/>
            </p:nvSpPr>
            <p:spPr bwMode="auto">
              <a:xfrm>
                <a:off x="1321338" y="300714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4" name="Line 9">
                <a:extLst>
                  <a:ext uri="{FF2B5EF4-FFF2-40B4-BE49-F238E27FC236}">
                    <a16:creationId xmlns:a16="http://schemas.microsoft.com/office/drawing/2014/main" xmlns="" id="{582047FD-D57B-4872-8B3E-AD947A8CD28C}"/>
                  </a:ext>
                </a:extLst>
              </p:cNvPr>
              <p:cNvSpPr>
                <a:spLocks noChangeShapeType="1"/>
              </p:cNvSpPr>
              <p:nvPr/>
            </p:nvSpPr>
            <p:spPr bwMode="auto">
              <a:xfrm>
                <a:off x="1321338" y="339705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5" name="Line 10">
                <a:extLst>
                  <a:ext uri="{FF2B5EF4-FFF2-40B4-BE49-F238E27FC236}">
                    <a16:creationId xmlns:a16="http://schemas.microsoft.com/office/drawing/2014/main" xmlns="" id="{B7DD53FA-4CD8-46A1-9F9E-C01C68AC149C}"/>
                  </a:ext>
                </a:extLst>
              </p:cNvPr>
              <p:cNvSpPr>
                <a:spLocks noChangeShapeType="1"/>
              </p:cNvSpPr>
              <p:nvPr/>
            </p:nvSpPr>
            <p:spPr bwMode="auto">
              <a:xfrm>
                <a:off x="1321338" y="380920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6" name="Line 11">
                <a:extLst>
                  <a:ext uri="{FF2B5EF4-FFF2-40B4-BE49-F238E27FC236}">
                    <a16:creationId xmlns:a16="http://schemas.microsoft.com/office/drawing/2014/main" xmlns="" id="{56501445-B2B0-425B-85C0-13C222CF1569}"/>
                  </a:ext>
                </a:extLst>
              </p:cNvPr>
              <p:cNvSpPr>
                <a:spLocks noChangeShapeType="1"/>
              </p:cNvSpPr>
              <p:nvPr/>
            </p:nvSpPr>
            <p:spPr bwMode="auto">
              <a:xfrm>
                <a:off x="1321338" y="42057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7" name="TextBox 66">
                <a:extLst>
                  <a:ext uri="{FF2B5EF4-FFF2-40B4-BE49-F238E27FC236}">
                    <a16:creationId xmlns:a16="http://schemas.microsoft.com/office/drawing/2014/main" xmlns="" id="{62B3A6FD-A9C9-4F09-83ED-C88D1216F0C2}"/>
                  </a:ext>
                </a:extLst>
              </p:cNvPr>
              <p:cNvSpPr txBox="1"/>
              <p:nvPr/>
            </p:nvSpPr>
            <p:spPr>
              <a:xfrm rot="16200000">
                <a:off x="506418" y="3214212"/>
                <a:ext cx="582115" cy="315322"/>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cs typeface="Arial" panose="020B0604020202020204" pitchFamily="34" charset="0"/>
                  </a:rPr>
                  <a:t>EQ-5D</a:t>
                </a:r>
              </a:p>
            </p:txBody>
          </p:sp>
          <p:sp>
            <p:nvSpPr>
              <p:cNvPr id="68" name="TextBox 67">
                <a:extLst>
                  <a:ext uri="{FF2B5EF4-FFF2-40B4-BE49-F238E27FC236}">
                    <a16:creationId xmlns:a16="http://schemas.microsoft.com/office/drawing/2014/main" xmlns="" id="{18E14F68-FB00-425E-A6EB-114DD5651873}"/>
                  </a:ext>
                </a:extLst>
              </p:cNvPr>
              <p:cNvSpPr txBox="1"/>
              <p:nvPr/>
            </p:nvSpPr>
            <p:spPr>
              <a:xfrm>
                <a:off x="961230" y="2041468"/>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69" name="TextBox 68">
                <a:extLst>
                  <a:ext uri="{FF2B5EF4-FFF2-40B4-BE49-F238E27FC236}">
                    <a16:creationId xmlns:a16="http://schemas.microsoft.com/office/drawing/2014/main" xmlns="" id="{0DF85BCE-DA68-4A3E-9D5F-3FAF936D96A9}"/>
                  </a:ext>
                </a:extLst>
              </p:cNvPr>
              <p:cNvSpPr txBox="1"/>
              <p:nvPr/>
            </p:nvSpPr>
            <p:spPr>
              <a:xfrm>
                <a:off x="961230" y="2445587"/>
                <a:ext cx="350282"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70" name="TextBox 69">
                <a:extLst>
                  <a:ext uri="{FF2B5EF4-FFF2-40B4-BE49-F238E27FC236}">
                    <a16:creationId xmlns:a16="http://schemas.microsoft.com/office/drawing/2014/main" xmlns="" id="{CB355956-9FB9-433A-B371-8F163D3F56C1}"/>
                  </a:ext>
                </a:extLst>
              </p:cNvPr>
              <p:cNvSpPr txBox="1"/>
              <p:nvPr/>
            </p:nvSpPr>
            <p:spPr>
              <a:xfrm>
                <a:off x="961229" y="2868023"/>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71" name="TextBox 70">
                <a:extLst>
                  <a:ext uri="{FF2B5EF4-FFF2-40B4-BE49-F238E27FC236}">
                    <a16:creationId xmlns:a16="http://schemas.microsoft.com/office/drawing/2014/main" xmlns="" id="{C7E126C4-884A-432D-B0F2-A9446CBD7A77}"/>
                  </a:ext>
                </a:extLst>
              </p:cNvPr>
              <p:cNvSpPr txBox="1"/>
              <p:nvPr/>
            </p:nvSpPr>
            <p:spPr>
              <a:xfrm>
                <a:off x="961229" y="3257713"/>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72" name="TextBox 71">
                <a:extLst>
                  <a:ext uri="{FF2B5EF4-FFF2-40B4-BE49-F238E27FC236}">
                    <a16:creationId xmlns:a16="http://schemas.microsoft.com/office/drawing/2014/main" xmlns="" id="{095C1FF4-5313-42F7-864E-717DF2D31019}"/>
                  </a:ext>
                </a:extLst>
              </p:cNvPr>
              <p:cNvSpPr txBox="1"/>
              <p:nvPr/>
            </p:nvSpPr>
            <p:spPr>
              <a:xfrm>
                <a:off x="961229" y="3669642"/>
                <a:ext cx="350281"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73" name="Line 21">
                <a:extLst>
                  <a:ext uri="{FF2B5EF4-FFF2-40B4-BE49-F238E27FC236}">
                    <a16:creationId xmlns:a16="http://schemas.microsoft.com/office/drawing/2014/main" xmlns="" id="{C0F3B12A-9ADB-4C89-97E9-5BFE0ED3786A}"/>
                  </a:ext>
                </a:extLst>
              </p:cNvPr>
              <p:cNvSpPr>
                <a:spLocks noChangeShapeType="1"/>
              </p:cNvSpPr>
              <p:nvPr/>
            </p:nvSpPr>
            <p:spPr bwMode="auto">
              <a:xfrm>
                <a:off x="5782983"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74" name="Line 21">
                <a:extLst>
                  <a:ext uri="{FF2B5EF4-FFF2-40B4-BE49-F238E27FC236}">
                    <a16:creationId xmlns:a16="http://schemas.microsoft.com/office/drawing/2014/main" xmlns="" id="{FA0C85A3-2113-4DE2-9170-00237A58FBA3}"/>
                  </a:ext>
                </a:extLst>
              </p:cNvPr>
              <p:cNvSpPr>
                <a:spLocks noChangeShapeType="1"/>
              </p:cNvSpPr>
              <p:nvPr/>
            </p:nvSpPr>
            <p:spPr bwMode="auto">
              <a:xfrm>
                <a:off x="1597144"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75" name="Line 19">
                <a:extLst>
                  <a:ext uri="{FF2B5EF4-FFF2-40B4-BE49-F238E27FC236}">
                    <a16:creationId xmlns:a16="http://schemas.microsoft.com/office/drawing/2014/main" xmlns="" id="{E1D7C796-4154-45B0-A7BB-4AD30F61F435}"/>
                  </a:ext>
                </a:extLst>
              </p:cNvPr>
              <p:cNvSpPr>
                <a:spLocks noChangeShapeType="1"/>
              </p:cNvSpPr>
              <p:nvPr/>
            </p:nvSpPr>
            <p:spPr bwMode="auto">
              <a:xfrm>
                <a:off x="3673308"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76" name="Group 75">
                <a:extLst>
                  <a:ext uri="{FF2B5EF4-FFF2-40B4-BE49-F238E27FC236}">
                    <a16:creationId xmlns:a16="http://schemas.microsoft.com/office/drawing/2014/main" xmlns="" id="{2F4ADD8D-C526-468F-BD42-CC0900A6DC1A}"/>
                  </a:ext>
                </a:extLst>
              </p:cNvPr>
              <p:cNvGrpSpPr/>
              <p:nvPr/>
            </p:nvGrpSpPr>
            <p:grpSpPr>
              <a:xfrm>
                <a:off x="1196598" y="4640369"/>
                <a:ext cx="4735012" cy="276222"/>
                <a:chOff x="1383216" y="4687024"/>
                <a:chExt cx="4735012" cy="276222"/>
              </a:xfrm>
            </p:grpSpPr>
            <p:sp>
              <p:nvSpPr>
                <p:cNvPr id="78" name="TextBox 77">
                  <a:extLst>
                    <a:ext uri="{FF2B5EF4-FFF2-40B4-BE49-F238E27FC236}">
                      <a16:creationId xmlns:a16="http://schemas.microsoft.com/office/drawing/2014/main" xmlns="" id="{E4A56754-4C35-4AAB-9DC4-21680F5D804B}"/>
                    </a:ext>
                  </a:extLst>
                </p:cNvPr>
                <p:cNvSpPr txBox="1"/>
                <p:nvPr/>
              </p:nvSpPr>
              <p:spPr>
                <a:xfrm>
                  <a:off x="5820975" y="4687024"/>
                  <a:ext cx="297253"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79" name="TextBox 78">
                  <a:extLst>
                    <a:ext uri="{FF2B5EF4-FFF2-40B4-BE49-F238E27FC236}">
                      <a16:creationId xmlns:a16="http://schemas.microsoft.com/office/drawing/2014/main" xmlns="" id="{CFDD5E56-93FE-4A6F-A2D7-A9700BB9C551}"/>
                    </a:ext>
                  </a:extLst>
                </p:cNvPr>
                <p:cNvSpPr txBox="1"/>
                <p:nvPr/>
              </p:nvSpPr>
              <p:spPr>
                <a:xfrm>
                  <a:off x="1383216" y="4687024"/>
                  <a:ext cx="80788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Baseline</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80" name="TextBox 79">
                  <a:extLst>
                    <a:ext uri="{FF2B5EF4-FFF2-40B4-BE49-F238E27FC236}">
                      <a16:creationId xmlns:a16="http://schemas.microsoft.com/office/drawing/2014/main" xmlns="" id="{8BF93502-2F77-4DB8-8061-29F43D38FAFD}"/>
                    </a:ext>
                  </a:extLst>
                </p:cNvPr>
                <p:cNvSpPr txBox="1"/>
                <p:nvPr/>
              </p:nvSpPr>
              <p:spPr>
                <a:xfrm>
                  <a:off x="3763344" y="4687024"/>
                  <a:ext cx="19316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grpSp>
          <p:sp>
            <p:nvSpPr>
              <p:cNvPr id="77" name="TextBox 76">
                <a:extLst>
                  <a:ext uri="{FF2B5EF4-FFF2-40B4-BE49-F238E27FC236}">
                    <a16:creationId xmlns:a16="http://schemas.microsoft.com/office/drawing/2014/main" xmlns="" id="{B14847FA-F107-4B85-915B-A3EB371BDC04}"/>
                  </a:ext>
                </a:extLst>
              </p:cNvPr>
              <p:cNvSpPr txBox="1"/>
              <p:nvPr/>
            </p:nvSpPr>
            <p:spPr>
              <a:xfrm>
                <a:off x="1118348" y="4051579"/>
                <a:ext cx="193164"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sp>
          <p:nvSpPr>
            <p:cNvPr id="17" name="TextBox 16">
              <a:extLst>
                <a:ext uri="{FF2B5EF4-FFF2-40B4-BE49-F238E27FC236}">
                  <a16:creationId xmlns:a16="http://schemas.microsoft.com/office/drawing/2014/main" xmlns="" id="{577C5AB2-F2A1-40F2-B74A-A36C3144EF8A}"/>
                </a:ext>
              </a:extLst>
            </p:cNvPr>
            <p:cNvSpPr txBox="1"/>
            <p:nvPr/>
          </p:nvSpPr>
          <p:spPr>
            <a:xfrm>
              <a:off x="746999" y="4181718"/>
              <a:ext cx="3432350" cy="276999"/>
            </a:xfrm>
            <a:prstGeom prst="rect">
              <a:avLst/>
            </a:prstGeom>
            <a:noFill/>
          </p:spPr>
          <p:txBody>
            <a:bodyPr wrap="none" rtlCol="0">
              <a:spAutoFit/>
            </a:bodyPr>
            <a:lstStyle/>
            <a:p>
              <a:r>
                <a:rPr lang="fr-FR" sz="1200" dirty="0">
                  <a:solidFill>
                    <a:srgbClr val="4D4D4D"/>
                  </a:solidFill>
                </a:rPr>
                <a:t>Nombre de patients décédés avant évaluation</a:t>
              </a:r>
            </a:p>
          </p:txBody>
        </p:sp>
        <p:grpSp>
          <p:nvGrpSpPr>
            <p:cNvPr id="18" name="Group 17">
              <a:extLst>
                <a:ext uri="{FF2B5EF4-FFF2-40B4-BE49-F238E27FC236}">
                  <a16:creationId xmlns:a16="http://schemas.microsoft.com/office/drawing/2014/main" xmlns="" id="{3234ECA6-1AEE-4CF6-960C-7B78BC33E4C7}"/>
                </a:ext>
              </a:extLst>
            </p:cNvPr>
            <p:cNvGrpSpPr/>
            <p:nvPr/>
          </p:nvGrpSpPr>
          <p:grpSpPr>
            <a:xfrm>
              <a:off x="817212" y="4327075"/>
              <a:ext cx="3672464" cy="276999"/>
              <a:chOff x="751237" y="4471619"/>
              <a:chExt cx="3672464" cy="276999"/>
            </a:xfrm>
          </p:grpSpPr>
          <p:sp>
            <p:nvSpPr>
              <p:cNvPr id="57" name="TextBox 56">
                <a:extLst>
                  <a:ext uri="{FF2B5EF4-FFF2-40B4-BE49-F238E27FC236}">
                    <a16:creationId xmlns:a16="http://schemas.microsoft.com/office/drawing/2014/main" xmlns="" id="{D810A575-71FF-4A73-B421-D353BD4B1428}"/>
                  </a:ext>
                </a:extLst>
              </p:cNvPr>
              <p:cNvSpPr txBox="1"/>
              <p:nvPr/>
            </p:nvSpPr>
            <p:spPr>
              <a:xfrm>
                <a:off x="751237" y="4471619"/>
                <a:ext cx="269625" cy="276999"/>
              </a:xfrm>
              <a:prstGeom prst="rect">
                <a:avLst/>
              </a:prstGeom>
              <a:noFill/>
            </p:spPr>
            <p:txBody>
              <a:bodyPr wrap="none" rtlCol="0">
                <a:spAutoFit/>
              </a:bodyPr>
              <a:lstStyle/>
              <a:p>
                <a:pPr algn="ctr"/>
                <a:r>
                  <a:rPr lang="fr-FR" sz="1200" dirty="0">
                    <a:solidFill>
                      <a:schemeClr val="accent4"/>
                    </a:solidFill>
                  </a:rPr>
                  <a:t>0</a:t>
                </a:r>
              </a:p>
            </p:txBody>
          </p:sp>
          <p:sp>
            <p:nvSpPr>
              <p:cNvPr id="58" name="TextBox 57">
                <a:extLst>
                  <a:ext uri="{FF2B5EF4-FFF2-40B4-BE49-F238E27FC236}">
                    <a16:creationId xmlns:a16="http://schemas.microsoft.com/office/drawing/2014/main" xmlns="" id="{35D80BCA-BEA4-406D-A599-541CBDAF70FC}"/>
                  </a:ext>
                </a:extLst>
              </p:cNvPr>
              <p:cNvSpPr txBox="1"/>
              <p:nvPr/>
            </p:nvSpPr>
            <p:spPr>
              <a:xfrm>
                <a:off x="2423339" y="4471619"/>
                <a:ext cx="269625" cy="276999"/>
              </a:xfrm>
              <a:prstGeom prst="rect">
                <a:avLst/>
              </a:prstGeom>
              <a:noFill/>
            </p:spPr>
            <p:txBody>
              <a:bodyPr wrap="none" rtlCol="0">
                <a:spAutoFit/>
              </a:bodyPr>
              <a:lstStyle/>
              <a:p>
                <a:pPr algn="ctr"/>
                <a:r>
                  <a:rPr lang="fr-FR" sz="1200" dirty="0">
                    <a:solidFill>
                      <a:schemeClr val="accent4"/>
                    </a:solidFill>
                  </a:rPr>
                  <a:t>7</a:t>
                </a:r>
              </a:p>
            </p:txBody>
          </p:sp>
          <p:sp>
            <p:nvSpPr>
              <p:cNvPr id="59" name="TextBox 58">
                <a:extLst>
                  <a:ext uri="{FF2B5EF4-FFF2-40B4-BE49-F238E27FC236}">
                    <a16:creationId xmlns:a16="http://schemas.microsoft.com/office/drawing/2014/main" xmlns="" id="{B13AF131-4F5B-4AB5-8DE8-CA5F7757B9EB}"/>
                  </a:ext>
                </a:extLst>
              </p:cNvPr>
              <p:cNvSpPr txBox="1"/>
              <p:nvPr/>
            </p:nvSpPr>
            <p:spPr>
              <a:xfrm>
                <a:off x="4110794" y="4471619"/>
                <a:ext cx="312907" cy="276999"/>
              </a:xfrm>
              <a:prstGeom prst="rect">
                <a:avLst/>
              </a:prstGeom>
              <a:noFill/>
            </p:spPr>
            <p:txBody>
              <a:bodyPr wrap="none" rtlCol="0">
                <a:spAutoFit/>
              </a:bodyPr>
              <a:lstStyle/>
              <a:p>
                <a:pPr algn="ctr"/>
                <a:r>
                  <a:rPr lang="fr-FR" sz="1200" dirty="0">
                    <a:solidFill>
                      <a:schemeClr val="accent4"/>
                    </a:solidFill>
                  </a:rPr>
                  <a:t> 9</a:t>
                </a:r>
              </a:p>
            </p:txBody>
          </p:sp>
        </p:grpSp>
        <p:grpSp>
          <p:nvGrpSpPr>
            <p:cNvPr id="19" name="Group 18">
              <a:extLst>
                <a:ext uri="{FF2B5EF4-FFF2-40B4-BE49-F238E27FC236}">
                  <a16:creationId xmlns:a16="http://schemas.microsoft.com/office/drawing/2014/main" xmlns="" id="{940C995C-EB6A-4197-AA9E-1B9AA53634BA}"/>
                </a:ext>
              </a:extLst>
            </p:cNvPr>
            <p:cNvGrpSpPr/>
            <p:nvPr/>
          </p:nvGrpSpPr>
          <p:grpSpPr>
            <a:xfrm>
              <a:off x="825794" y="4472770"/>
              <a:ext cx="3693303" cy="276999"/>
              <a:chOff x="765525" y="4524003"/>
              <a:chExt cx="3693303" cy="276999"/>
            </a:xfrm>
          </p:grpSpPr>
          <p:sp>
            <p:nvSpPr>
              <p:cNvPr id="54" name="TextBox 53">
                <a:extLst>
                  <a:ext uri="{FF2B5EF4-FFF2-40B4-BE49-F238E27FC236}">
                    <a16:creationId xmlns:a16="http://schemas.microsoft.com/office/drawing/2014/main" xmlns="" id="{036C12D1-FBF4-458E-97B6-97FDDF8C1E32}"/>
                  </a:ext>
                </a:extLst>
              </p:cNvPr>
              <p:cNvSpPr txBox="1"/>
              <p:nvPr/>
            </p:nvSpPr>
            <p:spPr>
              <a:xfrm>
                <a:off x="765525" y="4524003"/>
                <a:ext cx="269625" cy="276999"/>
              </a:xfrm>
              <a:prstGeom prst="rect">
                <a:avLst/>
              </a:prstGeom>
              <a:noFill/>
            </p:spPr>
            <p:txBody>
              <a:bodyPr wrap="none" rtlCol="0">
                <a:spAutoFit/>
              </a:bodyPr>
              <a:lstStyle/>
              <a:p>
                <a:pPr algn="ctr"/>
                <a:r>
                  <a:rPr lang="fr-FR" sz="1200" dirty="0">
                    <a:solidFill>
                      <a:schemeClr val="accent6"/>
                    </a:solidFill>
                  </a:rPr>
                  <a:t>0</a:t>
                </a:r>
              </a:p>
            </p:txBody>
          </p:sp>
          <p:sp>
            <p:nvSpPr>
              <p:cNvPr id="55" name="TextBox 54">
                <a:extLst>
                  <a:ext uri="{FF2B5EF4-FFF2-40B4-BE49-F238E27FC236}">
                    <a16:creationId xmlns:a16="http://schemas.microsoft.com/office/drawing/2014/main" xmlns="" id="{070DE40B-7EFB-409E-80B9-A3388E381E0A}"/>
                  </a:ext>
                </a:extLst>
              </p:cNvPr>
              <p:cNvSpPr txBox="1"/>
              <p:nvPr/>
            </p:nvSpPr>
            <p:spPr>
              <a:xfrm>
                <a:off x="2437627" y="4524003"/>
                <a:ext cx="269625" cy="276999"/>
              </a:xfrm>
              <a:prstGeom prst="rect">
                <a:avLst/>
              </a:prstGeom>
              <a:noFill/>
            </p:spPr>
            <p:txBody>
              <a:bodyPr wrap="none" rtlCol="0">
                <a:spAutoFit/>
              </a:bodyPr>
              <a:lstStyle/>
              <a:p>
                <a:pPr algn="ctr"/>
                <a:r>
                  <a:rPr lang="fr-FR" sz="1200" dirty="0">
                    <a:solidFill>
                      <a:schemeClr val="accent6"/>
                    </a:solidFill>
                  </a:rPr>
                  <a:t>7</a:t>
                </a:r>
              </a:p>
            </p:txBody>
          </p:sp>
          <p:sp>
            <p:nvSpPr>
              <p:cNvPr id="56" name="TextBox 55">
                <a:extLst>
                  <a:ext uri="{FF2B5EF4-FFF2-40B4-BE49-F238E27FC236}">
                    <a16:creationId xmlns:a16="http://schemas.microsoft.com/office/drawing/2014/main" xmlns="" id="{BEA65F7E-820C-42EE-826E-F0B6CBDD6DE5}"/>
                  </a:ext>
                </a:extLst>
              </p:cNvPr>
              <p:cNvSpPr txBox="1"/>
              <p:nvPr/>
            </p:nvSpPr>
            <p:spPr>
              <a:xfrm>
                <a:off x="4104244" y="4524003"/>
                <a:ext cx="354584" cy="276999"/>
              </a:xfrm>
              <a:prstGeom prst="rect">
                <a:avLst/>
              </a:prstGeom>
              <a:noFill/>
            </p:spPr>
            <p:txBody>
              <a:bodyPr wrap="none" rtlCol="0">
                <a:spAutoFit/>
              </a:bodyPr>
              <a:lstStyle/>
              <a:p>
                <a:pPr algn="ctr"/>
                <a:r>
                  <a:rPr lang="fr-FR" sz="1200" dirty="0">
                    <a:solidFill>
                      <a:schemeClr val="accent6"/>
                    </a:solidFill>
                  </a:rPr>
                  <a:t>13</a:t>
                </a:r>
              </a:p>
            </p:txBody>
          </p:sp>
        </p:grpSp>
        <p:sp>
          <p:nvSpPr>
            <p:cNvPr id="20" name="TextBox 19">
              <a:extLst>
                <a:ext uri="{FF2B5EF4-FFF2-40B4-BE49-F238E27FC236}">
                  <a16:creationId xmlns:a16="http://schemas.microsoft.com/office/drawing/2014/main" xmlns="" id="{FE3F9F46-5D99-4AC4-84A9-ACA463263247}"/>
                </a:ext>
              </a:extLst>
            </p:cNvPr>
            <p:cNvSpPr txBox="1"/>
            <p:nvPr/>
          </p:nvSpPr>
          <p:spPr>
            <a:xfrm>
              <a:off x="3419648" y="2634626"/>
              <a:ext cx="1502334" cy="461665"/>
            </a:xfrm>
            <a:prstGeom prst="rect">
              <a:avLst/>
            </a:prstGeom>
            <a:noFill/>
          </p:spPr>
          <p:txBody>
            <a:bodyPr wrap="none" rtlCol="0">
              <a:spAutoFit/>
            </a:bodyPr>
            <a:lstStyle/>
            <a:p>
              <a:r>
                <a:rPr lang="fr-FR" sz="1200" dirty="0" err="1"/>
                <a:t>MSSup</a:t>
              </a:r>
              <a:r>
                <a:rPr lang="fr-FR" sz="1200" dirty="0"/>
                <a:t> + niveau C</a:t>
              </a:r>
            </a:p>
            <a:p>
              <a:r>
                <a:rPr lang="fr-FR" sz="1200" dirty="0" err="1"/>
                <a:t>MSSup</a:t>
              </a:r>
              <a:endParaRPr lang="fr-FR" sz="1200" dirty="0"/>
            </a:p>
          </p:txBody>
        </p:sp>
        <p:grpSp>
          <p:nvGrpSpPr>
            <p:cNvPr id="21" name="Group 20">
              <a:extLst>
                <a:ext uri="{FF2B5EF4-FFF2-40B4-BE49-F238E27FC236}">
                  <a16:creationId xmlns:a16="http://schemas.microsoft.com/office/drawing/2014/main" xmlns="" id="{11B4A94D-14EC-4EB8-A2A5-19A23BB810EF}"/>
                </a:ext>
              </a:extLst>
            </p:cNvPr>
            <p:cNvGrpSpPr/>
            <p:nvPr/>
          </p:nvGrpSpPr>
          <p:grpSpPr>
            <a:xfrm>
              <a:off x="3182994" y="2757234"/>
              <a:ext cx="288000" cy="64168"/>
              <a:chOff x="3627630" y="2161012"/>
              <a:chExt cx="288000" cy="64168"/>
            </a:xfrm>
          </p:grpSpPr>
          <p:cxnSp>
            <p:nvCxnSpPr>
              <p:cNvPr id="52" name="Straight Connector 51">
                <a:extLst>
                  <a:ext uri="{FF2B5EF4-FFF2-40B4-BE49-F238E27FC236}">
                    <a16:creationId xmlns:a16="http://schemas.microsoft.com/office/drawing/2014/main" xmlns="" id="{2C57EC90-1D7C-4B4F-AC69-96EFF6A72E71}"/>
                  </a:ext>
                </a:extLst>
              </p:cNvPr>
              <p:cNvCxnSpPr/>
              <p:nvPr/>
            </p:nvCxnSpPr>
            <p:spPr>
              <a:xfrm rot="5400000">
                <a:off x="3771630" y="2049096"/>
                <a:ext cx="0" cy="28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xmlns="" id="{6B62FE41-5BFF-4322-97F1-49BD76A3EBAD}"/>
                  </a:ext>
                </a:extLst>
              </p:cNvPr>
              <p:cNvSpPr/>
              <p:nvPr/>
            </p:nvSpPr>
            <p:spPr>
              <a:xfrm rot="5400000">
                <a:off x="3735173" y="2160696"/>
                <a:ext cx="64168" cy="64800"/>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 name="Group 21">
              <a:extLst>
                <a:ext uri="{FF2B5EF4-FFF2-40B4-BE49-F238E27FC236}">
                  <a16:creationId xmlns:a16="http://schemas.microsoft.com/office/drawing/2014/main" xmlns="" id="{5DD7D372-8D8C-4233-9033-94F6138014A1}"/>
                </a:ext>
              </a:extLst>
            </p:cNvPr>
            <p:cNvGrpSpPr/>
            <p:nvPr/>
          </p:nvGrpSpPr>
          <p:grpSpPr>
            <a:xfrm>
              <a:off x="3182994" y="2930128"/>
              <a:ext cx="288000" cy="64168"/>
              <a:chOff x="3627630" y="2161012"/>
              <a:chExt cx="288000" cy="64168"/>
            </a:xfrm>
          </p:grpSpPr>
          <p:cxnSp>
            <p:nvCxnSpPr>
              <p:cNvPr id="50" name="Straight Connector 49">
                <a:extLst>
                  <a:ext uri="{FF2B5EF4-FFF2-40B4-BE49-F238E27FC236}">
                    <a16:creationId xmlns:a16="http://schemas.microsoft.com/office/drawing/2014/main" xmlns="" id="{99202303-AB5C-4F67-95B9-3D73153CE0DC}"/>
                  </a:ext>
                </a:extLst>
              </p:cNvPr>
              <p:cNvCxnSpPr/>
              <p:nvPr/>
            </p:nvCxnSpPr>
            <p:spPr>
              <a:xfrm rot="5400000">
                <a:off x="3771630" y="2049096"/>
                <a:ext cx="0" cy="28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xmlns="" id="{EDF4F876-5C6D-4E5C-BA92-08E80DEE64F9}"/>
                  </a:ext>
                </a:extLst>
              </p:cNvPr>
              <p:cNvSpPr/>
              <p:nvPr/>
            </p:nvSpPr>
            <p:spPr>
              <a:xfrm rot="5400000">
                <a:off x="3735173" y="2160696"/>
                <a:ext cx="64168" cy="64800"/>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3" name="Freeform: Shape 179">
              <a:extLst>
                <a:ext uri="{FF2B5EF4-FFF2-40B4-BE49-F238E27FC236}">
                  <a16:creationId xmlns:a16="http://schemas.microsoft.com/office/drawing/2014/main" xmlns="" id="{7511B3B4-34D1-469A-BA69-1079DC828F20}"/>
                </a:ext>
              </a:extLst>
            </p:cNvPr>
            <p:cNvSpPr/>
            <p:nvPr/>
          </p:nvSpPr>
          <p:spPr>
            <a:xfrm>
              <a:off x="1053890" y="3222332"/>
              <a:ext cx="3408506" cy="802121"/>
            </a:xfrm>
            <a:custGeom>
              <a:avLst/>
              <a:gdLst>
                <a:gd name="connsiteX0" fmla="*/ 5379865 w 5372100"/>
                <a:gd name="connsiteY0" fmla="*/ 1261184 h 1257300"/>
                <a:gd name="connsiteX1" fmla="*/ 2711979 w 5372100"/>
                <a:gd name="connsiteY1" fmla="*/ 1009829 h 1257300"/>
                <a:gd name="connsiteX2" fmla="*/ 0 w 5372100"/>
                <a:gd name="connsiteY2" fmla="*/ 0 h 1257300"/>
                <a:gd name="connsiteX3" fmla="*/ 0 w 5372100"/>
                <a:gd name="connsiteY3" fmla="*/ 0 h 1257300"/>
              </a:gdLst>
              <a:ahLst/>
              <a:cxnLst>
                <a:cxn ang="0">
                  <a:pos x="connsiteX0" y="connsiteY0"/>
                </a:cxn>
                <a:cxn ang="0">
                  <a:pos x="connsiteX1" y="connsiteY1"/>
                </a:cxn>
                <a:cxn ang="0">
                  <a:pos x="connsiteX2" y="connsiteY2"/>
                </a:cxn>
                <a:cxn ang="0">
                  <a:pos x="connsiteX3" y="connsiteY3"/>
                </a:cxn>
              </a:cxnLst>
              <a:rect l="l" t="t" r="r" b="b"/>
              <a:pathLst>
                <a:path w="5372100" h="1257300">
                  <a:moveTo>
                    <a:pt x="5379865" y="1261184"/>
                  </a:moveTo>
                  <a:lnTo>
                    <a:pt x="2711979" y="1009829"/>
                  </a:lnTo>
                  <a:lnTo>
                    <a:pt x="0" y="0"/>
                  </a:lnTo>
                  <a:lnTo>
                    <a:pt x="0" y="0"/>
                  </a:lnTo>
                </a:path>
              </a:pathLst>
            </a:cu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4" name="Freeform: Shape 180">
              <a:extLst>
                <a:ext uri="{FF2B5EF4-FFF2-40B4-BE49-F238E27FC236}">
                  <a16:creationId xmlns:a16="http://schemas.microsoft.com/office/drawing/2014/main" xmlns="" id="{D34BBC85-7A96-46A8-B0B6-367D90B4BCD6}"/>
                </a:ext>
              </a:extLst>
            </p:cNvPr>
            <p:cNvSpPr/>
            <p:nvPr/>
          </p:nvSpPr>
          <p:spPr>
            <a:xfrm>
              <a:off x="863964" y="3159884"/>
              <a:ext cx="3339603" cy="479118"/>
            </a:xfrm>
            <a:custGeom>
              <a:avLst/>
              <a:gdLst>
                <a:gd name="connsiteX0" fmla="*/ 5362224 w 5353050"/>
                <a:gd name="connsiteY0" fmla="*/ 776111 h 771525"/>
                <a:gd name="connsiteX1" fmla="*/ 2681107 w 5353050"/>
                <a:gd name="connsiteY1" fmla="*/ 546805 h 771525"/>
                <a:gd name="connsiteX2" fmla="*/ 0 w 5353050"/>
                <a:gd name="connsiteY2" fmla="*/ 0 h 771525"/>
              </a:gdLst>
              <a:ahLst/>
              <a:cxnLst>
                <a:cxn ang="0">
                  <a:pos x="connsiteX0" y="connsiteY0"/>
                </a:cxn>
                <a:cxn ang="0">
                  <a:pos x="connsiteX1" y="connsiteY1"/>
                </a:cxn>
                <a:cxn ang="0">
                  <a:pos x="connsiteX2" y="connsiteY2"/>
                </a:cxn>
              </a:cxnLst>
              <a:rect l="l" t="t" r="r" b="b"/>
              <a:pathLst>
                <a:path w="5353050" h="771525">
                  <a:moveTo>
                    <a:pt x="5362224" y="776111"/>
                  </a:moveTo>
                  <a:lnTo>
                    <a:pt x="2681107" y="546805"/>
                  </a:lnTo>
                  <a:lnTo>
                    <a:pt x="0" y="0"/>
                  </a:ln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25" name="Group 24">
              <a:extLst>
                <a:ext uri="{FF2B5EF4-FFF2-40B4-BE49-F238E27FC236}">
                  <a16:creationId xmlns:a16="http://schemas.microsoft.com/office/drawing/2014/main" xmlns="" id="{CB7F381C-9F24-4405-B552-3BE3FC1DA53D}"/>
                </a:ext>
              </a:extLst>
            </p:cNvPr>
            <p:cNvGrpSpPr/>
            <p:nvPr/>
          </p:nvGrpSpPr>
          <p:grpSpPr>
            <a:xfrm>
              <a:off x="2546818" y="3170000"/>
              <a:ext cx="72000" cy="648000"/>
              <a:chOff x="4249545" y="3295182"/>
              <a:chExt cx="72000" cy="702000"/>
            </a:xfrm>
          </p:grpSpPr>
          <p:cxnSp>
            <p:nvCxnSpPr>
              <p:cNvPr id="47" name="Straight Connector 46">
                <a:extLst>
                  <a:ext uri="{FF2B5EF4-FFF2-40B4-BE49-F238E27FC236}">
                    <a16:creationId xmlns:a16="http://schemas.microsoft.com/office/drawing/2014/main" xmlns="" id="{EB8A4BBD-AD7F-401E-BD2B-3041716E6A9C}"/>
                  </a:ext>
                </a:extLst>
              </p:cNvPr>
              <p:cNvCxnSpPr/>
              <p:nvPr/>
            </p:nvCxnSpPr>
            <p:spPr>
              <a:xfrm>
                <a:off x="4285545" y="3295182"/>
                <a:ext cx="0" cy="70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1D90606F-026D-44EB-B071-FD743CF111D1}"/>
                  </a:ext>
                </a:extLst>
              </p:cNvPr>
              <p:cNvCxnSpPr>
                <a:cxnSpLocks/>
              </p:cNvCxnSpPr>
              <p:nvPr/>
            </p:nvCxnSpPr>
            <p:spPr>
              <a:xfrm rot="5400000">
                <a:off x="4285545" y="3264929"/>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E318559-B54B-4B14-B053-4B775B4A09C7}"/>
                  </a:ext>
                </a:extLst>
              </p:cNvPr>
              <p:cNvCxnSpPr>
                <a:cxnSpLocks/>
              </p:cNvCxnSpPr>
              <p:nvPr/>
            </p:nvCxnSpPr>
            <p:spPr>
              <a:xfrm rot="5400000">
                <a:off x="4285545" y="3959622"/>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xmlns="" id="{F9258578-14A3-431D-9D08-67CC6A316256}"/>
                </a:ext>
              </a:extLst>
            </p:cNvPr>
            <p:cNvGrpSpPr/>
            <p:nvPr/>
          </p:nvGrpSpPr>
          <p:grpSpPr>
            <a:xfrm>
              <a:off x="4426224" y="3684966"/>
              <a:ext cx="72000" cy="648000"/>
              <a:chOff x="4560597" y="3112349"/>
              <a:chExt cx="72000" cy="288000"/>
            </a:xfrm>
          </p:grpSpPr>
          <p:cxnSp>
            <p:nvCxnSpPr>
              <p:cNvPr id="44" name="Straight Connector 43">
                <a:extLst>
                  <a:ext uri="{FF2B5EF4-FFF2-40B4-BE49-F238E27FC236}">
                    <a16:creationId xmlns:a16="http://schemas.microsoft.com/office/drawing/2014/main" xmlns="" id="{B1784241-87A4-444A-8C40-1A67E157AB5C}"/>
                  </a:ext>
                </a:extLst>
              </p:cNvPr>
              <p:cNvCxnSpPr/>
              <p:nvPr/>
            </p:nvCxnSpPr>
            <p:spPr>
              <a:xfrm>
                <a:off x="4596597" y="3112349"/>
                <a:ext cx="0" cy="28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3A8C895F-482B-4C81-8D5F-E806FE7EE502}"/>
                  </a:ext>
                </a:extLst>
              </p:cNvPr>
              <p:cNvCxnSpPr>
                <a:cxnSpLocks/>
              </p:cNvCxnSpPr>
              <p:nvPr/>
            </p:nvCxnSpPr>
            <p:spPr>
              <a:xfrm rot="5400000">
                <a:off x="4596597" y="307828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FE81AD40-4463-4DE1-B525-B424FBDCFE92}"/>
                  </a:ext>
                </a:extLst>
              </p:cNvPr>
              <p:cNvCxnSpPr>
                <a:cxnSpLocks/>
              </p:cNvCxnSpPr>
              <p:nvPr/>
            </p:nvCxnSpPr>
            <p:spPr>
              <a:xfrm rot="5400000">
                <a:off x="4596597" y="336434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xmlns="" id="{9F01D8E1-03EE-4352-BD72-5050DCA29C35}"/>
                </a:ext>
              </a:extLst>
            </p:cNvPr>
            <p:cNvSpPr/>
            <p:nvPr/>
          </p:nvSpPr>
          <p:spPr>
            <a:xfrm>
              <a:off x="2545278" y="3467739"/>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8" name="Group 27">
              <a:extLst>
                <a:ext uri="{FF2B5EF4-FFF2-40B4-BE49-F238E27FC236}">
                  <a16:creationId xmlns:a16="http://schemas.microsoft.com/office/drawing/2014/main" xmlns="" id="{7295A754-7190-4C46-9F60-30225BBD6587}"/>
                </a:ext>
              </a:extLst>
            </p:cNvPr>
            <p:cNvGrpSpPr/>
            <p:nvPr/>
          </p:nvGrpSpPr>
          <p:grpSpPr>
            <a:xfrm>
              <a:off x="825794" y="2902885"/>
              <a:ext cx="72000" cy="504000"/>
              <a:chOff x="4249545" y="3295182"/>
              <a:chExt cx="72000" cy="702000"/>
            </a:xfrm>
          </p:grpSpPr>
          <p:cxnSp>
            <p:nvCxnSpPr>
              <p:cNvPr id="41" name="Straight Connector 40">
                <a:extLst>
                  <a:ext uri="{FF2B5EF4-FFF2-40B4-BE49-F238E27FC236}">
                    <a16:creationId xmlns:a16="http://schemas.microsoft.com/office/drawing/2014/main" xmlns="" id="{ACAE9981-1969-4665-916A-8C8DFA4E1F52}"/>
                  </a:ext>
                </a:extLst>
              </p:cNvPr>
              <p:cNvCxnSpPr/>
              <p:nvPr/>
            </p:nvCxnSpPr>
            <p:spPr>
              <a:xfrm>
                <a:off x="4285545" y="3295182"/>
                <a:ext cx="0" cy="70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A0778F64-31F5-4B36-987D-6202098AA06A}"/>
                  </a:ext>
                </a:extLst>
              </p:cNvPr>
              <p:cNvCxnSpPr>
                <a:cxnSpLocks/>
              </p:cNvCxnSpPr>
              <p:nvPr/>
            </p:nvCxnSpPr>
            <p:spPr>
              <a:xfrm rot="5400000">
                <a:off x="4285545" y="326603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07EB39C6-9787-47BD-9443-0DD31CBB2BB2}"/>
                  </a:ext>
                </a:extLst>
              </p:cNvPr>
              <p:cNvCxnSpPr>
                <a:cxnSpLocks/>
              </p:cNvCxnSpPr>
              <p:nvPr/>
            </p:nvCxnSpPr>
            <p:spPr>
              <a:xfrm rot="5400000">
                <a:off x="4285545" y="3959622"/>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xmlns="" id="{3C1A5CA4-A538-49C9-85FC-D93B8AB65CE4}"/>
                </a:ext>
              </a:extLst>
            </p:cNvPr>
            <p:cNvSpPr/>
            <p:nvPr/>
          </p:nvSpPr>
          <p:spPr>
            <a:xfrm>
              <a:off x="824254" y="3135856"/>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Oval 29">
              <a:extLst>
                <a:ext uri="{FF2B5EF4-FFF2-40B4-BE49-F238E27FC236}">
                  <a16:creationId xmlns:a16="http://schemas.microsoft.com/office/drawing/2014/main" xmlns="" id="{66D60C1E-613B-4BE9-8BA4-EEFE9226F489}"/>
                </a:ext>
              </a:extLst>
            </p:cNvPr>
            <p:cNvSpPr/>
            <p:nvPr/>
          </p:nvSpPr>
          <p:spPr>
            <a:xfrm>
              <a:off x="4434056" y="3989986"/>
              <a:ext cx="64168" cy="64168"/>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1" name="Group 30">
              <a:extLst>
                <a:ext uri="{FF2B5EF4-FFF2-40B4-BE49-F238E27FC236}">
                  <a16:creationId xmlns:a16="http://schemas.microsoft.com/office/drawing/2014/main" xmlns="" id="{8C2DBF68-D5CA-4D1D-AF95-9BC9508084BA}"/>
                </a:ext>
              </a:extLst>
            </p:cNvPr>
            <p:cNvGrpSpPr/>
            <p:nvPr/>
          </p:nvGrpSpPr>
          <p:grpSpPr>
            <a:xfrm>
              <a:off x="2717439" y="3538281"/>
              <a:ext cx="72000" cy="612000"/>
              <a:chOff x="4560597" y="3112349"/>
              <a:chExt cx="72000" cy="288000"/>
            </a:xfrm>
          </p:grpSpPr>
          <p:cxnSp>
            <p:nvCxnSpPr>
              <p:cNvPr id="38" name="Straight Connector 37">
                <a:extLst>
                  <a:ext uri="{FF2B5EF4-FFF2-40B4-BE49-F238E27FC236}">
                    <a16:creationId xmlns:a16="http://schemas.microsoft.com/office/drawing/2014/main" xmlns="" id="{2F2FF745-7731-4CB4-9AC4-F84254983EB7}"/>
                  </a:ext>
                </a:extLst>
              </p:cNvPr>
              <p:cNvCxnSpPr/>
              <p:nvPr/>
            </p:nvCxnSpPr>
            <p:spPr>
              <a:xfrm>
                <a:off x="4596597" y="3112349"/>
                <a:ext cx="0" cy="28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C1B97BA6-43C9-46BC-B730-2B2E89423AC3}"/>
                  </a:ext>
                </a:extLst>
              </p:cNvPr>
              <p:cNvCxnSpPr>
                <a:cxnSpLocks/>
              </p:cNvCxnSpPr>
              <p:nvPr/>
            </p:nvCxnSpPr>
            <p:spPr>
              <a:xfrm rot="5400000">
                <a:off x="4596597" y="3078041"/>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F98781E9-583A-45ED-9990-57E31C1772F3}"/>
                  </a:ext>
                </a:extLst>
              </p:cNvPr>
              <p:cNvCxnSpPr>
                <a:cxnSpLocks/>
              </p:cNvCxnSpPr>
              <p:nvPr/>
            </p:nvCxnSpPr>
            <p:spPr>
              <a:xfrm rot="5400000">
                <a:off x="4596597" y="336434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xmlns="" id="{6FBBB7AB-1F21-47FB-AAC8-3D93FA1AFFB2}"/>
                </a:ext>
              </a:extLst>
            </p:cNvPr>
            <p:cNvSpPr/>
            <p:nvPr/>
          </p:nvSpPr>
          <p:spPr>
            <a:xfrm>
              <a:off x="2725271" y="3833776"/>
              <a:ext cx="64168" cy="64168"/>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3" name="Group 32">
              <a:extLst>
                <a:ext uri="{FF2B5EF4-FFF2-40B4-BE49-F238E27FC236}">
                  <a16:creationId xmlns:a16="http://schemas.microsoft.com/office/drawing/2014/main" xmlns="" id="{F21D1A1E-51DE-4FAA-BD70-05F8A2616FCE}"/>
                </a:ext>
              </a:extLst>
            </p:cNvPr>
            <p:cNvGrpSpPr/>
            <p:nvPr/>
          </p:nvGrpSpPr>
          <p:grpSpPr>
            <a:xfrm>
              <a:off x="1002912" y="2989336"/>
              <a:ext cx="72000" cy="450000"/>
              <a:chOff x="4560597" y="3112349"/>
              <a:chExt cx="72000" cy="288000"/>
            </a:xfrm>
          </p:grpSpPr>
          <p:cxnSp>
            <p:nvCxnSpPr>
              <p:cNvPr id="35" name="Straight Connector 34">
                <a:extLst>
                  <a:ext uri="{FF2B5EF4-FFF2-40B4-BE49-F238E27FC236}">
                    <a16:creationId xmlns:a16="http://schemas.microsoft.com/office/drawing/2014/main" xmlns="" id="{02D3449E-B4A7-4046-B8A6-F39356EF5FB8}"/>
                  </a:ext>
                </a:extLst>
              </p:cNvPr>
              <p:cNvCxnSpPr/>
              <p:nvPr/>
            </p:nvCxnSpPr>
            <p:spPr>
              <a:xfrm>
                <a:off x="4596597" y="3112349"/>
                <a:ext cx="0" cy="28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BC7B80E5-F75D-4975-9DD5-809793518798}"/>
                  </a:ext>
                </a:extLst>
              </p:cNvPr>
              <p:cNvCxnSpPr>
                <a:cxnSpLocks/>
              </p:cNvCxnSpPr>
              <p:nvPr/>
            </p:nvCxnSpPr>
            <p:spPr>
              <a:xfrm rot="5400000">
                <a:off x="4596597" y="3079473"/>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18BF7091-631D-458A-863B-2CDD6EE811CE}"/>
                  </a:ext>
                </a:extLst>
              </p:cNvPr>
              <p:cNvCxnSpPr>
                <a:cxnSpLocks/>
              </p:cNvCxnSpPr>
              <p:nvPr/>
            </p:nvCxnSpPr>
            <p:spPr>
              <a:xfrm rot="5400000">
                <a:off x="4596597" y="336434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xmlns="" id="{41F73B6A-D2C0-4E96-8E1D-F9DFA3C9E681}"/>
                </a:ext>
              </a:extLst>
            </p:cNvPr>
            <p:cNvSpPr/>
            <p:nvPr/>
          </p:nvSpPr>
          <p:spPr>
            <a:xfrm>
              <a:off x="1010744" y="3197201"/>
              <a:ext cx="64168" cy="64168"/>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1" name="TextBox 80">
            <a:extLst>
              <a:ext uri="{FF2B5EF4-FFF2-40B4-BE49-F238E27FC236}">
                <a16:creationId xmlns:a16="http://schemas.microsoft.com/office/drawing/2014/main" xmlns="" id="{C28A6511-20D9-4307-9CFD-B05E4DD87E4D}"/>
              </a:ext>
            </a:extLst>
          </p:cNvPr>
          <p:cNvSpPr txBox="1"/>
          <p:nvPr/>
        </p:nvSpPr>
        <p:spPr>
          <a:xfrm>
            <a:off x="6619556" y="4684283"/>
            <a:ext cx="826683" cy="33007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200" dirty="0">
                <a:solidFill>
                  <a:srgbClr val="363636"/>
                </a:solidFill>
                <a:latin typeface="Arial" charset="0"/>
                <a:cs typeface="Arial" panose="020B0604020202020204" pitchFamily="34" charset="0"/>
              </a:rPr>
              <a:t>Semaines</a:t>
            </a:r>
            <a:endParaRPr kumimoji="0" lang="fr-FR" sz="12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grpSp>
        <p:nvGrpSpPr>
          <p:cNvPr id="82" name="Group 81">
            <a:extLst>
              <a:ext uri="{FF2B5EF4-FFF2-40B4-BE49-F238E27FC236}">
                <a16:creationId xmlns:a16="http://schemas.microsoft.com/office/drawing/2014/main" xmlns="" id="{5A53723E-E075-4AEC-B4E2-F290A72FF19D}"/>
              </a:ext>
            </a:extLst>
          </p:cNvPr>
          <p:cNvGrpSpPr/>
          <p:nvPr/>
        </p:nvGrpSpPr>
        <p:grpSpPr>
          <a:xfrm>
            <a:off x="4604688" y="2010623"/>
            <a:ext cx="4289948" cy="2678884"/>
            <a:chOff x="712422" y="2041468"/>
            <a:chExt cx="5255946" cy="2875123"/>
          </a:xfrm>
        </p:grpSpPr>
        <p:sp>
          <p:nvSpPr>
            <p:cNvPr id="83" name="Freeform 21">
              <a:extLst>
                <a:ext uri="{FF2B5EF4-FFF2-40B4-BE49-F238E27FC236}">
                  <a16:creationId xmlns:a16="http://schemas.microsoft.com/office/drawing/2014/main" xmlns="" id="{5A39B35E-BE7C-49D1-96B2-AC72ED843986}"/>
                </a:ext>
              </a:extLst>
            </p:cNvPr>
            <p:cNvSpPr>
              <a:spLocks/>
            </p:cNvSpPr>
            <p:nvPr/>
          </p:nvSpPr>
          <p:spPr bwMode="auto">
            <a:xfrm>
              <a:off x="1406975" y="2182216"/>
              <a:ext cx="4561393"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84" name="Line 6">
              <a:extLst>
                <a:ext uri="{FF2B5EF4-FFF2-40B4-BE49-F238E27FC236}">
                  <a16:creationId xmlns:a16="http://schemas.microsoft.com/office/drawing/2014/main" xmlns="" id="{18198ABB-EEEE-4204-A2B8-A8783364F39A}"/>
                </a:ext>
              </a:extLst>
            </p:cNvPr>
            <p:cNvSpPr>
              <a:spLocks noChangeShapeType="1"/>
            </p:cNvSpPr>
            <p:nvPr/>
          </p:nvSpPr>
          <p:spPr bwMode="auto">
            <a:xfrm>
              <a:off x="1321338" y="218221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85" name="Line 7">
              <a:extLst>
                <a:ext uri="{FF2B5EF4-FFF2-40B4-BE49-F238E27FC236}">
                  <a16:creationId xmlns:a16="http://schemas.microsoft.com/office/drawing/2014/main" xmlns="" id="{DE8D30F0-B424-4FC6-ABD8-8A174D6E75D6}"/>
                </a:ext>
              </a:extLst>
            </p:cNvPr>
            <p:cNvSpPr>
              <a:spLocks noChangeShapeType="1"/>
            </p:cNvSpPr>
            <p:nvPr/>
          </p:nvSpPr>
          <p:spPr bwMode="auto">
            <a:xfrm>
              <a:off x="1321338" y="258449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86" name="Line 8">
              <a:extLst>
                <a:ext uri="{FF2B5EF4-FFF2-40B4-BE49-F238E27FC236}">
                  <a16:creationId xmlns:a16="http://schemas.microsoft.com/office/drawing/2014/main" xmlns="" id="{4D5E2681-9714-46DA-8D63-6EC06AA36CD2}"/>
                </a:ext>
              </a:extLst>
            </p:cNvPr>
            <p:cNvSpPr>
              <a:spLocks noChangeShapeType="1"/>
            </p:cNvSpPr>
            <p:nvPr/>
          </p:nvSpPr>
          <p:spPr bwMode="auto">
            <a:xfrm>
              <a:off x="1321338" y="300714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87" name="Line 9">
              <a:extLst>
                <a:ext uri="{FF2B5EF4-FFF2-40B4-BE49-F238E27FC236}">
                  <a16:creationId xmlns:a16="http://schemas.microsoft.com/office/drawing/2014/main" xmlns="" id="{31E815A4-FFCE-4127-919C-5AC9B343E308}"/>
                </a:ext>
              </a:extLst>
            </p:cNvPr>
            <p:cNvSpPr>
              <a:spLocks noChangeShapeType="1"/>
            </p:cNvSpPr>
            <p:nvPr/>
          </p:nvSpPr>
          <p:spPr bwMode="auto">
            <a:xfrm>
              <a:off x="1321338" y="3397054"/>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88" name="Line 10">
              <a:extLst>
                <a:ext uri="{FF2B5EF4-FFF2-40B4-BE49-F238E27FC236}">
                  <a16:creationId xmlns:a16="http://schemas.microsoft.com/office/drawing/2014/main" xmlns="" id="{5B2F36E2-2718-40C9-BFB1-9B9042D551C3}"/>
                </a:ext>
              </a:extLst>
            </p:cNvPr>
            <p:cNvSpPr>
              <a:spLocks noChangeShapeType="1"/>
            </p:cNvSpPr>
            <p:nvPr/>
          </p:nvSpPr>
          <p:spPr bwMode="auto">
            <a:xfrm>
              <a:off x="1321338" y="380920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89" name="Line 11">
              <a:extLst>
                <a:ext uri="{FF2B5EF4-FFF2-40B4-BE49-F238E27FC236}">
                  <a16:creationId xmlns:a16="http://schemas.microsoft.com/office/drawing/2014/main" xmlns="" id="{F6071EB7-CAD8-4F35-8691-366E57D2FE4D}"/>
                </a:ext>
              </a:extLst>
            </p:cNvPr>
            <p:cNvSpPr>
              <a:spLocks noChangeShapeType="1"/>
            </p:cNvSpPr>
            <p:nvPr/>
          </p:nvSpPr>
          <p:spPr bwMode="auto">
            <a:xfrm>
              <a:off x="1321338" y="420574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90" name="TextBox 89">
              <a:extLst>
                <a:ext uri="{FF2B5EF4-FFF2-40B4-BE49-F238E27FC236}">
                  <a16:creationId xmlns:a16="http://schemas.microsoft.com/office/drawing/2014/main" xmlns="" id="{DE171554-A0E6-4C75-99E0-0AD4681A1B84}"/>
                </a:ext>
              </a:extLst>
            </p:cNvPr>
            <p:cNvSpPr txBox="1"/>
            <p:nvPr/>
          </p:nvSpPr>
          <p:spPr>
            <a:xfrm rot="16200000">
              <a:off x="556660" y="3214212"/>
              <a:ext cx="626847" cy="315323"/>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200" dirty="0">
                  <a:solidFill>
                    <a:srgbClr val="4D4D4D"/>
                  </a:solidFill>
                  <a:latin typeface="Arial" charset="0"/>
                  <a:cs typeface="Arial" panose="020B0604020202020204" pitchFamily="34" charset="0"/>
                </a:rPr>
                <a:t>Fatigue</a:t>
              </a:r>
              <a:endParaRPr kumimoji="0" lang="fr-FR" sz="12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91" name="TextBox 90">
              <a:extLst>
                <a:ext uri="{FF2B5EF4-FFF2-40B4-BE49-F238E27FC236}">
                  <a16:creationId xmlns:a16="http://schemas.microsoft.com/office/drawing/2014/main" xmlns="" id="{02FC0AC3-E16C-46DE-A317-C35300347D6C}"/>
                </a:ext>
              </a:extLst>
            </p:cNvPr>
            <p:cNvSpPr txBox="1"/>
            <p:nvPr/>
          </p:nvSpPr>
          <p:spPr>
            <a:xfrm>
              <a:off x="925727" y="2041468"/>
              <a:ext cx="40134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92" name="TextBox 91">
              <a:extLst>
                <a:ext uri="{FF2B5EF4-FFF2-40B4-BE49-F238E27FC236}">
                  <a16:creationId xmlns:a16="http://schemas.microsoft.com/office/drawing/2014/main" xmlns="" id="{DEF5C3A3-DC76-4B06-8780-F04BA9ED7832}"/>
                </a:ext>
              </a:extLst>
            </p:cNvPr>
            <p:cNvSpPr txBox="1"/>
            <p:nvPr/>
          </p:nvSpPr>
          <p:spPr>
            <a:xfrm>
              <a:off x="1029816" y="2445587"/>
              <a:ext cx="29725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93" name="TextBox 92">
              <a:extLst>
                <a:ext uri="{FF2B5EF4-FFF2-40B4-BE49-F238E27FC236}">
                  <a16:creationId xmlns:a16="http://schemas.microsoft.com/office/drawing/2014/main" xmlns="" id="{E5D6B8F5-3B20-426B-B58F-84706CEC41F7}"/>
                </a:ext>
              </a:extLst>
            </p:cNvPr>
            <p:cNvSpPr txBox="1"/>
            <p:nvPr/>
          </p:nvSpPr>
          <p:spPr>
            <a:xfrm>
              <a:off x="1029815" y="2868023"/>
              <a:ext cx="29725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94" name="TextBox 93">
              <a:extLst>
                <a:ext uri="{FF2B5EF4-FFF2-40B4-BE49-F238E27FC236}">
                  <a16:creationId xmlns:a16="http://schemas.microsoft.com/office/drawing/2014/main" xmlns="" id="{7029DAA5-174F-459D-84AE-1EE61BA288A5}"/>
                </a:ext>
              </a:extLst>
            </p:cNvPr>
            <p:cNvSpPr txBox="1"/>
            <p:nvPr/>
          </p:nvSpPr>
          <p:spPr>
            <a:xfrm>
              <a:off x="1029815" y="3257713"/>
              <a:ext cx="29725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95" name="TextBox 94">
              <a:extLst>
                <a:ext uri="{FF2B5EF4-FFF2-40B4-BE49-F238E27FC236}">
                  <a16:creationId xmlns:a16="http://schemas.microsoft.com/office/drawing/2014/main" xmlns="" id="{4F12F3B5-BBCB-458C-AAEA-6B1E9F7BFD07}"/>
                </a:ext>
              </a:extLst>
            </p:cNvPr>
            <p:cNvSpPr txBox="1"/>
            <p:nvPr/>
          </p:nvSpPr>
          <p:spPr>
            <a:xfrm>
              <a:off x="1029815" y="3669642"/>
              <a:ext cx="29725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96" name="Line 21">
              <a:extLst>
                <a:ext uri="{FF2B5EF4-FFF2-40B4-BE49-F238E27FC236}">
                  <a16:creationId xmlns:a16="http://schemas.microsoft.com/office/drawing/2014/main" xmlns="" id="{480C57CA-7168-42FD-9A5E-210E38E5EF8E}"/>
                </a:ext>
              </a:extLst>
            </p:cNvPr>
            <p:cNvSpPr>
              <a:spLocks noChangeShapeType="1"/>
            </p:cNvSpPr>
            <p:nvPr/>
          </p:nvSpPr>
          <p:spPr bwMode="auto">
            <a:xfrm>
              <a:off x="5782983"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97" name="Line 21">
              <a:extLst>
                <a:ext uri="{FF2B5EF4-FFF2-40B4-BE49-F238E27FC236}">
                  <a16:creationId xmlns:a16="http://schemas.microsoft.com/office/drawing/2014/main" xmlns="" id="{881A9ECD-D599-4D3E-B6ED-17EEABE8B4DD}"/>
                </a:ext>
              </a:extLst>
            </p:cNvPr>
            <p:cNvSpPr>
              <a:spLocks noChangeShapeType="1"/>
            </p:cNvSpPr>
            <p:nvPr/>
          </p:nvSpPr>
          <p:spPr bwMode="auto">
            <a:xfrm>
              <a:off x="1597144"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98" name="Line 19">
              <a:extLst>
                <a:ext uri="{FF2B5EF4-FFF2-40B4-BE49-F238E27FC236}">
                  <a16:creationId xmlns:a16="http://schemas.microsoft.com/office/drawing/2014/main" xmlns="" id="{00C302FE-0BE4-4095-B822-746DBCC79AF9}"/>
                </a:ext>
              </a:extLst>
            </p:cNvPr>
            <p:cNvSpPr>
              <a:spLocks noChangeShapeType="1"/>
            </p:cNvSpPr>
            <p:nvPr/>
          </p:nvSpPr>
          <p:spPr bwMode="auto">
            <a:xfrm>
              <a:off x="3673308" y="4608492"/>
              <a:ext cx="0" cy="685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99" name="Group 98">
              <a:extLst>
                <a:ext uri="{FF2B5EF4-FFF2-40B4-BE49-F238E27FC236}">
                  <a16:creationId xmlns:a16="http://schemas.microsoft.com/office/drawing/2014/main" xmlns="" id="{79E6DB3F-CE26-412A-9601-B25067216469}"/>
                </a:ext>
              </a:extLst>
            </p:cNvPr>
            <p:cNvGrpSpPr/>
            <p:nvPr/>
          </p:nvGrpSpPr>
          <p:grpSpPr>
            <a:xfrm>
              <a:off x="1196598" y="4640369"/>
              <a:ext cx="4735012" cy="276222"/>
              <a:chOff x="1383216" y="4687024"/>
              <a:chExt cx="4735012" cy="276222"/>
            </a:xfrm>
          </p:grpSpPr>
          <p:sp>
            <p:nvSpPr>
              <p:cNvPr id="101" name="TextBox 100">
                <a:extLst>
                  <a:ext uri="{FF2B5EF4-FFF2-40B4-BE49-F238E27FC236}">
                    <a16:creationId xmlns:a16="http://schemas.microsoft.com/office/drawing/2014/main" xmlns="" id="{55B164B7-A0E7-4D43-B1D7-BAD9794FF97C}"/>
                  </a:ext>
                </a:extLst>
              </p:cNvPr>
              <p:cNvSpPr txBox="1"/>
              <p:nvPr/>
            </p:nvSpPr>
            <p:spPr>
              <a:xfrm>
                <a:off x="5820975" y="4687024"/>
                <a:ext cx="297253"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02" name="TextBox 101">
                <a:extLst>
                  <a:ext uri="{FF2B5EF4-FFF2-40B4-BE49-F238E27FC236}">
                    <a16:creationId xmlns:a16="http://schemas.microsoft.com/office/drawing/2014/main" xmlns="" id="{40BBD605-0B94-4798-A232-EEC87A6CB00A}"/>
                  </a:ext>
                </a:extLst>
              </p:cNvPr>
              <p:cNvSpPr txBox="1"/>
              <p:nvPr/>
            </p:nvSpPr>
            <p:spPr>
              <a:xfrm>
                <a:off x="1383216" y="4687024"/>
                <a:ext cx="80788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Baseline</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03" name="TextBox 102">
                <a:extLst>
                  <a:ext uri="{FF2B5EF4-FFF2-40B4-BE49-F238E27FC236}">
                    <a16:creationId xmlns:a16="http://schemas.microsoft.com/office/drawing/2014/main" xmlns="" id="{74D75634-30D2-4E65-9DA1-94E0E0BB0D28}"/>
                  </a:ext>
                </a:extLst>
              </p:cNvPr>
              <p:cNvSpPr txBox="1"/>
              <p:nvPr/>
            </p:nvSpPr>
            <p:spPr>
              <a:xfrm>
                <a:off x="3763344" y="4687024"/>
                <a:ext cx="193164"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fr-FR" sz="12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grpSp>
        <p:sp>
          <p:nvSpPr>
            <p:cNvPr id="100" name="TextBox 99">
              <a:extLst>
                <a:ext uri="{FF2B5EF4-FFF2-40B4-BE49-F238E27FC236}">
                  <a16:creationId xmlns:a16="http://schemas.microsoft.com/office/drawing/2014/main" xmlns="" id="{A3DDCF26-B703-4931-AF9C-46B326A1C748}"/>
                </a:ext>
              </a:extLst>
            </p:cNvPr>
            <p:cNvSpPr txBox="1"/>
            <p:nvPr/>
          </p:nvSpPr>
          <p:spPr>
            <a:xfrm>
              <a:off x="1133907" y="4051579"/>
              <a:ext cx="193164"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sp>
        <p:nvSpPr>
          <p:cNvPr id="104" name="TextBox 103">
            <a:extLst>
              <a:ext uri="{FF2B5EF4-FFF2-40B4-BE49-F238E27FC236}">
                <a16:creationId xmlns:a16="http://schemas.microsoft.com/office/drawing/2014/main" xmlns="" id="{F2C22C10-1345-41C5-8251-2FBEDEDBD8B9}"/>
              </a:ext>
            </a:extLst>
          </p:cNvPr>
          <p:cNvSpPr txBox="1"/>
          <p:nvPr/>
        </p:nvSpPr>
        <p:spPr>
          <a:xfrm>
            <a:off x="7517571" y="2329827"/>
            <a:ext cx="1527982" cy="461665"/>
          </a:xfrm>
          <a:prstGeom prst="rect">
            <a:avLst/>
          </a:prstGeom>
          <a:noFill/>
        </p:spPr>
        <p:txBody>
          <a:bodyPr wrap="none" rtlCol="0">
            <a:spAutoFit/>
          </a:bodyPr>
          <a:lstStyle/>
          <a:p>
            <a:r>
              <a:rPr lang="fr-FR" sz="1200" dirty="0" err="1"/>
              <a:t>MSSup</a:t>
            </a:r>
            <a:r>
              <a:rPr lang="fr-FR" sz="1200" dirty="0"/>
              <a:t> + Niveau C</a:t>
            </a:r>
          </a:p>
          <a:p>
            <a:r>
              <a:rPr lang="fr-FR" sz="1200" dirty="0" err="1"/>
              <a:t>MSSup</a:t>
            </a:r>
            <a:endParaRPr lang="fr-FR" sz="1200" dirty="0"/>
          </a:p>
        </p:txBody>
      </p:sp>
      <p:grpSp>
        <p:nvGrpSpPr>
          <p:cNvPr id="105" name="Group 104">
            <a:extLst>
              <a:ext uri="{FF2B5EF4-FFF2-40B4-BE49-F238E27FC236}">
                <a16:creationId xmlns:a16="http://schemas.microsoft.com/office/drawing/2014/main" xmlns="" id="{8E662182-DA11-4DBA-AB7B-A8B0359820F2}"/>
              </a:ext>
            </a:extLst>
          </p:cNvPr>
          <p:cNvGrpSpPr/>
          <p:nvPr/>
        </p:nvGrpSpPr>
        <p:grpSpPr>
          <a:xfrm>
            <a:off x="7280917" y="2452435"/>
            <a:ext cx="288000" cy="64168"/>
            <a:chOff x="3627630" y="2161012"/>
            <a:chExt cx="288000" cy="64168"/>
          </a:xfrm>
          <a:solidFill>
            <a:schemeClr val="accent4"/>
          </a:solidFill>
        </p:grpSpPr>
        <p:cxnSp>
          <p:nvCxnSpPr>
            <p:cNvPr id="106" name="Straight Connector 105">
              <a:extLst>
                <a:ext uri="{FF2B5EF4-FFF2-40B4-BE49-F238E27FC236}">
                  <a16:creationId xmlns:a16="http://schemas.microsoft.com/office/drawing/2014/main" xmlns="" id="{2E5D6A0E-4BB8-4CD8-B173-B65DF694E950}"/>
                </a:ext>
              </a:extLst>
            </p:cNvPr>
            <p:cNvCxnSpPr/>
            <p:nvPr/>
          </p:nvCxnSpPr>
          <p:spPr>
            <a:xfrm rot="5400000">
              <a:off x="3771630" y="2049096"/>
              <a:ext cx="0" cy="28800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xmlns="" id="{B500BD3E-CB4C-40BE-A83D-E6F45AD96181}"/>
                </a:ext>
              </a:extLst>
            </p:cNvPr>
            <p:cNvSpPr/>
            <p:nvPr/>
          </p:nvSpPr>
          <p:spPr>
            <a:xfrm rot="5400000">
              <a:off x="3735173" y="2160696"/>
              <a:ext cx="64168" cy="64800"/>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08" name="Group 107">
            <a:extLst>
              <a:ext uri="{FF2B5EF4-FFF2-40B4-BE49-F238E27FC236}">
                <a16:creationId xmlns:a16="http://schemas.microsoft.com/office/drawing/2014/main" xmlns="" id="{76C4C4D5-F6FB-4854-9B58-759DA9B1C8FC}"/>
              </a:ext>
            </a:extLst>
          </p:cNvPr>
          <p:cNvGrpSpPr/>
          <p:nvPr/>
        </p:nvGrpSpPr>
        <p:grpSpPr>
          <a:xfrm>
            <a:off x="7280917" y="2625329"/>
            <a:ext cx="288000" cy="64168"/>
            <a:chOff x="3627630" y="2161012"/>
            <a:chExt cx="288000" cy="64168"/>
          </a:xfrm>
          <a:solidFill>
            <a:schemeClr val="accent6"/>
          </a:solidFill>
        </p:grpSpPr>
        <p:cxnSp>
          <p:nvCxnSpPr>
            <p:cNvPr id="109" name="Straight Connector 108">
              <a:extLst>
                <a:ext uri="{FF2B5EF4-FFF2-40B4-BE49-F238E27FC236}">
                  <a16:creationId xmlns:a16="http://schemas.microsoft.com/office/drawing/2014/main" xmlns="" id="{EEF159ED-515C-4777-9124-F4B3F7DD30F0}"/>
                </a:ext>
              </a:extLst>
            </p:cNvPr>
            <p:cNvCxnSpPr/>
            <p:nvPr/>
          </p:nvCxnSpPr>
          <p:spPr>
            <a:xfrm rot="5400000">
              <a:off x="3771630" y="2049096"/>
              <a:ext cx="0" cy="288000"/>
            </a:xfrm>
            <a:prstGeom prst="line">
              <a:avLst/>
            </a:prstGeom>
            <a:grpFill/>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xmlns="" id="{7307703E-0B58-4370-82AB-131FB9FF2AEB}"/>
                </a:ext>
              </a:extLst>
            </p:cNvPr>
            <p:cNvSpPr/>
            <p:nvPr/>
          </p:nvSpPr>
          <p:spPr>
            <a:xfrm rot="5400000">
              <a:off x="3735173" y="2160696"/>
              <a:ext cx="64168" cy="64800"/>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11" name="Group 110">
            <a:extLst>
              <a:ext uri="{FF2B5EF4-FFF2-40B4-BE49-F238E27FC236}">
                <a16:creationId xmlns:a16="http://schemas.microsoft.com/office/drawing/2014/main" xmlns="" id="{F4D89D88-373F-4B01-8DCF-7AF3A94AE3BD}"/>
              </a:ext>
            </a:extLst>
          </p:cNvPr>
          <p:cNvGrpSpPr/>
          <p:nvPr/>
        </p:nvGrpSpPr>
        <p:grpSpPr>
          <a:xfrm>
            <a:off x="6935301" y="2755662"/>
            <a:ext cx="73540" cy="810000"/>
            <a:chOff x="6935301" y="3060461"/>
            <a:chExt cx="73540" cy="810000"/>
          </a:xfrm>
          <a:solidFill>
            <a:schemeClr val="accent4"/>
          </a:solidFill>
        </p:grpSpPr>
        <p:grpSp>
          <p:nvGrpSpPr>
            <p:cNvPr id="112" name="Group 111">
              <a:extLst>
                <a:ext uri="{FF2B5EF4-FFF2-40B4-BE49-F238E27FC236}">
                  <a16:creationId xmlns:a16="http://schemas.microsoft.com/office/drawing/2014/main" xmlns="" id="{06FA1B8C-BAB3-44C7-A2CB-108046DD3067}"/>
                </a:ext>
              </a:extLst>
            </p:cNvPr>
            <p:cNvGrpSpPr/>
            <p:nvPr/>
          </p:nvGrpSpPr>
          <p:grpSpPr>
            <a:xfrm>
              <a:off x="6936841" y="3060461"/>
              <a:ext cx="72000" cy="810000"/>
              <a:chOff x="4249545" y="3295182"/>
              <a:chExt cx="72000" cy="702000"/>
            </a:xfrm>
            <a:grpFill/>
          </p:grpSpPr>
          <p:cxnSp>
            <p:nvCxnSpPr>
              <p:cNvPr id="114" name="Straight Connector 113">
                <a:extLst>
                  <a:ext uri="{FF2B5EF4-FFF2-40B4-BE49-F238E27FC236}">
                    <a16:creationId xmlns:a16="http://schemas.microsoft.com/office/drawing/2014/main" xmlns="" id="{CC6CD733-F6DA-49B7-AAA0-448C6095A0DA}"/>
                  </a:ext>
                </a:extLst>
              </p:cNvPr>
              <p:cNvCxnSpPr/>
              <p:nvPr/>
            </p:nvCxnSpPr>
            <p:spPr>
              <a:xfrm>
                <a:off x="4285545" y="3295182"/>
                <a:ext cx="0" cy="70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9FAA4D54-0C8B-4878-A55D-5D45E4C80B69}"/>
                  </a:ext>
                </a:extLst>
              </p:cNvPr>
              <p:cNvCxnSpPr>
                <a:cxnSpLocks/>
              </p:cNvCxnSpPr>
              <p:nvPr/>
            </p:nvCxnSpPr>
            <p:spPr>
              <a:xfrm rot="5400000">
                <a:off x="4285545" y="3272667"/>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DE016D17-382A-44B1-AD04-C4F9FD6F0D14}"/>
                  </a:ext>
                </a:extLst>
              </p:cNvPr>
              <p:cNvCxnSpPr>
                <a:cxnSpLocks/>
              </p:cNvCxnSpPr>
              <p:nvPr/>
            </p:nvCxnSpPr>
            <p:spPr>
              <a:xfrm rot="5400000">
                <a:off x="4285545" y="3959622"/>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3" name="Oval 112">
              <a:extLst>
                <a:ext uri="{FF2B5EF4-FFF2-40B4-BE49-F238E27FC236}">
                  <a16:creationId xmlns:a16="http://schemas.microsoft.com/office/drawing/2014/main" xmlns="" id="{CA0D4CAE-917D-4077-A6E4-FBC40FD67EDD}"/>
                </a:ext>
              </a:extLst>
            </p:cNvPr>
            <p:cNvSpPr/>
            <p:nvPr/>
          </p:nvSpPr>
          <p:spPr>
            <a:xfrm>
              <a:off x="6935301" y="3439171"/>
              <a:ext cx="64168" cy="64168"/>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17" name="Group 116">
            <a:extLst>
              <a:ext uri="{FF2B5EF4-FFF2-40B4-BE49-F238E27FC236}">
                <a16:creationId xmlns:a16="http://schemas.microsoft.com/office/drawing/2014/main" xmlns="" id="{C6612D98-CCA4-434D-B008-31742CDEAFEF}"/>
              </a:ext>
            </a:extLst>
          </p:cNvPr>
          <p:cNvGrpSpPr/>
          <p:nvPr/>
        </p:nvGrpSpPr>
        <p:grpSpPr>
          <a:xfrm>
            <a:off x="5186565" y="2984590"/>
            <a:ext cx="72000" cy="504000"/>
            <a:chOff x="5186565" y="3289389"/>
            <a:chExt cx="72000" cy="504000"/>
          </a:xfrm>
          <a:solidFill>
            <a:schemeClr val="accent4"/>
          </a:solidFill>
        </p:grpSpPr>
        <p:grpSp>
          <p:nvGrpSpPr>
            <p:cNvPr id="118" name="Group 117">
              <a:extLst>
                <a:ext uri="{FF2B5EF4-FFF2-40B4-BE49-F238E27FC236}">
                  <a16:creationId xmlns:a16="http://schemas.microsoft.com/office/drawing/2014/main" xmlns="" id="{126C81FD-5B3B-4B07-AEFD-CE66E27AE375}"/>
                </a:ext>
              </a:extLst>
            </p:cNvPr>
            <p:cNvGrpSpPr/>
            <p:nvPr/>
          </p:nvGrpSpPr>
          <p:grpSpPr>
            <a:xfrm>
              <a:off x="5186565" y="3289389"/>
              <a:ext cx="72000" cy="504000"/>
              <a:chOff x="4249545" y="3295182"/>
              <a:chExt cx="72000" cy="702000"/>
            </a:xfrm>
            <a:grpFill/>
          </p:grpSpPr>
          <p:cxnSp>
            <p:nvCxnSpPr>
              <p:cNvPr id="120" name="Straight Connector 119">
                <a:extLst>
                  <a:ext uri="{FF2B5EF4-FFF2-40B4-BE49-F238E27FC236}">
                    <a16:creationId xmlns:a16="http://schemas.microsoft.com/office/drawing/2014/main" xmlns="" id="{1B8CFC92-9688-4822-903D-57DE978B6450}"/>
                  </a:ext>
                </a:extLst>
              </p:cNvPr>
              <p:cNvCxnSpPr/>
              <p:nvPr/>
            </p:nvCxnSpPr>
            <p:spPr>
              <a:xfrm>
                <a:off x="4285545" y="3295182"/>
                <a:ext cx="0" cy="70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D43FB29F-390C-4944-908D-83F36D0A851F}"/>
                  </a:ext>
                </a:extLst>
              </p:cNvPr>
              <p:cNvCxnSpPr>
                <a:cxnSpLocks/>
              </p:cNvCxnSpPr>
              <p:nvPr/>
            </p:nvCxnSpPr>
            <p:spPr>
              <a:xfrm rot="5400000">
                <a:off x="4285545" y="3272667"/>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B46D319B-E0DA-4AC9-A5CF-6CD954AF6F2C}"/>
                  </a:ext>
                </a:extLst>
              </p:cNvPr>
              <p:cNvCxnSpPr>
                <a:cxnSpLocks/>
              </p:cNvCxnSpPr>
              <p:nvPr/>
            </p:nvCxnSpPr>
            <p:spPr>
              <a:xfrm rot="5400000">
                <a:off x="4285545" y="3959622"/>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9" name="Oval 118">
              <a:extLst>
                <a:ext uri="{FF2B5EF4-FFF2-40B4-BE49-F238E27FC236}">
                  <a16:creationId xmlns:a16="http://schemas.microsoft.com/office/drawing/2014/main" xmlns="" id="{930F403E-A9BF-4717-AC5F-D4B5351C69C6}"/>
                </a:ext>
              </a:extLst>
            </p:cNvPr>
            <p:cNvSpPr/>
            <p:nvPr/>
          </p:nvSpPr>
          <p:spPr>
            <a:xfrm>
              <a:off x="5190481" y="3517956"/>
              <a:ext cx="64168" cy="64168"/>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23" name="Group 122">
            <a:extLst>
              <a:ext uri="{FF2B5EF4-FFF2-40B4-BE49-F238E27FC236}">
                <a16:creationId xmlns:a16="http://schemas.microsoft.com/office/drawing/2014/main" xmlns="" id="{B86DFCC3-994E-4D37-8D65-0DCE9190839C}"/>
              </a:ext>
            </a:extLst>
          </p:cNvPr>
          <p:cNvGrpSpPr/>
          <p:nvPr/>
        </p:nvGrpSpPr>
        <p:grpSpPr>
          <a:xfrm>
            <a:off x="8835950" y="2714131"/>
            <a:ext cx="72000" cy="983753"/>
            <a:chOff x="8835950" y="3018930"/>
            <a:chExt cx="72000" cy="983753"/>
          </a:xfrm>
          <a:solidFill>
            <a:schemeClr val="accent6"/>
          </a:solidFill>
        </p:grpSpPr>
        <p:cxnSp>
          <p:nvCxnSpPr>
            <p:cNvPr id="124" name="Straight Connector 123">
              <a:extLst>
                <a:ext uri="{FF2B5EF4-FFF2-40B4-BE49-F238E27FC236}">
                  <a16:creationId xmlns:a16="http://schemas.microsoft.com/office/drawing/2014/main" xmlns="" id="{D5DDC966-D510-48F1-BBD7-053A8F19DA81}"/>
                </a:ext>
              </a:extLst>
            </p:cNvPr>
            <p:cNvCxnSpPr/>
            <p:nvPr/>
          </p:nvCxnSpPr>
          <p:spPr>
            <a:xfrm>
              <a:off x="8871950" y="3018930"/>
              <a:ext cx="0" cy="9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F7BABCDB-2D6C-4710-8AC8-4419E2183644}"/>
                </a:ext>
              </a:extLst>
            </p:cNvPr>
            <p:cNvCxnSpPr>
              <a:cxnSpLocks/>
            </p:cNvCxnSpPr>
            <p:nvPr/>
          </p:nvCxnSpPr>
          <p:spPr>
            <a:xfrm rot="5400000">
              <a:off x="8871950" y="2992055"/>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9BED90A3-C3B3-4F2B-9F64-7DD2533DE324}"/>
                </a:ext>
              </a:extLst>
            </p:cNvPr>
            <p:cNvCxnSpPr>
              <a:cxnSpLocks/>
            </p:cNvCxnSpPr>
            <p:nvPr/>
          </p:nvCxnSpPr>
          <p:spPr>
            <a:xfrm rot="5400000">
              <a:off x="8871950" y="3966683"/>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xmlns="" id="{D4A82267-7D1B-4244-96AF-E36FB24A54CF}"/>
                </a:ext>
              </a:extLst>
            </p:cNvPr>
            <p:cNvSpPr/>
            <p:nvPr/>
          </p:nvSpPr>
          <p:spPr>
            <a:xfrm>
              <a:off x="8843782" y="3495398"/>
              <a:ext cx="64168" cy="64168"/>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28" name="Group 127">
            <a:extLst>
              <a:ext uri="{FF2B5EF4-FFF2-40B4-BE49-F238E27FC236}">
                <a16:creationId xmlns:a16="http://schemas.microsoft.com/office/drawing/2014/main" xmlns="" id="{372FE61A-997A-45DA-99C7-1F6A3AB49F77}"/>
              </a:ext>
            </a:extLst>
          </p:cNvPr>
          <p:cNvGrpSpPr/>
          <p:nvPr/>
        </p:nvGrpSpPr>
        <p:grpSpPr>
          <a:xfrm>
            <a:off x="7107462" y="2461954"/>
            <a:ext cx="72000" cy="828000"/>
            <a:chOff x="7107462" y="2766753"/>
            <a:chExt cx="72000" cy="828000"/>
          </a:xfrm>
          <a:solidFill>
            <a:schemeClr val="accent6"/>
          </a:solidFill>
        </p:grpSpPr>
        <p:grpSp>
          <p:nvGrpSpPr>
            <p:cNvPr id="129" name="Group 128">
              <a:extLst>
                <a:ext uri="{FF2B5EF4-FFF2-40B4-BE49-F238E27FC236}">
                  <a16:creationId xmlns:a16="http://schemas.microsoft.com/office/drawing/2014/main" xmlns="" id="{048A7AD3-1895-41A8-8330-692A1CA949BB}"/>
                </a:ext>
              </a:extLst>
            </p:cNvPr>
            <p:cNvGrpSpPr/>
            <p:nvPr/>
          </p:nvGrpSpPr>
          <p:grpSpPr>
            <a:xfrm>
              <a:off x="7107462" y="2766753"/>
              <a:ext cx="72000" cy="828000"/>
              <a:chOff x="4560597" y="3112349"/>
              <a:chExt cx="72000" cy="288000"/>
            </a:xfrm>
            <a:grpFill/>
          </p:grpSpPr>
          <p:cxnSp>
            <p:nvCxnSpPr>
              <p:cNvPr id="131" name="Straight Connector 130">
                <a:extLst>
                  <a:ext uri="{FF2B5EF4-FFF2-40B4-BE49-F238E27FC236}">
                    <a16:creationId xmlns:a16="http://schemas.microsoft.com/office/drawing/2014/main" xmlns="" id="{AB40B24E-5CE0-44ED-B169-4762847E6448}"/>
                  </a:ext>
                </a:extLst>
              </p:cNvPr>
              <p:cNvCxnSpPr/>
              <p:nvPr/>
            </p:nvCxnSpPr>
            <p:spPr>
              <a:xfrm>
                <a:off x="4596597" y="3112349"/>
                <a:ext cx="0" cy="288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B6C5F722-800A-4940-AD95-507009B5A2FA}"/>
                  </a:ext>
                </a:extLst>
              </p:cNvPr>
              <p:cNvCxnSpPr>
                <a:cxnSpLocks/>
              </p:cNvCxnSpPr>
              <p:nvPr/>
            </p:nvCxnSpPr>
            <p:spPr>
              <a:xfrm rot="5400000">
                <a:off x="4596597" y="3082521"/>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9ABBAB1F-FF1B-4508-962D-5A572E561A6D}"/>
                  </a:ext>
                </a:extLst>
              </p:cNvPr>
              <p:cNvCxnSpPr>
                <a:cxnSpLocks/>
              </p:cNvCxnSpPr>
              <p:nvPr/>
            </p:nvCxnSpPr>
            <p:spPr>
              <a:xfrm rot="5400000">
                <a:off x="4596597" y="3364349"/>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0" name="Oval 129">
              <a:extLst>
                <a:ext uri="{FF2B5EF4-FFF2-40B4-BE49-F238E27FC236}">
                  <a16:creationId xmlns:a16="http://schemas.microsoft.com/office/drawing/2014/main" xmlns="" id="{FE5F2A99-7ADC-4619-A6B2-60745021318F}"/>
                </a:ext>
              </a:extLst>
            </p:cNvPr>
            <p:cNvSpPr/>
            <p:nvPr/>
          </p:nvSpPr>
          <p:spPr>
            <a:xfrm>
              <a:off x="7112913" y="3147968"/>
              <a:ext cx="64168" cy="64168"/>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34" name="Group 133">
            <a:extLst>
              <a:ext uri="{FF2B5EF4-FFF2-40B4-BE49-F238E27FC236}">
                <a16:creationId xmlns:a16="http://schemas.microsoft.com/office/drawing/2014/main" xmlns="" id="{B72FC6B2-3E93-47D6-879E-964B4033FCC2}"/>
              </a:ext>
            </a:extLst>
          </p:cNvPr>
          <p:cNvGrpSpPr/>
          <p:nvPr/>
        </p:nvGrpSpPr>
        <p:grpSpPr>
          <a:xfrm>
            <a:off x="5368278" y="2924486"/>
            <a:ext cx="72000" cy="486000"/>
            <a:chOff x="5368278" y="3229285"/>
            <a:chExt cx="72000" cy="486000"/>
          </a:xfrm>
          <a:solidFill>
            <a:schemeClr val="accent6"/>
          </a:solidFill>
        </p:grpSpPr>
        <p:grpSp>
          <p:nvGrpSpPr>
            <p:cNvPr id="135" name="Group 134">
              <a:extLst>
                <a:ext uri="{FF2B5EF4-FFF2-40B4-BE49-F238E27FC236}">
                  <a16:creationId xmlns:a16="http://schemas.microsoft.com/office/drawing/2014/main" xmlns="" id="{638C3CDF-22B8-4366-8685-6DAE6F14F5E1}"/>
                </a:ext>
              </a:extLst>
            </p:cNvPr>
            <p:cNvGrpSpPr/>
            <p:nvPr/>
          </p:nvGrpSpPr>
          <p:grpSpPr>
            <a:xfrm>
              <a:off x="5368278" y="3229285"/>
              <a:ext cx="72000" cy="486000"/>
              <a:chOff x="4560597" y="3112349"/>
              <a:chExt cx="72000" cy="288000"/>
            </a:xfrm>
            <a:grpFill/>
          </p:grpSpPr>
          <p:cxnSp>
            <p:nvCxnSpPr>
              <p:cNvPr id="137" name="Straight Connector 136">
                <a:extLst>
                  <a:ext uri="{FF2B5EF4-FFF2-40B4-BE49-F238E27FC236}">
                    <a16:creationId xmlns:a16="http://schemas.microsoft.com/office/drawing/2014/main" xmlns="" id="{64CD5DB0-A834-4240-BC99-2D4DF9587FA6}"/>
                  </a:ext>
                </a:extLst>
              </p:cNvPr>
              <p:cNvCxnSpPr/>
              <p:nvPr/>
            </p:nvCxnSpPr>
            <p:spPr>
              <a:xfrm>
                <a:off x="4596597" y="3112349"/>
                <a:ext cx="0" cy="288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0DC62CF6-3C1D-46B3-9546-E89C7D1E98B4}"/>
                  </a:ext>
                </a:extLst>
              </p:cNvPr>
              <p:cNvCxnSpPr>
                <a:cxnSpLocks/>
              </p:cNvCxnSpPr>
              <p:nvPr/>
            </p:nvCxnSpPr>
            <p:spPr>
              <a:xfrm rot="5400000">
                <a:off x="4596597" y="3082521"/>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2C7DFBFB-FEB7-4960-904E-3B537E45DEC0}"/>
                  </a:ext>
                </a:extLst>
              </p:cNvPr>
              <p:cNvCxnSpPr>
                <a:cxnSpLocks/>
              </p:cNvCxnSpPr>
              <p:nvPr/>
            </p:nvCxnSpPr>
            <p:spPr>
              <a:xfrm rot="5400000">
                <a:off x="4596597" y="3364349"/>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6" name="Oval 135">
              <a:extLst>
                <a:ext uri="{FF2B5EF4-FFF2-40B4-BE49-F238E27FC236}">
                  <a16:creationId xmlns:a16="http://schemas.microsoft.com/office/drawing/2014/main" xmlns="" id="{091CED0A-4567-4FA3-A742-D70E23A77720}"/>
                </a:ext>
              </a:extLst>
            </p:cNvPr>
            <p:cNvSpPr/>
            <p:nvPr/>
          </p:nvSpPr>
          <p:spPr>
            <a:xfrm>
              <a:off x="5371376" y="3440201"/>
              <a:ext cx="64168" cy="64168"/>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40" name="Group 139">
            <a:extLst>
              <a:ext uri="{FF2B5EF4-FFF2-40B4-BE49-F238E27FC236}">
                <a16:creationId xmlns:a16="http://schemas.microsoft.com/office/drawing/2014/main" xmlns="" id="{D079C107-17FC-4D2B-BD0C-616718B87EDC}"/>
              </a:ext>
            </a:extLst>
          </p:cNvPr>
          <p:cNvGrpSpPr/>
          <p:nvPr/>
        </p:nvGrpSpPr>
        <p:grpSpPr>
          <a:xfrm>
            <a:off x="8651123" y="2874469"/>
            <a:ext cx="72000" cy="864000"/>
            <a:chOff x="4249545" y="3295182"/>
            <a:chExt cx="72000" cy="702000"/>
          </a:xfrm>
        </p:grpSpPr>
        <p:cxnSp>
          <p:nvCxnSpPr>
            <p:cNvPr id="141" name="Straight Connector 140">
              <a:extLst>
                <a:ext uri="{FF2B5EF4-FFF2-40B4-BE49-F238E27FC236}">
                  <a16:creationId xmlns:a16="http://schemas.microsoft.com/office/drawing/2014/main" xmlns="" id="{DFC4DB4A-5212-4602-9B2D-651881C39F94}"/>
                </a:ext>
              </a:extLst>
            </p:cNvPr>
            <p:cNvCxnSpPr/>
            <p:nvPr/>
          </p:nvCxnSpPr>
          <p:spPr>
            <a:xfrm>
              <a:off x="4285545" y="3295182"/>
              <a:ext cx="0" cy="70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0BAB948E-A514-4A83-968F-2248FF893511}"/>
                </a:ext>
              </a:extLst>
            </p:cNvPr>
            <p:cNvCxnSpPr>
              <a:cxnSpLocks/>
            </p:cNvCxnSpPr>
            <p:nvPr/>
          </p:nvCxnSpPr>
          <p:spPr>
            <a:xfrm rot="5400000">
              <a:off x="4285545" y="3272667"/>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9687D873-A25E-4AB0-9159-4E8D705871CB}"/>
                </a:ext>
              </a:extLst>
            </p:cNvPr>
            <p:cNvCxnSpPr>
              <a:cxnSpLocks/>
            </p:cNvCxnSpPr>
            <p:nvPr/>
          </p:nvCxnSpPr>
          <p:spPr>
            <a:xfrm rot="5400000">
              <a:off x="4285545" y="3959622"/>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4" name="Oval 143">
            <a:extLst>
              <a:ext uri="{FF2B5EF4-FFF2-40B4-BE49-F238E27FC236}">
                <a16:creationId xmlns:a16="http://schemas.microsoft.com/office/drawing/2014/main" xmlns="" id="{5AB3DC9E-690D-4B93-A90B-B64723B29BCF}"/>
              </a:ext>
            </a:extLst>
          </p:cNvPr>
          <p:cNvSpPr/>
          <p:nvPr/>
        </p:nvSpPr>
        <p:spPr>
          <a:xfrm>
            <a:off x="8649583" y="3262705"/>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45" name="Straight Connector 144">
            <a:extLst>
              <a:ext uri="{FF2B5EF4-FFF2-40B4-BE49-F238E27FC236}">
                <a16:creationId xmlns:a16="http://schemas.microsoft.com/office/drawing/2014/main" xmlns="" id="{EB8A4BBD-AD7F-401E-BD2B-3041716E6A9C}"/>
              </a:ext>
            </a:extLst>
          </p:cNvPr>
          <p:cNvCxnSpPr/>
          <p:nvPr/>
        </p:nvCxnSpPr>
        <p:spPr>
          <a:xfrm>
            <a:off x="4191770" y="3004990"/>
            <a:ext cx="0" cy="648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1D90606F-026D-44EB-B071-FD743CF111D1}"/>
              </a:ext>
            </a:extLst>
          </p:cNvPr>
          <p:cNvCxnSpPr>
            <a:cxnSpLocks/>
          </p:cNvCxnSpPr>
          <p:nvPr/>
        </p:nvCxnSpPr>
        <p:spPr>
          <a:xfrm rot="5400000">
            <a:off x="4191770" y="297429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4E318559-B54B-4B14-B053-4B775B4A09C7}"/>
              </a:ext>
            </a:extLst>
          </p:cNvPr>
          <p:cNvCxnSpPr>
            <a:cxnSpLocks/>
          </p:cNvCxnSpPr>
          <p:nvPr/>
        </p:nvCxnSpPr>
        <p:spPr>
          <a:xfrm rot="5400000">
            <a:off x="4191770" y="361555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xmlns="" id="{9F01D8E1-03EE-4352-BD72-5050DCA29C35}"/>
              </a:ext>
            </a:extLst>
          </p:cNvPr>
          <p:cNvSpPr/>
          <p:nvPr/>
        </p:nvSpPr>
        <p:spPr>
          <a:xfrm>
            <a:off x="4154230" y="3302729"/>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669161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Cancers du pancréas, de l’intestin grêle et du tractus hépatobiliaire</a:t>
            </a:r>
          </a:p>
        </p:txBody>
      </p:sp>
    </p:spTree>
    <p:extLst>
      <p:ext uri="{BB962C8B-B14F-4D97-AF65-F5344CB8AC3E}">
        <p14:creationId xmlns:p14="http://schemas.microsoft.com/office/powerpoint/2010/main" xmlns="" val="160783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Cancer du pancréas</a:t>
            </a:r>
          </a:p>
        </p:txBody>
      </p:sp>
      <p:sp>
        <p:nvSpPr>
          <p:cNvPr id="3" name="Text Placeholder 2"/>
          <p:cNvSpPr>
            <a:spLocks noGrp="1"/>
          </p:cNvSpPr>
          <p:nvPr>
            <p:ph type="body" idx="1"/>
          </p:nvPr>
        </p:nvSpPr>
        <p:spPr/>
        <p:txBody>
          <a:bodyPr/>
          <a:lstStyle/>
          <a:p>
            <a:r>
              <a:rPr lang="fr-FR" b="1" dirty="0"/>
              <a:t>Cancers du pancréas, de l’intestin grêle et du tractus hépatobiliaire</a:t>
            </a:r>
          </a:p>
        </p:txBody>
      </p:sp>
    </p:spTree>
    <p:extLst>
      <p:ext uri="{BB962C8B-B14F-4D97-AF65-F5344CB8AC3E}">
        <p14:creationId xmlns:p14="http://schemas.microsoft.com/office/powerpoint/2010/main" xmlns="" val="397354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671O: Taux de conversion dans le cancer du pancréas localement avancé (CPLA) après chimiothérapie d’induction à base de nab-paclitaxel / gemcitabine ou FOLFIRINOX (NEOLAP) – résultats définitifs de l’étude randomisée multicentrique de phase 2 AIO – Kunzmann V,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Etudier l'efficacité et la tolérance de la chimiothérapie d’induction préopératoire par </a:t>
            </a:r>
            <a:r>
              <a:rPr lang="fr-FR" dirty="0" err="1" smtClean="0"/>
              <a:t>nab</a:t>
            </a:r>
            <a:r>
              <a:rPr lang="fr-FR" dirty="0" smtClean="0"/>
              <a:t>-paclitaxel + </a:t>
            </a:r>
            <a:r>
              <a:rPr lang="fr-FR" dirty="0" err="1" smtClean="0"/>
              <a:t>gemcitabine</a:t>
            </a:r>
            <a:r>
              <a:rPr lang="fr-FR" dirty="0" smtClean="0"/>
              <a:t> suivie de </a:t>
            </a:r>
            <a:r>
              <a:rPr lang="fr-FR" dirty="0" err="1" smtClean="0"/>
              <a:t>nab</a:t>
            </a:r>
            <a:r>
              <a:rPr lang="fr-FR" dirty="0" smtClean="0"/>
              <a:t>-paclitaxel + </a:t>
            </a:r>
            <a:r>
              <a:rPr lang="fr-FR" dirty="0" err="1" smtClean="0"/>
              <a:t>gemcitabine</a:t>
            </a:r>
            <a:r>
              <a:rPr lang="fr-FR" dirty="0" smtClean="0"/>
              <a:t> ou FOLFIRINOX chez des patients avec cancer du pancréas localement avancé</a:t>
            </a:r>
            <a:endParaRPr lang="fr-FR" dirty="0"/>
          </a:p>
        </p:txBody>
      </p:sp>
      <p:sp>
        <p:nvSpPr>
          <p:cNvPr id="9" name="Text Placeholder 8"/>
          <p:cNvSpPr>
            <a:spLocks noGrp="1"/>
          </p:cNvSpPr>
          <p:nvPr>
            <p:ph type="body" sz="quarter" idx="10"/>
          </p:nvPr>
        </p:nvSpPr>
        <p:spPr>
          <a:xfrm>
            <a:off x="365125" y="6096000"/>
            <a:ext cx="4813847" cy="487363"/>
          </a:xfrm>
        </p:spPr>
        <p:txBody>
          <a:bodyPr/>
          <a:lstStyle/>
          <a:p>
            <a:r>
              <a:rPr lang="fr-FR" dirty="0" smtClean="0"/>
              <a:t>*</a:t>
            </a:r>
            <a:r>
              <a:rPr lang="fr-FR" dirty="0" err="1" smtClean="0"/>
              <a:t>Nab</a:t>
            </a:r>
            <a:r>
              <a:rPr lang="fr-FR" dirty="0" smtClean="0"/>
              <a:t>-paclitaxel 125 mg/m</a:t>
            </a:r>
            <a:r>
              <a:rPr lang="fr-FR" baseline="30000" dirty="0" smtClean="0"/>
              <a:t>2</a:t>
            </a:r>
            <a:r>
              <a:rPr lang="fr-FR" dirty="0" smtClean="0"/>
              <a:t> + </a:t>
            </a:r>
            <a:r>
              <a:rPr lang="fr-FR" dirty="0" err="1" smtClean="0"/>
              <a:t>gemcitabine</a:t>
            </a:r>
            <a:r>
              <a:rPr lang="fr-FR" dirty="0" smtClean="0"/>
              <a:t> 1000 mg à J1, 8, 15 /4S; </a:t>
            </a:r>
            <a:r>
              <a:rPr lang="fr-FR" baseline="30000" dirty="0" smtClean="0"/>
              <a:t>†</a:t>
            </a:r>
            <a:r>
              <a:rPr lang="fr-FR" dirty="0" smtClean="0"/>
              <a:t>randomisation si absence de maladie progressive ou toxicité </a:t>
            </a:r>
            <a:r>
              <a:rPr lang="fr-FR" dirty="0" err="1" smtClean="0"/>
              <a:t>inaceptable</a:t>
            </a:r>
            <a:r>
              <a:rPr lang="fr-FR" dirty="0" smtClean="0"/>
              <a:t>; </a:t>
            </a:r>
            <a:r>
              <a:rPr lang="fr-FR" baseline="30000" dirty="0" smtClean="0"/>
              <a:t>‡</a:t>
            </a:r>
            <a:r>
              <a:rPr lang="fr-FR" dirty="0" err="1" smtClean="0"/>
              <a:t>oxaliplatine</a:t>
            </a:r>
            <a:r>
              <a:rPr lang="fr-FR" dirty="0" smtClean="0"/>
              <a:t> 85 mg/m</a:t>
            </a:r>
            <a:r>
              <a:rPr lang="fr-FR" baseline="30000" dirty="0" smtClean="0"/>
              <a:t>2</a:t>
            </a:r>
            <a:r>
              <a:rPr lang="fr-FR" dirty="0" smtClean="0"/>
              <a:t>, </a:t>
            </a:r>
            <a:r>
              <a:rPr lang="fr-FR" dirty="0" err="1" smtClean="0"/>
              <a:t>irinotécan</a:t>
            </a:r>
            <a:r>
              <a:rPr lang="fr-FR" dirty="0" smtClean="0"/>
              <a:t> 180 mg/m</a:t>
            </a:r>
            <a:r>
              <a:rPr lang="fr-FR" baseline="30000" dirty="0" smtClean="0"/>
              <a:t>2</a:t>
            </a:r>
            <a:r>
              <a:rPr lang="fr-FR" dirty="0" smtClean="0"/>
              <a:t>, </a:t>
            </a:r>
            <a:r>
              <a:rPr lang="fr-FR" dirty="0" err="1" smtClean="0"/>
              <a:t>leucovorine</a:t>
            </a:r>
            <a:r>
              <a:rPr lang="fr-FR" dirty="0" smtClean="0"/>
              <a:t> 400 mg/m</a:t>
            </a:r>
            <a:r>
              <a:rPr lang="fr-FR" baseline="30000" dirty="0" smtClean="0"/>
              <a:t>2</a:t>
            </a:r>
            <a:r>
              <a:rPr lang="fr-FR" dirty="0" smtClean="0"/>
              <a:t>, 5FU 400 mg/m</a:t>
            </a:r>
            <a:r>
              <a:rPr lang="fr-FR" baseline="30000" dirty="0" smtClean="0"/>
              <a:t>2</a:t>
            </a:r>
            <a:r>
              <a:rPr lang="fr-FR" dirty="0" smtClean="0"/>
              <a:t> bolus puis 2400 mg/m</a:t>
            </a:r>
            <a:r>
              <a:rPr lang="fr-FR" baseline="30000" dirty="0" smtClean="0"/>
              <a:t>2</a:t>
            </a:r>
            <a:r>
              <a:rPr lang="fr-FR" dirty="0" smtClean="0"/>
              <a:t> J1 /2S</a:t>
            </a:r>
            <a:endParaRPr lang="fr-FR" dirty="0"/>
          </a:p>
        </p:txBody>
      </p:sp>
      <p:sp>
        <p:nvSpPr>
          <p:cNvPr id="5" name="Text Placeholder 4"/>
          <p:cNvSpPr>
            <a:spLocks noGrp="1"/>
          </p:cNvSpPr>
          <p:nvPr>
            <p:ph type="body" sz="quarter" idx="11"/>
          </p:nvPr>
        </p:nvSpPr>
        <p:spPr/>
        <p:txBody>
          <a:bodyPr/>
          <a:lstStyle/>
          <a:p>
            <a:r>
              <a:rPr lang="fr-FR" smtClean="0"/>
              <a:t>Kunzmann V, et al, Ann Oncol 2019;30(suppl):abstr 671O</a:t>
            </a:r>
            <a:endParaRPr lang="fr-FR" dirty="0"/>
          </a:p>
        </p:txBody>
      </p:sp>
      <p:sp>
        <p:nvSpPr>
          <p:cNvPr id="8" name="Oval 14"/>
          <p:cNvSpPr>
            <a:spLocks noChangeArrowheads="1"/>
          </p:cNvSpPr>
          <p:nvPr/>
        </p:nvSpPr>
        <p:spPr bwMode="auto">
          <a:xfrm>
            <a:off x="4743638" y="345831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ea typeface="SimSun" pitchFamily="2" charset="-122"/>
              </a:rPr>
              <a:t>R</a:t>
            </a:r>
            <a:br>
              <a:rPr kumimoji="0" lang="fr-FR" altLang="zh-CN" sz="1600" b="1" i="0" u="none" strike="noStrike" kern="1200" cap="none" spc="0" normalizeH="0" baseline="0" noProof="0" dirty="0">
                <a:ln>
                  <a:noFill/>
                </a:ln>
                <a:solidFill>
                  <a:srgbClr val="043882"/>
                </a:solidFill>
                <a:effectLst/>
                <a:uLnTx/>
                <a:uFillTx/>
                <a:ea typeface="SimSun" pitchFamily="2" charset="-122"/>
              </a:rPr>
            </a:br>
            <a:r>
              <a:rPr kumimoji="0" lang="fr-FR" altLang="zh-CN" sz="1600" b="1" i="0" u="none" strike="noStrike" kern="1200" cap="none" spc="0" normalizeH="0" baseline="0" noProof="0" dirty="0">
                <a:ln>
                  <a:noFill/>
                </a:ln>
                <a:solidFill>
                  <a:srgbClr val="043882"/>
                </a:solidFill>
                <a:effectLst/>
                <a:uLnTx/>
                <a:uFillTx/>
                <a:ea typeface="SimSun" pitchFamily="2" charset="-122"/>
              </a:rPr>
              <a:t>1:1</a:t>
            </a:r>
            <a:r>
              <a:rPr kumimoji="0" lang="fr-FR" altLang="zh-CN" sz="1600" b="1" i="0" u="none" strike="noStrike" kern="1200" cap="none" spc="0" normalizeH="0" baseline="30000" noProof="0" dirty="0">
                <a:ln>
                  <a:noFill/>
                </a:ln>
                <a:solidFill>
                  <a:srgbClr val="043882"/>
                </a:solidFill>
                <a:effectLst/>
                <a:uLnTx/>
                <a:uFillTx/>
                <a:latin typeface="Arial" panose="020B0604020202020204" pitchFamily="34" charset="0"/>
                <a:ea typeface="SimSun" pitchFamily="2" charset="-122"/>
                <a:cs typeface="Arial" panose="020B0604020202020204" pitchFamily="34" charset="0"/>
              </a:rPr>
              <a:t>†</a:t>
            </a:r>
            <a:endParaRPr kumimoji="0" lang="fr-FR" altLang="zh-CN" sz="1600" b="1" i="0" u="none" strike="noStrike" kern="1200" cap="none" spc="0" normalizeH="0" baseline="30000" noProof="0" dirty="0">
              <a:ln>
                <a:noFill/>
              </a:ln>
              <a:solidFill>
                <a:srgbClr val="043882"/>
              </a:solidFill>
              <a:effectLst/>
              <a:uLnTx/>
              <a:uFillTx/>
              <a:ea typeface="SimSun" pitchFamily="2" charset="-122"/>
            </a:endParaRPr>
          </a:p>
        </p:txBody>
      </p:sp>
      <p:cxnSp>
        <p:nvCxnSpPr>
          <p:cNvPr id="10" name="AutoShape 15"/>
          <p:cNvCxnSpPr>
            <a:cxnSpLocks noChangeShapeType="1"/>
            <a:stCxn id="8" idx="0"/>
            <a:endCxn id="16" idx="1"/>
          </p:cNvCxnSpPr>
          <p:nvPr/>
        </p:nvCxnSpPr>
        <p:spPr bwMode="auto">
          <a:xfrm rot="5400000" flipH="1" flipV="1">
            <a:off x="4859861" y="2952189"/>
            <a:ext cx="681703" cy="330553"/>
          </a:xfrm>
          <a:prstGeom prst="bentConnector2">
            <a:avLst/>
          </a:prstGeom>
          <a:noFill/>
          <a:ln w="57150">
            <a:solidFill>
              <a:schemeClr val="bg2">
                <a:lumMod val="60000"/>
                <a:lumOff val="40000"/>
              </a:schemeClr>
            </a:solidFill>
            <a:round/>
            <a:headEnd/>
            <a:tailEnd type="triangle" w="med" len="med"/>
          </a:ln>
        </p:spPr>
      </p:cxnSp>
      <p:cxnSp>
        <p:nvCxnSpPr>
          <p:cNvPr id="11" name="AutoShape 16"/>
          <p:cNvCxnSpPr>
            <a:cxnSpLocks noChangeShapeType="1"/>
            <a:stCxn id="8" idx="4"/>
            <a:endCxn id="15" idx="1"/>
          </p:cNvCxnSpPr>
          <p:nvPr/>
        </p:nvCxnSpPr>
        <p:spPr bwMode="auto">
          <a:xfrm rot="16200000" flipH="1">
            <a:off x="4851030" y="4226922"/>
            <a:ext cx="669987" cy="301174"/>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19" idx="3"/>
            <a:endCxn id="8" idx="2"/>
          </p:cNvCxnSpPr>
          <p:nvPr/>
        </p:nvCxnSpPr>
        <p:spPr bwMode="auto">
          <a:xfrm flipV="1">
            <a:off x="4662409" y="3750416"/>
            <a:ext cx="81229" cy="1"/>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12"/>
          <p:cNvSpPr>
            <a:spLocks noChangeArrowheads="1"/>
          </p:cNvSpPr>
          <p:nvPr/>
        </p:nvSpPr>
        <p:spPr bwMode="auto">
          <a:xfrm>
            <a:off x="5336610" y="4250388"/>
            <a:ext cx="1852695" cy="92423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noProof="0" dirty="0">
                <a:ln>
                  <a:noFill/>
                </a:ln>
                <a:solidFill>
                  <a:srgbClr val="4D4D4D"/>
                </a:solidFill>
                <a:effectLst/>
                <a:uLnTx/>
                <a:uFillTx/>
                <a:ea typeface="SimSun" pitchFamily="2" charset="-122"/>
              </a:rPr>
              <a:t>FOLFIRINOX</a:t>
            </a:r>
            <a:br>
              <a:rPr kumimoji="0" lang="fr-FR" altLang="zh-CN" sz="1800" b="0" i="0" u="none" strike="noStrike" kern="1200" cap="none" spc="0" normalizeH="0" noProof="0" dirty="0">
                <a:ln>
                  <a:noFill/>
                </a:ln>
                <a:solidFill>
                  <a:srgbClr val="4D4D4D"/>
                </a:solidFill>
                <a:effectLst/>
                <a:uLnTx/>
                <a:uFillTx/>
                <a:ea typeface="SimSun" pitchFamily="2" charset="-122"/>
              </a:rPr>
            </a:br>
            <a:r>
              <a:rPr kumimoji="0" lang="fr-FR" altLang="zh-CN" sz="1800" b="0" i="0" u="none" strike="noStrike" kern="1200" cap="none" spc="0" normalizeH="0" noProof="0" dirty="0">
                <a:ln>
                  <a:noFill/>
                </a:ln>
                <a:solidFill>
                  <a:srgbClr val="4D4D4D"/>
                </a:solidFill>
                <a:effectLst/>
                <a:uLnTx/>
                <a:uFillTx/>
                <a:ea typeface="SimSun" pitchFamily="2" charset="-122"/>
              </a:rPr>
              <a:t>séquentiel 4 cycles</a:t>
            </a:r>
            <a:r>
              <a:rPr kumimoji="0" lang="fr-FR" altLang="zh-CN" sz="1800" b="0" i="0" u="none" strike="noStrike" kern="1200" cap="none" spc="0" normalizeH="0" baseline="30000" noProof="0" dirty="0">
                <a:ln>
                  <a:noFill/>
                </a:ln>
                <a:solidFill>
                  <a:srgbClr val="4D4D4D"/>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noProof="0" dirty="0">
                <a:ln>
                  <a:noFill/>
                </a:ln>
                <a:solidFill>
                  <a:srgbClr val="4D4D4D"/>
                </a:solidFill>
                <a:effectLst/>
                <a:uLnTx/>
                <a:uFillTx/>
                <a:ea typeface="SimSun" pitchFamily="2" charset="-122"/>
              </a:rPr>
              <a:t> </a:t>
            </a:r>
            <a:r>
              <a:rPr kumimoji="0" lang="fr-FR" altLang="zh-CN" sz="1800" b="0" i="0" u="none" strike="noStrike" kern="1200" cap="none" spc="0" normalizeH="0" baseline="0" noProof="0" dirty="0">
                <a:ln>
                  <a:noFill/>
                </a:ln>
                <a:solidFill>
                  <a:srgbClr val="4D4D4D"/>
                </a:solidFill>
                <a:effectLst/>
                <a:uLnTx/>
                <a:uFillTx/>
                <a:ea typeface="SimSun" pitchFamily="2" charset="-122"/>
              </a:rPr>
              <a:t>(n=66)</a:t>
            </a:r>
          </a:p>
        </p:txBody>
      </p:sp>
      <p:sp>
        <p:nvSpPr>
          <p:cNvPr id="16" name="AutoShape 8"/>
          <p:cNvSpPr>
            <a:spLocks noChangeArrowheads="1"/>
          </p:cNvSpPr>
          <p:nvPr/>
        </p:nvSpPr>
        <p:spPr bwMode="auto">
          <a:xfrm>
            <a:off x="5365989" y="2314498"/>
            <a:ext cx="1852226" cy="92423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Nab-paclitaxel</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 </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gemcitabine</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2 cycles* </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(n=64)</a:t>
            </a:r>
          </a:p>
        </p:txBody>
      </p:sp>
      <p:sp>
        <p:nvSpPr>
          <p:cNvPr id="17" name="AutoShape 9"/>
          <p:cNvSpPr>
            <a:spLocks noChangeArrowheads="1"/>
          </p:cNvSpPr>
          <p:nvPr/>
        </p:nvSpPr>
        <p:spPr bwMode="auto">
          <a:xfrm>
            <a:off x="122548" y="2431337"/>
            <a:ext cx="2430521"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dirty="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latin typeface="Arial"/>
                <a:ea typeface="SimSun" pitchFamily="2" charset="-122"/>
                <a:cs typeface="Arial"/>
              </a:rPr>
              <a:t>Cancer du pancréas non résécable localement avancé </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Naïf de traitement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ECOG PS &lt;2</a:t>
            </a:r>
          </a:p>
          <a:p>
            <a:pPr marR="0" lvl="0" algn="l" defTabSz="892175" rtl="0" eaLnBrk="0" fontAlgn="base" latinLnBrk="0" hangingPunct="0">
              <a:lnSpc>
                <a:spcPct val="100000"/>
              </a:lnSpc>
              <a:spcBef>
                <a:spcPct val="0"/>
              </a:spcBef>
              <a:spcAft>
                <a:spcPct val="30000"/>
              </a:spcAft>
              <a:buClrTx/>
              <a:buSzTx/>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(n=168)</a:t>
            </a:r>
          </a:p>
        </p:txBody>
      </p:sp>
      <p:sp>
        <p:nvSpPr>
          <p:cNvPr id="19" name="AutoShape 8"/>
          <p:cNvSpPr>
            <a:spLocks noChangeArrowheads="1"/>
          </p:cNvSpPr>
          <p:nvPr/>
        </p:nvSpPr>
        <p:spPr bwMode="auto">
          <a:xfrm>
            <a:off x="2765786" y="3253367"/>
            <a:ext cx="1896623" cy="994099"/>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fr-FR" altLang="zh-CN" dirty="0">
                <a:solidFill>
                  <a:srgbClr val="FFFFFF"/>
                </a:solidFill>
                <a:ea typeface="SimSun" pitchFamily="2" charset="-122"/>
              </a:rPr>
              <a:t>Nab-paclitaxel + </a:t>
            </a:r>
            <a:br>
              <a:rPr lang="fr-FR" altLang="zh-CN" dirty="0">
                <a:solidFill>
                  <a:srgbClr val="FFFFFF"/>
                </a:solidFill>
                <a:ea typeface="SimSun" pitchFamily="2" charset="-122"/>
              </a:rPr>
            </a:br>
            <a:r>
              <a:rPr lang="fr-FR" altLang="zh-CN" dirty="0">
                <a:solidFill>
                  <a:srgbClr val="FFFFFF"/>
                </a:solidFill>
                <a:ea typeface="SimSun" pitchFamily="2" charset="-122"/>
              </a:rPr>
              <a:t>gemcitabine</a:t>
            </a:r>
            <a:br>
              <a:rPr lang="fr-FR" altLang="zh-CN" dirty="0">
                <a:solidFill>
                  <a:srgbClr val="FFFFFF"/>
                </a:solidFill>
                <a:ea typeface="SimSun" pitchFamily="2" charset="-122"/>
              </a:rPr>
            </a:br>
            <a:r>
              <a:rPr lang="fr-FR" altLang="zh-CN" dirty="0">
                <a:solidFill>
                  <a:srgbClr val="FFFFFF"/>
                </a:solidFill>
                <a:ea typeface="SimSun" pitchFamily="2" charset="-122"/>
              </a:rPr>
              <a:t>2 cycles*</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cxnSp>
        <p:nvCxnSpPr>
          <p:cNvPr id="20" name="AutoShape 19"/>
          <p:cNvCxnSpPr>
            <a:cxnSpLocks noChangeShapeType="1"/>
            <a:stCxn id="17" idx="3"/>
            <a:endCxn id="19" idx="1"/>
          </p:cNvCxnSpPr>
          <p:nvPr/>
        </p:nvCxnSpPr>
        <p:spPr bwMode="auto">
          <a:xfrm>
            <a:off x="2553069" y="3750416"/>
            <a:ext cx="212717" cy="1"/>
          </a:xfrm>
          <a:prstGeom prst="straightConnector1">
            <a:avLst/>
          </a:prstGeom>
          <a:noFill/>
          <a:ln w="57150">
            <a:solidFill>
              <a:schemeClr val="bg2">
                <a:lumMod val="60000"/>
                <a:lumOff val="40000"/>
              </a:schemeClr>
            </a:solidFill>
            <a:round/>
            <a:headEnd type="none" w="med" len="med"/>
            <a:tailEnd type="none" w="med" len="med"/>
          </a:ln>
        </p:spPr>
      </p:cxnSp>
      <p:sp>
        <p:nvSpPr>
          <p:cNvPr id="25" name="Content Placeholder 26"/>
          <p:cNvSpPr txBox="1">
            <a:spLocks/>
          </p:cNvSpPr>
          <p:nvPr/>
        </p:nvSpPr>
        <p:spPr>
          <a:xfrm>
            <a:off x="365124" y="5187280"/>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endParaRPr kumimoji="0" lang="fr-FR" sz="1600" b="1" i="0" u="none" strike="noStrike" kern="1200" cap="none" spc="0" normalizeH="0" noProof="0" dirty="0" smtClean="0">
              <a:ln>
                <a:noFill/>
              </a:ln>
              <a:solidFill>
                <a:srgbClr val="A0A0A0"/>
              </a:solidFill>
              <a:effectLst/>
              <a:uLnTx/>
              <a:uFillTx/>
              <a:latin typeface="Arial"/>
              <a:cs typeface="Arial"/>
            </a:endParaRPr>
          </a:p>
          <a:p>
            <a:pPr>
              <a:buClr>
                <a:srgbClr val="043882"/>
              </a:buClr>
              <a:defRPr/>
            </a:pPr>
            <a:r>
              <a:rPr lang="fr-FR" dirty="0" smtClean="0">
                <a:latin typeface="Arial"/>
                <a:cs typeface="Arial"/>
              </a:rPr>
              <a:t>Taux </a:t>
            </a:r>
            <a:r>
              <a:rPr lang="fr-FR" dirty="0">
                <a:latin typeface="Arial"/>
                <a:cs typeface="Arial"/>
              </a:rPr>
              <a:t>de conversion (résection R0/R1)</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26" name="Content Placeholder 26"/>
          <p:cNvSpPr txBox="1">
            <a:spLocks/>
          </p:cNvSpPr>
          <p:nvPr/>
        </p:nvSpPr>
        <p:spPr>
          <a:xfrm>
            <a:off x="4648200" y="5187280"/>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TRO</a:t>
            </a:r>
            <a:r>
              <a:rPr kumimoji="0" lang="fr-FR" sz="1600" b="0" i="0" u="none" strike="noStrike" kern="1200" cap="none" spc="0" normalizeH="0" baseline="0" noProof="0" dirty="0">
                <a:ln>
                  <a:noFill/>
                </a:ln>
                <a:solidFill>
                  <a:srgbClr val="4D4D4D"/>
                </a:solidFill>
                <a:effectLst/>
                <a:uLnTx/>
                <a:uFillTx/>
                <a:latin typeface="Arial"/>
                <a:ea typeface="+mn-ea"/>
                <a:cs typeface="Arial"/>
              </a:rPr>
              <a:t>, TCM, SSR, SG, SSP, tolérance</a:t>
            </a:r>
          </a:p>
        </p:txBody>
      </p:sp>
      <p:sp>
        <p:nvSpPr>
          <p:cNvPr id="23" name="AutoShape 8"/>
          <p:cNvSpPr>
            <a:spLocks noChangeArrowheads="1"/>
          </p:cNvSpPr>
          <p:nvPr/>
        </p:nvSpPr>
        <p:spPr bwMode="auto">
          <a:xfrm>
            <a:off x="7369464" y="3049017"/>
            <a:ext cx="1622128" cy="1402798"/>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Résection si R0/R1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nab-paclitaxel</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 gemcitabine</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3 cycles*</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7" name="AutoShape 15"/>
          <p:cNvCxnSpPr>
            <a:cxnSpLocks noChangeShapeType="1"/>
            <a:stCxn id="16" idx="3"/>
            <a:endCxn id="23" idx="0"/>
          </p:cNvCxnSpPr>
          <p:nvPr/>
        </p:nvCxnSpPr>
        <p:spPr bwMode="auto">
          <a:xfrm>
            <a:off x="7218215" y="2776613"/>
            <a:ext cx="962313" cy="272404"/>
          </a:xfrm>
          <a:prstGeom prst="bentConnector2">
            <a:avLst/>
          </a:prstGeom>
          <a:noFill/>
          <a:ln w="57150">
            <a:solidFill>
              <a:schemeClr val="bg2">
                <a:lumMod val="60000"/>
                <a:lumOff val="40000"/>
              </a:schemeClr>
            </a:solidFill>
            <a:round/>
            <a:headEnd/>
            <a:tailEnd type="triangle" w="med" len="med"/>
          </a:ln>
        </p:spPr>
      </p:cxnSp>
      <p:cxnSp>
        <p:nvCxnSpPr>
          <p:cNvPr id="30" name="AutoShape 15"/>
          <p:cNvCxnSpPr>
            <a:cxnSpLocks noChangeShapeType="1"/>
            <a:stCxn id="15" idx="3"/>
            <a:endCxn id="23" idx="2"/>
          </p:cNvCxnSpPr>
          <p:nvPr/>
        </p:nvCxnSpPr>
        <p:spPr bwMode="auto">
          <a:xfrm flipV="1">
            <a:off x="7189305" y="4451815"/>
            <a:ext cx="991223" cy="260688"/>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4117723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671O: Taux de conversion dans le cancer du pancréas localement avancé (CPLA) après chimiothérapie d’induction à base de nab-paclitaxel / gemcitabine ou FOLFIRINOX (NEOLAP) – résultats définitifs de l’étude randomisée multicentrique de phase 2 AIO – </a:t>
            </a:r>
            <a:r>
              <a:rPr lang="fr-FR" dirty="0" err="1"/>
              <a:t>Kunzmann</a:t>
            </a:r>
            <a:r>
              <a:rPr lang="fr-FR" dirty="0"/>
              <a:t> V,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Kunzmann</a:t>
            </a:r>
            <a:r>
              <a:rPr lang="fr-FR" dirty="0"/>
              <a:t> V, et al, Ann </a:t>
            </a:r>
            <a:r>
              <a:rPr lang="fr-FR" dirty="0" err="1"/>
              <a:t>Oncol</a:t>
            </a:r>
            <a:r>
              <a:rPr lang="fr-FR" dirty="0"/>
              <a:t> 2019;30(</a:t>
            </a:r>
            <a:r>
              <a:rPr lang="fr-FR" dirty="0" err="1"/>
              <a:t>suppl</a:t>
            </a:r>
            <a:r>
              <a:rPr lang="fr-FR" dirty="0"/>
              <a:t>):</a:t>
            </a:r>
            <a:r>
              <a:rPr lang="fr-FR" dirty="0" err="1"/>
              <a:t>abstr</a:t>
            </a:r>
            <a:r>
              <a:rPr lang="fr-FR" dirty="0"/>
              <a:t> 671O</a:t>
            </a:r>
          </a:p>
        </p:txBody>
      </p:sp>
      <p:sp>
        <p:nvSpPr>
          <p:cNvPr id="6" name="TextBox 5"/>
          <p:cNvSpPr txBox="1"/>
          <p:nvPr/>
        </p:nvSpPr>
        <p:spPr>
          <a:xfrm>
            <a:off x="3448493" y="1573372"/>
            <a:ext cx="2094612" cy="338554"/>
          </a:xfrm>
          <a:prstGeom prst="rect">
            <a:avLst/>
          </a:prstGeom>
          <a:noFill/>
        </p:spPr>
        <p:txBody>
          <a:bodyPr wrap="none" rtlCol="0">
            <a:spAutoFit/>
          </a:bodyPr>
          <a:lstStyle/>
          <a:p>
            <a:pPr algn="ctr"/>
            <a:r>
              <a:rPr lang="fr-FR" sz="1600" b="1" dirty="0"/>
              <a:t>Taux de conversion</a:t>
            </a:r>
          </a:p>
        </p:txBody>
      </p:sp>
      <p:graphicFrame>
        <p:nvGraphicFramePr>
          <p:cNvPr id="8" name="Table 7">
            <a:extLst>
              <a:ext uri="{FF2B5EF4-FFF2-40B4-BE49-F238E27FC236}">
                <a16:creationId xmlns:a16="http://schemas.microsoft.com/office/drawing/2014/main" xmlns="" id="{DD99A0D6-2BF3-42AA-843E-F1DCD45C3391}"/>
              </a:ext>
            </a:extLst>
          </p:cNvPr>
          <p:cNvGraphicFramePr>
            <a:graphicFrameLocks noGrp="1"/>
          </p:cNvGraphicFramePr>
          <p:nvPr>
            <p:extLst>
              <p:ext uri="{D42A27DB-BD31-4B8C-83A1-F6EECF244321}">
                <p14:modId xmlns:p14="http://schemas.microsoft.com/office/powerpoint/2010/main" xmlns="" val="55694041"/>
              </p:ext>
            </p:extLst>
          </p:nvPr>
        </p:nvGraphicFramePr>
        <p:xfrm>
          <a:off x="3965162" y="2227762"/>
          <a:ext cx="5116466" cy="1950720"/>
        </p:xfrm>
        <a:graphic>
          <a:graphicData uri="http://schemas.openxmlformats.org/drawingml/2006/table">
            <a:tbl>
              <a:tblPr firstRow="1" bandRow="1">
                <a:tableStyleId>{5C22544A-7EE6-4342-B048-85BDC9FD1C3A}</a:tableStyleId>
              </a:tblPr>
              <a:tblGrid>
                <a:gridCol w="1546279">
                  <a:extLst>
                    <a:ext uri="{9D8B030D-6E8A-4147-A177-3AD203B41FA5}">
                      <a16:colId xmlns:a16="http://schemas.microsoft.com/office/drawing/2014/main" xmlns="" val="3720057031"/>
                    </a:ext>
                  </a:extLst>
                </a:gridCol>
                <a:gridCol w="1002440">
                  <a:extLst>
                    <a:ext uri="{9D8B030D-6E8A-4147-A177-3AD203B41FA5}">
                      <a16:colId xmlns:a16="http://schemas.microsoft.com/office/drawing/2014/main" xmlns="" val="3346439243"/>
                    </a:ext>
                  </a:extLst>
                </a:gridCol>
                <a:gridCol w="1164697">
                  <a:extLst>
                    <a:ext uri="{9D8B030D-6E8A-4147-A177-3AD203B41FA5}">
                      <a16:colId xmlns:a16="http://schemas.microsoft.com/office/drawing/2014/main" xmlns="" val="402962775"/>
                    </a:ext>
                  </a:extLst>
                </a:gridCol>
                <a:gridCol w="125353">
                  <a:extLst>
                    <a:ext uri="{9D8B030D-6E8A-4147-A177-3AD203B41FA5}">
                      <a16:colId xmlns:a16="http://schemas.microsoft.com/office/drawing/2014/main" xmlns="" val="2553631099"/>
                    </a:ext>
                  </a:extLst>
                </a:gridCol>
                <a:gridCol w="1277697">
                  <a:extLst>
                    <a:ext uri="{9D8B030D-6E8A-4147-A177-3AD203B41FA5}">
                      <a16:colId xmlns:a16="http://schemas.microsoft.com/office/drawing/2014/main" xmlns="" val="2764810181"/>
                    </a:ext>
                  </a:extLst>
                </a:gridCol>
              </a:tblGrid>
              <a:tr h="370840">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rgbClr val="4D4D4D"/>
                          </a:solidFill>
                        </a:rPr>
                        <a:t>Evts/N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400" b="1" dirty="0" err="1">
                          <a:solidFill>
                            <a:srgbClr val="4D4D4D"/>
                          </a:solidFill>
                        </a:rPr>
                        <a:t>Taux</a:t>
                      </a:r>
                      <a:r>
                        <a:rPr lang="en-GB" sz="1400" b="1" dirty="0">
                          <a:solidFill>
                            <a:srgbClr val="4D4D4D"/>
                          </a:solidFill>
                        </a:rPr>
                        <a:t> de </a:t>
                      </a:r>
                      <a:r>
                        <a:rPr lang="en-GB" sz="1400" b="1" dirty="0" err="1">
                          <a:solidFill>
                            <a:srgbClr val="4D4D4D"/>
                          </a:solidFill>
                        </a:rPr>
                        <a:t>résection</a:t>
                      </a:r>
                      <a:r>
                        <a:rPr lang="en-GB" sz="1400" b="1" dirty="0">
                          <a:solidFill>
                            <a:srgbClr val="4D4D4D"/>
                          </a:solidFill>
                        </a:rPr>
                        <a:t>, %</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400" b="1"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rgbClr val="4D4D4D"/>
                          </a:solidFill>
                        </a:rPr>
                        <a:t>IC95%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15142806"/>
                  </a:ext>
                </a:extLst>
              </a:tr>
              <a:tr h="123613">
                <a:tc>
                  <a:txBody>
                    <a:bodyPr/>
                    <a:lstStyle/>
                    <a:p>
                      <a:r>
                        <a:rPr lang="en-GB" sz="1400" i="0" dirty="0">
                          <a:solidFill>
                            <a:schemeClr val="accent3"/>
                          </a:solidFill>
                        </a:rPr>
                        <a:t>nab-P + gem</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19/62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400" b="0" dirty="0">
                          <a:solidFill>
                            <a:schemeClr val="accent3"/>
                          </a:solidFill>
                        </a:rPr>
                        <a:t>30,6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400" b="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4D4D4D"/>
                          </a:solidFill>
                        </a:rPr>
                        <a:t>19,6 -</a:t>
                      </a:r>
                      <a:r>
                        <a:rPr lang="en-GB" sz="1400" baseline="0" dirty="0">
                          <a:solidFill>
                            <a:srgbClr val="4D4D4D"/>
                          </a:solidFill>
                        </a:rPr>
                        <a:t> </a:t>
                      </a:r>
                      <a:r>
                        <a:rPr lang="en-GB" sz="1400" dirty="0">
                          <a:solidFill>
                            <a:srgbClr val="4D4D4D"/>
                          </a:solidFill>
                        </a:rPr>
                        <a:t>43,7</a:t>
                      </a:r>
                      <a:endParaRPr lang="en-GB" sz="1400" b="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58646080"/>
                  </a:ext>
                </a:extLst>
              </a:tr>
              <a:tr h="123613">
                <a:tc>
                  <a:txBody>
                    <a:bodyPr/>
                    <a:lstStyle/>
                    <a:p>
                      <a:r>
                        <a:rPr lang="en-GB" sz="1400" dirty="0" err="1">
                          <a:solidFill>
                            <a:schemeClr val="accent2"/>
                          </a:solidFill>
                        </a:rPr>
                        <a:t>sqFOLFIRINOX</a:t>
                      </a:r>
                      <a:endParaRPr lang="en-GB" sz="1400" dirty="0">
                        <a:solidFill>
                          <a:schemeClr val="accent2"/>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27/60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400" b="0" dirty="0">
                          <a:solidFill>
                            <a:schemeClr val="accent2"/>
                          </a:solidFill>
                        </a:rPr>
                        <a:t>45,0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400" b="0" dirty="0">
                        <a:solidFill>
                          <a:srgbClr val="4D4D4D"/>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4D4D4D"/>
                          </a:solidFill>
                        </a:rPr>
                        <a:t>32,1 -</a:t>
                      </a:r>
                      <a:r>
                        <a:rPr lang="en-GB" sz="1400" baseline="0" dirty="0">
                          <a:solidFill>
                            <a:srgbClr val="4D4D4D"/>
                          </a:solidFill>
                        </a:rPr>
                        <a:t> </a:t>
                      </a:r>
                      <a:r>
                        <a:rPr lang="en-GB" sz="1400" dirty="0">
                          <a:solidFill>
                            <a:srgbClr val="4D4D4D"/>
                          </a:solidFill>
                        </a:rPr>
                        <a:t>58,4</a:t>
                      </a:r>
                      <a:endParaRPr lang="en-GB" sz="1400" b="0" dirty="0">
                        <a:solidFill>
                          <a:srgbClr val="4D4D4D"/>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90364133"/>
                  </a:ext>
                </a:extLst>
              </a:tr>
              <a:tr h="181187">
                <a:tc>
                  <a:txBody>
                    <a:bodyPr/>
                    <a:lstStyle/>
                    <a:p>
                      <a:endParaRPr lang="en-GB"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GB" sz="1400" b="0" dirty="0">
                          <a:solidFill>
                            <a:srgbClr val="4D4D4D"/>
                          </a:solidFill>
                        </a:rPr>
                        <a:t>Odds ratio 0,54 (IC95% 0,26 - 1,13) </a:t>
                      </a:r>
                      <a:r>
                        <a:rPr lang="en-GB" sz="1400" b="0" i="0" dirty="0">
                          <a:solidFill>
                            <a:srgbClr val="4D4D4D"/>
                          </a:solidFill>
                        </a:rPr>
                        <a:t>p</a:t>
                      </a:r>
                      <a:r>
                        <a:rPr lang="en-GB" sz="1400" b="0" dirty="0">
                          <a:solidFill>
                            <a:srgbClr val="4D4D4D"/>
                          </a:solidFill>
                        </a:rPr>
                        <a:t>=0,135</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52045653"/>
                  </a:ext>
                </a:extLst>
              </a:tr>
              <a:tr h="123613">
                <a:tc>
                  <a:txBody>
                    <a:bodyPr/>
                    <a:lstStyle/>
                    <a:p>
                      <a:r>
                        <a:rPr lang="en-GB" sz="1400" dirty="0">
                          <a:solidFill>
                            <a:srgbClr val="4D4D4D"/>
                          </a:solidFill>
                        </a:rPr>
                        <a:t>Total (ITT)</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46/165</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27,9</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GB" sz="1400" b="0" dirty="0">
                        <a:solidFill>
                          <a:srgbClr val="4D4D4D"/>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1545547460"/>
                  </a:ext>
                </a:extLst>
              </a:tr>
            </a:tbl>
          </a:graphicData>
        </a:graphic>
      </p:graphicFrame>
      <p:grpSp>
        <p:nvGrpSpPr>
          <p:cNvPr id="10" name="Group 9">
            <a:extLst>
              <a:ext uri="{FF2B5EF4-FFF2-40B4-BE49-F238E27FC236}">
                <a16:creationId xmlns:a16="http://schemas.microsoft.com/office/drawing/2014/main" xmlns="" id="{7E272497-A87B-42F6-9CFB-F6FD10DD6DF8}"/>
              </a:ext>
            </a:extLst>
          </p:cNvPr>
          <p:cNvGrpSpPr/>
          <p:nvPr/>
        </p:nvGrpSpPr>
        <p:grpSpPr>
          <a:xfrm>
            <a:off x="295133" y="2164672"/>
            <a:ext cx="3785869" cy="3081934"/>
            <a:chOff x="491076" y="3184974"/>
            <a:chExt cx="3785869" cy="3081934"/>
          </a:xfrm>
        </p:grpSpPr>
        <p:graphicFrame>
          <p:nvGraphicFramePr>
            <p:cNvPr id="11" name="Chart 10">
              <a:extLst>
                <a:ext uri="{FF2B5EF4-FFF2-40B4-BE49-F238E27FC236}">
                  <a16:creationId xmlns:a16="http://schemas.microsoft.com/office/drawing/2014/main" xmlns="" id="{AE1FA640-FDE5-4B7C-A681-3AF28D91A6F6}"/>
                </a:ext>
              </a:extLst>
            </p:cNvPr>
            <p:cNvGraphicFramePr/>
            <p:nvPr>
              <p:extLst>
                <p:ext uri="{D42A27DB-BD31-4B8C-83A1-F6EECF244321}">
                  <p14:modId xmlns:p14="http://schemas.microsoft.com/office/powerpoint/2010/main" xmlns="" val="2812429011"/>
                </p:ext>
              </p:extLst>
            </p:nvPr>
          </p:nvGraphicFramePr>
          <p:xfrm>
            <a:off x="863820" y="3184974"/>
            <a:ext cx="3413125" cy="292012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xmlns="" id="{B7565D04-E504-4712-8282-6787F7988CC0}"/>
                </a:ext>
              </a:extLst>
            </p:cNvPr>
            <p:cNvSpPr txBox="1"/>
            <p:nvPr/>
          </p:nvSpPr>
          <p:spPr>
            <a:xfrm>
              <a:off x="1389299" y="5959131"/>
              <a:ext cx="1210524" cy="307777"/>
            </a:xfrm>
            <a:prstGeom prst="rect">
              <a:avLst/>
            </a:prstGeom>
            <a:noFill/>
          </p:spPr>
          <p:txBody>
            <a:bodyPr wrap="none" rtlCol="0">
              <a:spAutoFit/>
            </a:bodyPr>
            <a:lstStyle/>
            <a:p>
              <a:r>
                <a:rPr lang="fr-FR" sz="1400" dirty="0" err="1">
                  <a:solidFill>
                    <a:schemeClr val="accent3"/>
                  </a:solidFill>
                </a:rPr>
                <a:t>nab</a:t>
              </a:r>
              <a:r>
                <a:rPr lang="fr-FR" sz="1400" dirty="0">
                  <a:solidFill>
                    <a:schemeClr val="accent3"/>
                  </a:solidFill>
                </a:rPr>
                <a:t>-P + gem</a:t>
              </a:r>
            </a:p>
          </p:txBody>
        </p:sp>
        <p:sp>
          <p:nvSpPr>
            <p:cNvPr id="13" name="TextBox 12">
              <a:extLst>
                <a:ext uri="{FF2B5EF4-FFF2-40B4-BE49-F238E27FC236}">
                  <a16:creationId xmlns:a16="http://schemas.microsoft.com/office/drawing/2014/main" xmlns="" id="{F4FADF92-1ECF-476A-AC46-1A522D2D87CB}"/>
                </a:ext>
              </a:extLst>
            </p:cNvPr>
            <p:cNvSpPr txBox="1"/>
            <p:nvPr/>
          </p:nvSpPr>
          <p:spPr>
            <a:xfrm>
              <a:off x="2711669" y="5959131"/>
              <a:ext cx="1449436" cy="307777"/>
            </a:xfrm>
            <a:prstGeom prst="rect">
              <a:avLst/>
            </a:prstGeom>
            <a:noFill/>
          </p:spPr>
          <p:txBody>
            <a:bodyPr wrap="none" rtlCol="0">
              <a:spAutoFit/>
            </a:bodyPr>
            <a:lstStyle/>
            <a:p>
              <a:r>
                <a:rPr lang="fr-FR" sz="1400" dirty="0" err="1">
                  <a:solidFill>
                    <a:schemeClr val="accent2"/>
                  </a:solidFill>
                </a:rPr>
                <a:t>sqFOLFIRINOX</a:t>
              </a:r>
              <a:endParaRPr lang="fr-FR" sz="1400" dirty="0">
                <a:solidFill>
                  <a:schemeClr val="accent2"/>
                </a:solidFill>
              </a:endParaRPr>
            </a:p>
          </p:txBody>
        </p:sp>
        <p:sp>
          <p:nvSpPr>
            <p:cNvPr id="14" name="TextBox 13">
              <a:extLst>
                <a:ext uri="{FF2B5EF4-FFF2-40B4-BE49-F238E27FC236}">
                  <a16:creationId xmlns:a16="http://schemas.microsoft.com/office/drawing/2014/main" xmlns="" id="{45471293-FEDD-4A3A-8913-3DE9E92F9EAD}"/>
                </a:ext>
              </a:extLst>
            </p:cNvPr>
            <p:cNvSpPr txBox="1"/>
            <p:nvPr/>
          </p:nvSpPr>
          <p:spPr>
            <a:xfrm rot="16200000">
              <a:off x="-557127" y="4372698"/>
              <a:ext cx="2404184" cy="307777"/>
            </a:xfrm>
            <a:prstGeom prst="rect">
              <a:avLst/>
            </a:prstGeom>
            <a:noFill/>
          </p:spPr>
          <p:txBody>
            <a:bodyPr wrap="none" rtlCol="0">
              <a:spAutoFit/>
            </a:bodyPr>
            <a:lstStyle/>
            <a:p>
              <a:r>
                <a:rPr lang="fr-FR" sz="1400" dirty="0">
                  <a:solidFill>
                    <a:srgbClr val="4D4D4D"/>
                  </a:solidFill>
                </a:rPr>
                <a:t>Taux de résection R0/R1, %</a:t>
              </a:r>
            </a:p>
          </p:txBody>
        </p:sp>
        <p:sp>
          <p:nvSpPr>
            <p:cNvPr id="15" name="TextBox 14">
              <a:extLst>
                <a:ext uri="{FF2B5EF4-FFF2-40B4-BE49-F238E27FC236}">
                  <a16:creationId xmlns:a16="http://schemas.microsoft.com/office/drawing/2014/main" xmlns="" id="{1A515A87-4981-47F5-ADA6-104AD7DB1CB5}"/>
                </a:ext>
              </a:extLst>
            </p:cNvPr>
            <p:cNvSpPr txBox="1"/>
            <p:nvPr/>
          </p:nvSpPr>
          <p:spPr>
            <a:xfrm>
              <a:off x="1598276" y="5424347"/>
              <a:ext cx="822661" cy="523220"/>
            </a:xfrm>
            <a:prstGeom prst="rect">
              <a:avLst/>
            </a:prstGeom>
            <a:noFill/>
          </p:spPr>
          <p:txBody>
            <a:bodyPr wrap="none" rtlCol="0">
              <a:spAutoFit/>
            </a:bodyPr>
            <a:lstStyle/>
            <a:p>
              <a:r>
                <a:rPr lang="fr-FR" sz="1400" dirty="0">
                  <a:solidFill>
                    <a:schemeClr val="tx2"/>
                  </a:solidFill>
                </a:rPr>
                <a:t>68% R0</a:t>
              </a:r>
            </a:p>
            <a:p>
              <a:r>
                <a:rPr lang="fr-FR" sz="1400" dirty="0">
                  <a:solidFill>
                    <a:schemeClr val="tx2"/>
                  </a:solidFill>
                </a:rPr>
                <a:t>32% R1</a:t>
              </a:r>
            </a:p>
          </p:txBody>
        </p:sp>
        <p:sp>
          <p:nvSpPr>
            <p:cNvPr id="16" name="TextBox 15">
              <a:extLst>
                <a:ext uri="{FF2B5EF4-FFF2-40B4-BE49-F238E27FC236}">
                  <a16:creationId xmlns:a16="http://schemas.microsoft.com/office/drawing/2014/main" xmlns="" id="{E0BEF752-1696-4036-9386-7F777FFBA747}"/>
                </a:ext>
              </a:extLst>
            </p:cNvPr>
            <p:cNvSpPr txBox="1"/>
            <p:nvPr/>
          </p:nvSpPr>
          <p:spPr>
            <a:xfrm>
              <a:off x="3015531" y="5424347"/>
              <a:ext cx="822661" cy="523220"/>
            </a:xfrm>
            <a:prstGeom prst="rect">
              <a:avLst/>
            </a:prstGeom>
            <a:noFill/>
          </p:spPr>
          <p:txBody>
            <a:bodyPr wrap="none" rtlCol="0">
              <a:spAutoFit/>
            </a:bodyPr>
            <a:lstStyle/>
            <a:p>
              <a:r>
                <a:rPr lang="fr-FR" sz="1400" dirty="0">
                  <a:solidFill>
                    <a:schemeClr val="tx2"/>
                  </a:solidFill>
                </a:rPr>
                <a:t>74% R0</a:t>
              </a:r>
            </a:p>
            <a:p>
              <a:r>
                <a:rPr lang="fr-FR" sz="1400" dirty="0">
                  <a:solidFill>
                    <a:schemeClr val="tx2"/>
                  </a:solidFill>
                </a:rPr>
                <a:t>26% R1</a:t>
              </a:r>
            </a:p>
          </p:txBody>
        </p:sp>
      </p:grpSp>
    </p:spTree>
    <p:extLst>
      <p:ext uri="{BB962C8B-B14F-4D97-AF65-F5344CB8AC3E}">
        <p14:creationId xmlns:p14="http://schemas.microsoft.com/office/powerpoint/2010/main" xmlns="" val="3604258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671O: Taux de conversion dans le cancer du pancréas localement avancé (CPLA) après chimiothérapie d’induction à base de nab-paclitaxel / gemcitabine ou FOLFIRINOX (NEOLAP) – résultats définitifs de l’étude randomisée multicentrique de phase 2 AIO – </a:t>
            </a:r>
            <a:r>
              <a:rPr lang="fr-FR" dirty="0" err="1"/>
              <a:t>Kunzmann</a:t>
            </a:r>
            <a:r>
              <a:rPr lang="fr-FR" dirty="0"/>
              <a:t> V,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Kunzmann</a:t>
            </a:r>
            <a:r>
              <a:rPr lang="fr-FR" dirty="0"/>
              <a:t> V, et al, Ann </a:t>
            </a:r>
            <a:r>
              <a:rPr lang="fr-FR" dirty="0" err="1"/>
              <a:t>Oncol</a:t>
            </a:r>
            <a:r>
              <a:rPr lang="fr-FR" dirty="0"/>
              <a:t> 2019;30(</a:t>
            </a:r>
            <a:r>
              <a:rPr lang="fr-FR" dirty="0" err="1"/>
              <a:t>suppl</a:t>
            </a:r>
            <a:r>
              <a:rPr lang="fr-FR" dirty="0"/>
              <a:t>):</a:t>
            </a:r>
            <a:r>
              <a:rPr lang="fr-FR" dirty="0" err="1"/>
              <a:t>abstr</a:t>
            </a:r>
            <a:r>
              <a:rPr lang="fr-FR" dirty="0"/>
              <a:t> 671O</a:t>
            </a:r>
          </a:p>
        </p:txBody>
      </p:sp>
      <p:sp>
        <p:nvSpPr>
          <p:cNvPr id="8" name="TextBox 7"/>
          <p:cNvSpPr txBox="1"/>
          <p:nvPr/>
        </p:nvSpPr>
        <p:spPr>
          <a:xfrm>
            <a:off x="4331390" y="1377698"/>
            <a:ext cx="481222" cy="338554"/>
          </a:xfrm>
          <a:prstGeom prst="rect">
            <a:avLst/>
          </a:prstGeom>
          <a:noFill/>
        </p:spPr>
        <p:txBody>
          <a:bodyPr wrap="none" rtlCol="0">
            <a:spAutoFit/>
          </a:bodyPr>
          <a:lstStyle/>
          <a:p>
            <a:pPr algn="ctr"/>
            <a:r>
              <a:rPr lang="fr-FR" sz="1600" b="1" dirty="0"/>
              <a:t>SG</a:t>
            </a:r>
            <a:endParaRPr lang="fr-FR" b="1" dirty="0"/>
          </a:p>
        </p:txBody>
      </p:sp>
      <p:grpSp>
        <p:nvGrpSpPr>
          <p:cNvPr id="11" name="Group 10">
            <a:extLst>
              <a:ext uri="{FF2B5EF4-FFF2-40B4-BE49-F238E27FC236}">
                <a16:creationId xmlns:a16="http://schemas.microsoft.com/office/drawing/2014/main" xmlns="" id="{DBAAC25F-F14B-46B8-8F62-6BBEFA92830A}"/>
              </a:ext>
            </a:extLst>
          </p:cNvPr>
          <p:cNvGrpSpPr/>
          <p:nvPr/>
        </p:nvGrpSpPr>
        <p:grpSpPr>
          <a:xfrm>
            <a:off x="108111" y="5571388"/>
            <a:ext cx="4707642" cy="487101"/>
            <a:chOff x="108111" y="5514236"/>
            <a:chExt cx="4707642" cy="487101"/>
          </a:xfrm>
        </p:grpSpPr>
        <p:sp>
          <p:nvSpPr>
            <p:cNvPr id="12" name="TextBox 11">
              <a:extLst>
                <a:ext uri="{FF2B5EF4-FFF2-40B4-BE49-F238E27FC236}">
                  <a16:creationId xmlns:a16="http://schemas.microsoft.com/office/drawing/2014/main" xmlns="" id="{314914AB-F8AA-4446-BAAD-A7812A4F294E}"/>
                </a:ext>
              </a:extLst>
            </p:cNvPr>
            <p:cNvSpPr txBox="1"/>
            <p:nvPr/>
          </p:nvSpPr>
          <p:spPr>
            <a:xfrm>
              <a:off x="108111" y="5514236"/>
              <a:ext cx="1074580" cy="472813"/>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effectLst/>
                  <a:uLnTx/>
                  <a:uFillTx/>
                  <a:latin typeface="Arial" charset="0"/>
                  <a:ea typeface="+mn-ea"/>
                  <a:cs typeface="Arial" panose="020B0604020202020204" pitchFamily="34" charset="0"/>
                </a:rPr>
                <a:t>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FOLFIRINOX</a:t>
              </a:r>
            </a:p>
          </p:txBody>
        </p:sp>
        <p:grpSp>
          <p:nvGrpSpPr>
            <p:cNvPr id="13" name="Group 12">
              <a:extLst>
                <a:ext uri="{FF2B5EF4-FFF2-40B4-BE49-F238E27FC236}">
                  <a16:creationId xmlns:a16="http://schemas.microsoft.com/office/drawing/2014/main" xmlns="" id="{697EEF7A-51FA-42FE-9203-DFD67DC37DC6}"/>
                </a:ext>
              </a:extLst>
            </p:cNvPr>
            <p:cNvGrpSpPr/>
            <p:nvPr/>
          </p:nvGrpSpPr>
          <p:grpSpPr>
            <a:xfrm>
              <a:off x="1164282" y="5728579"/>
              <a:ext cx="3651471" cy="272758"/>
              <a:chOff x="983307" y="4880854"/>
              <a:chExt cx="3651471" cy="272758"/>
            </a:xfrm>
          </p:grpSpPr>
          <p:sp>
            <p:nvSpPr>
              <p:cNvPr id="14" name="TextBox 13">
                <a:extLst>
                  <a:ext uri="{FF2B5EF4-FFF2-40B4-BE49-F238E27FC236}">
                    <a16:creationId xmlns:a16="http://schemas.microsoft.com/office/drawing/2014/main" xmlns="" id="{2EEAD641-A180-49E1-9089-BE0E7CFD214A}"/>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endParaRPr>
              </a:p>
            </p:txBody>
          </p:sp>
          <p:sp>
            <p:nvSpPr>
              <p:cNvPr id="15" name="TextBox 14">
                <a:extLst>
                  <a:ext uri="{FF2B5EF4-FFF2-40B4-BE49-F238E27FC236}">
                    <a16:creationId xmlns:a16="http://schemas.microsoft.com/office/drawing/2014/main" xmlns="" id="{497D3107-8CCC-4EF0-8B09-9F9E5F3828B3}"/>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33</a:t>
                </a:r>
              </a:p>
            </p:txBody>
          </p:sp>
          <p:sp>
            <p:nvSpPr>
              <p:cNvPr id="16" name="TextBox 15">
                <a:extLst>
                  <a:ext uri="{FF2B5EF4-FFF2-40B4-BE49-F238E27FC236}">
                    <a16:creationId xmlns:a16="http://schemas.microsoft.com/office/drawing/2014/main" xmlns="" id="{39D330D8-CA2E-4C3B-887D-314E34B63640}"/>
                  </a:ext>
                </a:extLst>
              </p:cNvPr>
              <p:cNvSpPr txBox="1"/>
              <p:nvPr/>
            </p:nvSpPr>
            <p:spPr>
              <a:xfrm>
                <a:off x="3616923"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a:t>
                </a:r>
              </a:p>
            </p:txBody>
          </p:sp>
          <p:sp>
            <p:nvSpPr>
              <p:cNvPr id="17" name="TextBox 16">
                <a:extLst>
                  <a:ext uri="{FF2B5EF4-FFF2-40B4-BE49-F238E27FC236}">
                    <a16:creationId xmlns:a16="http://schemas.microsoft.com/office/drawing/2014/main" xmlns="" id="{32C8AAA3-894B-4E6D-A70A-D8286C3304F9}"/>
                  </a:ext>
                </a:extLst>
              </p:cNvPr>
              <p:cNvSpPr txBox="1"/>
              <p:nvPr/>
            </p:nvSpPr>
            <p:spPr>
              <a:xfrm>
                <a:off x="983307" y="4880854"/>
                <a:ext cx="258652"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60</a:t>
                </a:r>
              </a:p>
            </p:txBody>
          </p:sp>
          <p:sp>
            <p:nvSpPr>
              <p:cNvPr id="18" name="TextBox 17">
                <a:extLst>
                  <a:ext uri="{FF2B5EF4-FFF2-40B4-BE49-F238E27FC236}">
                    <a16:creationId xmlns:a16="http://schemas.microsoft.com/office/drawing/2014/main" xmlns="" id="{1F811E66-3377-4454-B288-CA69D4DC9B3C}"/>
                  </a:ext>
                </a:extLst>
              </p:cNvPr>
              <p:cNvSpPr txBox="1"/>
              <p:nvPr/>
            </p:nvSpPr>
            <p:spPr>
              <a:xfrm>
                <a:off x="2727590"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6</a:t>
                </a:r>
              </a:p>
            </p:txBody>
          </p:sp>
          <p:sp>
            <p:nvSpPr>
              <p:cNvPr id="19" name="TextBox 18">
                <a:extLst>
                  <a:ext uri="{FF2B5EF4-FFF2-40B4-BE49-F238E27FC236}">
                    <a16:creationId xmlns:a16="http://schemas.microsoft.com/office/drawing/2014/main" xmlns="" id="{DAB36B37-59B5-44FA-94FA-91F75241049F}"/>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53</a:t>
                </a:r>
              </a:p>
            </p:txBody>
          </p:sp>
          <p:sp>
            <p:nvSpPr>
              <p:cNvPr id="20" name="TextBox 19">
                <a:extLst>
                  <a:ext uri="{FF2B5EF4-FFF2-40B4-BE49-F238E27FC236}">
                    <a16:creationId xmlns:a16="http://schemas.microsoft.com/office/drawing/2014/main" xmlns="" id="{A7669052-62C0-44E3-8052-3AE62490EFDE}"/>
                  </a:ext>
                </a:extLst>
              </p:cNvPr>
              <p:cNvSpPr txBox="1"/>
              <p:nvPr/>
            </p:nvSpPr>
            <p:spPr>
              <a:xfrm>
                <a:off x="227362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16</a:t>
                </a:r>
              </a:p>
            </p:txBody>
          </p:sp>
          <p:sp>
            <p:nvSpPr>
              <p:cNvPr id="21" name="TextBox 20">
                <a:extLst>
                  <a:ext uri="{FF2B5EF4-FFF2-40B4-BE49-F238E27FC236}">
                    <a16:creationId xmlns:a16="http://schemas.microsoft.com/office/drawing/2014/main" xmlns="" id="{EC898A7A-10A0-418B-91A9-DE014ABFC585}"/>
                  </a:ext>
                </a:extLst>
              </p:cNvPr>
              <p:cNvSpPr txBox="1"/>
              <p:nvPr/>
            </p:nvSpPr>
            <p:spPr>
              <a:xfrm>
                <a:off x="3204034"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a:t>
                </a:r>
              </a:p>
            </p:txBody>
          </p:sp>
          <p:sp>
            <p:nvSpPr>
              <p:cNvPr id="22" name="TextBox 21">
                <a:extLst>
                  <a:ext uri="{FF2B5EF4-FFF2-40B4-BE49-F238E27FC236}">
                    <a16:creationId xmlns:a16="http://schemas.microsoft.com/office/drawing/2014/main" xmlns="" id="{5BCABF5C-FADA-4E40-84BC-D51680C5E6B9}"/>
                  </a:ext>
                </a:extLst>
              </p:cNvPr>
              <p:cNvSpPr txBox="1"/>
              <p:nvPr/>
            </p:nvSpPr>
            <p:spPr>
              <a:xfrm>
                <a:off x="4042234"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a:t>
                </a:r>
              </a:p>
            </p:txBody>
          </p:sp>
          <p:sp>
            <p:nvSpPr>
              <p:cNvPr id="23" name="TextBox 22">
                <a:extLst>
                  <a:ext uri="{FF2B5EF4-FFF2-40B4-BE49-F238E27FC236}">
                    <a16:creationId xmlns:a16="http://schemas.microsoft.com/office/drawing/2014/main" xmlns="" id="{8C2E72D7-EDC1-4E1C-8267-8992B1FDF4E0}"/>
                  </a:ext>
                </a:extLst>
              </p:cNvPr>
              <p:cNvSpPr txBox="1"/>
              <p:nvPr/>
            </p:nvSpPr>
            <p:spPr>
              <a:xfrm>
                <a:off x="4469101"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0</a:t>
                </a:r>
              </a:p>
            </p:txBody>
          </p:sp>
        </p:grpSp>
      </p:grpSp>
      <p:grpSp>
        <p:nvGrpSpPr>
          <p:cNvPr id="24" name="Group 23">
            <a:extLst>
              <a:ext uri="{FF2B5EF4-FFF2-40B4-BE49-F238E27FC236}">
                <a16:creationId xmlns:a16="http://schemas.microsoft.com/office/drawing/2014/main" xmlns="" id="{98A4F74A-C15B-4C5B-9FDD-A9198A8DD923}"/>
              </a:ext>
            </a:extLst>
          </p:cNvPr>
          <p:cNvGrpSpPr/>
          <p:nvPr/>
        </p:nvGrpSpPr>
        <p:grpSpPr>
          <a:xfrm>
            <a:off x="80033" y="6004512"/>
            <a:ext cx="4591932" cy="272758"/>
            <a:chOff x="80033" y="6061664"/>
            <a:chExt cx="4591932" cy="272758"/>
          </a:xfrm>
        </p:grpSpPr>
        <p:sp>
          <p:nvSpPr>
            <p:cNvPr id="25" name="TextBox 24">
              <a:extLst>
                <a:ext uri="{FF2B5EF4-FFF2-40B4-BE49-F238E27FC236}">
                  <a16:creationId xmlns:a16="http://schemas.microsoft.com/office/drawing/2014/main" xmlns="" id="{FDB61BAB-CAED-48BD-BBEC-7565731D6A2B}"/>
                </a:ext>
              </a:extLst>
            </p:cNvPr>
            <p:cNvSpPr txBox="1"/>
            <p:nvPr/>
          </p:nvSpPr>
          <p:spPr>
            <a:xfrm>
              <a:off x="80033" y="6061664"/>
              <a:ext cx="1095931" cy="272758"/>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300" dirty="0" err="1">
                  <a:solidFill>
                    <a:schemeClr val="accent3"/>
                  </a:solidFill>
                  <a:latin typeface="Arial" charset="0"/>
                  <a:cs typeface="Arial" panose="020B0604020202020204" pitchFamily="34" charset="0"/>
                </a:rPr>
                <a:t>nab</a:t>
              </a:r>
              <a:r>
                <a:rPr lang="fr-FR" sz="1300" dirty="0">
                  <a:solidFill>
                    <a:schemeClr val="accent3"/>
                  </a:solidFill>
                  <a:latin typeface="Arial" charset="0"/>
                  <a:cs typeface="Arial" panose="020B0604020202020204" pitchFamily="34" charset="0"/>
                </a:rPr>
                <a:t>-P + gem</a:t>
              </a:r>
              <a:endParaRPr kumimoji="0" lang="fr-FR" sz="1300" b="0" i="0" u="none" strike="noStrike" kern="1200" cap="none" spc="0" normalizeH="0" baseline="0" noProof="0" dirty="0">
                <a:ln>
                  <a:noFill/>
                </a:ln>
                <a:solidFill>
                  <a:schemeClr val="accent3"/>
                </a:solidFill>
                <a:effectLst/>
                <a:uLnTx/>
                <a:uFillTx/>
                <a:latin typeface="Arial" charset="0"/>
                <a:cs typeface="Arial" panose="020B0604020202020204" pitchFamily="34" charset="0"/>
              </a:endParaRPr>
            </a:p>
          </p:txBody>
        </p:sp>
        <p:grpSp>
          <p:nvGrpSpPr>
            <p:cNvPr id="26" name="Group 25">
              <a:extLst>
                <a:ext uri="{FF2B5EF4-FFF2-40B4-BE49-F238E27FC236}">
                  <a16:creationId xmlns:a16="http://schemas.microsoft.com/office/drawing/2014/main" xmlns="" id="{FBE4D4A3-9D6E-470A-B868-7A0517383BC4}"/>
                </a:ext>
              </a:extLst>
            </p:cNvPr>
            <p:cNvGrpSpPr/>
            <p:nvPr/>
          </p:nvGrpSpPr>
          <p:grpSpPr>
            <a:xfrm>
              <a:off x="1164282" y="6061664"/>
              <a:ext cx="3507683" cy="272758"/>
              <a:chOff x="983307" y="4880854"/>
              <a:chExt cx="3507683" cy="272758"/>
            </a:xfrm>
          </p:grpSpPr>
          <p:sp>
            <p:nvSpPr>
              <p:cNvPr id="27" name="TextBox 26">
                <a:extLst>
                  <a:ext uri="{FF2B5EF4-FFF2-40B4-BE49-F238E27FC236}">
                    <a16:creationId xmlns:a16="http://schemas.microsoft.com/office/drawing/2014/main" xmlns="" id="{5696A664-AFFD-4075-877F-0E2F063A2A32}"/>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endParaRPr>
              </a:p>
            </p:txBody>
          </p:sp>
          <p:sp>
            <p:nvSpPr>
              <p:cNvPr id="28" name="TextBox 27">
                <a:extLst>
                  <a:ext uri="{FF2B5EF4-FFF2-40B4-BE49-F238E27FC236}">
                    <a16:creationId xmlns:a16="http://schemas.microsoft.com/office/drawing/2014/main" xmlns="" id="{8556E620-D62B-4F13-B61F-B6F44B8E3CFC}"/>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34</a:t>
                </a:r>
              </a:p>
            </p:txBody>
          </p:sp>
          <p:sp>
            <p:nvSpPr>
              <p:cNvPr id="29" name="TextBox 28">
                <a:extLst>
                  <a:ext uri="{FF2B5EF4-FFF2-40B4-BE49-F238E27FC236}">
                    <a16:creationId xmlns:a16="http://schemas.microsoft.com/office/drawing/2014/main" xmlns="" id="{654DD13B-E1A6-4CCD-A710-1B071F646B99}"/>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62</a:t>
                </a:r>
              </a:p>
            </p:txBody>
          </p:sp>
          <p:sp>
            <p:nvSpPr>
              <p:cNvPr id="30" name="TextBox 29">
                <a:extLst>
                  <a:ext uri="{FF2B5EF4-FFF2-40B4-BE49-F238E27FC236}">
                    <a16:creationId xmlns:a16="http://schemas.microsoft.com/office/drawing/2014/main" xmlns="" id="{06129793-0FDF-413B-AB0E-4EA20F5E64EA}"/>
                  </a:ext>
                </a:extLst>
              </p:cNvPr>
              <p:cNvSpPr txBox="1"/>
              <p:nvPr/>
            </p:nvSpPr>
            <p:spPr>
              <a:xfrm>
                <a:off x="2727590"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a:t>
                </a:r>
              </a:p>
            </p:txBody>
          </p:sp>
          <p:sp>
            <p:nvSpPr>
              <p:cNvPr id="31" name="TextBox 30">
                <a:extLst>
                  <a:ext uri="{FF2B5EF4-FFF2-40B4-BE49-F238E27FC236}">
                    <a16:creationId xmlns:a16="http://schemas.microsoft.com/office/drawing/2014/main" xmlns="" id="{D7531F63-FA4D-4FE5-81B8-3F817884F21F}"/>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56</a:t>
                </a:r>
              </a:p>
            </p:txBody>
          </p:sp>
          <p:sp>
            <p:nvSpPr>
              <p:cNvPr id="32" name="TextBox 31">
                <a:extLst>
                  <a:ext uri="{FF2B5EF4-FFF2-40B4-BE49-F238E27FC236}">
                    <a16:creationId xmlns:a16="http://schemas.microsoft.com/office/drawing/2014/main" xmlns="" id="{8FFF4F99-A090-42FB-8576-5DEDCF42A8BD}"/>
                  </a:ext>
                </a:extLst>
              </p:cNvPr>
              <p:cNvSpPr txBox="1"/>
              <p:nvPr/>
            </p:nvSpPr>
            <p:spPr>
              <a:xfrm>
                <a:off x="227362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12</a:t>
                </a:r>
              </a:p>
            </p:txBody>
          </p:sp>
          <p:sp>
            <p:nvSpPr>
              <p:cNvPr id="33" name="TextBox 32">
                <a:extLst>
                  <a:ext uri="{FF2B5EF4-FFF2-40B4-BE49-F238E27FC236}">
                    <a16:creationId xmlns:a16="http://schemas.microsoft.com/office/drawing/2014/main" xmlns="" id="{7F4BEA02-C8C9-48C4-89A8-E49BA94EF37B}"/>
                  </a:ext>
                </a:extLst>
              </p:cNvPr>
              <p:cNvSpPr txBox="1"/>
              <p:nvPr/>
            </p:nvSpPr>
            <p:spPr>
              <a:xfrm>
                <a:off x="3204034"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0</a:t>
                </a:r>
              </a:p>
            </p:txBody>
          </p:sp>
        </p:grpSp>
      </p:grpSp>
      <p:graphicFrame>
        <p:nvGraphicFramePr>
          <p:cNvPr id="34" name="Table 33">
            <a:extLst>
              <a:ext uri="{FF2B5EF4-FFF2-40B4-BE49-F238E27FC236}">
                <a16:creationId xmlns:a16="http://schemas.microsoft.com/office/drawing/2014/main" xmlns="" id="{60F296F9-1E06-402B-BF1E-0C48D826619B}"/>
              </a:ext>
            </a:extLst>
          </p:cNvPr>
          <p:cNvGraphicFramePr>
            <a:graphicFrameLocks noGrp="1"/>
          </p:cNvGraphicFramePr>
          <p:nvPr>
            <p:extLst>
              <p:ext uri="{D42A27DB-BD31-4B8C-83A1-F6EECF244321}">
                <p14:modId xmlns:p14="http://schemas.microsoft.com/office/powerpoint/2010/main" xmlns="" val="561470850"/>
              </p:ext>
            </p:extLst>
          </p:nvPr>
        </p:nvGraphicFramePr>
        <p:xfrm>
          <a:off x="2247962" y="1752317"/>
          <a:ext cx="2352796" cy="944880"/>
        </p:xfrm>
        <a:graphic>
          <a:graphicData uri="http://schemas.openxmlformats.org/drawingml/2006/table">
            <a:tbl>
              <a:tblPr firstRow="1" bandRow="1">
                <a:tableStyleId>{5C22544A-7EE6-4342-B048-85BDC9FD1C3A}</a:tableStyleId>
              </a:tblPr>
              <a:tblGrid>
                <a:gridCol w="740440">
                  <a:extLst>
                    <a:ext uri="{9D8B030D-6E8A-4147-A177-3AD203B41FA5}">
                      <a16:colId xmlns:a16="http://schemas.microsoft.com/office/drawing/2014/main" xmlns="" val="3834683903"/>
                    </a:ext>
                  </a:extLst>
                </a:gridCol>
                <a:gridCol w="742950">
                  <a:extLst>
                    <a:ext uri="{9D8B030D-6E8A-4147-A177-3AD203B41FA5}">
                      <a16:colId xmlns:a16="http://schemas.microsoft.com/office/drawing/2014/main" xmlns="" val="268505427"/>
                    </a:ext>
                  </a:extLst>
                </a:gridCol>
                <a:gridCol w="869406">
                  <a:extLst>
                    <a:ext uri="{9D8B030D-6E8A-4147-A177-3AD203B41FA5}">
                      <a16:colId xmlns:a16="http://schemas.microsoft.com/office/drawing/2014/main" xmlns="" val="3631132746"/>
                    </a:ext>
                  </a:extLst>
                </a:gridCol>
              </a:tblGrid>
              <a:tr h="184616">
                <a:tc>
                  <a:txBody>
                    <a:bodyPr/>
                    <a:lstStyle/>
                    <a:p>
                      <a:pPr algn="ctr"/>
                      <a:r>
                        <a:rPr lang="en-GB" sz="1100" dirty="0"/>
                        <a:t>Evts/N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err="1"/>
                        <a:t>Médiane</a:t>
                      </a:r>
                      <a:r>
                        <a:rPr lang="en-GB" sz="1100" dirty="0"/>
                        <a:t> </a:t>
                      </a:r>
                      <a:r>
                        <a:rPr lang="en-GB" sz="1100" dirty="0" err="1"/>
                        <a:t>mois</a:t>
                      </a:r>
                      <a:endParaRPr lang="en-GB" sz="11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t>IC95%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79777713"/>
                  </a:ext>
                </a:extLst>
              </a:tr>
              <a:tr h="0">
                <a:tc>
                  <a:txBody>
                    <a:bodyPr/>
                    <a:lstStyle/>
                    <a:p>
                      <a:r>
                        <a:rPr lang="en-GB" sz="1100" dirty="0">
                          <a:solidFill>
                            <a:srgbClr val="4D4D4D"/>
                          </a:solidFill>
                        </a:rPr>
                        <a:t>24/60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chemeClr val="accent2"/>
                          </a:solidFill>
                        </a:rPr>
                        <a:t>22,5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14,7 -</a:t>
                      </a:r>
                      <a:r>
                        <a:rPr lang="en-GB" sz="1100" baseline="0" dirty="0">
                          <a:solidFill>
                            <a:srgbClr val="4D4D4D"/>
                          </a:solidFill>
                        </a:rPr>
                        <a:t> </a:t>
                      </a:r>
                      <a:r>
                        <a:rPr lang="en-GB" sz="1100" dirty="0">
                          <a:solidFill>
                            <a:srgbClr val="4D4D4D"/>
                          </a:solidFill>
                        </a:rPr>
                        <a:t>28,7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44518475"/>
                  </a:ext>
                </a:extLst>
              </a:tr>
              <a:tr h="0">
                <a:tc>
                  <a:txBody>
                    <a:bodyPr/>
                    <a:lstStyle/>
                    <a:p>
                      <a:r>
                        <a:rPr lang="en-GB" sz="1100" dirty="0">
                          <a:solidFill>
                            <a:srgbClr val="4D4D4D"/>
                          </a:solidFill>
                        </a:rPr>
                        <a:t>28/62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accent3"/>
                          </a:solidFill>
                        </a:rPr>
                        <a:t>17,2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4D4D4D"/>
                          </a:solidFill>
                        </a:rPr>
                        <a:t>14,2 - 21,9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61919640"/>
                  </a:ext>
                </a:extLst>
              </a:tr>
            </a:tbl>
          </a:graphicData>
        </a:graphic>
      </p:graphicFrame>
      <p:sp>
        <p:nvSpPr>
          <p:cNvPr id="35" name="TextBox 34">
            <a:extLst>
              <a:ext uri="{FF2B5EF4-FFF2-40B4-BE49-F238E27FC236}">
                <a16:creationId xmlns:a16="http://schemas.microsoft.com/office/drawing/2014/main" xmlns="" id="{3C6580FB-D540-46ED-9151-551781D4A6CC}"/>
              </a:ext>
            </a:extLst>
          </p:cNvPr>
          <p:cNvSpPr txBox="1"/>
          <p:nvPr/>
        </p:nvSpPr>
        <p:spPr>
          <a:xfrm>
            <a:off x="2739851" y="5437468"/>
            <a:ext cx="498067" cy="345461"/>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smtClean="0">
                <a:ln>
                  <a:noFill/>
                </a:ln>
                <a:effectLst/>
                <a:uLnTx/>
                <a:uFillTx/>
                <a:latin typeface="Arial" charset="0"/>
                <a:ea typeface="+mn-ea"/>
                <a:cs typeface="Arial" panose="020B0604020202020204" pitchFamily="34" charset="0"/>
              </a:rPr>
              <a:t>Mois</a:t>
            </a:r>
            <a:endParaRPr kumimoji="0" lang="fr-FR" sz="1300" b="0" i="0" u="none" strike="noStrike" kern="1200" cap="none" spc="0" normalizeH="0" baseline="0" noProof="0" dirty="0">
              <a:ln>
                <a:noFill/>
              </a:ln>
              <a:effectLst/>
              <a:uLnTx/>
              <a:uFillTx/>
              <a:latin typeface="Arial" charset="0"/>
              <a:ea typeface="+mn-ea"/>
              <a:cs typeface="Arial" panose="020B0604020202020204" pitchFamily="34" charset="0"/>
            </a:endParaRPr>
          </a:p>
        </p:txBody>
      </p:sp>
      <p:sp>
        <p:nvSpPr>
          <p:cNvPr id="36" name="Freeform 21">
            <a:extLst>
              <a:ext uri="{FF2B5EF4-FFF2-40B4-BE49-F238E27FC236}">
                <a16:creationId xmlns:a16="http://schemas.microsoft.com/office/drawing/2014/main" xmlns="" id="{B5EC22A4-EFF6-4243-902C-0270F9B0F00D}"/>
              </a:ext>
            </a:extLst>
          </p:cNvPr>
          <p:cNvSpPr>
            <a:spLocks/>
          </p:cNvSpPr>
          <p:nvPr/>
        </p:nvSpPr>
        <p:spPr bwMode="auto">
          <a:xfrm>
            <a:off x="1192469" y="2830868"/>
            <a:ext cx="3534707"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7" name="Line 6">
            <a:extLst>
              <a:ext uri="{FF2B5EF4-FFF2-40B4-BE49-F238E27FC236}">
                <a16:creationId xmlns:a16="http://schemas.microsoft.com/office/drawing/2014/main" xmlns="" id="{A9DB7C72-A3DB-43E9-A852-480355221051}"/>
              </a:ext>
            </a:extLst>
          </p:cNvPr>
          <p:cNvSpPr>
            <a:spLocks noChangeShapeType="1"/>
          </p:cNvSpPr>
          <p:nvPr/>
        </p:nvSpPr>
        <p:spPr bwMode="auto">
          <a:xfrm>
            <a:off x="1120175" y="2830867"/>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8" name="Line 7">
            <a:extLst>
              <a:ext uri="{FF2B5EF4-FFF2-40B4-BE49-F238E27FC236}">
                <a16:creationId xmlns:a16="http://schemas.microsoft.com/office/drawing/2014/main" xmlns="" id="{0B911BD5-79EF-4EDE-BD9B-9A68ED2F4712}"/>
              </a:ext>
            </a:extLst>
          </p:cNvPr>
          <p:cNvSpPr>
            <a:spLocks noChangeShapeType="1"/>
          </p:cNvSpPr>
          <p:nvPr/>
        </p:nvSpPr>
        <p:spPr bwMode="auto">
          <a:xfrm>
            <a:off x="1120175" y="3304709"/>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9" name="Line 8">
            <a:extLst>
              <a:ext uri="{FF2B5EF4-FFF2-40B4-BE49-F238E27FC236}">
                <a16:creationId xmlns:a16="http://schemas.microsoft.com/office/drawing/2014/main" xmlns="" id="{1ED5B345-D8B0-4CDA-A17E-2C5184C98F5E}"/>
              </a:ext>
            </a:extLst>
          </p:cNvPr>
          <p:cNvSpPr>
            <a:spLocks noChangeShapeType="1"/>
          </p:cNvSpPr>
          <p:nvPr/>
        </p:nvSpPr>
        <p:spPr bwMode="auto">
          <a:xfrm>
            <a:off x="1120175" y="3752923"/>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0" name="Line 9">
            <a:extLst>
              <a:ext uri="{FF2B5EF4-FFF2-40B4-BE49-F238E27FC236}">
                <a16:creationId xmlns:a16="http://schemas.microsoft.com/office/drawing/2014/main" xmlns="" id="{7B7B7037-3039-491D-BFD9-F219351AC26F}"/>
              </a:ext>
            </a:extLst>
          </p:cNvPr>
          <p:cNvSpPr>
            <a:spLocks noChangeShapeType="1"/>
          </p:cNvSpPr>
          <p:nvPr/>
        </p:nvSpPr>
        <p:spPr bwMode="auto">
          <a:xfrm>
            <a:off x="1120175" y="4229728"/>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1" name="Line 10">
            <a:extLst>
              <a:ext uri="{FF2B5EF4-FFF2-40B4-BE49-F238E27FC236}">
                <a16:creationId xmlns:a16="http://schemas.microsoft.com/office/drawing/2014/main" xmlns="" id="{AE5F2859-A11F-49B8-996F-C80AE9FA3543}"/>
              </a:ext>
            </a:extLst>
          </p:cNvPr>
          <p:cNvSpPr>
            <a:spLocks noChangeShapeType="1"/>
          </p:cNvSpPr>
          <p:nvPr/>
        </p:nvSpPr>
        <p:spPr bwMode="auto">
          <a:xfrm>
            <a:off x="1120175" y="4692997"/>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2" name="Line 11">
            <a:extLst>
              <a:ext uri="{FF2B5EF4-FFF2-40B4-BE49-F238E27FC236}">
                <a16:creationId xmlns:a16="http://schemas.microsoft.com/office/drawing/2014/main" xmlns="" id="{D77A6139-EA0C-48E2-9700-00FD70B9ABB1}"/>
              </a:ext>
            </a:extLst>
          </p:cNvPr>
          <p:cNvSpPr>
            <a:spLocks noChangeShapeType="1"/>
          </p:cNvSpPr>
          <p:nvPr/>
        </p:nvSpPr>
        <p:spPr bwMode="auto">
          <a:xfrm>
            <a:off x="1120175" y="5171318"/>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43" name="TextBox 42">
            <a:extLst>
              <a:ext uri="{FF2B5EF4-FFF2-40B4-BE49-F238E27FC236}">
                <a16:creationId xmlns:a16="http://schemas.microsoft.com/office/drawing/2014/main" xmlns="" id="{5482005F-51A2-4511-8272-BC41454C19DF}"/>
              </a:ext>
            </a:extLst>
          </p:cNvPr>
          <p:cNvSpPr txBox="1"/>
          <p:nvPr/>
        </p:nvSpPr>
        <p:spPr>
          <a:xfrm rot="16200000">
            <a:off x="-840409" y="3874621"/>
            <a:ext cx="2980550" cy="272758"/>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cs typeface="Arial" panose="020B0604020202020204" pitchFamily="34" charset="0"/>
              </a:rPr>
              <a:t>Proportion de </a:t>
            </a:r>
            <a:r>
              <a:rPr lang="fr-FR" sz="1300" dirty="0">
                <a:solidFill>
                  <a:srgbClr val="4D4D4D"/>
                </a:solidFill>
                <a:latin typeface="Arial" charset="0"/>
                <a:cs typeface="Arial" panose="020B0604020202020204" pitchFamily="34" charset="0"/>
              </a:rPr>
              <a:t>patients sans évènement</a:t>
            </a:r>
            <a:endParaRPr kumimoji="0" lang="fr-FR" sz="13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44" name="TextBox 43">
            <a:extLst>
              <a:ext uri="{FF2B5EF4-FFF2-40B4-BE49-F238E27FC236}">
                <a16:creationId xmlns:a16="http://schemas.microsoft.com/office/drawing/2014/main" xmlns="" id="{C7D79899-0B97-494A-A66C-CC57EFBC794E}"/>
              </a:ext>
            </a:extLst>
          </p:cNvPr>
          <p:cNvSpPr txBox="1"/>
          <p:nvPr/>
        </p:nvSpPr>
        <p:spPr>
          <a:xfrm>
            <a:off x="818876" y="2691851"/>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45" name="TextBox 44">
            <a:extLst>
              <a:ext uri="{FF2B5EF4-FFF2-40B4-BE49-F238E27FC236}">
                <a16:creationId xmlns:a16="http://schemas.microsoft.com/office/drawing/2014/main" xmlns="" id="{963DE380-0049-47E1-A1D0-53F98214D04C}"/>
              </a:ext>
            </a:extLst>
          </p:cNvPr>
          <p:cNvSpPr txBox="1"/>
          <p:nvPr/>
        </p:nvSpPr>
        <p:spPr>
          <a:xfrm>
            <a:off x="818875" y="3167533"/>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46" name="TextBox 45">
            <a:extLst>
              <a:ext uri="{FF2B5EF4-FFF2-40B4-BE49-F238E27FC236}">
                <a16:creationId xmlns:a16="http://schemas.microsoft.com/office/drawing/2014/main" xmlns="" id="{0E01CA0B-42D0-40F2-8634-19B4F63316F1}"/>
              </a:ext>
            </a:extLst>
          </p:cNvPr>
          <p:cNvSpPr txBox="1"/>
          <p:nvPr/>
        </p:nvSpPr>
        <p:spPr>
          <a:xfrm>
            <a:off x="818875" y="3615528"/>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47" name="TextBox 46">
            <a:extLst>
              <a:ext uri="{FF2B5EF4-FFF2-40B4-BE49-F238E27FC236}">
                <a16:creationId xmlns:a16="http://schemas.microsoft.com/office/drawing/2014/main" xmlns="" id="{F736406C-0207-4458-91B4-05DF43978A89}"/>
              </a:ext>
            </a:extLst>
          </p:cNvPr>
          <p:cNvSpPr txBox="1"/>
          <p:nvPr/>
        </p:nvSpPr>
        <p:spPr>
          <a:xfrm>
            <a:off x="818875" y="4092118"/>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48" name="TextBox 47">
            <a:extLst>
              <a:ext uri="{FF2B5EF4-FFF2-40B4-BE49-F238E27FC236}">
                <a16:creationId xmlns:a16="http://schemas.microsoft.com/office/drawing/2014/main" xmlns="" id="{8FC0D7ED-60B5-4CB8-A283-845C79C4CBB5}"/>
              </a:ext>
            </a:extLst>
          </p:cNvPr>
          <p:cNvSpPr txBox="1"/>
          <p:nvPr/>
        </p:nvSpPr>
        <p:spPr>
          <a:xfrm>
            <a:off x="818875" y="4555166"/>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49" name="TextBox 48">
            <a:extLst>
              <a:ext uri="{FF2B5EF4-FFF2-40B4-BE49-F238E27FC236}">
                <a16:creationId xmlns:a16="http://schemas.microsoft.com/office/drawing/2014/main" xmlns="" id="{119C46B6-0EA0-454D-AC4F-6B637BF1BE07}"/>
              </a:ext>
            </a:extLst>
          </p:cNvPr>
          <p:cNvSpPr txBox="1"/>
          <p:nvPr/>
        </p:nvSpPr>
        <p:spPr>
          <a:xfrm>
            <a:off x="958337" y="5033266"/>
            <a:ext cx="165677"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300" dirty="0">
                <a:solidFill>
                  <a:srgbClr val="4D4D4D"/>
                </a:solidFill>
                <a:latin typeface="Arial" charset="0"/>
                <a:cs typeface="Arial" panose="020B0604020202020204" pitchFamily="34" charset="0"/>
              </a:rPr>
              <a:t>0</a:t>
            </a:r>
            <a:endParaRPr kumimoji="0" lang="fr-FR" sz="13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50" name="Line 19">
            <a:extLst>
              <a:ext uri="{FF2B5EF4-FFF2-40B4-BE49-F238E27FC236}">
                <a16:creationId xmlns:a16="http://schemas.microsoft.com/office/drawing/2014/main" xmlns="" id="{2A9A58DD-035A-4DC6-B385-2D0899A290CF}"/>
              </a:ext>
            </a:extLst>
          </p:cNvPr>
          <p:cNvSpPr>
            <a:spLocks noChangeShapeType="1"/>
          </p:cNvSpPr>
          <p:nvPr/>
        </p:nvSpPr>
        <p:spPr bwMode="auto">
          <a:xfrm>
            <a:off x="2157883" y="525714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1" name="Line 19">
            <a:extLst>
              <a:ext uri="{FF2B5EF4-FFF2-40B4-BE49-F238E27FC236}">
                <a16:creationId xmlns:a16="http://schemas.microsoft.com/office/drawing/2014/main" xmlns="" id="{44BCCE0C-D60A-4778-8416-8E48BF454BC0}"/>
              </a:ext>
            </a:extLst>
          </p:cNvPr>
          <p:cNvSpPr>
            <a:spLocks noChangeShapeType="1"/>
          </p:cNvSpPr>
          <p:nvPr/>
        </p:nvSpPr>
        <p:spPr bwMode="auto">
          <a:xfrm>
            <a:off x="3880766" y="525714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2" name="Line 21">
            <a:extLst>
              <a:ext uri="{FF2B5EF4-FFF2-40B4-BE49-F238E27FC236}">
                <a16:creationId xmlns:a16="http://schemas.microsoft.com/office/drawing/2014/main" xmlns="" id="{DC3D16E9-015E-4A9C-8F29-12787AD29D87}"/>
              </a:ext>
            </a:extLst>
          </p:cNvPr>
          <p:cNvSpPr>
            <a:spLocks noChangeShapeType="1"/>
          </p:cNvSpPr>
          <p:nvPr/>
        </p:nvSpPr>
        <p:spPr bwMode="auto">
          <a:xfrm>
            <a:off x="1291175" y="525714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53" name="Line 19">
            <a:extLst>
              <a:ext uri="{FF2B5EF4-FFF2-40B4-BE49-F238E27FC236}">
                <a16:creationId xmlns:a16="http://schemas.microsoft.com/office/drawing/2014/main" xmlns="" id="{D495B461-222D-4388-B6EF-B61069861A97}"/>
              </a:ext>
            </a:extLst>
          </p:cNvPr>
          <p:cNvSpPr>
            <a:spLocks noChangeShapeType="1"/>
          </p:cNvSpPr>
          <p:nvPr/>
        </p:nvSpPr>
        <p:spPr bwMode="auto">
          <a:xfrm>
            <a:off x="2990962" y="525714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4" name="TextBox 53">
            <a:extLst>
              <a:ext uri="{FF2B5EF4-FFF2-40B4-BE49-F238E27FC236}">
                <a16:creationId xmlns:a16="http://schemas.microsoft.com/office/drawing/2014/main" xmlns="" id="{5EB7D87D-0AD6-4FE6-8AB0-ECC7E99FCBE8}"/>
              </a:ext>
            </a:extLst>
          </p:cNvPr>
          <p:cNvSpPr txBox="1"/>
          <p:nvPr/>
        </p:nvSpPr>
        <p:spPr>
          <a:xfrm>
            <a:off x="4582453"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48</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5" name="TextBox 54">
            <a:extLst>
              <a:ext uri="{FF2B5EF4-FFF2-40B4-BE49-F238E27FC236}">
                <a16:creationId xmlns:a16="http://schemas.microsoft.com/office/drawing/2014/main" xmlns="" id="{89E09C50-8E3C-4384-90D1-77F53A20F948}"/>
              </a:ext>
            </a:extLst>
          </p:cNvPr>
          <p:cNvSpPr txBox="1"/>
          <p:nvPr/>
        </p:nvSpPr>
        <p:spPr>
          <a:xfrm>
            <a:off x="2030520" y="5286912"/>
            <a:ext cx="258652"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6" name="TextBox 55">
            <a:extLst>
              <a:ext uri="{FF2B5EF4-FFF2-40B4-BE49-F238E27FC236}">
                <a16:creationId xmlns:a16="http://schemas.microsoft.com/office/drawing/2014/main" xmlns="" id="{535B59B1-A7EC-4840-9595-A69FE1930849}"/>
              </a:ext>
            </a:extLst>
          </p:cNvPr>
          <p:cNvSpPr txBox="1"/>
          <p:nvPr/>
        </p:nvSpPr>
        <p:spPr>
          <a:xfrm>
            <a:off x="3751412"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7" name="TextBox 56">
            <a:extLst>
              <a:ext uri="{FF2B5EF4-FFF2-40B4-BE49-F238E27FC236}">
                <a16:creationId xmlns:a16="http://schemas.microsoft.com/office/drawing/2014/main" xmlns="" id="{85E00A09-565C-4A73-970B-DF8344C599BD}"/>
              </a:ext>
            </a:extLst>
          </p:cNvPr>
          <p:cNvSpPr txBox="1"/>
          <p:nvPr/>
        </p:nvSpPr>
        <p:spPr>
          <a:xfrm>
            <a:off x="1210769" y="5286912"/>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8" name="TextBox 57">
            <a:extLst>
              <a:ext uri="{FF2B5EF4-FFF2-40B4-BE49-F238E27FC236}">
                <a16:creationId xmlns:a16="http://schemas.microsoft.com/office/drawing/2014/main" xmlns="" id="{85BD16F3-2082-45A6-B842-A98225B6C240}"/>
              </a:ext>
            </a:extLst>
          </p:cNvPr>
          <p:cNvSpPr txBox="1"/>
          <p:nvPr/>
        </p:nvSpPr>
        <p:spPr>
          <a:xfrm>
            <a:off x="2862078"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9" name="TextBox 58">
            <a:extLst>
              <a:ext uri="{FF2B5EF4-FFF2-40B4-BE49-F238E27FC236}">
                <a16:creationId xmlns:a16="http://schemas.microsoft.com/office/drawing/2014/main" xmlns="" id="{CF55095A-E59E-4E07-9854-A7E66D00E5B3}"/>
              </a:ext>
            </a:extLst>
          </p:cNvPr>
          <p:cNvSpPr txBox="1"/>
          <p:nvPr/>
        </p:nvSpPr>
        <p:spPr>
          <a:xfrm>
            <a:off x="1617169" y="5286912"/>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60" name="TextBox 59">
            <a:extLst>
              <a:ext uri="{FF2B5EF4-FFF2-40B4-BE49-F238E27FC236}">
                <a16:creationId xmlns:a16="http://schemas.microsoft.com/office/drawing/2014/main" xmlns="" id="{6FF6D5D2-6935-4B20-BF2D-702E197EF15D}"/>
              </a:ext>
            </a:extLst>
          </p:cNvPr>
          <p:cNvSpPr txBox="1"/>
          <p:nvPr/>
        </p:nvSpPr>
        <p:spPr>
          <a:xfrm>
            <a:off x="2456295"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300" dirty="0">
                <a:solidFill>
                  <a:srgbClr val="4D4D4D"/>
                </a:solidFill>
                <a:latin typeface="Arial" charset="0"/>
                <a:cs typeface="Arial" panose="020B0604020202020204" pitchFamily="34" charset="0"/>
              </a:rPr>
              <a:t>18</a:t>
            </a:r>
            <a:endParaRPr kumimoji="0" lang="fr-FR" sz="1300" b="0" i="0" u="none" strike="noStrike" kern="1200" cap="none" spc="0" normalizeH="0" baseline="0" noProof="0" dirty="0">
              <a:ln>
                <a:noFill/>
              </a:ln>
              <a:solidFill>
                <a:srgbClr val="B2C0D8"/>
              </a:solidFill>
              <a:effectLst/>
              <a:uLnTx/>
              <a:uFillTx/>
              <a:latin typeface="Arial" charset="0"/>
              <a:cs typeface="Arial" panose="020B0604020202020204" pitchFamily="34" charset="0"/>
            </a:endParaRPr>
          </a:p>
        </p:txBody>
      </p:sp>
      <p:sp>
        <p:nvSpPr>
          <p:cNvPr id="61" name="TextBox 60">
            <a:extLst>
              <a:ext uri="{FF2B5EF4-FFF2-40B4-BE49-F238E27FC236}">
                <a16:creationId xmlns:a16="http://schemas.microsoft.com/office/drawing/2014/main" xmlns="" id="{49BC27FC-88DA-4EA2-9DFC-44A957CA6809}"/>
              </a:ext>
            </a:extLst>
          </p:cNvPr>
          <p:cNvSpPr txBox="1"/>
          <p:nvPr/>
        </p:nvSpPr>
        <p:spPr>
          <a:xfrm>
            <a:off x="3321587"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62" name="TextBox 61">
            <a:extLst>
              <a:ext uri="{FF2B5EF4-FFF2-40B4-BE49-F238E27FC236}">
                <a16:creationId xmlns:a16="http://schemas.microsoft.com/office/drawing/2014/main" xmlns="" id="{89B4B43A-F099-4A8E-AD9F-BC1DC488B0D1}"/>
              </a:ext>
            </a:extLst>
          </p:cNvPr>
          <p:cNvSpPr txBox="1"/>
          <p:nvPr/>
        </p:nvSpPr>
        <p:spPr>
          <a:xfrm>
            <a:off x="4161479"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42</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63" name="Line 19">
            <a:extLst>
              <a:ext uri="{FF2B5EF4-FFF2-40B4-BE49-F238E27FC236}">
                <a16:creationId xmlns:a16="http://schemas.microsoft.com/office/drawing/2014/main" xmlns="" id="{2BC3D532-5670-4D31-B195-159A10EF51D7}"/>
              </a:ext>
            </a:extLst>
          </p:cNvPr>
          <p:cNvSpPr>
            <a:spLocks noChangeShapeType="1"/>
          </p:cNvSpPr>
          <p:nvPr/>
        </p:nvSpPr>
        <p:spPr bwMode="auto">
          <a:xfrm>
            <a:off x="4297326" y="526222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4" name="Line 21">
            <a:extLst>
              <a:ext uri="{FF2B5EF4-FFF2-40B4-BE49-F238E27FC236}">
                <a16:creationId xmlns:a16="http://schemas.microsoft.com/office/drawing/2014/main" xmlns="" id="{9F876876-6FDF-4BF1-AAD6-66BFBD056704}"/>
              </a:ext>
            </a:extLst>
          </p:cNvPr>
          <p:cNvSpPr>
            <a:spLocks noChangeShapeType="1"/>
          </p:cNvSpPr>
          <p:nvPr/>
        </p:nvSpPr>
        <p:spPr bwMode="auto">
          <a:xfrm>
            <a:off x="1697575" y="526222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65" name="Line 21">
            <a:extLst>
              <a:ext uri="{FF2B5EF4-FFF2-40B4-BE49-F238E27FC236}">
                <a16:creationId xmlns:a16="http://schemas.microsoft.com/office/drawing/2014/main" xmlns="" id="{B0113B11-2768-4EBE-890C-2A9226312A5B}"/>
              </a:ext>
            </a:extLst>
          </p:cNvPr>
          <p:cNvSpPr>
            <a:spLocks noChangeShapeType="1"/>
          </p:cNvSpPr>
          <p:nvPr/>
        </p:nvSpPr>
        <p:spPr bwMode="auto">
          <a:xfrm>
            <a:off x="2583187" y="5263316"/>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66" name="Line 21">
            <a:extLst>
              <a:ext uri="{FF2B5EF4-FFF2-40B4-BE49-F238E27FC236}">
                <a16:creationId xmlns:a16="http://schemas.microsoft.com/office/drawing/2014/main" xmlns="" id="{0390207E-2053-4BE8-95C7-421713ED8FC7}"/>
              </a:ext>
            </a:extLst>
          </p:cNvPr>
          <p:cNvSpPr>
            <a:spLocks noChangeShapeType="1"/>
          </p:cNvSpPr>
          <p:nvPr/>
        </p:nvSpPr>
        <p:spPr bwMode="auto">
          <a:xfrm>
            <a:off x="3448479" y="5264408"/>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cxnSp>
        <p:nvCxnSpPr>
          <p:cNvPr id="68" name="Straight Connector 67">
            <a:extLst>
              <a:ext uri="{FF2B5EF4-FFF2-40B4-BE49-F238E27FC236}">
                <a16:creationId xmlns:a16="http://schemas.microsoft.com/office/drawing/2014/main" xmlns="" id="{3F5FCD4E-FD9D-496B-857D-974FADADD97A}"/>
              </a:ext>
            </a:extLst>
          </p:cNvPr>
          <p:cNvCxnSpPr>
            <a:cxnSpLocks/>
          </p:cNvCxnSpPr>
          <p:nvPr/>
        </p:nvCxnSpPr>
        <p:spPr>
          <a:xfrm>
            <a:off x="1194440" y="3998752"/>
            <a:ext cx="1728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B29F4144-7501-4D14-8E3E-90942EFE3AB6}"/>
              </a:ext>
            </a:extLst>
          </p:cNvPr>
          <p:cNvCxnSpPr>
            <a:cxnSpLocks/>
          </p:cNvCxnSpPr>
          <p:nvPr/>
        </p:nvCxnSpPr>
        <p:spPr>
          <a:xfrm rot="5400000">
            <a:off x="2299390" y="4636149"/>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96E3C336-634D-457A-9E22-12146EB3DFBC}"/>
              </a:ext>
            </a:extLst>
          </p:cNvPr>
          <p:cNvCxnSpPr>
            <a:cxnSpLocks/>
          </p:cNvCxnSpPr>
          <p:nvPr/>
        </p:nvCxnSpPr>
        <p:spPr>
          <a:xfrm rot="5400000">
            <a:off x="1896633" y="4636149"/>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xmlns="" id="{8DD438A6-7E94-4E58-A4AE-8C45CBB6744B}"/>
              </a:ext>
            </a:extLst>
          </p:cNvPr>
          <p:cNvGrpSpPr/>
          <p:nvPr/>
        </p:nvGrpSpPr>
        <p:grpSpPr>
          <a:xfrm>
            <a:off x="1322840" y="2793897"/>
            <a:ext cx="1938085" cy="2361069"/>
            <a:chOff x="5352611" y="1118914"/>
            <a:chExt cx="3028950" cy="3814346"/>
          </a:xfrm>
        </p:grpSpPr>
        <p:sp>
          <p:nvSpPr>
            <p:cNvPr id="72" name="Freeform: Shape 244">
              <a:extLst>
                <a:ext uri="{FF2B5EF4-FFF2-40B4-BE49-F238E27FC236}">
                  <a16:creationId xmlns:a16="http://schemas.microsoft.com/office/drawing/2014/main" xmlns="" id="{98FC1103-CB39-4BEE-9ABE-A0B7DFC1C6F7}"/>
                </a:ext>
              </a:extLst>
            </p:cNvPr>
            <p:cNvSpPr/>
            <p:nvPr/>
          </p:nvSpPr>
          <p:spPr>
            <a:xfrm>
              <a:off x="5352611" y="1170885"/>
              <a:ext cx="3028950" cy="3762375"/>
            </a:xfrm>
            <a:custGeom>
              <a:avLst/>
              <a:gdLst>
                <a:gd name="connsiteX0" fmla="*/ 3034922 w 3028950"/>
                <a:gd name="connsiteY0" fmla="*/ 3769536 h 3762375"/>
                <a:gd name="connsiteX1" fmla="*/ 3034922 w 3028950"/>
                <a:gd name="connsiteY1" fmla="*/ 2916639 h 3762375"/>
                <a:gd name="connsiteX2" fmla="*/ 2499532 w 3028950"/>
                <a:gd name="connsiteY2" fmla="*/ 2916639 h 3762375"/>
                <a:gd name="connsiteX3" fmla="*/ 2499532 w 3028950"/>
                <a:gd name="connsiteY3" fmla="*/ 2726767 h 3762375"/>
                <a:gd name="connsiteX4" fmla="*/ 2431056 w 3028950"/>
                <a:gd name="connsiteY4" fmla="*/ 2726767 h 3762375"/>
                <a:gd name="connsiteX5" fmla="*/ 2431056 w 3028950"/>
                <a:gd name="connsiteY5" fmla="*/ 2546221 h 3762375"/>
                <a:gd name="connsiteX6" fmla="*/ 2368801 w 3028950"/>
                <a:gd name="connsiteY6" fmla="*/ 2546221 h 3762375"/>
                <a:gd name="connsiteX7" fmla="*/ 2368801 w 3028950"/>
                <a:gd name="connsiteY7" fmla="*/ 2362569 h 3762375"/>
                <a:gd name="connsiteX8" fmla="*/ 2160242 w 3028950"/>
                <a:gd name="connsiteY8" fmla="*/ 2362569 h 3762375"/>
                <a:gd name="connsiteX9" fmla="*/ 2160242 w 3028950"/>
                <a:gd name="connsiteY9" fmla="*/ 2197596 h 3762375"/>
                <a:gd name="connsiteX10" fmla="*/ 2091766 w 3028950"/>
                <a:gd name="connsiteY10" fmla="*/ 2197596 h 3762375"/>
                <a:gd name="connsiteX11" fmla="*/ 2091766 w 3028950"/>
                <a:gd name="connsiteY11" fmla="*/ 2041958 h 3762375"/>
                <a:gd name="connsiteX12" fmla="*/ 2054409 w 3028950"/>
                <a:gd name="connsiteY12" fmla="*/ 2041958 h 3762375"/>
                <a:gd name="connsiteX13" fmla="*/ 2054409 w 3028950"/>
                <a:gd name="connsiteY13" fmla="*/ 1873870 h 3762375"/>
                <a:gd name="connsiteX14" fmla="*/ 1905000 w 3028950"/>
                <a:gd name="connsiteY14" fmla="*/ 1873870 h 3762375"/>
                <a:gd name="connsiteX15" fmla="*/ 1905000 w 3028950"/>
                <a:gd name="connsiteY15" fmla="*/ 1749359 h 3762375"/>
                <a:gd name="connsiteX16" fmla="*/ 1799168 w 3028950"/>
                <a:gd name="connsiteY16" fmla="*/ 1749359 h 3762375"/>
                <a:gd name="connsiteX17" fmla="*/ 1799168 w 3028950"/>
                <a:gd name="connsiteY17" fmla="*/ 1668435 h 3762375"/>
                <a:gd name="connsiteX18" fmla="*/ 1780489 w 3028950"/>
                <a:gd name="connsiteY18" fmla="*/ 1668435 h 3762375"/>
                <a:gd name="connsiteX19" fmla="*/ 1780489 w 3028950"/>
                <a:gd name="connsiteY19" fmla="*/ 1550144 h 3762375"/>
                <a:gd name="connsiteX20" fmla="*/ 1612402 w 3028950"/>
                <a:gd name="connsiteY20" fmla="*/ 1550144 h 3762375"/>
                <a:gd name="connsiteX21" fmla="*/ 1612402 w 3028950"/>
                <a:gd name="connsiteY21" fmla="*/ 1441197 h 3762375"/>
                <a:gd name="connsiteX22" fmla="*/ 1581274 w 3028950"/>
                <a:gd name="connsiteY22" fmla="*/ 1441197 h 3762375"/>
                <a:gd name="connsiteX23" fmla="*/ 1581274 w 3028950"/>
                <a:gd name="connsiteY23" fmla="*/ 1344709 h 3762375"/>
                <a:gd name="connsiteX24" fmla="*/ 1537697 w 3028950"/>
                <a:gd name="connsiteY24" fmla="*/ 1344709 h 3762375"/>
                <a:gd name="connsiteX25" fmla="*/ 1537697 w 3028950"/>
                <a:gd name="connsiteY25" fmla="*/ 1238876 h 3762375"/>
                <a:gd name="connsiteX26" fmla="*/ 1515904 w 3028950"/>
                <a:gd name="connsiteY26" fmla="*/ 1238876 h 3762375"/>
                <a:gd name="connsiteX27" fmla="*/ 1515904 w 3028950"/>
                <a:gd name="connsiteY27" fmla="*/ 1154828 h 3762375"/>
                <a:gd name="connsiteX28" fmla="*/ 1475442 w 3028950"/>
                <a:gd name="connsiteY28" fmla="*/ 1154828 h 3762375"/>
                <a:gd name="connsiteX29" fmla="*/ 1475442 w 3028950"/>
                <a:gd name="connsiteY29" fmla="*/ 1055225 h 3762375"/>
                <a:gd name="connsiteX30" fmla="*/ 1438085 w 3028950"/>
                <a:gd name="connsiteY30" fmla="*/ 1055225 h 3762375"/>
                <a:gd name="connsiteX31" fmla="*/ 1438085 w 3028950"/>
                <a:gd name="connsiteY31" fmla="*/ 968062 h 3762375"/>
                <a:gd name="connsiteX32" fmla="*/ 1416301 w 3028950"/>
                <a:gd name="connsiteY32" fmla="*/ 968062 h 3762375"/>
                <a:gd name="connsiteX33" fmla="*/ 1416301 w 3028950"/>
                <a:gd name="connsiteY33" fmla="*/ 865343 h 3762375"/>
                <a:gd name="connsiteX34" fmla="*/ 1378944 w 3028950"/>
                <a:gd name="connsiteY34" fmla="*/ 865343 h 3762375"/>
                <a:gd name="connsiteX35" fmla="*/ 1378944 w 3028950"/>
                <a:gd name="connsiteY35" fmla="*/ 768848 h 3762375"/>
                <a:gd name="connsiteX36" fmla="*/ 1350931 w 3028950"/>
                <a:gd name="connsiteY36" fmla="*/ 768848 h 3762375"/>
                <a:gd name="connsiteX37" fmla="*/ 1350931 w 3028950"/>
                <a:gd name="connsiteY37" fmla="*/ 687916 h 3762375"/>
                <a:gd name="connsiteX38" fmla="*/ 1167279 w 3028950"/>
                <a:gd name="connsiteY38" fmla="*/ 687916 h 3762375"/>
                <a:gd name="connsiteX39" fmla="*/ 1167279 w 3028950"/>
                <a:gd name="connsiteY39" fmla="*/ 594534 h 3762375"/>
                <a:gd name="connsiteX40" fmla="*/ 1105024 w 3028950"/>
                <a:gd name="connsiteY40" fmla="*/ 594534 h 3762375"/>
                <a:gd name="connsiteX41" fmla="*/ 1105024 w 3028950"/>
                <a:gd name="connsiteY41" fmla="*/ 526054 h 3762375"/>
                <a:gd name="connsiteX42" fmla="*/ 1058332 w 3028950"/>
                <a:gd name="connsiteY42" fmla="*/ 526054 h 3762375"/>
                <a:gd name="connsiteX43" fmla="*/ 1058332 w 3028950"/>
                <a:gd name="connsiteY43" fmla="*/ 451347 h 3762375"/>
                <a:gd name="connsiteX44" fmla="*/ 1036549 w 3028950"/>
                <a:gd name="connsiteY44" fmla="*/ 451347 h 3762375"/>
                <a:gd name="connsiteX45" fmla="*/ 1036549 w 3028950"/>
                <a:gd name="connsiteY45" fmla="*/ 379755 h 3762375"/>
                <a:gd name="connsiteX46" fmla="*/ 1011641 w 3028950"/>
                <a:gd name="connsiteY46" fmla="*/ 379755 h 3762375"/>
                <a:gd name="connsiteX47" fmla="*/ 1011641 w 3028950"/>
                <a:gd name="connsiteY47" fmla="*/ 301936 h 3762375"/>
                <a:gd name="connsiteX48" fmla="*/ 992962 w 3028950"/>
                <a:gd name="connsiteY48" fmla="*/ 301936 h 3762375"/>
                <a:gd name="connsiteX49" fmla="*/ 992962 w 3028950"/>
                <a:gd name="connsiteY49" fmla="*/ 221004 h 3762375"/>
                <a:gd name="connsiteX50" fmla="*/ 958729 w 3028950"/>
                <a:gd name="connsiteY50" fmla="*/ 221004 h 3762375"/>
                <a:gd name="connsiteX51" fmla="*/ 958729 w 3028950"/>
                <a:gd name="connsiteY51" fmla="*/ 155637 h 3762375"/>
                <a:gd name="connsiteX52" fmla="*/ 849780 w 3028950"/>
                <a:gd name="connsiteY52" fmla="*/ 155637 h 3762375"/>
                <a:gd name="connsiteX53" fmla="*/ 849780 w 3028950"/>
                <a:gd name="connsiteY53" fmla="*/ 87157 h 3762375"/>
                <a:gd name="connsiteX54" fmla="*/ 457573 w 3028950"/>
                <a:gd name="connsiteY54" fmla="*/ 87157 h 3762375"/>
                <a:gd name="connsiteX55" fmla="*/ 457573 w 3028950"/>
                <a:gd name="connsiteY55" fmla="*/ 0 h 3762375"/>
                <a:gd name="connsiteX56" fmla="*/ 0 w 3028950"/>
                <a:gd name="connsiteY56" fmla="*/ 0 h 37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28950" h="3762375">
                  <a:moveTo>
                    <a:pt x="3034922" y="3769536"/>
                  </a:moveTo>
                  <a:lnTo>
                    <a:pt x="3034922" y="2916639"/>
                  </a:lnTo>
                  <a:lnTo>
                    <a:pt x="2499532" y="2916639"/>
                  </a:lnTo>
                  <a:lnTo>
                    <a:pt x="2499532" y="2726767"/>
                  </a:lnTo>
                  <a:lnTo>
                    <a:pt x="2431056" y="2726767"/>
                  </a:lnTo>
                  <a:lnTo>
                    <a:pt x="2431056" y="2546221"/>
                  </a:lnTo>
                  <a:lnTo>
                    <a:pt x="2368801" y="2546221"/>
                  </a:lnTo>
                  <a:lnTo>
                    <a:pt x="2368801" y="2362569"/>
                  </a:lnTo>
                  <a:lnTo>
                    <a:pt x="2160242" y="2362569"/>
                  </a:lnTo>
                  <a:lnTo>
                    <a:pt x="2160242" y="2197596"/>
                  </a:lnTo>
                  <a:lnTo>
                    <a:pt x="2091766" y="2197596"/>
                  </a:lnTo>
                  <a:lnTo>
                    <a:pt x="2091766" y="2041958"/>
                  </a:lnTo>
                  <a:lnTo>
                    <a:pt x="2054409" y="2041958"/>
                  </a:lnTo>
                  <a:lnTo>
                    <a:pt x="2054409" y="1873870"/>
                  </a:lnTo>
                  <a:lnTo>
                    <a:pt x="1905000" y="1873870"/>
                  </a:lnTo>
                  <a:lnTo>
                    <a:pt x="1905000" y="1749359"/>
                  </a:lnTo>
                  <a:lnTo>
                    <a:pt x="1799168" y="1749359"/>
                  </a:lnTo>
                  <a:lnTo>
                    <a:pt x="1799168" y="1668435"/>
                  </a:lnTo>
                  <a:lnTo>
                    <a:pt x="1780489" y="1668435"/>
                  </a:lnTo>
                  <a:lnTo>
                    <a:pt x="1780489" y="1550144"/>
                  </a:lnTo>
                  <a:lnTo>
                    <a:pt x="1612402" y="1550144"/>
                  </a:lnTo>
                  <a:lnTo>
                    <a:pt x="1612402" y="1441197"/>
                  </a:lnTo>
                  <a:lnTo>
                    <a:pt x="1581274" y="1441197"/>
                  </a:lnTo>
                  <a:lnTo>
                    <a:pt x="1581274" y="1344709"/>
                  </a:lnTo>
                  <a:lnTo>
                    <a:pt x="1537697" y="1344709"/>
                  </a:lnTo>
                  <a:lnTo>
                    <a:pt x="1537697" y="1238876"/>
                  </a:lnTo>
                  <a:lnTo>
                    <a:pt x="1515904" y="1238876"/>
                  </a:lnTo>
                  <a:lnTo>
                    <a:pt x="1515904" y="1154828"/>
                  </a:lnTo>
                  <a:lnTo>
                    <a:pt x="1475442" y="1154828"/>
                  </a:lnTo>
                  <a:lnTo>
                    <a:pt x="1475442" y="1055225"/>
                  </a:lnTo>
                  <a:lnTo>
                    <a:pt x="1438085" y="1055225"/>
                  </a:lnTo>
                  <a:lnTo>
                    <a:pt x="1438085" y="968062"/>
                  </a:lnTo>
                  <a:lnTo>
                    <a:pt x="1416301" y="968062"/>
                  </a:lnTo>
                  <a:lnTo>
                    <a:pt x="1416301" y="865343"/>
                  </a:lnTo>
                  <a:lnTo>
                    <a:pt x="1378944" y="865343"/>
                  </a:lnTo>
                  <a:lnTo>
                    <a:pt x="1378944" y="768848"/>
                  </a:lnTo>
                  <a:lnTo>
                    <a:pt x="1350931" y="768848"/>
                  </a:lnTo>
                  <a:lnTo>
                    <a:pt x="1350931" y="687916"/>
                  </a:lnTo>
                  <a:lnTo>
                    <a:pt x="1167279" y="687916"/>
                  </a:lnTo>
                  <a:lnTo>
                    <a:pt x="1167279" y="594534"/>
                  </a:lnTo>
                  <a:lnTo>
                    <a:pt x="1105024" y="594534"/>
                  </a:lnTo>
                  <a:lnTo>
                    <a:pt x="1105024" y="526054"/>
                  </a:lnTo>
                  <a:lnTo>
                    <a:pt x="1058332" y="526054"/>
                  </a:lnTo>
                  <a:lnTo>
                    <a:pt x="1058332" y="451347"/>
                  </a:lnTo>
                  <a:lnTo>
                    <a:pt x="1036549" y="451347"/>
                  </a:lnTo>
                  <a:lnTo>
                    <a:pt x="1036549" y="379755"/>
                  </a:lnTo>
                  <a:lnTo>
                    <a:pt x="1011641" y="379755"/>
                  </a:lnTo>
                  <a:lnTo>
                    <a:pt x="1011641" y="301936"/>
                  </a:lnTo>
                  <a:lnTo>
                    <a:pt x="992962" y="301936"/>
                  </a:lnTo>
                  <a:lnTo>
                    <a:pt x="992962" y="221004"/>
                  </a:lnTo>
                  <a:lnTo>
                    <a:pt x="958729" y="221004"/>
                  </a:lnTo>
                  <a:lnTo>
                    <a:pt x="958729" y="155637"/>
                  </a:lnTo>
                  <a:lnTo>
                    <a:pt x="849780" y="155637"/>
                  </a:lnTo>
                  <a:lnTo>
                    <a:pt x="849780" y="87157"/>
                  </a:lnTo>
                  <a:lnTo>
                    <a:pt x="457573" y="87157"/>
                  </a:lnTo>
                  <a:lnTo>
                    <a:pt x="457573" y="0"/>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73" name="Group 72">
              <a:extLst>
                <a:ext uri="{FF2B5EF4-FFF2-40B4-BE49-F238E27FC236}">
                  <a16:creationId xmlns:a16="http://schemas.microsoft.com/office/drawing/2014/main" xmlns="" id="{A7FF6037-8F83-4FE4-91B6-207EFBAA1F23}"/>
                </a:ext>
              </a:extLst>
            </p:cNvPr>
            <p:cNvGrpSpPr/>
            <p:nvPr/>
          </p:nvGrpSpPr>
          <p:grpSpPr>
            <a:xfrm>
              <a:off x="5682562" y="1118914"/>
              <a:ext cx="2352689" cy="3019444"/>
              <a:chOff x="5682562" y="1118914"/>
              <a:chExt cx="2352689" cy="3019444"/>
            </a:xfrm>
          </p:grpSpPr>
          <p:sp>
            <p:nvSpPr>
              <p:cNvPr id="74" name="Freeform: Shape 245">
                <a:extLst>
                  <a:ext uri="{FF2B5EF4-FFF2-40B4-BE49-F238E27FC236}">
                    <a16:creationId xmlns:a16="http://schemas.microsoft.com/office/drawing/2014/main" xmlns="" id="{9079F203-D25F-45C7-A384-C3B026B14325}"/>
                  </a:ext>
                </a:extLst>
              </p:cNvPr>
              <p:cNvSpPr/>
              <p:nvPr/>
            </p:nvSpPr>
            <p:spPr>
              <a:xfrm>
                <a:off x="5682562" y="11189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5" name="Freeform: Shape 246">
                <a:extLst>
                  <a:ext uri="{FF2B5EF4-FFF2-40B4-BE49-F238E27FC236}">
                    <a16:creationId xmlns:a16="http://schemas.microsoft.com/office/drawing/2014/main" xmlns="" id="{578AE493-BCB3-49BA-8F1F-BDB6EAE99E55}"/>
                  </a:ext>
                </a:extLst>
              </p:cNvPr>
              <p:cNvSpPr/>
              <p:nvPr/>
            </p:nvSpPr>
            <p:spPr>
              <a:xfrm>
                <a:off x="5739713" y="11189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6" name="Freeform: Shape 247">
                <a:extLst>
                  <a:ext uri="{FF2B5EF4-FFF2-40B4-BE49-F238E27FC236}">
                    <a16:creationId xmlns:a16="http://schemas.microsoft.com/office/drawing/2014/main" xmlns="" id="{2068B544-FBE8-4ED6-8289-7A8E0AAD9D55}"/>
                  </a:ext>
                </a:extLst>
              </p:cNvPr>
              <p:cNvSpPr/>
              <p:nvPr/>
            </p:nvSpPr>
            <p:spPr>
              <a:xfrm>
                <a:off x="5777813" y="11189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7" name="Freeform: Shape 248">
                <a:extLst>
                  <a:ext uri="{FF2B5EF4-FFF2-40B4-BE49-F238E27FC236}">
                    <a16:creationId xmlns:a16="http://schemas.microsoft.com/office/drawing/2014/main" xmlns="" id="{E4BB0C65-BF4B-491C-9A3A-648903DB8464}"/>
                  </a:ext>
                </a:extLst>
              </p:cNvPr>
              <p:cNvSpPr/>
              <p:nvPr/>
            </p:nvSpPr>
            <p:spPr>
              <a:xfrm>
                <a:off x="5873064" y="1195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8" name="Freeform: Shape 249">
                <a:extLst>
                  <a:ext uri="{FF2B5EF4-FFF2-40B4-BE49-F238E27FC236}">
                    <a16:creationId xmlns:a16="http://schemas.microsoft.com/office/drawing/2014/main" xmlns="" id="{CD4F1391-176C-4BF4-81B5-C784AD8396F0}"/>
                  </a:ext>
                </a:extLst>
              </p:cNvPr>
              <p:cNvSpPr/>
              <p:nvPr/>
            </p:nvSpPr>
            <p:spPr>
              <a:xfrm>
                <a:off x="6161966" y="1325315"/>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9" name="Freeform: Shape 250">
                <a:extLst>
                  <a:ext uri="{FF2B5EF4-FFF2-40B4-BE49-F238E27FC236}">
                    <a16:creationId xmlns:a16="http://schemas.microsoft.com/office/drawing/2014/main" xmlns="" id="{414307D2-E78B-475D-BC77-BF60EF142942}"/>
                  </a:ext>
                </a:extLst>
              </p:cNvPr>
              <p:cNvSpPr/>
              <p:nvPr/>
            </p:nvSpPr>
            <p:spPr>
              <a:xfrm>
                <a:off x="6063565" y="1195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0" name="Freeform: Shape 251">
                <a:extLst>
                  <a:ext uri="{FF2B5EF4-FFF2-40B4-BE49-F238E27FC236}">
                    <a16:creationId xmlns:a16="http://schemas.microsoft.com/office/drawing/2014/main" xmlns="" id="{54C0713C-7E85-4A92-A4D4-2EFE52EE6420}"/>
                  </a:ext>
                </a:extLst>
              </p:cNvPr>
              <p:cNvSpPr/>
              <p:nvPr/>
            </p:nvSpPr>
            <p:spPr>
              <a:xfrm>
                <a:off x="6120715" y="1195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1" name="Freeform: Shape 252">
                <a:extLst>
                  <a:ext uri="{FF2B5EF4-FFF2-40B4-BE49-F238E27FC236}">
                    <a16:creationId xmlns:a16="http://schemas.microsoft.com/office/drawing/2014/main" xmlns="" id="{0360F964-F572-484A-9736-AC297DDD4175}"/>
                  </a:ext>
                </a:extLst>
              </p:cNvPr>
              <p:cNvSpPr/>
              <p:nvPr/>
            </p:nvSpPr>
            <p:spPr>
              <a:xfrm>
                <a:off x="6196916" y="1271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2" name="Freeform: Shape 253">
                <a:extLst>
                  <a:ext uri="{FF2B5EF4-FFF2-40B4-BE49-F238E27FC236}">
                    <a16:creationId xmlns:a16="http://schemas.microsoft.com/office/drawing/2014/main" xmlns="" id="{27652FA8-931A-462B-BB5F-8E5167DEC745}"/>
                  </a:ext>
                </a:extLst>
              </p:cNvPr>
              <p:cNvSpPr/>
              <p:nvPr/>
            </p:nvSpPr>
            <p:spPr>
              <a:xfrm>
                <a:off x="6273116" y="1271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3" name="Freeform: Shape 254">
                <a:extLst>
                  <a:ext uri="{FF2B5EF4-FFF2-40B4-BE49-F238E27FC236}">
                    <a16:creationId xmlns:a16="http://schemas.microsoft.com/office/drawing/2014/main" xmlns="" id="{0CA774FA-55A6-4146-B7F8-2E2B40D10636}"/>
                  </a:ext>
                </a:extLst>
              </p:cNvPr>
              <p:cNvSpPr/>
              <p:nvPr/>
            </p:nvSpPr>
            <p:spPr>
              <a:xfrm>
                <a:off x="6501717" y="17094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4" name="Freeform: Shape 255">
                <a:extLst>
                  <a:ext uri="{FF2B5EF4-FFF2-40B4-BE49-F238E27FC236}">
                    <a16:creationId xmlns:a16="http://schemas.microsoft.com/office/drawing/2014/main" xmlns="" id="{B1CD00F9-375F-413B-9454-20D7DD8E53B8}"/>
                  </a:ext>
                </a:extLst>
              </p:cNvPr>
              <p:cNvSpPr/>
              <p:nvPr/>
            </p:nvSpPr>
            <p:spPr>
              <a:xfrm>
                <a:off x="6577917" y="180471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5" name="Freeform: Shape 256">
                <a:extLst>
                  <a:ext uri="{FF2B5EF4-FFF2-40B4-BE49-F238E27FC236}">
                    <a16:creationId xmlns:a16="http://schemas.microsoft.com/office/drawing/2014/main" xmlns="" id="{B4FA12EC-D8E4-4B47-904C-79AB3EDA5F72}"/>
                  </a:ext>
                </a:extLst>
              </p:cNvPr>
              <p:cNvSpPr/>
              <p:nvPr/>
            </p:nvSpPr>
            <p:spPr>
              <a:xfrm>
                <a:off x="6616017" y="180471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6" name="Freeform: Shape 257">
                <a:extLst>
                  <a:ext uri="{FF2B5EF4-FFF2-40B4-BE49-F238E27FC236}">
                    <a16:creationId xmlns:a16="http://schemas.microsoft.com/office/drawing/2014/main" xmlns="" id="{3C45D351-6AA6-4574-B2C9-A4EF4B68B0EE}"/>
                  </a:ext>
                </a:extLst>
              </p:cNvPr>
              <p:cNvSpPr/>
              <p:nvPr/>
            </p:nvSpPr>
            <p:spPr>
              <a:xfrm>
                <a:off x="6654117" y="180471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7" name="Freeform: Shape 258">
                <a:extLst>
                  <a:ext uri="{FF2B5EF4-FFF2-40B4-BE49-F238E27FC236}">
                    <a16:creationId xmlns:a16="http://schemas.microsoft.com/office/drawing/2014/main" xmlns="" id="{B802D2D1-AD45-4703-8029-BE59983B9503}"/>
                  </a:ext>
                </a:extLst>
              </p:cNvPr>
              <p:cNvSpPr/>
              <p:nvPr/>
            </p:nvSpPr>
            <p:spPr>
              <a:xfrm>
                <a:off x="6730317" y="199522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8" name="Freeform: Shape 259">
                <a:extLst>
                  <a:ext uri="{FF2B5EF4-FFF2-40B4-BE49-F238E27FC236}">
                    <a16:creationId xmlns:a16="http://schemas.microsoft.com/office/drawing/2014/main" xmlns="" id="{06AF79D9-B961-4B83-BBC1-C2E68D1D456E}"/>
                  </a:ext>
                </a:extLst>
              </p:cNvPr>
              <p:cNvSpPr/>
              <p:nvPr/>
            </p:nvSpPr>
            <p:spPr>
              <a:xfrm>
                <a:off x="6825567" y="216667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9" name="Freeform: Shape 260">
                <a:extLst>
                  <a:ext uri="{FF2B5EF4-FFF2-40B4-BE49-F238E27FC236}">
                    <a16:creationId xmlns:a16="http://schemas.microsoft.com/office/drawing/2014/main" xmlns="" id="{F0768ED3-30FF-4C19-AAB1-45D8B0BDEA31}"/>
                  </a:ext>
                </a:extLst>
              </p:cNvPr>
              <p:cNvSpPr/>
              <p:nvPr/>
            </p:nvSpPr>
            <p:spPr>
              <a:xfrm>
                <a:off x="7187526" y="28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0" name="Freeform: Shape 261">
                <a:extLst>
                  <a:ext uri="{FF2B5EF4-FFF2-40B4-BE49-F238E27FC236}">
                    <a16:creationId xmlns:a16="http://schemas.microsoft.com/office/drawing/2014/main" xmlns="" id="{D7EB539F-126A-435B-BDC3-6D5DC3C599F2}"/>
                  </a:ext>
                </a:extLst>
              </p:cNvPr>
              <p:cNvSpPr/>
              <p:nvPr/>
            </p:nvSpPr>
            <p:spPr>
              <a:xfrm>
                <a:off x="7206576" y="28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1" name="Freeform: Shape 262">
                <a:extLst>
                  <a:ext uri="{FF2B5EF4-FFF2-40B4-BE49-F238E27FC236}">
                    <a16:creationId xmlns:a16="http://schemas.microsoft.com/office/drawing/2014/main" xmlns="" id="{F74F1C80-E80F-4597-BB8B-95F595902699}"/>
                  </a:ext>
                </a:extLst>
              </p:cNvPr>
              <p:cNvSpPr/>
              <p:nvPr/>
            </p:nvSpPr>
            <p:spPr>
              <a:xfrm>
                <a:off x="7244676" y="28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2" name="Freeform: Shape 263">
                <a:extLst>
                  <a:ext uri="{FF2B5EF4-FFF2-40B4-BE49-F238E27FC236}">
                    <a16:creationId xmlns:a16="http://schemas.microsoft.com/office/drawing/2014/main" xmlns="" id="{3599977B-7E13-4D7E-8657-851123F6E01C}"/>
                  </a:ext>
                </a:extLst>
              </p:cNvPr>
              <p:cNvSpPr/>
              <p:nvPr/>
            </p:nvSpPr>
            <p:spPr>
              <a:xfrm>
                <a:off x="728277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3" name="Freeform: Shape 264">
                <a:extLst>
                  <a:ext uri="{FF2B5EF4-FFF2-40B4-BE49-F238E27FC236}">
                    <a16:creationId xmlns:a16="http://schemas.microsoft.com/office/drawing/2014/main" xmlns="" id="{1A03C62D-6C03-4331-BB03-4D490D069BB9}"/>
                  </a:ext>
                </a:extLst>
              </p:cNvPr>
              <p:cNvSpPr/>
              <p:nvPr/>
            </p:nvSpPr>
            <p:spPr>
              <a:xfrm>
                <a:off x="730182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4" name="Freeform: Shape 265">
                <a:extLst>
                  <a:ext uri="{FF2B5EF4-FFF2-40B4-BE49-F238E27FC236}">
                    <a16:creationId xmlns:a16="http://schemas.microsoft.com/office/drawing/2014/main" xmlns="" id="{488A9FB2-EA47-4ED7-815A-BC2819593004}"/>
                  </a:ext>
                </a:extLst>
              </p:cNvPr>
              <p:cNvSpPr/>
              <p:nvPr/>
            </p:nvSpPr>
            <p:spPr>
              <a:xfrm>
                <a:off x="733992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5" name="Freeform: Shape 266">
                <a:extLst>
                  <a:ext uri="{FF2B5EF4-FFF2-40B4-BE49-F238E27FC236}">
                    <a16:creationId xmlns:a16="http://schemas.microsoft.com/office/drawing/2014/main" xmlns="" id="{3DA190A2-8D81-4902-B4AF-9C380406FB31}"/>
                  </a:ext>
                </a:extLst>
              </p:cNvPr>
              <p:cNvSpPr/>
              <p:nvPr/>
            </p:nvSpPr>
            <p:spPr>
              <a:xfrm>
                <a:off x="733992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6" name="Freeform: Shape 267">
                <a:extLst>
                  <a:ext uri="{FF2B5EF4-FFF2-40B4-BE49-F238E27FC236}">
                    <a16:creationId xmlns:a16="http://schemas.microsoft.com/office/drawing/2014/main" xmlns="" id="{64C0CEFC-0F45-46DB-AA7E-DF8FBDC7F708}"/>
                  </a:ext>
                </a:extLst>
              </p:cNvPr>
              <p:cNvSpPr/>
              <p:nvPr/>
            </p:nvSpPr>
            <p:spPr>
              <a:xfrm>
                <a:off x="6314369" y="1553916"/>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7" name="Freeform: Shape 268">
                <a:extLst>
                  <a:ext uri="{FF2B5EF4-FFF2-40B4-BE49-F238E27FC236}">
                    <a16:creationId xmlns:a16="http://schemas.microsoft.com/office/drawing/2014/main" xmlns="" id="{860604AC-BA19-48D8-9A22-B5FD1026B8C7}"/>
                  </a:ext>
                </a:extLst>
              </p:cNvPr>
              <p:cNvSpPr/>
              <p:nvPr/>
            </p:nvSpPr>
            <p:spPr>
              <a:xfrm>
                <a:off x="6352469" y="1687267"/>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8" name="Freeform: Shape 269">
                <a:extLst>
                  <a:ext uri="{FF2B5EF4-FFF2-40B4-BE49-F238E27FC236}">
                    <a16:creationId xmlns:a16="http://schemas.microsoft.com/office/drawing/2014/main" xmlns="" id="{C66CCDC6-595C-4087-93A6-9E2AEE54CAEB}"/>
                  </a:ext>
                </a:extLst>
              </p:cNvPr>
              <p:cNvSpPr/>
              <p:nvPr/>
            </p:nvSpPr>
            <p:spPr>
              <a:xfrm>
                <a:off x="6466769" y="1763468"/>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9" name="Freeform: Shape 270">
                <a:extLst>
                  <a:ext uri="{FF2B5EF4-FFF2-40B4-BE49-F238E27FC236}">
                    <a16:creationId xmlns:a16="http://schemas.microsoft.com/office/drawing/2014/main" xmlns="" id="{08166C73-4EF6-4BFA-AB30-7D2EF52F19DA}"/>
                  </a:ext>
                </a:extLst>
              </p:cNvPr>
              <p:cNvSpPr/>
              <p:nvPr/>
            </p:nvSpPr>
            <p:spPr>
              <a:xfrm>
                <a:off x="6600119" y="1858718"/>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0" name="Freeform: Shape 271">
                <a:extLst>
                  <a:ext uri="{FF2B5EF4-FFF2-40B4-BE49-F238E27FC236}">
                    <a16:creationId xmlns:a16="http://schemas.microsoft.com/office/drawing/2014/main" xmlns="" id="{834707E8-D472-4A32-8E62-AB7D983910D7}"/>
                  </a:ext>
                </a:extLst>
              </p:cNvPr>
              <p:cNvSpPr/>
              <p:nvPr/>
            </p:nvSpPr>
            <p:spPr>
              <a:xfrm>
                <a:off x="6676319" y="2030170"/>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1" name="Freeform: Shape 272">
                <a:extLst>
                  <a:ext uri="{FF2B5EF4-FFF2-40B4-BE49-F238E27FC236}">
                    <a16:creationId xmlns:a16="http://schemas.microsoft.com/office/drawing/2014/main" xmlns="" id="{ADBEBA42-30D8-4F2C-811E-88AF5F3A98D8}"/>
                  </a:ext>
                </a:extLst>
              </p:cNvPr>
              <p:cNvSpPr/>
              <p:nvPr/>
            </p:nvSpPr>
            <p:spPr>
              <a:xfrm>
                <a:off x="6771569" y="223972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2" name="Freeform: Shape 273">
                <a:extLst>
                  <a:ext uri="{FF2B5EF4-FFF2-40B4-BE49-F238E27FC236}">
                    <a16:creationId xmlns:a16="http://schemas.microsoft.com/office/drawing/2014/main" xmlns="" id="{63BCF189-7F3C-4C14-8765-E2D41CA2A7A5}"/>
                  </a:ext>
                </a:extLst>
              </p:cNvPr>
              <p:cNvSpPr/>
              <p:nvPr/>
            </p:nvSpPr>
            <p:spPr>
              <a:xfrm>
                <a:off x="6847769" y="252547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3" name="Freeform: Shape 274">
                <a:extLst>
                  <a:ext uri="{FF2B5EF4-FFF2-40B4-BE49-F238E27FC236}">
                    <a16:creationId xmlns:a16="http://schemas.microsoft.com/office/drawing/2014/main" xmlns="" id="{54B9401C-19DC-4023-A7E8-487206EF8875}"/>
                  </a:ext>
                </a:extLst>
              </p:cNvPr>
              <p:cNvSpPr/>
              <p:nvPr/>
            </p:nvSpPr>
            <p:spPr>
              <a:xfrm>
                <a:off x="7076369" y="283027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4" name="Freeform: Shape 275">
                <a:extLst>
                  <a:ext uri="{FF2B5EF4-FFF2-40B4-BE49-F238E27FC236}">
                    <a16:creationId xmlns:a16="http://schemas.microsoft.com/office/drawing/2014/main" xmlns="" id="{16A87521-F5E7-48E3-AC92-FA24937A1E04}"/>
                  </a:ext>
                </a:extLst>
              </p:cNvPr>
              <p:cNvSpPr/>
              <p:nvPr/>
            </p:nvSpPr>
            <p:spPr>
              <a:xfrm>
                <a:off x="7209719" y="292552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5" name="Freeform: Shape 276">
                <a:extLst>
                  <a:ext uri="{FF2B5EF4-FFF2-40B4-BE49-F238E27FC236}">
                    <a16:creationId xmlns:a16="http://schemas.microsoft.com/office/drawing/2014/main" xmlns="" id="{74002D7F-2FEF-4BB2-A401-C04920A7DB2D}"/>
                  </a:ext>
                </a:extLst>
              </p:cNvPr>
              <p:cNvSpPr/>
              <p:nvPr/>
            </p:nvSpPr>
            <p:spPr>
              <a:xfrm>
                <a:off x="7568526" y="348113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6" name="Freeform: Shape 277">
                <a:extLst>
                  <a:ext uri="{FF2B5EF4-FFF2-40B4-BE49-F238E27FC236}">
                    <a16:creationId xmlns:a16="http://schemas.microsoft.com/office/drawing/2014/main" xmlns="" id="{24BAD3BA-9D32-4673-B9BC-037B775B6E0E}"/>
                  </a:ext>
                </a:extLst>
              </p:cNvPr>
              <p:cNvSpPr/>
              <p:nvPr/>
            </p:nvSpPr>
            <p:spPr>
              <a:xfrm>
                <a:off x="7949526" y="403358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7" name="Freeform: Shape 278">
                <a:extLst>
                  <a:ext uri="{FF2B5EF4-FFF2-40B4-BE49-F238E27FC236}">
                    <a16:creationId xmlns:a16="http://schemas.microsoft.com/office/drawing/2014/main" xmlns="" id="{1205BF70-48E0-4395-AF3E-95137E118E1D}"/>
                  </a:ext>
                </a:extLst>
              </p:cNvPr>
              <p:cNvSpPr/>
              <p:nvPr/>
            </p:nvSpPr>
            <p:spPr>
              <a:xfrm>
                <a:off x="8025726" y="403358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grpSp>
        <p:nvGrpSpPr>
          <p:cNvPr id="108" name="Group 107">
            <a:extLst>
              <a:ext uri="{FF2B5EF4-FFF2-40B4-BE49-F238E27FC236}">
                <a16:creationId xmlns:a16="http://schemas.microsoft.com/office/drawing/2014/main" xmlns="" id="{BF055DB7-0CDF-4539-984A-9058CF8DFE0C}"/>
              </a:ext>
            </a:extLst>
          </p:cNvPr>
          <p:cNvGrpSpPr/>
          <p:nvPr/>
        </p:nvGrpSpPr>
        <p:grpSpPr>
          <a:xfrm>
            <a:off x="1322840" y="2793897"/>
            <a:ext cx="3008548" cy="2088690"/>
            <a:chOff x="4721318" y="1261951"/>
            <a:chExt cx="4686300" cy="3248044"/>
          </a:xfrm>
        </p:grpSpPr>
        <p:sp>
          <p:nvSpPr>
            <p:cNvPr id="109" name="Freeform: Shape 323">
              <a:extLst>
                <a:ext uri="{FF2B5EF4-FFF2-40B4-BE49-F238E27FC236}">
                  <a16:creationId xmlns:a16="http://schemas.microsoft.com/office/drawing/2014/main" xmlns="" id="{9E0D9C45-CB17-4120-9B88-5CDFB0B9130F}"/>
                </a:ext>
              </a:extLst>
            </p:cNvPr>
            <p:cNvSpPr/>
            <p:nvPr/>
          </p:nvSpPr>
          <p:spPr>
            <a:xfrm>
              <a:off x="4721318" y="1310807"/>
              <a:ext cx="4686300" cy="3143250"/>
            </a:xfrm>
            <a:custGeom>
              <a:avLst/>
              <a:gdLst>
                <a:gd name="connsiteX0" fmla="*/ 4687796 w 4686300"/>
                <a:gd name="connsiteY0" fmla="*/ 3143876 h 3143250"/>
                <a:gd name="connsiteX1" fmla="*/ 3165662 w 4686300"/>
                <a:gd name="connsiteY1" fmla="*/ 3143876 h 3143250"/>
                <a:gd name="connsiteX2" fmla="*/ 3165662 w 4686300"/>
                <a:gd name="connsiteY2" fmla="*/ 2465296 h 3143250"/>
                <a:gd name="connsiteX3" fmla="*/ 3016253 w 4686300"/>
                <a:gd name="connsiteY3" fmla="*/ 2465296 h 3143250"/>
                <a:gd name="connsiteX4" fmla="*/ 3016253 w 4686300"/>
                <a:gd name="connsiteY4" fmla="*/ 2032623 h 3143250"/>
                <a:gd name="connsiteX5" fmla="*/ 2490197 w 4686300"/>
                <a:gd name="connsiteY5" fmla="*/ 2032623 h 3143250"/>
                <a:gd name="connsiteX6" fmla="*/ 2490197 w 4686300"/>
                <a:gd name="connsiteY6" fmla="*/ 1820958 h 3143250"/>
                <a:gd name="connsiteX7" fmla="*/ 2256739 w 4686300"/>
                <a:gd name="connsiteY7" fmla="*/ 1820958 h 3143250"/>
                <a:gd name="connsiteX8" fmla="*/ 2256739 w 4686300"/>
                <a:gd name="connsiteY8" fmla="*/ 1581271 h 3143250"/>
                <a:gd name="connsiteX9" fmla="*/ 1730683 w 4686300"/>
                <a:gd name="connsiteY9" fmla="*/ 1581271 h 3143250"/>
                <a:gd name="connsiteX10" fmla="*/ 1730683 w 4686300"/>
                <a:gd name="connsiteY10" fmla="*/ 1478554 h 3143250"/>
                <a:gd name="connsiteX11" fmla="*/ 1634195 w 4686300"/>
                <a:gd name="connsiteY11" fmla="*/ 1478554 h 3143250"/>
                <a:gd name="connsiteX12" fmla="*/ 1634195 w 4686300"/>
                <a:gd name="connsiteY12" fmla="*/ 1332259 h 3143250"/>
                <a:gd name="connsiteX13" fmla="*/ 1540812 w 4686300"/>
                <a:gd name="connsiteY13" fmla="*/ 1332259 h 3143250"/>
                <a:gd name="connsiteX14" fmla="*/ 1540812 w 4686300"/>
                <a:gd name="connsiteY14" fmla="*/ 1220198 h 3143250"/>
                <a:gd name="connsiteX15" fmla="*/ 1469212 w 4686300"/>
                <a:gd name="connsiteY15" fmla="*/ 1220198 h 3143250"/>
                <a:gd name="connsiteX16" fmla="*/ 1469212 w 4686300"/>
                <a:gd name="connsiteY16" fmla="*/ 1148608 h 3143250"/>
                <a:gd name="connsiteX17" fmla="*/ 1431865 w 4686300"/>
                <a:gd name="connsiteY17" fmla="*/ 1148608 h 3143250"/>
                <a:gd name="connsiteX18" fmla="*/ 1431865 w 4686300"/>
                <a:gd name="connsiteY18" fmla="*/ 1064559 h 3143250"/>
                <a:gd name="connsiteX19" fmla="*/ 1360265 w 4686300"/>
                <a:gd name="connsiteY19" fmla="*/ 1064559 h 3143250"/>
                <a:gd name="connsiteX20" fmla="*/ 1360265 w 4686300"/>
                <a:gd name="connsiteY20" fmla="*/ 977405 h 3143250"/>
                <a:gd name="connsiteX21" fmla="*/ 1260662 w 4686300"/>
                <a:gd name="connsiteY21" fmla="*/ 977405 h 3143250"/>
                <a:gd name="connsiteX22" fmla="*/ 1260662 w 4686300"/>
                <a:gd name="connsiteY22" fmla="*/ 890247 h 3143250"/>
                <a:gd name="connsiteX23" fmla="*/ 1217086 w 4686300"/>
                <a:gd name="connsiteY23" fmla="*/ 890247 h 3143250"/>
                <a:gd name="connsiteX24" fmla="*/ 1217086 w 4686300"/>
                <a:gd name="connsiteY24" fmla="*/ 722158 h 3143250"/>
                <a:gd name="connsiteX25" fmla="*/ 1167279 w 4686300"/>
                <a:gd name="connsiteY25" fmla="*/ 722158 h 3143250"/>
                <a:gd name="connsiteX26" fmla="*/ 1167279 w 4686300"/>
                <a:gd name="connsiteY26" fmla="*/ 585197 h 3143250"/>
                <a:gd name="connsiteX27" fmla="*/ 1080126 w 4686300"/>
                <a:gd name="connsiteY27" fmla="*/ 585197 h 3143250"/>
                <a:gd name="connsiteX28" fmla="*/ 1080126 w 4686300"/>
                <a:gd name="connsiteY28" fmla="*/ 476251 h 3143250"/>
                <a:gd name="connsiteX29" fmla="*/ 968064 w 4686300"/>
                <a:gd name="connsiteY29" fmla="*/ 476251 h 3143250"/>
                <a:gd name="connsiteX30" fmla="*/ 968064 w 4686300"/>
                <a:gd name="connsiteY30" fmla="*/ 426448 h 3143250"/>
                <a:gd name="connsiteX31" fmla="*/ 899584 w 4686300"/>
                <a:gd name="connsiteY31" fmla="*/ 426448 h 3143250"/>
                <a:gd name="connsiteX32" fmla="*/ 899584 w 4686300"/>
                <a:gd name="connsiteY32" fmla="*/ 351741 h 3143250"/>
                <a:gd name="connsiteX33" fmla="*/ 737721 w 4686300"/>
                <a:gd name="connsiteY33" fmla="*/ 351741 h 3143250"/>
                <a:gd name="connsiteX34" fmla="*/ 737721 w 4686300"/>
                <a:gd name="connsiteY34" fmla="*/ 202329 h 3143250"/>
                <a:gd name="connsiteX35" fmla="*/ 588309 w 4686300"/>
                <a:gd name="connsiteY35" fmla="*/ 202329 h 3143250"/>
                <a:gd name="connsiteX36" fmla="*/ 588309 w 4686300"/>
                <a:gd name="connsiteY36" fmla="*/ 143188 h 3143250"/>
                <a:gd name="connsiteX37" fmla="*/ 554069 w 4686300"/>
                <a:gd name="connsiteY37" fmla="*/ 143188 h 3143250"/>
                <a:gd name="connsiteX38" fmla="*/ 554069 w 4686300"/>
                <a:gd name="connsiteY38" fmla="*/ 59144 h 3143250"/>
                <a:gd name="connsiteX39" fmla="*/ 395319 w 4686300"/>
                <a:gd name="connsiteY39" fmla="*/ 59144 h 3143250"/>
                <a:gd name="connsiteX40" fmla="*/ 395319 w 4686300"/>
                <a:gd name="connsiteY40" fmla="*/ 3114 h 3143250"/>
                <a:gd name="connsiteX41" fmla="*/ 0 w 4686300"/>
                <a:gd name="connsiteY41" fmla="*/ 3114 h 3143250"/>
                <a:gd name="connsiteX42" fmla="*/ 0 w 4686300"/>
                <a:gd name="connsiteY42" fmla="*/ 0 h 314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686300" h="3143250">
                  <a:moveTo>
                    <a:pt x="4687796" y="3143876"/>
                  </a:moveTo>
                  <a:lnTo>
                    <a:pt x="3165662" y="3143876"/>
                  </a:lnTo>
                  <a:lnTo>
                    <a:pt x="3165662" y="2465296"/>
                  </a:lnTo>
                  <a:lnTo>
                    <a:pt x="3016253" y="2465296"/>
                  </a:lnTo>
                  <a:lnTo>
                    <a:pt x="3016253" y="2032623"/>
                  </a:lnTo>
                  <a:lnTo>
                    <a:pt x="2490197" y="2032623"/>
                  </a:lnTo>
                  <a:lnTo>
                    <a:pt x="2490197" y="1820958"/>
                  </a:lnTo>
                  <a:lnTo>
                    <a:pt x="2256739" y="1820958"/>
                  </a:lnTo>
                  <a:lnTo>
                    <a:pt x="2256739" y="1581271"/>
                  </a:lnTo>
                  <a:lnTo>
                    <a:pt x="1730683" y="1581271"/>
                  </a:lnTo>
                  <a:lnTo>
                    <a:pt x="1730683" y="1478554"/>
                  </a:lnTo>
                  <a:lnTo>
                    <a:pt x="1634195" y="1478554"/>
                  </a:lnTo>
                  <a:lnTo>
                    <a:pt x="1634195" y="1332259"/>
                  </a:lnTo>
                  <a:lnTo>
                    <a:pt x="1540812" y="1332259"/>
                  </a:lnTo>
                  <a:lnTo>
                    <a:pt x="1540812" y="1220198"/>
                  </a:lnTo>
                  <a:lnTo>
                    <a:pt x="1469212" y="1220198"/>
                  </a:lnTo>
                  <a:lnTo>
                    <a:pt x="1469212" y="1148608"/>
                  </a:lnTo>
                  <a:lnTo>
                    <a:pt x="1431865" y="1148608"/>
                  </a:lnTo>
                  <a:lnTo>
                    <a:pt x="1431865" y="1064559"/>
                  </a:lnTo>
                  <a:lnTo>
                    <a:pt x="1360265" y="1064559"/>
                  </a:lnTo>
                  <a:lnTo>
                    <a:pt x="1360265" y="977405"/>
                  </a:lnTo>
                  <a:lnTo>
                    <a:pt x="1260662" y="977405"/>
                  </a:lnTo>
                  <a:lnTo>
                    <a:pt x="1260662" y="890247"/>
                  </a:lnTo>
                  <a:lnTo>
                    <a:pt x="1217086" y="890247"/>
                  </a:lnTo>
                  <a:lnTo>
                    <a:pt x="1217086" y="722158"/>
                  </a:lnTo>
                  <a:lnTo>
                    <a:pt x="1167279" y="722158"/>
                  </a:lnTo>
                  <a:lnTo>
                    <a:pt x="1167279" y="585197"/>
                  </a:lnTo>
                  <a:lnTo>
                    <a:pt x="1080126" y="585197"/>
                  </a:lnTo>
                  <a:lnTo>
                    <a:pt x="1080126" y="476251"/>
                  </a:lnTo>
                  <a:lnTo>
                    <a:pt x="968064" y="476251"/>
                  </a:lnTo>
                  <a:lnTo>
                    <a:pt x="968064" y="426448"/>
                  </a:lnTo>
                  <a:lnTo>
                    <a:pt x="899584" y="426448"/>
                  </a:lnTo>
                  <a:lnTo>
                    <a:pt x="899584" y="351741"/>
                  </a:lnTo>
                  <a:lnTo>
                    <a:pt x="737721" y="351741"/>
                  </a:lnTo>
                  <a:lnTo>
                    <a:pt x="737721" y="202329"/>
                  </a:lnTo>
                  <a:lnTo>
                    <a:pt x="588309" y="202329"/>
                  </a:lnTo>
                  <a:lnTo>
                    <a:pt x="588309" y="143188"/>
                  </a:lnTo>
                  <a:lnTo>
                    <a:pt x="554069" y="143188"/>
                  </a:lnTo>
                  <a:lnTo>
                    <a:pt x="554069" y="59144"/>
                  </a:lnTo>
                  <a:lnTo>
                    <a:pt x="395319" y="59144"/>
                  </a:lnTo>
                  <a:lnTo>
                    <a:pt x="395319" y="3114"/>
                  </a:lnTo>
                  <a:lnTo>
                    <a:pt x="0" y="3114"/>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110" name="Group 109">
              <a:extLst>
                <a:ext uri="{FF2B5EF4-FFF2-40B4-BE49-F238E27FC236}">
                  <a16:creationId xmlns:a16="http://schemas.microsoft.com/office/drawing/2014/main" xmlns="" id="{C679127D-B869-4EA1-8820-B3854DBF803F}"/>
                </a:ext>
              </a:extLst>
            </p:cNvPr>
            <p:cNvGrpSpPr/>
            <p:nvPr/>
          </p:nvGrpSpPr>
          <p:grpSpPr>
            <a:xfrm>
              <a:off x="5116636" y="1261951"/>
              <a:ext cx="4257701" cy="3248044"/>
              <a:chOff x="5116636" y="1261951"/>
              <a:chExt cx="4257701" cy="3248044"/>
            </a:xfrm>
          </p:grpSpPr>
          <p:sp>
            <p:nvSpPr>
              <p:cNvPr id="111" name="Freeform: Shape 324">
                <a:extLst>
                  <a:ext uri="{FF2B5EF4-FFF2-40B4-BE49-F238E27FC236}">
                    <a16:creationId xmlns:a16="http://schemas.microsoft.com/office/drawing/2014/main" xmlns="" id="{AC5F93CF-81CB-4FC2-83C7-309E9D8EEABC}"/>
                  </a:ext>
                </a:extLst>
              </p:cNvPr>
              <p:cNvSpPr/>
              <p:nvPr/>
            </p:nvSpPr>
            <p:spPr>
              <a:xfrm>
                <a:off x="5116636" y="12619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2" name="Freeform: Shape 325">
                <a:extLst>
                  <a:ext uri="{FF2B5EF4-FFF2-40B4-BE49-F238E27FC236}">
                    <a16:creationId xmlns:a16="http://schemas.microsoft.com/office/drawing/2014/main" xmlns="" id="{FF8E5D18-9AFE-4C93-955C-A987DB833CEE}"/>
                  </a:ext>
                </a:extLst>
              </p:cNvPr>
              <p:cNvSpPr/>
              <p:nvPr/>
            </p:nvSpPr>
            <p:spPr>
              <a:xfrm>
                <a:off x="5497638" y="160485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3" name="Freeform: Shape 326">
                <a:extLst>
                  <a:ext uri="{FF2B5EF4-FFF2-40B4-BE49-F238E27FC236}">
                    <a16:creationId xmlns:a16="http://schemas.microsoft.com/office/drawing/2014/main" xmlns="" id="{9D7F6201-F1E5-4CBB-B014-0EE14370CFC3}"/>
                  </a:ext>
                </a:extLst>
              </p:cNvPr>
              <p:cNvSpPr/>
              <p:nvPr/>
            </p:nvSpPr>
            <p:spPr>
              <a:xfrm>
                <a:off x="5707193" y="171915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4" name="Freeform: Shape 327">
                <a:extLst>
                  <a:ext uri="{FF2B5EF4-FFF2-40B4-BE49-F238E27FC236}">
                    <a16:creationId xmlns:a16="http://schemas.microsoft.com/office/drawing/2014/main" xmlns="" id="{36300DAA-34B8-4CC9-BBC4-5761B45092BA}"/>
                  </a:ext>
                </a:extLst>
              </p:cNvPr>
              <p:cNvSpPr/>
              <p:nvPr/>
            </p:nvSpPr>
            <p:spPr>
              <a:xfrm>
                <a:off x="5745293" y="171915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5" name="Freeform: Shape 328">
                <a:extLst>
                  <a:ext uri="{FF2B5EF4-FFF2-40B4-BE49-F238E27FC236}">
                    <a16:creationId xmlns:a16="http://schemas.microsoft.com/office/drawing/2014/main" xmlns="" id="{87871078-B992-48F5-BA8A-6ECD1CE42CC2}"/>
                  </a:ext>
                </a:extLst>
              </p:cNvPr>
              <p:cNvSpPr/>
              <p:nvPr/>
            </p:nvSpPr>
            <p:spPr>
              <a:xfrm>
                <a:off x="5916743" y="198585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6" name="Freeform: Shape 329">
                <a:extLst>
                  <a:ext uri="{FF2B5EF4-FFF2-40B4-BE49-F238E27FC236}">
                    <a16:creationId xmlns:a16="http://schemas.microsoft.com/office/drawing/2014/main" xmlns="" id="{CC199155-6899-4475-8A4B-27F0B08A7344}"/>
                  </a:ext>
                </a:extLst>
              </p:cNvPr>
              <p:cNvSpPr/>
              <p:nvPr/>
            </p:nvSpPr>
            <p:spPr>
              <a:xfrm>
                <a:off x="5954843" y="2138257"/>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7" name="Freeform: Shape 330">
                <a:extLst>
                  <a:ext uri="{FF2B5EF4-FFF2-40B4-BE49-F238E27FC236}">
                    <a16:creationId xmlns:a16="http://schemas.microsoft.com/office/drawing/2014/main" xmlns="" id="{8270F244-8100-426E-B5AE-E124B24A1EF3}"/>
                  </a:ext>
                </a:extLst>
              </p:cNvPr>
              <p:cNvSpPr/>
              <p:nvPr/>
            </p:nvSpPr>
            <p:spPr>
              <a:xfrm>
                <a:off x="6031043" y="223351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8" name="Freeform: Shape 331">
                <a:extLst>
                  <a:ext uri="{FF2B5EF4-FFF2-40B4-BE49-F238E27FC236}">
                    <a16:creationId xmlns:a16="http://schemas.microsoft.com/office/drawing/2014/main" xmlns="" id="{E227265D-1955-468F-B596-B7B5D3E87710}"/>
                  </a:ext>
                </a:extLst>
              </p:cNvPr>
              <p:cNvSpPr/>
              <p:nvPr/>
            </p:nvSpPr>
            <p:spPr>
              <a:xfrm>
                <a:off x="6202493" y="248116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9" name="Freeform: Shape 332">
                <a:extLst>
                  <a:ext uri="{FF2B5EF4-FFF2-40B4-BE49-F238E27FC236}">
                    <a16:creationId xmlns:a16="http://schemas.microsoft.com/office/drawing/2014/main" xmlns="" id="{F91579B8-8376-426E-8F18-E333E682B3B5}"/>
                  </a:ext>
                </a:extLst>
              </p:cNvPr>
              <p:cNvSpPr/>
              <p:nvPr/>
            </p:nvSpPr>
            <p:spPr>
              <a:xfrm>
                <a:off x="6373943" y="27288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0" name="Freeform: Shape 333">
                <a:extLst>
                  <a:ext uri="{FF2B5EF4-FFF2-40B4-BE49-F238E27FC236}">
                    <a16:creationId xmlns:a16="http://schemas.microsoft.com/office/drawing/2014/main" xmlns="" id="{5053F108-21F7-473D-9107-29ADB2B1699D}"/>
                  </a:ext>
                </a:extLst>
              </p:cNvPr>
              <p:cNvSpPr/>
              <p:nvPr/>
            </p:nvSpPr>
            <p:spPr>
              <a:xfrm>
                <a:off x="6431093" y="27288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1" name="Freeform: Shape 334">
                <a:extLst>
                  <a:ext uri="{FF2B5EF4-FFF2-40B4-BE49-F238E27FC236}">
                    <a16:creationId xmlns:a16="http://schemas.microsoft.com/office/drawing/2014/main" xmlns="" id="{1BF778D6-D68E-4F26-8CFF-F618ED6F35AC}"/>
                  </a:ext>
                </a:extLst>
              </p:cNvPr>
              <p:cNvSpPr/>
              <p:nvPr/>
            </p:nvSpPr>
            <p:spPr>
              <a:xfrm>
                <a:off x="66025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2" name="Freeform: Shape 335">
                <a:extLst>
                  <a:ext uri="{FF2B5EF4-FFF2-40B4-BE49-F238E27FC236}">
                    <a16:creationId xmlns:a16="http://schemas.microsoft.com/office/drawing/2014/main" xmlns="" id="{C780646E-DECB-4587-B5B1-AE35C570AEE8}"/>
                  </a:ext>
                </a:extLst>
              </p:cNvPr>
              <p:cNvSpPr/>
              <p:nvPr/>
            </p:nvSpPr>
            <p:spPr>
              <a:xfrm>
                <a:off x="665969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3" name="Freeform: Shape 336">
                <a:extLst>
                  <a:ext uri="{FF2B5EF4-FFF2-40B4-BE49-F238E27FC236}">
                    <a16:creationId xmlns:a16="http://schemas.microsoft.com/office/drawing/2014/main" xmlns="" id="{A9E4BDB3-594B-4EE5-AEAE-D3E8C9283DC5}"/>
                  </a:ext>
                </a:extLst>
              </p:cNvPr>
              <p:cNvSpPr/>
              <p:nvPr/>
            </p:nvSpPr>
            <p:spPr>
              <a:xfrm>
                <a:off x="67168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4" name="Freeform: Shape 337">
                <a:extLst>
                  <a:ext uri="{FF2B5EF4-FFF2-40B4-BE49-F238E27FC236}">
                    <a16:creationId xmlns:a16="http://schemas.microsoft.com/office/drawing/2014/main" xmlns="" id="{4A2A6A39-AD38-4C03-85E7-699617F109AA}"/>
                  </a:ext>
                </a:extLst>
              </p:cNvPr>
              <p:cNvSpPr/>
              <p:nvPr/>
            </p:nvSpPr>
            <p:spPr>
              <a:xfrm>
                <a:off x="67549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5" name="Freeform: Shape 338">
                <a:extLst>
                  <a:ext uri="{FF2B5EF4-FFF2-40B4-BE49-F238E27FC236}">
                    <a16:creationId xmlns:a16="http://schemas.microsoft.com/office/drawing/2014/main" xmlns="" id="{359D7F8D-069A-4C7A-B6BF-57A77852CD29}"/>
                  </a:ext>
                </a:extLst>
              </p:cNvPr>
              <p:cNvSpPr/>
              <p:nvPr/>
            </p:nvSpPr>
            <p:spPr>
              <a:xfrm>
                <a:off x="68311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6" name="Freeform: Shape 339">
                <a:extLst>
                  <a:ext uri="{FF2B5EF4-FFF2-40B4-BE49-F238E27FC236}">
                    <a16:creationId xmlns:a16="http://schemas.microsoft.com/office/drawing/2014/main" xmlns="" id="{1D0BC979-38FD-402D-86CA-6B46AAB0727F}"/>
                  </a:ext>
                </a:extLst>
              </p:cNvPr>
              <p:cNvSpPr/>
              <p:nvPr/>
            </p:nvSpPr>
            <p:spPr>
              <a:xfrm>
                <a:off x="69073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7" name="Freeform: Shape 340">
                <a:extLst>
                  <a:ext uri="{FF2B5EF4-FFF2-40B4-BE49-F238E27FC236}">
                    <a16:creationId xmlns:a16="http://schemas.microsoft.com/office/drawing/2014/main" xmlns="" id="{B6240012-CEF6-4E19-9818-858E6D394B2E}"/>
                  </a:ext>
                </a:extLst>
              </p:cNvPr>
              <p:cNvSpPr/>
              <p:nvPr/>
            </p:nvSpPr>
            <p:spPr>
              <a:xfrm>
                <a:off x="692639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8" name="Freeform: Shape 341">
                <a:extLst>
                  <a:ext uri="{FF2B5EF4-FFF2-40B4-BE49-F238E27FC236}">
                    <a16:creationId xmlns:a16="http://schemas.microsoft.com/office/drawing/2014/main" xmlns="" id="{C7FB499E-4F23-44BA-9101-BD58A6706447}"/>
                  </a:ext>
                </a:extLst>
              </p:cNvPr>
              <p:cNvSpPr/>
              <p:nvPr/>
            </p:nvSpPr>
            <p:spPr>
              <a:xfrm>
                <a:off x="694545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9" name="Freeform: Shape 342">
                <a:extLst>
                  <a:ext uri="{FF2B5EF4-FFF2-40B4-BE49-F238E27FC236}">
                    <a16:creationId xmlns:a16="http://schemas.microsoft.com/office/drawing/2014/main" xmlns="" id="{1657CC29-9AD2-4F7B-8F09-ECF08C970B16}"/>
                  </a:ext>
                </a:extLst>
              </p:cNvPr>
              <p:cNvSpPr/>
              <p:nvPr/>
            </p:nvSpPr>
            <p:spPr>
              <a:xfrm>
                <a:off x="723120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0" name="Freeform: Shape 343">
                <a:extLst>
                  <a:ext uri="{FF2B5EF4-FFF2-40B4-BE49-F238E27FC236}">
                    <a16:creationId xmlns:a16="http://schemas.microsoft.com/office/drawing/2014/main" xmlns="" id="{F4FCBE6A-65BB-4B41-8AA1-2AEC57A14F74}"/>
                  </a:ext>
                </a:extLst>
              </p:cNvPr>
              <p:cNvSpPr/>
              <p:nvPr/>
            </p:nvSpPr>
            <p:spPr>
              <a:xfrm>
                <a:off x="728835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1" name="Freeform: Shape 344">
                <a:extLst>
                  <a:ext uri="{FF2B5EF4-FFF2-40B4-BE49-F238E27FC236}">
                    <a16:creationId xmlns:a16="http://schemas.microsoft.com/office/drawing/2014/main" xmlns="" id="{23838042-24C8-4CF0-AB37-CBAEB1D7D8E7}"/>
                  </a:ext>
                </a:extLst>
              </p:cNvPr>
              <p:cNvSpPr/>
              <p:nvPr/>
            </p:nvSpPr>
            <p:spPr>
              <a:xfrm>
                <a:off x="738360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2" name="Freeform: Shape 345">
                <a:extLst>
                  <a:ext uri="{FF2B5EF4-FFF2-40B4-BE49-F238E27FC236}">
                    <a16:creationId xmlns:a16="http://schemas.microsoft.com/office/drawing/2014/main" xmlns="" id="{001B185B-0A6D-4FA2-85B6-A6A035BB7D3C}"/>
                  </a:ext>
                </a:extLst>
              </p:cNvPr>
              <p:cNvSpPr/>
              <p:nvPr/>
            </p:nvSpPr>
            <p:spPr>
              <a:xfrm>
                <a:off x="747885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3" name="Freeform: Shape 346">
                <a:extLst>
                  <a:ext uri="{FF2B5EF4-FFF2-40B4-BE49-F238E27FC236}">
                    <a16:creationId xmlns:a16="http://schemas.microsoft.com/office/drawing/2014/main" xmlns="" id="{E000DD5F-1E9B-462E-8469-1E7FCB01FC68}"/>
                  </a:ext>
                </a:extLst>
              </p:cNvPr>
              <p:cNvSpPr/>
              <p:nvPr/>
            </p:nvSpPr>
            <p:spPr>
              <a:xfrm>
                <a:off x="759315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4" name="Freeform: Shape 347">
                <a:extLst>
                  <a:ext uri="{FF2B5EF4-FFF2-40B4-BE49-F238E27FC236}">
                    <a16:creationId xmlns:a16="http://schemas.microsoft.com/office/drawing/2014/main" xmlns="" id="{20345F93-1BC6-485A-AD5C-D85B15055186}"/>
                  </a:ext>
                </a:extLst>
              </p:cNvPr>
              <p:cNvSpPr/>
              <p:nvPr/>
            </p:nvSpPr>
            <p:spPr>
              <a:xfrm>
                <a:off x="5405538" y="158265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5" name="Freeform: Shape 348">
                <a:extLst>
                  <a:ext uri="{FF2B5EF4-FFF2-40B4-BE49-F238E27FC236}">
                    <a16:creationId xmlns:a16="http://schemas.microsoft.com/office/drawing/2014/main" xmlns="" id="{7E6BF29B-AD66-49B6-BB59-C16F0647B23E}"/>
                  </a:ext>
                </a:extLst>
              </p:cNvPr>
              <p:cNvSpPr/>
              <p:nvPr/>
            </p:nvSpPr>
            <p:spPr>
              <a:xfrm>
                <a:off x="6148496" y="2516108"/>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6" name="Freeform: Shape 349">
                <a:extLst>
                  <a:ext uri="{FF2B5EF4-FFF2-40B4-BE49-F238E27FC236}">
                    <a16:creationId xmlns:a16="http://schemas.microsoft.com/office/drawing/2014/main" xmlns="" id="{A21A4344-8E82-4301-B0EB-4EC9787DF820}"/>
                  </a:ext>
                </a:extLst>
              </p:cNvPr>
              <p:cNvSpPr/>
              <p:nvPr/>
            </p:nvSpPr>
            <p:spPr>
              <a:xfrm>
                <a:off x="7783653" y="37194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7" name="Freeform: Shape 350">
                <a:extLst>
                  <a:ext uri="{FF2B5EF4-FFF2-40B4-BE49-F238E27FC236}">
                    <a16:creationId xmlns:a16="http://schemas.microsoft.com/office/drawing/2014/main" xmlns="" id="{BDD0754C-A8DC-4B61-A701-6A058146F649}"/>
                  </a:ext>
                </a:extLst>
              </p:cNvPr>
              <p:cNvSpPr/>
              <p:nvPr/>
            </p:nvSpPr>
            <p:spPr>
              <a:xfrm>
                <a:off x="9364812" y="440522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sp>
        <p:nvSpPr>
          <p:cNvPr id="138" name="TextBox 137">
            <a:extLst>
              <a:ext uri="{FF2B5EF4-FFF2-40B4-BE49-F238E27FC236}">
                <a16:creationId xmlns:a16="http://schemas.microsoft.com/office/drawing/2014/main" xmlns="" id="{110EBFF9-D484-4354-BC52-084C14930F55}"/>
              </a:ext>
            </a:extLst>
          </p:cNvPr>
          <p:cNvSpPr txBox="1"/>
          <p:nvPr/>
        </p:nvSpPr>
        <p:spPr>
          <a:xfrm>
            <a:off x="2678593" y="2958751"/>
            <a:ext cx="2005677" cy="600164"/>
          </a:xfrm>
          <a:prstGeom prst="rect">
            <a:avLst/>
          </a:prstGeom>
          <a:noFill/>
        </p:spPr>
        <p:txBody>
          <a:bodyPr wrap="none" rtlCol="0">
            <a:spAutoFit/>
          </a:bodyPr>
          <a:lstStyle/>
          <a:p>
            <a:pPr algn="r"/>
            <a:r>
              <a:rPr lang="fr-FR" sz="1100" dirty="0">
                <a:solidFill>
                  <a:srgbClr val="4D4D4D"/>
                </a:solidFill>
              </a:rPr>
              <a:t>HR 0,73 (IC95% 0,42 - 1,28)</a:t>
            </a:r>
          </a:p>
          <a:p>
            <a:pPr algn="r"/>
            <a:r>
              <a:rPr lang="fr-FR" sz="1100" dirty="0">
                <a:solidFill>
                  <a:srgbClr val="4D4D4D"/>
                </a:solidFill>
              </a:rPr>
              <a:t>p (log-</a:t>
            </a:r>
            <a:r>
              <a:rPr lang="fr-FR" sz="1100" dirty="0" err="1">
                <a:solidFill>
                  <a:srgbClr val="4D4D4D"/>
                </a:solidFill>
              </a:rPr>
              <a:t>rank</a:t>
            </a:r>
            <a:r>
              <a:rPr lang="fr-FR" sz="1100" dirty="0">
                <a:solidFill>
                  <a:srgbClr val="4D4D4D"/>
                </a:solidFill>
              </a:rPr>
              <a:t>) = 0,268</a:t>
            </a:r>
            <a:br>
              <a:rPr lang="fr-FR" sz="1100" dirty="0">
                <a:solidFill>
                  <a:srgbClr val="4D4D4D"/>
                </a:solidFill>
              </a:rPr>
            </a:br>
            <a:r>
              <a:rPr lang="fr-FR" sz="1100" dirty="0">
                <a:solidFill>
                  <a:srgbClr val="4D4D4D"/>
                </a:solidFill>
              </a:rPr>
              <a:t>Suivi médian: 13,8 mois</a:t>
            </a:r>
          </a:p>
        </p:txBody>
      </p:sp>
      <p:sp>
        <p:nvSpPr>
          <p:cNvPr id="139" name="Rectangle 138">
            <a:extLst>
              <a:ext uri="{FF2B5EF4-FFF2-40B4-BE49-F238E27FC236}">
                <a16:creationId xmlns:a16="http://schemas.microsoft.com/office/drawing/2014/main" xmlns="" id="{C22BB059-F8B2-42C9-8C28-925C8E21822C}"/>
              </a:ext>
            </a:extLst>
          </p:cNvPr>
          <p:cNvSpPr/>
          <p:nvPr/>
        </p:nvSpPr>
        <p:spPr>
          <a:xfrm>
            <a:off x="1315512" y="2187289"/>
            <a:ext cx="1031051" cy="261610"/>
          </a:xfrm>
          <a:prstGeom prst="rect">
            <a:avLst/>
          </a:prstGeom>
        </p:spPr>
        <p:txBody>
          <a:bodyPr wrap="none">
            <a:spAutoFit/>
          </a:bodyPr>
          <a:lstStyle/>
          <a:p>
            <a:pPr lvl="0" algn="r" defTabSz="914400" fontAlgn="base">
              <a:spcBef>
                <a:spcPct val="0"/>
              </a:spcBef>
              <a:spcAft>
                <a:spcPct val="0"/>
              </a:spcAft>
              <a:defRPr/>
            </a:pPr>
            <a:r>
              <a:rPr lang="fr-FR" sz="1100" dirty="0">
                <a:solidFill>
                  <a:schemeClr val="accent2"/>
                </a:solidFill>
                <a:latin typeface="Arial" charset="0"/>
                <a:cs typeface="Arial" panose="020B0604020202020204" pitchFamily="34" charset="0"/>
              </a:rPr>
              <a:t>FOLFIRINOX</a:t>
            </a:r>
          </a:p>
        </p:txBody>
      </p:sp>
      <p:sp>
        <p:nvSpPr>
          <p:cNvPr id="140" name="TextBox 139">
            <a:extLst>
              <a:ext uri="{FF2B5EF4-FFF2-40B4-BE49-F238E27FC236}">
                <a16:creationId xmlns:a16="http://schemas.microsoft.com/office/drawing/2014/main" xmlns="" id="{22DFDA0E-A8E4-4F89-B212-931B24CE89AB}"/>
              </a:ext>
            </a:extLst>
          </p:cNvPr>
          <p:cNvSpPr txBox="1"/>
          <p:nvPr/>
        </p:nvSpPr>
        <p:spPr>
          <a:xfrm>
            <a:off x="1316273" y="2447336"/>
            <a:ext cx="1001715" cy="241980"/>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100" dirty="0" err="1">
                <a:solidFill>
                  <a:schemeClr val="accent3"/>
                </a:solidFill>
                <a:latin typeface="Arial" charset="0"/>
                <a:cs typeface="Arial" panose="020B0604020202020204" pitchFamily="34" charset="0"/>
              </a:rPr>
              <a:t>nab</a:t>
            </a:r>
            <a:r>
              <a:rPr lang="fr-FR" sz="1100" dirty="0">
                <a:solidFill>
                  <a:schemeClr val="accent3"/>
                </a:solidFill>
                <a:latin typeface="Arial" charset="0"/>
                <a:cs typeface="Arial" panose="020B0604020202020204" pitchFamily="34" charset="0"/>
              </a:rPr>
              <a:t>-P + gem</a:t>
            </a:r>
            <a:endParaRPr kumimoji="0" lang="fr-FR" sz="1100" b="0" i="0" u="none" strike="noStrike" kern="1200" cap="none" spc="0" normalizeH="0" baseline="0" noProof="0" dirty="0">
              <a:ln>
                <a:noFill/>
              </a:ln>
              <a:solidFill>
                <a:schemeClr val="accent3"/>
              </a:solidFill>
              <a:effectLst/>
              <a:uLnTx/>
              <a:uFillTx/>
              <a:latin typeface="Arial" charset="0"/>
              <a:cs typeface="Arial" panose="020B0604020202020204" pitchFamily="34" charset="0"/>
            </a:endParaRPr>
          </a:p>
        </p:txBody>
      </p:sp>
      <p:sp>
        <p:nvSpPr>
          <p:cNvPr id="141" name="Rectangle 140">
            <a:extLst>
              <a:ext uri="{FF2B5EF4-FFF2-40B4-BE49-F238E27FC236}">
                <a16:creationId xmlns:a16="http://schemas.microsoft.com/office/drawing/2014/main" xmlns="" id="{2304D0DC-CC33-45EC-B5E8-E0567B5A8129}"/>
              </a:ext>
            </a:extLst>
          </p:cNvPr>
          <p:cNvSpPr/>
          <p:nvPr/>
        </p:nvSpPr>
        <p:spPr>
          <a:xfrm>
            <a:off x="5497123" y="2181407"/>
            <a:ext cx="1282722" cy="261610"/>
          </a:xfrm>
          <a:prstGeom prst="rect">
            <a:avLst/>
          </a:prstGeom>
        </p:spPr>
        <p:txBody>
          <a:bodyPr wrap="none">
            <a:spAutoFit/>
          </a:bodyPr>
          <a:lstStyle/>
          <a:p>
            <a:pPr lvl="0" algn="r" defTabSz="914400" fontAlgn="base">
              <a:spcBef>
                <a:spcPct val="0"/>
              </a:spcBef>
              <a:spcAft>
                <a:spcPct val="0"/>
              </a:spcAft>
              <a:defRPr/>
            </a:pPr>
            <a:r>
              <a:rPr lang="fr-FR" sz="1100" dirty="0">
                <a:solidFill>
                  <a:schemeClr val="accent6"/>
                </a:solidFill>
                <a:latin typeface="Arial" charset="0"/>
                <a:cs typeface="Arial" panose="020B0604020202020204" pitchFamily="34" charset="0"/>
              </a:rPr>
              <a:t>Réséqué (R0/R1)</a:t>
            </a:r>
          </a:p>
        </p:txBody>
      </p:sp>
      <p:graphicFrame>
        <p:nvGraphicFramePr>
          <p:cNvPr id="142" name="Table 141">
            <a:extLst>
              <a:ext uri="{FF2B5EF4-FFF2-40B4-BE49-F238E27FC236}">
                <a16:creationId xmlns:a16="http://schemas.microsoft.com/office/drawing/2014/main" xmlns="" id="{BCD3855F-C301-48F4-9F4B-48AA9DA24149}"/>
              </a:ext>
            </a:extLst>
          </p:cNvPr>
          <p:cNvGraphicFramePr>
            <a:graphicFrameLocks noGrp="1"/>
          </p:cNvGraphicFramePr>
          <p:nvPr>
            <p:extLst>
              <p:ext uri="{D42A27DB-BD31-4B8C-83A1-F6EECF244321}">
                <p14:modId xmlns:p14="http://schemas.microsoft.com/office/powerpoint/2010/main" xmlns="" val="1801963878"/>
              </p:ext>
            </p:extLst>
          </p:nvPr>
        </p:nvGraphicFramePr>
        <p:xfrm>
          <a:off x="6723759" y="1752317"/>
          <a:ext cx="2352796" cy="1203960"/>
        </p:xfrm>
        <a:graphic>
          <a:graphicData uri="http://schemas.openxmlformats.org/drawingml/2006/table">
            <a:tbl>
              <a:tblPr firstRow="1" bandRow="1">
                <a:tableStyleId>{5C22544A-7EE6-4342-B048-85BDC9FD1C3A}</a:tableStyleId>
              </a:tblPr>
              <a:tblGrid>
                <a:gridCol w="740440">
                  <a:extLst>
                    <a:ext uri="{9D8B030D-6E8A-4147-A177-3AD203B41FA5}">
                      <a16:colId xmlns:a16="http://schemas.microsoft.com/office/drawing/2014/main" xmlns="" val="3834683903"/>
                    </a:ext>
                  </a:extLst>
                </a:gridCol>
                <a:gridCol w="742950">
                  <a:extLst>
                    <a:ext uri="{9D8B030D-6E8A-4147-A177-3AD203B41FA5}">
                      <a16:colId xmlns:a16="http://schemas.microsoft.com/office/drawing/2014/main" xmlns="" val="268505427"/>
                    </a:ext>
                  </a:extLst>
                </a:gridCol>
                <a:gridCol w="869406">
                  <a:extLst>
                    <a:ext uri="{9D8B030D-6E8A-4147-A177-3AD203B41FA5}">
                      <a16:colId xmlns:a16="http://schemas.microsoft.com/office/drawing/2014/main" xmlns="" val="3631132746"/>
                    </a:ext>
                  </a:extLst>
                </a:gridCol>
              </a:tblGrid>
              <a:tr h="184616">
                <a:tc>
                  <a:txBody>
                    <a:bodyPr/>
                    <a:lstStyle/>
                    <a:p>
                      <a:pPr algn="ctr"/>
                      <a:r>
                        <a:rPr lang="en-GB" sz="1100" noProof="0" dirty="0"/>
                        <a:t>Evts/N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err="1"/>
                        <a:t>Médianemois</a:t>
                      </a:r>
                      <a:endParaRPr lang="en-GB" sz="1100" noProof="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t>IC95%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79777713"/>
                  </a:ext>
                </a:extLst>
              </a:tr>
              <a:tr h="129540">
                <a:tc>
                  <a:txBody>
                    <a:bodyPr/>
                    <a:lstStyle/>
                    <a:p>
                      <a:r>
                        <a:rPr lang="en-GB" sz="1100" noProof="0" dirty="0">
                          <a:solidFill>
                            <a:srgbClr val="4D4D4D"/>
                          </a:solidFill>
                        </a:rPr>
                        <a:t>16/46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noProof="0" dirty="0">
                          <a:solidFill>
                            <a:schemeClr val="accent6"/>
                          </a:solidFill>
                        </a:rPr>
                        <a:t>27,4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noProof="0" dirty="0">
                          <a:solidFill>
                            <a:srgbClr val="4D4D4D"/>
                          </a:solidFill>
                        </a:rPr>
                        <a:t>14,7 -</a:t>
                      </a:r>
                      <a:r>
                        <a:rPr lang="en-GB" sz="1100" baseline="0" noProof="0" dirty="0">
                          <a:solidFill>
                            <a:srgbClr val="4D4D4D"/>
                          </a:solidFill>
                        </a:rPr>
                        <a:t> </a:t>
                      </a:r>
                      <a:r>
                        <a:rPr lang="en-GB" sz="1100" noProof="0" dirty="0">
                          <a:solidFill>
                            <a:srgbClr val="4D4D4D"/>
                          </a:solidFill>
                        </a:rPr>
                        <a:t>NA</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44518475"/>
                  </a:ext>
                </a:extLst>
              </a:tr>
              <a:tr h="129540">
                <a:tc>
                  <a:txBody>
                    <a:bodyPr/>
                    <a:lstStyle/>
                    <a:p>
                      <a:r>
                        <a:rPr lang="en-GB" sz="1100" noProof="0" dirty="0">
                          <a:solidFill>
                            <a:srgbClr val="4D4D4D"/>
                          </a:solidFill>
                        </a:rPr>
                        <a:t>60/119</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noProof="0" dirty="0">
                          <a:solidFill>
                            <a:srgbClr val="FFC000"/>
                          </a:solidFill>
                        </a:rPr>
                        <a:t>14,2</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rgbClr val="4D4D4D"/>
                          </a:solidFill>
                        </a:rPr>
                        <a:t>12,2 -</a:t>
                      </a:r>
                      <a:r>
                        <a:rPr lang="en-GB" sz="1100" baseline="0" noProof="0" dirty="0">
                          <a:solidFill>
                            <a:srgbClr val="4D4D4D"/>
                          </a:solidFill>
                        </a:rPr>
                        <a:t> </a:t>
                      </a:r>
                      <a:r>
                        <a:rPr lang="en-GB" sz="1100" noProof="0" dirty="0">
                          <a:solidFill>
                            <a:srgbClr val="4D4D4D"/>
                          </a:solidFill>
                        </a:rPr>
                        <a:t>18,8</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49995713"/>
                  </a:ext>
                </a:extLst>
              </a:tr>
              <a:tr h="0">
                <a:tc>
                  <a:txBody>
                    <a:bodyPr/>
                    <a:lstStyle/>
                    <a:p>
                      <a:r>
                        <a:rPr lang="en-GB" sz="1100" noProof="0" dirty="0">
                          <a:solidFill>
                            <a:srgbClr val="4D4D4D"/>
                          </a:solidFill>
                        </a:rPr>
                        <a:t>76/165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a:solidFill>
                            <a:srgbClr val="4D4D4D"/>
                          </a:solidFill>
                        </a:rPr>
                        <a:t>17,2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noProof="0" dirty="0">
                          <a:solidFill>
                            <a:srgbClr val="4D4D4D"/>
                          </a:solidFill>
                        </a:rPr>
                        <a:t>13,8 -</a:t>
                      </a:r>
                      <a:r>
                        <a:rPr lang="en-GB" sz="1100" baseline="0" noProof="0" dirty="0">
                          <a:solidFill>
                            <a:srgbClr val="4D4D4D"/>
                          </a:solidFill>
                        </a:rPr>
                        <a:t> </a:t>
                      </a:r>
                      <a:r>
                        <a:rPr lang="en-GB" sz="1100" noProof="0" dirty="0">
                          <a:solidFill>
                            <a:srgbClr val="4D4D4D"/>
                          </a:solidFill>
                        </a:rPr>
                        <a:t>20,3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61919640"/>
                  </a:ext>
                </a:extLst>
              </a:tr>
            </a:tbl>
          </a:graphicData>
        </a:graphic>
      </p:graphicFrame>
      <p:sp>
        <p:nvSpPr>
          <p:cNvPr id="143" name="Line 21">
            <a:extLst>
              <a:ext uri="{FF2B5EF4-FFF2-40B4-BE49-F238E27FC236}">
                <a16:creationId xmlns:a16="http://schemas.microsoft.com/office/drawing/2014/main" xmlns="" id="{79B9394D-2192-471D-8609-70EBFC9DE087}"/>
              </a:ext>
            </a:extLst>
          </p:cNvPr>
          <p:cNvSpPr>
            <a:spLocks noChangeShapeType="1"/>
          </p:cNvSpPr>
          <p:nvPr/>
        </p:nvSpPr>
        <p:spPr bwMode="auto">
          <a:xfrm>
            <a:off x="4670562" y="5257144"/>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44" name="Rectangle 143">
            <a:extLst>
              <a:ext uri="{FF2B5EF4-FFF2-40B4-BE49-F238E27FC236}">
                <a16:creationId xmlns:a16="http://schemas.microsoft.com/office/drawing/2014/main" xmlns="" id="{C42138EA-5F8B-4B66-8AA4-3C506999C9E0}"/>
              </a:ext>
            </a:extLst>
          </p:cNvPr>
          <p:cNvSpPr/>
          <p:nvPr/>
        </p:nvSpPr>
        <p:spPr>
          <a:xfrm>
            <a:off x="5749166" y="2420410"/>
            <a:ext cx="992579" cy="261610"/>
          </a:xfrm>
          <a:prstGeom prst="rect">
            <a:avLst/>
          </a:prstGeom>
        </p:spPr>
        <p:txBody>
          <a:bodyPr wrap="none">
            <a:spAutoFit/>
          </a:bodyPr>
          <a:lstStyle/>
          <a:p>
            <a:pPr lvl="0" algn="r" defTabSz="914400" fontAlgn="base">
              <a:spcBef>
                <a:spcPct val="0"/>
              </a:spcBef>
              <a:spcAft>
                <a:spcPct val="0"/>
              </a:spcAft>
              <a:defRPr/>
            </a:pPr>
            <a:r>
              <a:rPr lang="fr-FR" sz="1100" dirty="0">
                <a:solidFill>
                  <a:srgbClr val="FFC000"/>
                </a:solidFill>
                <a:latin typeface="Arial" charset="0"/>
                <a:cs typeface="Arial" panose="020B0604020202020204" pitchFamily="34" charset="0"/>
              </a:rPr>
              <a:t>Non réséqué</a:t>
            </a:r>
          </a:p>
        </p:txBody>
      </p:sp>
      <p:sp>
        <p:nvSpPr>
          <p:cNvPr id="145" name="Rectangle 144">
            <a:extLst>
              <a:ext uri="{FF2B5EF4-FFF2-40B4-BE49-F238E27FC236}">
                <a16:creationId xmlns:a16="http://schemas.microsoft.com/office/drawing/2014/main" xmlns="" id="{414F7290-12F7-4FC2-8236-27E004D7194D}"/>
              </a:ext>
            </a:extLst>
          </p:cNvPr>
          <p:cNvSpPr/>
          <p:nvPr/>
        </p:nvSpPr>
        <p:spPr>
          <a:xfrm>
            <a:off x="6242890" y="2697200"/>
            <a:ext cx="498855" cy="261610"/>
          </a:xfrm>
          <a:prstGeom prst="rect">
            <a:avLst/>
          </a:prstGeom>
        </p:spPr>
        <p:txBody>
          <a:bodyPr wrap="none">
            <a:spAutoFit/>
          </a:bodyPr>
          <a:lstStyle/>
          <a:p>
            <a:pPr lvl="0" algn="r" defTabSz="914400" fontAlgn="base">
              <a:spcBef>
                <a:spcPct val="0"/>
              </a:spcBef>
              <a:spcAft>
                <a:spcPct val="0"/>
              </a:spcAft>
              <a:defRPr/>
            </a:pPr>
            <a:r>
              <a:rPr lang="fr-FR" sz="1100" dirty="0">
                <a:solidFill>
                  <a:srgbClr val="4D4D4D"/>
                </a:solidFill>
                <a:cs typeface="Arial" panose="020B0604020202020204" pitchFamily="34" charset="0"/>
              </a:rPr>
              <a:t>Tota</a:t>
            </a:r>
            <a:r>
              <a:rPr lang="fr-FR" sz="1100" dirty="0">
                <a:solidFill>
                  <a:srgbClr val="4D4D4D"/>
                </a:solidFill>
                <a:latin typeface="Arial" charset="0"/>
                <a:cs typeface="Arial" panose="020B0604020202020204" pitchFamily="34" charset="0"/>
              </a:rPr>
              <a:t>l</a:t>
            </a:r>
          </a:p>
        </p:txBody>
      </p:sp>
      <p:sp>
        <p:nvSpPr>
          <p:cNvPr id="146" name="TextBox 145">
            <a:extLst>
              <a:ext uri="{FF2B5EF4-FFF2-40B4-BE49-F238E27FC236}">
                <a16:creationId xmlns:a16="http://schemas.microsoft.com/office/drawing/2014/main" xmlns="" id="{542F6D68-8E7D-4685-9E77-857CAAEE05C9}"/>
              </a:ext>
            </a:extLst>
          </p:cNvPr>
          <p:cNvSpPr txBox="1"/>
          <p:nvPr/>
        </p:nvSpPr>
        <p:spPr>
          <a:xfrm>
            <a:off x="6739348" y="5446993"/>
            <a:ext cx="498067" cy="345461"/>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smtClean="0">
                <a:ln>
                  <a:noFill/>
                </a:ln>
                <a:effectLst/>
                <a:uLnTx/>
                <a:uFillTx/>
                <a:latin typeface="Arial" charset="0"/>
                <a:ea typeface="+mn-ea"/>
                <a:cs typeface="Arial" panose="020B0604020202020204" pitchFamily="34" charset="0"/>
              </a:rPr>
              <a:t>Mois</a:t>
            </a:r>
            <a:endParaRPr kumimoji="0" lang="fr-FR" sz="1300" b="0" i="0" u="none" strike="noStrike" kern="1200" cap="none" spc="0" normalizeH="0" baseline="0" noProof="0" dirty="0">
              <a:ln>
                <a:noFill/>
              </a:ln>
              <a:effectLst/>
              <a:uLnTx/>
              <a:uFillTx/>
              <a:latin typeface="Arial" charset="0"/>
              <a:ea typeface="+mn-ea"/>
              <a:cs typeface="Arial" panose="020B0604020202020204" pitchFamily="34" charset="0"/>
            </a:endParaRPr>
          </a:p>
        </p:txBody>
      </p:sp>
      <p:grpSp>
        <p:nvGrpSpPr>
          <p:cNvPr id="147" name="Group 146">
            <a:extLst>
              <a:ext uri="{FF2B5EF4-FFF2-40B4-BE49-F238E27FC236}">
                <a16:creationId xmlns:a16="http://schemas.microsoft.com/office/drawing/2014/main" xmlns="" id="{D4863C6F-27A7-4654-B1C0-1B5DED5570E1}"/>
              </a:ext>
            </a:extLst>
          </p:cNvPr>
          <p:cNvGrpSpPr/>
          <p:nvPr/>
        </p:nvGrpSpPr>
        <p:grpSpPr>
          <a:xfrm>
            <a:off x="4849797" y="5771443"/>
            <a:ext cx="3965452" cy="272758"/>
            <a:chOff x="4849797" y="5728579"/>
            <a:chExt cx="3965452" cy="272758"/>
          </a:xfrm>
        </p:grpSpPr>
        <p:sp>
          <p:nvSpPr>
            <p:cNvPr id="148" name="TextBox 147">
              <a:extLst>
                <a:ext uri="{FF2B5EF4-FFF2-40B4-BE49-F238E27FC236}">
                  <a16:creationId xmlns:a16="http://schemas.microsoft.com/office/drawing/2014/main" xmlns="" id="{21977668-5F5C-4C35-AB13-1191F5FCD5C8}"/>
                </a:ext>
              </a:extLst>
            </p:cNvPr>
            <p:cNvSpPr txBox="1"/>
            <p:nvPr/>
          </p:nvSpPr>
          <p:spPr>
            <a:xfrm>
              <a:off x="4849797" y="5728579"/>
              <a:ext cx="332390"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300" dirty="0">
                  <a:solidFill>
                    <a:schemeClr val="accent6"/>
                  </a:solidFill>
                  <a:cs typeface="Arial" panose="020B0604020202020204" pitchFamily="34" charset="0"/>
                </a:rPr>
                <a:t>Oui</a:t>
              </a:r>
              <a:endParaRPr kumimoji="0" lang="fr-FR"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endParaRPr>
            </a:p>
          </p:txBody>
        </p:sp>
        <p:grpSp>
          <p:nvGrpSpPr>
            <p:cNvPr id="149" name="Group 148">
              <a:extLst>
                <a:ext uri="{FF2B5EF4-FFF2-40B4-BE49-F238E27FC236}">
                  <a16:creationId xmlns:a16="http://schemas.microsoft.com/office/drawing/2014/main" xmlns="" id="{F54761E2-9C21-4B73-88B0-C58D7455CCF2}"/>
                </a:ext>
              </a:extLst>
            </p:cNvPr>
            <p:cNvGrpSpPr/>
            <p:nvPr/>
          </p:nvGrpSpPr>
          <p:grpSpPr>
            <a:xfrm>
              <a:off x="5163778" y="5728579"/>
              <a:ext cx="3651471" cy="272758"/>
              <a:chOff x="983307" y="4880854"/>
              <a:chExt cx="3651471" cy="272758"/>
            </a:xfrm>
          </p:grpSpPr>
          <p:sp>
            <p:nvSpPr>
              <p:cNvPr id="150" name="TextBox 149">
                <a:extLst>
                  <a:ext uri="{FF2B5EF4-FFF2-40B4-BE49-F238E27FC236}">
                    <a16:creationId xmlns:a16="http://schemas.microsoft.com/office/drawing/2014/main" xmlns="" id="{684BDEEF-5C99-4DBC-BCF6-89F3FB6D56F4}"/>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endParaRPr>
              </a:p>
            </p:txBody>
          </p:sp>
          <p:sp>
            <p:nvSpPr>
              <p:cNvPr id="151" name="TextBox 150">
                <a:extLst>
                  <a:ext uri="{FF2B5EF4-FFF2-40B4-BE49-F238E27FC236}">
                    <a16:creationId xmlns:a16="http://schemas.microsoft.com/office/drawing/2014/main" xmlns="" id="{AE10E676-2624-44D7-A73E-DB7B24F34462}"/>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30</a:t>
                </a:r>
              </a:p>
            </p:txBody>
          </p:sp>
          <p:sp>
            <p:nvSpPr>
              <p:cNvPr id="152" name="TextBox 151">
                <a:extLst>
                  <a:ext uri="{FF2B5EF4-FFF2-40B4-BE49-F238E27FC236}">
                    <a16:creationId xmlns:a16="http://schemas.microsoft.com/office/drawing/2014/main" xmlns="" id="{6ED62E6C-B553-416D-B982-BA5265C7CF86}"/>
                  </a:ext>
                </a:extLst>
              </p:cNvPr>
              <p:cNvSpPr txBox="1"/>
              <p:nvPr/>
            </p:nvSpPr>
            <p:spPr>
              <a:xfrm>
                <a:off x="3616923"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1</a:t>
                </a:r>
              </a:p>
            </p:txBody>
          </p:sp>
          <p:sp>
            <p:nvSpPr>
              <p:cNvPr id="153" name="TextBox 152">
                <a:extLst>
                  <a:ext uri="{FF2B5EF4-FFF2-40B4-BE49-F238E27FC236}">
                    <a16:creationId xmlns:a16="http://schemas.microsoft.com/office/drawing/2014/main" xmlns="" id="{D5B0C683-1005-4216-AA93-F17D71A7AA0A}"/>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46</a:t>
                </a:r>
              </a:p>
            </p:txBody>
          </p:sp>
          <p:sp>
            <p:nvSpPr>
              <p:cNvPr id="154" name="TextBox 153">
                <a:extLst>
                  <a:ext uri="{FF2B5EF4-FFF2-40B4-BE49-F238E27FC236}">
                    <a16:creationId xmlns:a16="http://schemas.microsoft.com/office/drawing/2014/main" xmlns="" id="{448C761B-9EAC-45B1-B04F-EBF9BC08A3AF}"/>
                  </a:ext>
                </a:extLst>
              </p:cNvPr>
              <p:cNvSpPr txBox="1"/>
              <p:nvPr/>
            </p:nvSpPr>
            <p:spPr>
              <a:xfrm>
                <a:off x="2727590"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5</a:t>
                </a:r>
              </a:p>
            </p:txBody>
          </p:sp>
          <p:sp>
            <p:nvSpPr>
              <p:cNvPr id="155" name="TextBox 154">
                <a:extLst>
                  <a:ext uri="{FF2B5EF4-FFF2-40B4-BE49-F238E27FC236}">
                    <a16:creationId xmlns:a16="http://schemas.microsoft.com/office/drawing/2014/main" xmlns="" id="{26920D56-1236-44E3-ABE9-8D8529D1708B}"/>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43</a:t>
                </a:r>
              </a:p>
            </p:txBody>
          </p:sp>
          <p:sp>
            <p:nvSpPr>
              <p:cNvPr id="156" name="TextBox 155">
                <a:extLst>
                  <a:ext uri="{FF2B5EF4-FFF2-40B4-BE49-F238E27FC236}">
                    <a16:creationId xmlns:a16="http://schemas.microsoft.com/office/drawing/2014/main" xmlns="" id="{BB710570-6040-43AF-8E13-8FE4EFB58DF3}"/>
                  </a:ext>
                </a:extLst>
              </p:cNvPr>
              <p:cNvSpPr txBox="1"/>
              <p:nvPr/>
            </p:nvSpPr>
            <p:spPr>
              <a:xfrm>
                <a:off x="227362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14</a:t>
                </a:r>
              </a:p>
            </p:txBody>
          </p:sp>
          <p:sp>
            <p:nvSpPr>
              <p:cNvPr id="157" name="TextBox 156">
                <a:extLst>
                  <a:ext uri="{FF2B5EF4-FFF2-40B4-BE49-F238E27FC236}">
                    <a16:creationId xmlns:a16="http://schemas.microsoft.com/office/drawing/2014/main" xmlns="" id="{895BFE2D-72B3-4135-90A1-DBCDE8BA4EA0}"/>
                  </a:ext>
                </a:extLst>
              </p:cNvPr>
              <p:cNvSpPr txBox="1"/>
              <p:nvPr/>
            </p:nvSpPr>
            <p:spPr>
              <a:xfrm>
                <a:off x="3204034"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1</a:t>
                </a:r>
              </a:p>
            </p:txBody>
          </p:sp>
          <p:sp>
            <p:nvSpPr>
              <p:cNvPr id="158" name="TextBox 157">
                <a:extLst>
                  <a:ext uri="{FF2B5EF4-FFF2-40B4-BE49-F238E27FC236}">
                    <a16:creationId xmlns:a16="http://schemas.microsoft.com/office/drawing/2014/main" xmlns="" id="{693CA1EC-D5B2-47B5-B977-197A025B93F7}"/>
                  </a:ext>
                </a:extLst>
              </p:cNvPr>
              <p:cNvSpPr txBox="1"/>
              <p:nvPr/>
            </p:nvSpPr>
            <p:spPr>
              <a:xfrm>
                <a:off x="4042234"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1</a:t>
                </a:r>
              </a:p>
            </p:txBody>
          </p:sp>
          <p:sp>
            <p:nvSpPr>
              <p:cNvPr id="159" name="TextBox 158">
                <a:extLst>
                  <a:ext uri="{FF2B5EF4-FFF2-40B4-BE49-F238E27FC236}">
                    <a16:creationId xmlns:a16="http://schemas.microsoft.com/office/drawing/2014/main" xmlns="" id="{34989DCC-213E-4832-A78D-268BD266A46A}"/>
                  </a:ext>
                </a:extLst>
              </p:cNvPr>
              <p:cNvSpPr txBox="1"/>
              <p:nvPr/>
            </p:nvSpPr>
            <p:spPr>
              <a:xfrm>
                <a:off x="4469101"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0</a:t>
                </a:r>
              </a:p>
            </p:txBody>
          </p:sp>
        </p:grpSp>
      </p:grpSp>
      <p:grpSp>
        <p:nvGrpSpPr>
          <p:cNvPr id="160" name="Group 159">
            <a:extLst>
              <a:ext uri="{FF2B5EF4-FFF2-40B4-BE49-F238E27FC236}">
                <a16:creationId xmlns:a16="http://schemas.microsoft.com/office/drawing/2014/main" xmlns="" id="{1B35D74A-B32E-4C3B-94FE-D5CF0B4C2629}"/>
              </a:ext>
            </a:extLst>
          </p:cNvPr>
          <p:cNvGrpSpPr/>
          <p:nvPr/>
        </p:nvGrpSpPr>
        <p:grpSpPr>
          <a:xfrm>
            <a:off x="4211845" y="6004512"/>
            <a:ext cx="4459616" cy="272758"/>
            <a:chOff x="4211845" y="6061664"/>
            <a:chExt cx="4459616" cy="272758"/>
          </a:xfrm>
        </p:grpSpPr>
        <p:sp>
          <p:nvSpPr>
            <p:cNvPr id="161" name="TextBox 160">
              <a:extLst>
                <a:ext uri="{FF2B5EF4-FFF2-40B4-BE49-F238E27FC236}">
                  <a16:creationId xmlns:a16="http://schemas.microsoft.com/office/drawing/2014/main" xmlns="" id="{60068A7E-0634-49EA-B6BC-D358A268C801}"/>
                </a:ext>
              </a:extLst>
            </p:cNvPr>
            <p:cNvSpPr txBox="1"/>
            <p:nvPr/>
          </p:nvSpPr>
          <p:spPr>
            <a:xfrm>
              <a:off x="4211845" y="6061664"/>
              <a:ext cx="1001715" cy="272758"/>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300" dirty="0">
                  <a:solidFill>
                    <a:srgbClr val="FFC000"/>
                  </a:solidFill>
                  <a:latin typeface="Arial" charset="0"/>
                  <a:cs typeface="Arial" panose="020B0604020202020204" pitchFamily="34" charset="0"/>
                </a:rPr>
                <a:t>Non</a:t>
              </a:r>
              <a:endParaRPr kumimoji="0" lang="fr-FR" sz="1300" b="0" i="0" u="none" strike="noStrike" kern="1200" cap="none" spc="0" normalizeH="0" baseline="0" noProof="0" dirty="0">
                <a:ln>
                  <a:noFill/>
                </a:ln>
                <a:solidFill>
                  <a:srgbClr val="FFC000"/>
                </a:solidFill>
                <a:effectLst/>
                <a:uLnTx/>
                <a:uFillTx/>
                <a:latin typeface="Arial" charset="0"/>
                <a:cs typeface="Arial" panose="020B0604020202020204" pitchFamily="34" charset="0"/>
              </a:endParaRPr>
            </a:p>
          </p:txBody>
        </p:sp>
        <p:grpSp>
          <p:nvGrpSpPr>
            <p:cNvPr id="162" name="Group 161">
              <a:extLst>
                <a:ext uri="{FF2B5EF4-FFF2-40B4-BE49-F238E27FC236}">
                  <a16:creationId xmlns:a16="http://schemas.microsoft.com/office/drawing/2014/main" xmlns="" id="{86094703-02CE-496A-8002-0A9C56828800}"/>
                </a:ext>
              </a:extLst>
            </p:cNvPr>
            <p:cNvGrpSpPr/>
            <p:nvPr/>
          </p:nvGrpSpPr>
          <p:grpSpPr>
            <a:xfrm>
              <a:off x="5163778" y="6061664"/>
              <a:ext cx="3507683" cy="272758"/>
              <a:chOff x="983307" y="4880854"/>
              <a:chExt cx="3507683" cy="272758"/>
            </a:xfrm>
          </p:grpSpPr>
          <p:sp>
            <p:nvSpPr>
              <p:cNvPr id="163" name="TextBox 162">
                <a:extLst>
                  <a:ext uri="{FF2B5EF4-FFF2-40B4-BE49-F238E27FC236}">
                    <a16:creationId xmlns:a16="http://schemas.microsoft.com/office/drawing/2014/main" xmlns="" id="{2563F454-0D26-426B-922E-E5A1784CACBF}"/>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endParaRPr>
              </a:p>
            </p:txBody>
          </p:sp>
          <p:sp>
            <p:nvSpPr>
              <p:cNvPr id="164" name="TextBox 163">
                <a:extLst>
                  <a:ext uri="{FF2B5EF4-FFF2-40B4-BE49-F238E27FC236}">
                    <a16:creationId xmlns:a16="http://schemas.microsoft.com/office/drawing/2014/main" xmlns="" id="{8E88B8A0-5497-4209-A9DE-AE6288918F5F}"/>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37</a:t>
                </a:r>
              </a:p>
            </p:txBody>
          </p:sp>
          <p:sp>
            <p:nvSpPr>
              <p:cNvPr id="165" name="TextBox 164">
                <a:extLst>
                  <a:ext uri="{FF2B5EF4-FFF2-40B4-BE49-F238E27FC236}">
                    <a16:creationId xmlns:a16="http://schemas.microsoft.com/office/drawing/2014/main" xmlns="" id="{05301484-B161-40DB-83B2-592B7A7EEA7E}"/>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76</a:t>
                </a:r>
              </a:p>
            </p:txBody>
          </p:sp>
          <p:sp>
            <p:nvSpPr>
              <p:cNvPr id="166" name="TextBox 165">
                <a:extLst>
                  <a:ext uri="{FF2B5EF4-FFF2-40B4-BE49-F238E27FC236}">
                    <a16:creationId xmlns:a16="http://schemas.microsoft.com/office/drawing/2014/main" xmlns="" id="{87888495-6BC9-4ED1-87AC-79A20338C2B6}"/>
                  </a:ext>
                </a:extLst>
              </p:cNvPr>
              <p:cNvSpPr txBox="1"/>
              <p:nvPr/>
            </p:nvSpPr>
            <p:spPr>
              <a:xfrm>
                <a:off x="2727590"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3</a:t>
                </a:r>
              </a:p>
            </p:txBody>
          </p:sp>
          <p:sp>
            <p:nvSpPr>
              <p:cNvPr id="167" name="TextBox 166">
                <a:extLst>
                  <a:ext uri="{FF2B5EF4-FFF2-40B4-BE49-F238E27FC236}">
                    <a16:creationId xmlns:a16="http://schemas.microsoft.com/office/drawing/2014/main" xmlns="" id="{E6FAF8F4-599E-4341-96B2-A721EB116963}"/>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66</a:t>
                </a:r>
              </a:p>
            </p:txBody>
          </p:sp>
          <p:sp>
            <p:nvSpPr>
              <p:cNvPr id="168" name="TextBox 167">
                <a:extLst>
                  <a:ext uri="{FF2B5EF4-FFF2-40B4-BE49-F238E27FC236}">
                    <a16:creationId xmlns:a16="http://schemas.microsoft.com/office/drawing/2014/main" xmlns="" id="{64D3BFA3-C739-4C4F-A1C8-03723FB71A6D}"/>
                  </a:ext>
                </a:extLst>
              </p:cNvPr>
              <p:cNvSpPr txBox="1"/>
              <p:nvPr/>
            </p:nvSpPr>
            <p:spPr>
              <a:xfrm>
                <a:off x="227362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16</a:t>
                </a:r>
              </a:p>
            </p:txBody>
          </p:sp>
          <p:sp>
            <p:nvSpPr>
              <p:cNvPr id="169" name="TextBox 168">
                <a:extLst>
                  <a:ext uri="{FF2B5EF4-FFF2-40B4-BE49-F238E27FC236}">
                    <a16:creationId xmlns:a16="http://schemas.microsoft.com/office/drawing/2014/main" xmlns="" id="{9F3F5246-D722-4E91-B28F-A3FDF118F75F}"/>
                  </a:ext>
                </a:extLst>
              </p:cNvPr>
              <p:cNvSpPr txBox="1"/>
              <p:nvPr/>
            </p:nvSpPr>
            <p:spPr>
              <a:xfrm>
                <a:off x="3204034" y="4880854"/>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FFC000"/>
                    </a:solidFill>
                    <a:effectLst/>
                    <a:uLnTx/>
                    <a:uFillTx/>
                    <a:latin typeface="Arial" charset="0"/>
                    <a:ea typeface="+mn-ea"/>
                    <a:cs typeface="Arial" panose="020B0604020202020204" pitchFamily="34" charset="0"/>
                  </a:rPr>
                  <a:t>0</a:t>
                </a:r>
              </a:p>
            </p:txBody>
          </p:sp>
        </p:grpSp>
      </p:grpSp>
      <p:grpSp>
        <p:nvGrpSpPr>
          <p:cNvPr id="170" name="Group 169">
            <a:extLst>
              <a:ext uri="{FF2B5EF4-FFF2-40B4-BE49-F238E27FC236}">
                <a16:creationId xmlns:a16="http://schemas.microsoft.com/office/drawing/2014/main" xmlns="" id="{F22CC9A3-D190-4CA7-89C1-950EFC51B22D}"/>
              </a:ext>
            </a:extLst>
          </p:cNvPr>
          <p:cNvGrpSpPr/>
          <p:nvPr/>
        </p:nvGrpSpPr>
        <p:grpSpPr>
          <a:xfrm>
            <a:off x="4818371" y="2691851"/>
            <a:ext cx="4022229" cy="2867819"/>
            <a:chOff x="4856471" y="2491826"/>
            <a:chExt cx="4022229" cy="2867819"/>
          </a:xfrm>
        </p:grpSpPr>
        <p:sp>
          <p:nvSpPr>
            <p:cNvPr id="171" name="TextBox 170">
              <a:extLst>
                <a:ext uri="{FF2B5EF4-FFF2-40B4-BE49-F238E27FC236}">
                  <a16:creationId xmlns:a16="http://schemas.microsoft.com/office/drawing/2014/main" xmlns="" id="{BAF7CEE7-0B32-491F-AE84-15C1A36E8E2F}"/>
                </a:ext>
              </a:extLst>
            </p:cNvPr>
            <p:cNvSpPr txBox="1"/>
            <p:nvPr/>
          </p:nvSpPr>
          <p:spPr>
            <a:xfrm>
              <a:off x="4856472" y="2491826"/>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172" name="TextBox 171">
              <a:extLst>
                <a:ext uri="{FF2B5EF4-FFF2-40B4-BE49-F238E27FC236}">
                  <a16:creationId xmlns:a16="http://schemas.microsoft.com/office/drawing/2014/main" xmlns="" id="{6135D7BB-6490-4C47-A4B1-42E8B425E717}"/>
                </a:ext>
              </a:extLst>
            </p:cNvPr>
            <p:cNvSpPr txBox="1"/>
            <p:nvPr/>
          </p:nvSpPr>
          <p:spPr>
            <a:xfrm>
              <a:off x="4856471" y="2967508"/>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173" name="TextBox 172">
              <a:extLst>
                <a:ext uri="{FF2B5EF4-FFF2-40B4-BE49-F238E27FC236}">
                  <a16:creationId xmlns:a16="http://schemas.microsoft.com/office/drawing/2014/main" xmlns="" id="{7692C2B1-1CF9-404A-A663-C1BB0CD6C083}"/>
                </a:ext>
              </a:extLst>
            </p:cNvPr>
            <p:cNvSpPr txBox="1"/>
            <p:nvPr/>
          </p:nvSpPr>
          <p:spPr>
            <a:xfrm>
              <a:off x="4856471" y="3415503"/>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174" name="TextBox 173">
              <a:extLst>
                <a:ext uri="{FF2B5EF4-FFF2-40B4-BE49-F238E27FC236}">
                  <a16:creationId xmlns:a16="http://schemas.microsoft.com/office/drawing/2014/main" xmlns="" id="{E3CE3A05-5166-4AF8-A3FD-DB7D15C2C24C}"/>
                </a:ext>
              </a:extLst>
            </p:cNvPr>
            <p:cNvSpPr txBox="1"/>
            <p:nvPr/>
          </p:nvSpPr>
          <p:spPr>
            <a:xfrm>
              <a:off x="4856471" y="3892093"/>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175" name="TextBox 174">
              <a:extLst>
                <a:ext uri="{FF2B5EF4-FFF2-40B4-BE49-F238E27FC236}">
                  <a16:creationId xmlns:a16="http://schemas.microsoft.com/office/drawing/2014/main" xmlns="" id="{08FE4A23-5651-4382-8302-ACE57376B72A}"/>
                </a:ext>
              </a:extLst>
            </p:cNvPr>
            <p:cNvSpPr txBox="1"/>
            <p:nvPr/>
          </p:nvSpPr>
          <p:spPr>
            <a:xfrm>
              <a:off x="4856471" y="4355141"/>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176" name="TextBox 175">
              <a:extLst>
                <a:ext uri="{FF2B5EF4-FFF2-40B4-BE49-F238E27FC236}">
                  <a16:creationId xmlns:a16="http://schemas.microsoft.com/office/drawing/2014/main" xmlns="" id="{5F9A93A4-0E1F-4E07-97C7-CB078AC42A38}"/>
                </a:ext>
              </a:extLst>
            </p:cNvPr>
            <p:cNvSpPr txBox="1"/>
            <p:nvPr/>
          </p:nvSpPr>
          <p:spPr>
            <a:xfrm>
              <a:off x="4995933" y="4833241"/>
              <a:ext cx="165677"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300" dirty="0">
                  <a:solidFill>
                    <a:srgbClr val="4D4D4D"/>
                  </a:solidFill>
                  <a:latin typeface="Arial" charset="0"/>
                  <a:cs typeface="Arial" panose="020B0604020202020204" pitchFamily="34" charset="0"/>
                </a:rPr>
                <a:t>0</a:t>
              </a:r>
              <a:endParaRPr kumimoji="0" lang="fr-FR" sz="13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177" name="TextBox 176">
              <a:extLst>
                <a:ext uri="{FF2B5EF4-FFF2-40B4-BE49-F238E27FC236}">
                  <a16:creationId xmlns:a16="http://schemas.microsoft.com/office/drawing/2014/main" xmlns="" id="{462CA96C-6FA0-4161-853C-2D54718CA187}"/>
                </a:ext>
              </a:extLst>
            </p:cNvPr>
            <p:cNvSpPr txBox="1"/>
            <p:nvPr/>
          </p:nvSpPr>
          <p:spPr>
            <a:xfrm>
              <a:off x="8620049" y="508688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48</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8" name="TextBox 177">
              <a:extLst>
                <a:ext uri="{FF2B5EF4-FFF2-40B4-BE49-F238E27FC236}">
                  <a16:creationId xmlns:a16="http://schemas.microsoft.com/office/drawing/2014/main" xmlns="" id="{4E3CAAEB-D10D-4EB3-8020-4B8F059B5A03}"/>
                </a:ext>
              </a:extLst>
            </p:cNvPr>
            <p:cNvSpPr txBox="1"/>
            <p:nvPr/>
          </p:nvSpPr>
          <p:spPr>
            <a:xfrm>
              <a:off x="6068116" y="5086887"/>
              <a:ext cx="258652"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79" name="TextBox 178">
              <a:extLst>
                <a:ext uri="{FF2B5EF4-FFF2-40B4-BE49-F238E27FC236}">
                  <a16:creationId xmlns:a16="http://schemas.microsoft.com/office/drawing/2014/main" xmlns="" id="{4520EDB9-9F6A-4A6A-A1E5-082EA842109A}"/>
                </a:ext>
              </a:extLst>
            </p:cNvPr>
            <p:cNvSpPr txBox="1"/>
            <p:nvPr/>
          </p:nvSpPr>
          <p:spPr>
            <a:xfrm>
              <a:off x="7789008" y="508688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80" name="TextBox 179">
              <a:extLst>
                <a:ext uri="{FF2B5EF4-FFF2-40B4-BE49-F238E27FC236}">
                  <a16:creationId xmlns:a16="http://schemas.microsoft.com/office/drawing/2014/main" xmlns="" id="{C21F0A2B-E274-4D72-A2F4-B1AB55C56EE8}"/>
                </a:ext>
              </a:extLst>
            </p:cNvPr>
            <p:cNvSpPr txBox="1"/>
            <p:nvPr/>
          </p:nvSpPr>
          <p:spPr>
            <a:xfrm>
              <a:off x="5248365" y="5086887"/>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81" name="TextBox 180">
              <a:extLst>
                <a:ext uri="{FF2B5EF4-FFF2-40B4-BE49-F238E27FC236}">
                  <a16:creationId xmlns:a16="http://schemas.microsoft.com/office/drawing/2014/main" xmlns="" id="{79548FAE-78BF-4AB4-A64B-080F89D95310}"/>
                </a:ext>
              </a:extLst>
            </p:cNvPr>
            <p:cNvSpPr txBox="1"/>
            <p:nvPr/>
          </p:nvSpPr>
          <p:spPr>
            <a:xfrm>
              <a:off x="6899674" y="508688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82" name="TextBox 181">
              <a:extLst>
                <a:ext uri="{FF2B5EF4-FFF2-40B4-BE49-F238E27FC236}">
                  <a16:creationId xmlns:a16="http://schemas.microsoft.com/office/drawing/2014/main" xmlns="" id="{B6BDBCB3-5100-4520-AC34-52A69C797820}"/>
                </a:ext>
              </a:extLst>
            </p:cNvPr>
            <p:cNvSpPr txBox="1"/>
            <p:nvPr/>
          </p:nvSpPr>
          <p:spPr>
            <a:xfrm>
              <a:off x="5654765" y="508688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83" name="TextBox 182">
              <a:extLst>
                <a:ext uri="{FF2B5EF4-FFF2-40B4-BE49-F238E27FC236}">
                  <a16:creationId xmlns:a16="http://schemas.microsoft.com/office/drawing/2014/main" xmlns="" id="{17302CC0-5FEC-40E8-B21A-6D0484D7FE04}"/>
                </a:ext>
              </a:extLst>
            </p:cNvPr>
            <p:cNvSpPr txBox="1"/>
            <p:nvPr/>
          </p:nvSpPr>
          <p:spPr>
            <a:xfrm>
              <a:off x="6493891" y="508688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300" dirty="0">
                  <a:solidFill>
                    <a:srgbClr val="4D4D4D"/>
                  </a:solidFill>
                  <a:latin typeface="Arial" charset="0"/>
                  <a:cs typeface="Arial" panose="020B0604020202020204" pitchFamily="34" charset="0"/>
                </a:rPr>
                <a:t>18</a:t>
              </a:r>
              <a:endParaRPr kumimoji="0" lang="fr-FR" sz="1300" b="0" i="0" u="none" strike="noStrike" kern="1200" cap="none" spc="0" normalizeH="0" baseline="0" noProof="0" dirty="0">
                <a:ln>
                  <a:noFill/>
                </a:ln>
                <a:solidFill>
                  <a:srgbClr val="B2C0D8"/>
                </a:solidFill>
                <a:effectLst/>
                <a:uLnTx/>
                <a:uFillTx/>
                <a:latin typeface="Arial" charset="0"/>
                <a:cs typeface="Arial" panose="020B0604020202020204" pitchFamily="34" charset="0"/>
              </a:endParaRPr>
            </a:p>
          </p:txBody>
        </p:sp>
        <p:sp>
          <p:nvSpPr>
            <p:cNvPr id="184" name="TextBox 183">
              <a:extLst>
                <a:ext uri="{FF2B5EF4-FFF2-40B4-BE49-F238E27FC236}">
                  <a16:creationId xmlns:a16="http://schemas.microsoft.com/office/drawing/2014/main" xmlns="" id="{D3B211C5-6E47-4FF3-864B-53709CC2DB2C}"/>
                </a:ext>
              </a:extLst>
            </p:cNvPr>
            <p:cNvSpPr txBox="1"/>
            <p:nvPr/>
          </p:nvSpPr>
          <p:spPr>
            <a:xfrm>
              <a:off x="7359183" y="508688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185" name="TextBox 184">
              <a:extLst>
                <a:ext uri="{FF2B5EF4-FFF2-40B4-BE49-F238E27FC236}">
                  <a16:creationId xmlns:a16="http://schemas.microsoft.com/office/drawing/2014/main" xmlns="" id="{33549B94-BF60-4E8D-8547-AFC158429967}"/>
                </a:ext>
              </a:extLst>
            </p:cNvPr>
            <p:cNvSpPr txBox="1"/>
            <p:nvPr/>
          </p:nvSpPr>
          <p:spPr>
            <a:xfrm>
              <a:off x="8199075" y="508688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42</a:t>
              </a:r>
              <a:endParaRPr kumimoji="0" lang="fr-FR" sz="13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grpSp>
          <p:nvGrpSpPr>
            <p:cNvPr id="186" name="Group 185">
              <a:extLst>
                <a:ext uri="{FF2B5EF4-FFF2-40B4-BE49-F238E27FC236}">
                  <a16:creationId xmlns:a16="http://schemas.microsoft.com/office/drawing/2014/main" xmlns="" id="{50E390AB-79F8-4932-AEE3-2AA22F446CF0}"/>
                </a:ext>
              </a:extLst>
            </p:cNvPr>
            <p:cNvGrpSpPr/>
            <p:nvPr/>
          </p:nvGrpSpPr>
          <p:grpSpPr>
            <a:xfrm>
              <a:off x="5157771" y="2630842"/>
              <a:ext cx="3607001" cy="2502069"/>
              <a:chOff x="5157771" y="2630842"/>
              <a:chExt cx="3607001" cy="2502069"/>
            </a:xfrm>
          </p:grpSpPr>
          <p:sp>
            <p:nvSpPr>
              <p:cNvPr id="187" name="Freeform 21">
                <a:extLst>
                  <a:ext uri="{FF2B5EF4-FFF2-40B4-BE49-F238E27FC236}">
                    <a16:creationId xmlns:a16="http://schemas.microsoft.com/office/drawing/2014/main" xmlns="" id="{E5F90A0F-F94C-4493-84A6-AE61F6AC6A15}"/>
                  </a:ext>
                </a:extLst>
              </p:cNvPr>
              <p:cNvSpPr>
                <a:spLocks/>
              </p:cNvSpPr>
              <p:nvPr/>
            </p:nvSpPr>
            <p:spPr bwMode="auto">
              <a:xfrm>
                <a:off x="5230065" y="2630843"/>
                <a:ext cx="3534707"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8" name="Line 6">
                <a:extLst>
                  <a:ext uri="{FF2B5EF4-FFF2-40B4-BE49-F238E27FC236}">
                    <a16:creationId xmlns:a16="http://schemas.microsoft.com/office/drawing/2014/main" xmlns="" id="{A3B28C53-8997-47EF-9172-C16ACFA91AB5}"/>
                  </a:ext>
                </a:extLst>
              </p:cNvPr>
              <p:cNvSpPr>
                <a:spLocks noChangeShapeType="1"/>
              </p:cNvSpPr>
              <p:nvPr/>
            </p:nvSpPr>
            <p:spPr bwMode="auto">
              <a:xfrm>
                <a:off x="5157771" y="2630842"/>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9" name="Line 7">
                <a:extLst>
                  <a:ext uri="{FF2B5EF4-FFF2-40B4-BE49-F238E27FC236}">
                    <a16:creationId xmlns:a16="http://schemas.microsoft.com/office/drawing/2014/main" xmlns="" id="{DF1E300B-C140-45FA-8B97-F423808801D9}"/>
                  </a:ext>
                </a:extLst>
              </p:cNvPr>
              <p:cNvSpPr>
                <a:spLocks noChangeShapeType="1"/>
              </p:cNvSpPr>
              <p:nvPr/>
            </p:nvSpPr>
            <p:spPr bwMode="auto">
              <a:xfrm>
                <a:off x="5157771" y="3104684"/>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0" name="Line 8">
                <a:extLst>
                  <a:ext uri="{FF2B5EF4-FFF2-40B4-BE49-F238E27FC236}">
                    <a16:creationId xmlns:a16="http://schemas.microsoft.com/office/drawing/2014/main" xmlns="" id="{8DFDD1B4-81D1-409C-A1AC-652147082B14}"/>
                  </a:ext>
                </a:extLst>
              </p:cNvPr>
              <p:cNvSpPr>
                <a:spLocks noChangeShapeType="1"/>
              </p:cNvSpPr>
              <p:nvPr/>
            </p:nvSpPr>
            <p:spPr bwMode="auto">
              <a:xfrm>
                <a:off x="5157771" y="3552898"/>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1" name="Line 9">
                <a:extLst>
                  <a:ext uri="{FF2B5EF4-FFF2-40B4-BE49-F238E27FC236}">
                    <a16:creationId xmlns:a16="http://schemas.microsoft.com/office/drawing/2014/main" xmlns="" id="{12595848-46C1-4F86-99C6-D09F7CF1B62A}"/>
                  </a:ext>
                </a:extLst>
              </p:cNvPr>
              <p:cNvSpPr>
                <a:spLocks noChangeShapeType="1"/>
              </p:cNvSpPr>
              <p:nvPr/>
            </p:nvSpPr>
            <p:spPr bwMode="auto">
              <a:xfrm>
                <a:off x="5157771" y="4029703"/>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2" name="Line 10">
                <a:extLst>
                  <a:ext uri="{FF2B5EF4-FFF2-40B4-BE49-F238E27FC236}">
                    <a16:creationId xmlns:a16="http://schemas.microsoft.com/office/drawing/2014/main" xmlns="" id="{111BE4FB-8F1F-4FFF-A45D-3DE3F1E41104}"/>
                  </a:ext>
                </a:extLst>
              </p:cNvPr>
              <p:cNvSpPr>
                <a:spLocks noChangeShapeType="1"/>
              </p:cNvSpPr>
              <p:nvPr/>
            </p:nvSpPr>
            <p:spPr bwMode="auto">
              <a:xfrm>
                <a:off x="5157771" y="4492972"/>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3" name="Line 11">
                <a:extLst>
                  <a:ext uri="{FF2B5EF4-FFF2-40B4-BE49-F238E27FC236}">
                    <a16:creationId xmlns:a16="http://schemas.microsoft.com/office/drawing/2014/main" xmlns="" id="{32ED8CF7-C47A-4771-943B-F6B5443E7AC0}"/>
                  </a:ext>
                </a:extLst>
              </p:cNvPr>
              <p:cNvSpPr>
                <a:spLocks noChangeShapeType="1"/>
              </p:cNvSpPr>
              <p:nvPr/>
            </p:nvSpPr>
            <p:spPr bwMode="auto">
              <a:xfrm>
                <a:off x="5157771" y="4971293"/>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4" name="Line 19">
                <a:extLst>
                  <a:ext uri="{FF2B5EF4-FFF2-40B4-BE49-F238E27FC236}">
                    <a16:creationId xmlns:a16="http://schemas.microsoft.com/office/drawing/2014/main" xmlns="" id="{692DC802-11FA-4EB1-B554-D61C376AA083}"/>
                  </a:ext>
                </a:extLst>
              </p:cNvPr>
              <p:cNvSpPr>
                <a:spLocks noChangeShapeType="1"/>
              </p:cNvSpPr>
              <p:nvPr/>
            </p:nvSpPr>
            <p:spPr bwMode="auto">
              <a:xfrm>
                <a:off x="6195479" y="505711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5" name="Line 19">
                <a:extLst>
                  <a:ext uri="{FF2B5EF4-FFF2-40B4-BE49-F238E27FC236}">
                    <a16:creationId xmlns:a16="http://schemas.microsoft.com/office/drawing/2014/main" xmlns="" id="{3B6C8671-85DF-4209-B3C8-44C708801DB3}"/>
                  </a:ext>
                </a:extLst>
              </p:cNvPr>
              <p:cNvSpPr>
                <a:spLocks noChangeShapeType="1"/>
              </p:cNvSpPr>
              <p:nvPr/>
            </p:nvSpPr>
            <p:spPr bwMode="auto">
              <a:xfrm>
                <a:off x="7918362" y="505711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6" name="Line 21">
                <a:extLst>
                  <a:ext uri="{FF2B5EF4-FFF2-40B4-BE49-F238E27FC236}">
                    <a16:creationId xmlns:a16="http://schemas.microsoft.com/office/drawing/2014/main" xmlns="" id="{7BE27810-5ABC-4076-91B6-181A29F6A71E}"/>
                  </a:ext>
                </a:extLst>
              </p:cNvPr>
              <p:cNvSpPr>
                <a:spLocks noChangeShapeType="1"/>
              </p:cNvSpPr>
              <p:nvPr/>
            </p:nvSpPr>
            <p:spPr bwMode="auto">
              <a:xfrm>
                <a:off x="8746258" y="505711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97" name="Line 21">
                <a:extLst>
                  <a:ext uri="{FF2B5EF4-FFF2-40B4-BE49-F238E27FC236}">
                    <a16:creationId xmlns:a16="http://schemas.microsoft.com/office/drawing/2014/main" xmlns="" id="{A833D011-B556-4B77-BD84-ACBDFBE9CDDE}"/>
                  </a:ext>
                </a:extLst>
              </p:cNvPr>
              <p:cNvSpPr>
                <a:spLocks noChangeShapeType="1"/>
              </p:cNvSpPr>
              <p:nvPr/>
            </p:nvSpPr>
            <p:spPr bwMode="auto">
              <a:xfrm>
                <a:off x="5328771" y="505711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198" name="Line 19">
                <a:extLst>
                  <a:ext uri="{FF2B5EF4-FFF2-40B4-BE49-F238E27FC236}">
                    <a16:creationId xmlns:a16="http://schemas.microsoft.com/office/drawing/2014/main" xmlns="" id="{93E0071E-D03C-4ED5-B52E-A43D14779F3F}"/>
                  </a:ext>
                </a:extLst>
              </p:cNvPr>
              <p:cNvSpPr>
                <a:spLocks noChangeShapeType="1"/>
              </p:cNvSpPr>
              <p:nvPr/>
            </p:nvSpPr>
            <p:spPr bwMode="auto">
              <a:xfrm>
                <a:off x="7028558" y="505711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9" name="Line 19">
                <a:extLst>
                  <a:ext uri="{FF2B5EF4-FFF2-40B4-BE49-F238E27FC236}">
                    <a16:creationId xmlns:a16="http://schemas.microsoft.com/office/drawing/2014/main" xmlns="" id="{D6F82C0C-3451-4702-B6C7-13D5A1F8021B}"/>
                  </a:ext>
                </a:extLst>
              </p:cNvPr>
              <p:cNvSpPr>
                <a:spLocks noChangeShapeType="1"/>
              </p:cNvSpPr>
              <p:nvPr/>
            </p:nvSpPr>
            <p:spPr bwMode="auto">
              <a:xfrm>
                <a:off x="8334922" y="506219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0" name="Line 21">
                <a:extLst>
                  <a:ext uri="{FF2B5EF4-FFF2-40B4-BE49-F238E27FC236}">
                    <a16:creationId xmlns:a16="http://schemas.microsoft.com/office/drawing/2014/main" xmlns="" id="{898272C2-6101-4C7F-A292-561480FA613C}"/>
                  </a:ext>
                </a:extLst>
              </p:cNvPr>
              <p:cNvSpPr>
                <a:spLocks noChangeShapeType="1"/>
              </p:cNvSpPr>
              <p:nvPr/>
            </p:nvSpPr>
            <p:spPr bwMode="auto">
              <a:xfrm>
                <a:off x="5735171" y="5062199"/>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01" name="Line 21">
                <a:extLst>
                  <a:ext uri="{FF2B5EF4-FFF2-40B4-BE49-F238E27FC236}">
                    <a16:creationId xmlns:a16="http://schemas.microsoft.com/office/drawing/2014/main" xmlns="" id="{33ECA0B6-1E27-4974-B876-A391484121D7}"/>
                  </a:ext>
                </a:extLst>
              </p:cNvPr>
              <p:cNvSpPr>
                <a:spLocks noChangeShapeType="1"/>
              </p:cNvSpPr>
              <p:nvPr/>
            </p:nvSpPr>
            <p:spPr bwMode="auto">
              <a:xfrm>
                <a:off x="6620783" y="5063291"/>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02" name="Line 21">
                <a:extLst>
                  <a:ext uri="{FF2B5EF4-FFF2-40B4-BE49-F238E27FC236}">
                    <a16:creationId xmlns:a16="http://schemas.microsoft.com/office/drawing/2014/main" xmlns="" id="{56358439-F684-4A4E-BE9F-513E3C39FFB9}"/>
                  </a:ext>
                </a:extLst>
              </p:cNvPr>
              <p:cNvSpPr>
                <a:spLocks noChangeShapeType="1"/>
              </p:cNvSpPr>
              <p:nvPr/>
            </p:nvSpPr>
            <p:spPr bwMode="auto">
              <a:xfrm>
                <a:off x="7486075" y="5064383"/>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cxnSp>
            <p:nvCxnSpPr>
              <p:cNvPr id="204" name="Straight Connector 203">
                <a:extLst>
                  <a:ext uri="{FF2B5EF4-FFF2-40B4-BE49-F238E27FC236}">
                    <a16:creationId xmlns:a16="http://schemas.microsoft.com/office/drawing/2014/main" xmlns="" id="{14FA78B1-0A49-4EEC-A42F-72729256F381}"/>
                  </a:ext>
                </a:extLst>
              </p:cNvPr>
              <p:cNvCxnSpPr>
                <a:cxnSpLocks/>
              </p:cNvCxnSpPr>
              <p:nvPr/>
            </p:nvCxnSpPr>
            <p:spPr>
              <a:xfrm>
                <a:off x="5232036" y="3798727"/>
                <a:ext cx="2088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E2B5A504-E3D9-48BA-A9C7-C1AE4A7AB0F7}"/>
                  </a:ext>
                </a:extLst>
              </p:cNvPr>
              <p:cNvCxnSpPr>
                <a:cxnSpLocks/>
              </p:cNvCxnSpPr>
              <p:nvPr/>
            </p:nvCxnSpPr>
            <p:spPr>
              <a:xfrm rot="5400000">
                <a:off x="6692888" y="4436124"/>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12231B40-DA92-44F3-8CE1-5E44053E96A2}"/>
                  </a:ext>
                </a:extLst>
              </p:cNvPr>
              <p:cNvCxnSpPr>
                <a:cxnSpLocks/>
              </p:cNvCxnSpPr>
              <p:nvPr/>
            </p:nvCxnSpPr>
            <p:spPr>
              <a:xfrm rot="5400000">
                <a:off x="6067381" y="4436124"/>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7" name="Group 206">
            <a:extLst>
              <a:ext uri="{FF2B5EF4-FFF2-40B4-BE49-F238E27FC236}">
                <a16:creationId xmlns:a16="http://schemas.microsoft.com/office/drawing/2014/main" xmlns="" id="{C39631ED-353A-4F7D-84AF-4C6821092B88}"/>
              </a:ext>
            </a:extLst>
          </p:cNvPr>
          <p:cNvGrpSpPr/>
          <p:nvPr/>
        </p:nvGrpSpPr>
        <p:grpSpPr>
          <a:xfrm>
            <a:off x="5307213" y="2770283"/>
            <a:ext cx="2073430" cy="2365540"/>
            <a:chOff x="7534275" y="2340962"/>
            <a:chExt cx="3209925" cy="3731733"/>
          </a:xfrm>
        </p:grpSpPr>
        <p:sp>
          <p:nvSpPr>
            <p:cNvPr id="208" name="Freeform: Shape 357">
              <a:extLst>
                <a:ext uri="{FF2B5EF4-FFF2-40B4-BE49-F238E27FC236}">
                  <a16:creationId xmlns:a16="http://schemas.microsoft.com/office/drawing/2014/main" xmlns="" id="{5481A2CF-779B-41C1-850C-68E7F4E170FB}"/>
                </a:ext>
              </a:extLst>
            </p:cNvPr>
            <p:cNvSpPr/>
            <p:nvPr/>
          </p:nvSpPr>
          <p:spPr>
            <a:xfrm>
              <a:off x="7534275" y="2396045"/>
              <a:ext cx="3209925" cy="3676650"/>
            </a:xfrm>
            <a:custGeom>
              <a:avLst/>
              <a:gdLst>
                <a:gd name="connsiteX0" fmla="*/ 3218583 w 3209925"/>
                <a:gd name="connsiteY0" fmla="*/ 3679269 h 3676650"/>
                <a:gd name="connsiteX1" fmla="*/ 3218583 w 3209925"/>
                <a:gd name="connsiteY1" fmla="*/ 3231032 h 3676650"/>
                <a:gd name="connsiteX2" fmla="*/ 3062945 w 3209925"/>
                <a:gd name="connsiteY2" fmla="*/ 3231032 h 3676650"/>
                <a:gd name="connsiteX3" fmla="*/ 3062945 w 3209925"/>
                <a:gd name="connsiteY3" fmla="*/ 2798359 h 3676650"/>
                <a:gd name="connsiteX4" fmla="*/ 2540003 w 3209925"/>
                <a:gd name="connsiteY4" fmla="*/ 2798359 h 3676650"/>
                <a:gd name="connsiteX5" fmla="*/ 2540003 w 3209925"/>
                <a:gd name="connsiteY5" fmla="*/ 2648950 h 3676650"/>
                <a:gd name="connsiteX6" fmla="*/ 2511981 w 3209925"/>
                <a:gd name="connsiteY6" fmla="*/ 2648950 h 3676650"/>
                <a:gd name="connsiteX7" fmla="*/ 2511981 w 3209925"/>
                <a:gd name="connsiteY7" fmla="*/ 2477748 h 3676650"/>
                <a:gd name="connsiteX8" fmla="*/ 2446620 w 3209925"/>
                <a:gd name="connsiteY8" fmla="*/ 2477748 h 3676650"/>
                <a:gd name="connsiteX9" fmla="*/ 2446620 w 3209925"/>
                <a:gd name="connsiteY9" fmla="*/ 2337673 h 3676650"/>
                <a:gd name="connsiteX10" fmla="*/ 2396814 w 3209925"/>
                <a:gd name="connsiteY10" fmla="*/ 2337673 h 3676650"/>
                <a:gd name="connsiteX11" fmla="*/ 2396814 w 3209925"/>
                <a:gd name="connsiteY11" fmla="*/ 2182035 h 3676650"/>
                <a:gd name="connsiteX12" fmla="*/ 2278533 w 3209925"/>
                <a:gd name="connsiteY12" fmla="*/ 2182035 h 3676650"/>
                <a:gd name="connsiteX13" fmla="*/ 2278533 w 3209925"/>
                <a:gd name="connsiteY13" fmla="*/ 2023281 h 3676650"/>
                <a:gd name="connsiteX14" fmla="*/ 2122894 w 3209925"/>
                <a:gd name="connsiteY14" fmla="*/ 2023281 h 3676650"/>
                <a:gd name="connsiteX15" fmla="*/ 2122894 w 3209925"/>
                <a:gd name="connsiteY15" fmla="*/ 1917449 h 3676650"/>
                <a:gd name="connsiteX16" fmla="*/ 2069973 w 3209925"/>
                <a:gd name="connsiteY16" fmla="*/ 1917449 h 3676650"/>
                <a:gd name="connsiteX17" fmla="*/ 2069973 w 3209925"/>
                <a:gd name="connsiteY17" fmla="*/ 1780489 h 3676650"/>
                <a:gd name="connsiteX18" fmla="*/ 1820951 w 3209925"/>
                <a:gd name="connsiteY18" fmla="*/ 1780489 h 3676650"/>
                <a:gd name="connsiteX19" fmla="*/ 1820951 w 3209925"/>
                <a:gd name="connsiteY19" fmla="*/ 1721348 h 3676650"/>
                <a:gd name="connsiteX20" fmla="*/ 1796053 w 3209925"/>
                <a:gd name="connsiteY20" fmla="*/ 1721348 h 3676650"/>
                <a:gd name="connsiteX21" fmla="*/ 1796053 w 3209925"/>
                <a:gd name="connsiteY21" fmla="*/ 1655978 h 3676650"/>
                <a:gd name="connsiteX22" fmla="*/ 1736912 w 3209925"/>
                <a:gd name="connsiteY22" fmla="*/ 1655978 h 3676650"/>
                <a:gd name="connsiteX23" fmla="*/ 1736912 w 3209925"/>
                <a:gd name="connsiteY23" fmla="*/ 1568825 h 3676650"/>
                <a:gd name="connsiteX24" fmla="*/ 1606172 w 3209925"/>
                <a:gd name="connsiteY24" fmla="*/ 1568825 h 3676650"/>
                <a:gd name="connsiteX25" fmla="*/ 1606172 w 3209925"/>
                <a:gd name="connsiteY25" fmla="*/ 1494120 h 3676650"/>
                <a:gd name="connsiteX26" fmla="*/ 1562595 w 3209925"/>
                <a:gd name="connsiteY26" fmla="*/ 1494120 h 3676650"/>
                <a:gd name="connsiteX27" fmla="*/ 1562595 w 3209925"/>
                <a:gd name="connsiteY27" fmla="*/ 1422521 h 3676650"/>
                <a:gd name="connsiteX28" fmla="*/ 1534582 w 3209925"/>
                <a:gd name="connsiteY28" fmla="*/ 1422521 h 3676650"/>
                <a:gd name="connsiteX29" fmla="*/ 1534582 w 3209925"/>
                <a:gd name="connsiteY29" fmla="*/ 1344701 h 3676650"/>
                <a:gd name="connsiteX30" fmla="*/ 1475442 w 3209925"/>
                <a:gd name="connsiteY30" fmla="*/ 1344701 h 3676650"/>
                <a:gd name="connsiteX31" fmla="*/ 1475442 w 3209925"/>
                <a:gd name="connsiteY31" fmla="*/ 1195292 h 3676650"/>
                <a:gd name="connsiteX32" fmla="*/ 1441199 w 3209925"/>
                <a:gd name="connsiteY32" fmla="*/ 1195292 h 3676650"/>
                <a:gd name="connsiteX33" fmla="*/ 1441199 w 3209925"/>
                <a:gd name="connsiteY33" fmla="*/ 1123702 h 3676650"/>
                <a:gd name="connsiteX34" fmla="*/ 1375829 w 3209925"/>
                <a:gd name="connsiteY34" fmla="*/ 1123702 h 3676650"/>
                <a:gd name="connsiteX35" fmla="*/ 1375829 w 3209925"/>
                <a:gd name="connsiteY35" fmla="*/ 1030319 h 3676650"/>
                <a:gd name="connsiteX36" fmla="*/ 1347816 w 3209925"/>
                <a:gd name="connsiteY36" fmla="*/ 1030319 h 3676650"/>
                <a:gd name="connsiteX37" fmla="*/ 1347816 w 3209925"/>
                <a:gd name="connsiteY37" fmla="*/ 961834 h 3676650"/>
                <a:gd name="connsiteX38" fmla="*/ 1238869 w 3209925"/>
                <a:gd name="connsiteY38" fmla="*/ 961834 h 3676650"/>
                <a:gd name="connsiteX39" fmla="*/ 1238869 w 3209925"/>
                <a:gd name="connsiteY39" fmla="*/ 831103 h 3676650"/>
                <a:gd name="connsiteX40" fmla="*/ 1142381 w 3209925"/>
                <a:gd name="connsiteY40" fmla="*/ 831103 h 3676650"/>
                <a:gd name="connsiteX41" fmla="*/ 1142381 w 3209925"/>
                <a:gd name="connsiteY41" fmla="*/ 703480 h 3676650"/>
                <a:gd name="connsiteX42" fmla="*/ 1077011 w 3209925"/>
                <a:gd name="connsiteY42" fmla="*/ 703480 h 3676650"/>
                <a:gd name="connsiteX43" fmla="*/ 1077011 w 3209925"/>
                <a:gd name="connsiteY43" fmla="*/ 635000 h 3676650"/>
                <a:gd name="connsiteX44" fmla="*/ 1039654 w 3209925"/>
                <a:gd name="connsiteY44" fmla="*/ 635000 h 3676650"/>
                <a:gd name="connsiteX45" fmla="*/ 1039654 w 3209925"/>
                <a:gd name="connsiteY45" fmla="*/ 582083 h 3676650"/>
                <a:gd name="connsiteX46" fmla="*/ 1017870 w 3209925"/>
                <a:gd name="connsiteY46" fmla="*/ 582083 h 3676650"/>
                <a:gd name="connsiteX47" fmla="*/ 1017870 w 3209925"/>
                <a:gd name="connsiteY47" fmla="*/ 526054 h 3676650"/>
                <a:gd name="connsiteX48" fmla="*/ 989857 w 3209925"/>
                <a:gd name="connsiteY48" fmla="*/ 526054 h 3676650"/>
                <a:gd name="connsiteX49" fmla="*/ 989857 w 3209925"/>
                <a:gd name="connsiteY49" fmla="*/ 392206 h 3676650"/>
                <a:gd name="connsiteX50" fmla="*/ 949387 w 3209925"/>
                <a:gd name="connsiteY50" fmla="*/ 392206 h 3676650"/>
                <a:gd name="connsiteX51" fmla="*/ 949387 w 3209925"/>
                <a:gd name="connsiteY51" fmla="*/ 339289 h 3676650"/>
                <a:gd name="connsiteX52" fmla="*/ 933823 w 3209925"/>
                <a:gd name="connsiteY52" fmla="*/ 339289 h 3676650"/>
                <a:gd name="connsiteX53" fmla="*/ 933823 w 3209925"/>
                <a:gd name="connsiteY53" fmla="*/ 280147 h 3676650"/>
                <a:gd name="connsiteX54" fmla="*/ 887133 w 3209925"/>
                <a:gd name="connsiteY54" fmla="*/ 280147 h 3676650"/>
                <a:gd name="connsiteX55" fmla="*/ 887133 w 3209925"/>
                <a:gd name="connsiteY55" fmla="*/ 233456 h 3676650"/>
                <a:gd name="connsiteX56" fmla="*/ 812426 w 3209925"/>
                <a:gd name="connsiteY56" fmla="*/ 233456 h 3676650"/>
                <a:gd name="connsiteX57" fmla="*/ 812426 w 3209925"/>
                <a:gd name="connsiteY57" fmla="*/ 155637 h 3676650"/>
                <a:gd name="connsiteX58" fmla="*/ 743946 w 3209925"/>
                <a:gd name="connsiteY58" fmla="*/ 155637 h 3676650"/>
                <a:gd name="connsiteX59" fmla="*/ 743946 w 3209925"/>
                <a:gd name="connsiteY59" fmla="*/ 43579 h 3676650"/>
                <a:gd name="connsiteX60" fmla="*/ 432672 w 3209925"/>
                <a:gd name="connsiteY60" fmla="*/ 43579 h 3676650"/>
                <a:gd name="connsiteX61" fmla="*/ 432672 w 3209925"/>
                <a:gd name="connsiteY61" fmla="*/ 0 h 3676650"/>
                <a:gd name="connsiteX62" fmla="*/ 0 w 3209925"/>
                <a:gd name="connsiteY62" fmla="*/ 0 h 3676650"/>
                <a:gd name="connsiteX63" fmla="*/ 0 w 3209925"/>
                <a:gd name="connsiteY63" fmla="*/ 0 h 367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209925" h="3676650">
                  <a:moveTo>
                    <a:pt x="3218583" y="3679269"/>
                  </a:moveTo>
                  <a:lnTo>
                    <a:pt x="3218583" y="3231032"/>
                  </a:lnTo>
                  <a:lnTo>
                    <a:pt x="3062945" y="3231032"/>
                  </a:lnTo>
                  <a:lnTo>
                    <a:pt x="3062945" y="2798359"/>
                  </a:lnTo>
                  <a:lnTo>
                    <a:pt x="2540003" y="2798359"/>
                  </a:lnTo>
                  <a:lnTo>
                    <a:pt x="2540003" y="2648950"/>
                  </a:lnTo>
                  <a:lnTo>
                    <a:pt x="2511981" y="2648950"/>
                  </a:lnTo>
                  <a:lnTo>
                    <a:pt x="2511981" y="2477748"/>
                  </a:lnTo>
                  <a:lnTo>
                    <a:pt x="2446620" y="2477748"/>
                  </a:lnTo>
                  <a:lnTo>
                    <a:pt x="2446620" y="2337673"/>
                  </a:lnTo>
                  <a:lnTo>
                    <a:pt x="2396814" y="2337673"/>
                  </a:lnTo>
                  <a:lnTo>
                    <a:pt x="2396814" y="2182035"/>
                  </a:lnTo>
                  <a:lnTo>
                    <a:pt x="2278533" y="2182035"/>
                  </a:lnTo>
                  <a:lnTo>
                    <a:pt x="2278533" y="2023281"/>
                  </a:lnTo>
                  <a:lnTo>
                    <a:pt x="2122894" y="2023281"/>
                  </a:lnTo>
                  <a:lnTo>
                    <a:pt x="2122894" y="1917449"/>
                  </a:lnTo>
                  <a:lnTo>
                    <a:pt x="2069973" y="1917449"/>
                  </a:lnTo>
                  <a:lnTo>
                    <a:pt x="2069973" y="1780489"/>
                  </a:lnTo>
                  <a:lnTo>
                    <a:pt x="1820951" y="1780489"/>
                  </a:lnTo>
                  <a:lnTo>
                    <a:pt x="1820951" y="1721348"/>
                  </a:lnTo>
                  <a:lnTo>
                    <a:pt x="1796053" y="1721348"/>
                  </a:lnTo>
                  <a:lnTo>
                    <a:pt x="1796053" y="1655978"/>
                  </a:lnTo>
                  <a:lnTo>
                    <a:pt x="1736912" y="1655978"/>
                  </a:lnTo>
                  <a:lnTo>
                    <a:pt x="1736912" y="1568825"/>
                  </a:lnTo>
                  <a:lnTo>
                    <a:pt x="1606172" y="1568825"/>
                  </a:lnTo>
                  <a:lnTo>
                    <a:pt x="1606172" y="1494120"/>
                  </a:lnTo>
                  <a:lnTo>
                    <a:pt x="1562595" y="1494120"/>
                  </a:lnTo>
                  <a:lnTo>
                    <a:pt x="1562595" y="1422521"/>
                  </a:lnTo>
                  <a:lnTo>
                    <a:pt x="1534582" y="1422521"/>
                  </a:lnTo>
                  <a:lnTo>
                    <a:pt x="1534582" y="1344701"/>
                  </a:lnTo>
                  <a:lnTo>
                    <a:pt x="1475442" y="1344701"/>
                  </a:lnTo>
                  <a:lnTo>
                    <a:pt x="1475442" y="1195292"/>
                  </a:lnTo>
                  <a:lnTo>
                    <a:pt x="1441199" y="1195292"/>
                  </a:lnTo>
                  <a:lnTo>
                    <a:pt x="1441199" y="1123702"/>
                  </a:lnTo>
                  <a:lnTo>
                    <a:pt x="1375829" y="1123702"/>
                  </a:lnTo>
                  <a:lnTo>
                    <a:pt x="1375829" y="1030319"/>
                  </a:lnTo>
                  <a:lnTo>
                    <a:pt x="1347816" y="1030319"/>
                  </a:lnTo>
                  <a:lnTo>
                    <a:pt x="1347816" y="961834"/>
                  </a:lnTo>
                  <a:lnTo>
                    <a:pt x="1238869" y="961834"/>
                  </a:lnTo>
                  <a:lnTo>
                    <a:pt x="1238869" y="831103"/>
                  </a:lnTo>
                  <a:lnTo>
                    <a:pt x="1142381" y="831103"/>
                  </a:lnTo>
                  <a:lnTo>
                    <a:pt x="1142381" y="703480"/>
                  </a:lnTo>
                  <a:lnTo>
                    <a:pt x="1077011" y="703480"/>
                  </a:lnTo>
                  <a:lnTo>
                    <a:pt x="1077011" y="635000"/>
                  </a:lnTo>
                  <a:lnTo>
                    <a:pt x="1039654" y="635000"/>
                  </a:lnTo>
                  <a:lnTo>
                    <a:pt x="1039654" y="582083"/>
                  </a:lnTo>
                  <a:lnTo>
                    <a:pt x="1017870" y="582083"/>
                  </a:lnTo>
                  <a:lnTo>
                    <a:pt x="1017870" y="526054"/>
                  </a:lnTo>
                  <a:lnTo>
                    <a:pt x="989857" y="526054"/>
                  </a:lnTo>
                  <a:lnTo>
                    <a:pt x="989857" y="392206"/>
                  </a:lnTo>
                  <a:lnTo>
                    <a:pt x="949387" y="392206"/>
                  </a:lnTo>
                  <a:lnTo>
                    <a:pt x="949387" y="339289"/>
                  </a:lnTo>
                  <a:lnTo>
                    <a:pt x="933823" y="339289"/>
                  </a:lnTo>
                  <a:lnTo>
                    <a:pt x="933823" y="280147"/>
                  </a:lnTo>
                  <a:lnTo>
                    <a:pt x="887133" y="280147"/>
                  </a:lnTo>
                  <a:lnTo>
                    <a:pt x="887133" y="233456"/>
                  </a:lnTo>
                  <a:lnTo>
                    <a:pt x="812426" y="233456"/>
                  </a:lnTo>
                  <a:lnTo>
                    <a:pt x="812426" y="155637"/>
                  </a:lnTo>
                  <a:lnTo>
                    <a:pt x="743946" y="155637"/>
                  </a:lnTo>
                  <a:lnTo>
                    <a:pt x="743946" y="43579"/>
                  </a:lnTo>
                  <a:lnTo>
                    <a:pt x="432672" y="43579"/>
                  </a:lnTo>
                  <a:lnTo>
                    <a:pt x="432672" y="0"/>
                  </a:lnTo>
                  <a:lnTo>
                    <a:pt x="0" y="0"/>
                  </a:lnTo>
                  <a:lnTo>
                    <a:pt x="0" y="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209" name="Group 208">
              <a:extLst>
                <a:ext uri="{FF2B5EF4-FFF2-40B4-BE49-F238E27FC236}">
                  <a16:creationId xmlns:a16="http://schemas.microsoft.com/office/drawing/2014/main" xmlns="" id="{7C36BC48-4750-407D-8450-EAD7C14CD73A}"/>
                </a:ext>
              </a:extLst>
            </p:cNvPr>
            <p:cNvGrpSpPr/>
            <p:nvPr/>
          </p:nvGrpSpPr>
          <p:grpSpPr>
            <a:xfrm>
              <a:off x="7848662" y="2340962"/>
              <a:ext cx="2447939" cy="2905144"/>
              <a:chOff x="7848662" y="2340962"/>
              <a:chExt cx="2447939" cy="2905144"/>
            </a:xfrm>
          </p:grpSpPr>
          <p:sp>
            <p:nvSpPr>
              <p:cNvPr id="210" name="Freeform: Shape 358">
                <a:extLst>
                  <a:ext uri="{FF2B5EF4-FFF2-40B4-BE49-F238E27FC236}">
                    <a16:creationId xmlns:a16="http://schemas.microsoft.com/office/drawing/2014/main" xmlns="" id="{7DC425A9-AE83-411C-81D1-51FC1054FBBF}"/>
                  </a:ext>
                </a:extLst>
              </p:cNvPr>
              <p:cNvSpPr/>
              <p:nvPr/>
            </p:nvSpPr>
            <p:spPr>
              <a:xfrm>
                <a:off x="7848662" y="23409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1" name="Freeform: Shape 359">
                <a:extLst>
                  <a:ext uri="{FF2B5EF4-FFF2-40B4-BE49-F238E27FC236}">
                    <a16:creationId xmlns:a16="http://schemas.microsoft.com/office/drawing/2014/main" xmlns="" id="{C1F52F30-B294-438F-BA1C-39432E49EF64}"/>
                  </a:ext>
                </a:extLst>
              </p:cNvPr>
              <p:cNvSpPr/>
              <p:nvPr/>
            </p:nvSpPr>
            <p:spPr>
              <a:xfrm>
                <a:off x="7943913" y="23409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2" name="Freeform: Shape 360">
                <a:extLst>
                  <a:ext uri="{FF2B5EF4-FFF2-40B4-BE49-F238E27FC236}">
                    <a16:creationId xmlns:a16="http://schemas.microsoft.com/office/drawing/2014/main" xmlns="" id="{846B808E-6660-474C-A8E0-2325F4112373}"/>
                  </a:ext>
                </a:extLst>
              </p:cNvPr>
              <p:cNvSpPr/>
              <p:nvPr/>
            </p:nvSpPr>
            <p:spPr>
              <a:xfrm>
                <a:off x="8020114" y="23790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3" name="Freeform: Shape 361">
                <a:extLst>
                  <a:ext uri="{FF2B5EF4-FFF2-40B4-BE49-F238E27FC236}">
                    <a16:creationId xmlns:a16="http://schemas.microsoft.com/office/drawing/2014/main" xmlns="" id="{3FBD9232-876D-4493-8005-0F36E84FF8F4}"/>
                  </a:ext>
                </a:extLst>
              </p:cNvPr>
              <p:cNvSpPr/>
              <p:nvPr/>
            </p:nvSpPr>
            <p:spPr>
              <a:xfrm>
                <a:off x="8058214" y="23790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4" name="Freeform: Shape 362">
                <a:extLst>
                  <a:ext uri="{FF2B5EF4-FFF2-40B4-BE49-F238E27FC236}">
                    <a16:creationId xmlns:a16="http://schemas.microsoft.com/office/drawing/2014/main" xmlns="" id="{CAACC4DD-2221-49A8-B63B-9F4251D30FB6}"/>
                  </a:ext>
                </a:extLst>
              </p:cNvPr>
              <p:cNvSpPr/>
              <p:nvPr/>
            </p:nvSpPr>
            <p:spPr>
              <a:xfrm>
                <a:off x="8305865" y="24933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5" name="Freeform: Shape 363">
                <a:extLst>
                  <a:ext uri="{FF2B5EF4-FFF2-40B4-BE49-F238E27FC236}">
                    <a16:creationId xmlns:a16="http://schemas.microsoft.com/office/drawing/2014/main" xmlns="" id="{0E34B0DA-135A-4A5F-A4FD-9B97D360C5F1}"/>
                  </a:ext>
                </a:extLst>
              </p:cNvPr>
              <p:cNvSpPr/>
              <p:nvPr/>
            </p:nvSpPr>
            <p:spPr>
              <a:xfrm>
                <a:off x="8705917" y="3160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6" name="Freeform: Shape 364">
                <a:extLst>
                  <a:ext uri="{FF2B5EF4-FFF2-40B4-BE49-F238E27FC236}">
                    <a16:creationId xmlns:a16="http://schemas.microsoft.com/office/drawing/2014/main" xmlns="" id="{4CFB1367-EE36-4AB4-835B-47FB6D0EBC52}"/>
                  </a:ext>
                </a:extLst>
              </p:cNvPr>
              <p:cNvSpPr/>
              <p:nvPr/>
            </p:nvSpPr>
            <p:spPr>
              <a:xfrm>
                <a:off x="8744017" y="3160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7" name="Freeform: Shape 365">
                <a:extLst>
                  <a:ext uri="{FF2B5EF4-FFF2-40B4-BE49-F238E27FC236}">
                    <a16:creationId xmlns:a16="http://schemas.microsoft.com/office/drawing/2014/main" xmlns="" id="{F247E1CC-BA64-4262-9E15-D073C06CA299}"/>
                  </a:ext>
                </a:extLst>
              </p:cNvPr>
              <p:cNvSpPr/>
              <p:nvPr/>
            </p:nvSpPr>
            <p:spPr>
              <a:xfrm>
                <a:off x="8801167" y="32934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8" name="Freeform: Shape 366">
                <a:extLst>
                  <a:ext uri="{FF2B5EF4-FFF2-40B4-BE49-F238E27FC236}">
                    <a16:creationId xmlns:a16="http://schemas.microsoft.com/office/drawing/2014/main" xmlns="" id="{8FA4030E-85F8-4081-8EA6-6755C4B1BDD0}"/>
                  </a:ext>
                </a:extLst>
              </p:cNvPr>
              <p:cNvSpPr/>
              <p:nvPr/>
            </p:nvSpPr>
            <p:spPr>
              <a:xfrm>
                <a:off x="8839267" y="32934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9" name="Freeform: Shape 367">
                <a:extLst>
                  <a:ext uri="{FF2B5EF4-FFF2-40B4-BE49-F238E27FC236}">
                    <a16:creationId xmlns:a16="http://schemas.microsoft.com/office/drawing/2014/main" xmlns="" id="{D0742C9D-E245-412D-A1AC-C16C51336936}"/>
                  </a:ext>
                </a:extLst>
              </p:cNvPr>
              <p:cNvSpPr/>
              <p:nvPr/>
            </p:nvSpPr>
            <p:spPr>
              <a:xfrm>
                <a:off x="937267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0" name="Freeform: Shape 368">
                <a:extLst>
                  <a:ext uri="{FF2B5EF4-FFF2-40B4-BE49-F238E27FC236}">
                    <a16:creationId xmlns:a16="http://schemas.microsoft.com/office/drawing/2014/main" xmlns="" id="{EFFEF049-63F8-425E-AB11-0CF112E1F2FD}"/>
                  </a:ext>
                </a:extLst>
              </p:cNvPr>
              <p:cNvSpPr/>
              <p:nvPr/>
            </p:nvSpPr>
            <p:spPr>
              <a:xfrm>
                <a:off x="942982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1" name="Freeform: Shape 369">
                <a:extLst>
                  <a:ext uri="{FF2B5EF4-FFF2-40B4-BE49-F238E27FC236}">
                    <a16:creationId xmlns:a16="http://schemas.microsoft.com/office/drawing/2014/main" xmlns="" id="{87D4F8E4-C676-42E2-9B28-AE45A786C184}"/>
                  </a:ext>
                </a:extLst>
              </p:cNvPr>
              <p:cNvSpPr/>
              <p:nvPr/>
            </p:nvSpPr>
            <p:spPr>
              <a:xfrm>
                <a:off x="946792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2" name="Freeform: Shape 370">
                <a:extLst>
                  <a:ext uri="{FF2B5EF4-FFF2-40B4-BE49-F238E27FC236}">
                    <a16:creationId xmlns:a16="http://schemas.microsoft.com/office/drawing/2014/main" xmlns="" id="{04459F97-D963-46D0-A1CC-53E63D61C938}"/>
                  </a:ext>
                </a:extLst>
              </p:cNvPr>
              <p:cNvSpPr/>
              <p:nvPr/>
            </p:nvSpPr>
            <p:spPr>
              <a:xfrm>
                <a:off x="952507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3" name="Freeform: Shape 371">
                <a:extLst>
                  <a:ext uri="{FF2B5EF4-FFF2-40B4-BE49-F238E27FC236}">
                    <a16:creationId xmlns:a16="http://schemas.microsoft.com/office/drawing/2014/main" xmlns="" id="{2D89B46D-7884-4A32-A935-0B41972BBFB2}"/>
                  </a:ext>
                </a:extLst>
              </p:cNvPr>
              <p:cNvSpPr/>
              <p:nvPr/>
            </p:nvSpPr>
            <p:spPr>
              <a:xfrm>
                <a:off x="952507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4" name="Freeform: Shape 372">
                <a:extLst>
                  <a:ext uri="{FF2B5EF4-FFF2-40B4-BE49-F238E27FC236}">
                    <a16:creationId xmlns:a16="http://schemas.microsoft.com/office/drawing/2014/main" xmlns="" id="{3806E58A-8AF6-4633-BFF6-8CDFB04FF12C}"/>
                  </a:ext>
                </a:extLst>
              </p:cNvPr>
              <p:cNvSpPr/>
              <p:nvPr/>
            </p:nvSpPr>
            <p:spPr>
              <a:xfrm>
                <a:off x="9734626" y="4360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5" name="Freeform: Shape 373">
                <a:extLst>
                  <a:ext uri="{FF2B5EF4-FFF2-40B4-BE49-F238E27FC236}">
                    <a16:creationId xmlns:a16="http://schemas.microsoft.com/office/drawing/2014/main" xmlns="" id="{FE3158CB-C9B8-4B4D-A937-015EAE385784}"/>
                  </a:ext>
                </a:extLst>
              </p:cNvPr>
              <p:cNvSpPr/>
              <p:nvPr/>
            </p:nvSpPr>
            <p:spPr>
              <a:xfrm>
                <a:off x="9772726" y="4360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6" name="Freeform: Shape 374">
                <a:extLst>
                  <a:ext uri="{FF2B5EF4-FFF2-40B4-BE49-F238E27FC236}">
                    <a16:creationId xmlns:a16="http://schemas.microsoft.com/office/drawing/2014/main" xmlns="" id="{21536F83-DB2F-49B0-A7CB-8221E8C33A4C}"/>
                  </a:ext>
                </a:extLst>
              </p:cNvPr>
              <p:cNvSpPr/>
              <p:nvPr/>
            </p:nvSpPr>
            <p:spPr>
              <a:xfrm>
                <a:off x="1015372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7" name="Freeform: Shape 375">
                <a:extLst>
                  <a:ext uri="{FF2B5EF4-FFF2-40B4-BE49-F238E27FC236}">
                    <a16:creationId xmlns:a16="http://schemas.microsoft.com/office/drawing/2014/main" xmlns="" id="{BAB34E62-CFED-4FC0-B4FD-BE3F4D37D9D7}"/>
                  </a:ext>
                </a:extLst>
              </p:cNvPr>
              <p:cNvSpPr/>
              <p:nvPr/>
            </p:nvSpPr>
            <p:spPr>
              <a:xfrm>
                <a:off x="1019182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8" name="Freeform: Shape 376">
                <a:extLst>
                  <a:ext uri="{FF2B5EF4-FFF2-40B4-BE49-F238E27FC236}">
                    <a16:creationId xmlns:a16="http://schemas.microsoft.com/office/drawing/2014/main" xmlns="" id="{87AA8345-9C2B-4062-BB89-3C10DED5A322}"/>
                  </a:ext>
                </a:extLst>
              </p:cNvPr>
              <p:cNvSpPr/>
              <p:nvPr/>
            </p:nvSpPr>
            <p:spPr>
              <a:xfrm>
                <a:off x="1024897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9" name="Freeform: Shape 377">
                <a:extLst>
                  <a:ext uri="{FF2B5EF4-FFF2-40B4-BE49-F238E27FC236}">
                    <a16:creationId xmlns:a16="http://schemas.microsoft.com/office/drawing/2014/main" xmlns="" id="{98DDFF3E-A234-4745-A223-D166A5F04905}"/>
                  </a:ext>
                </a:extLst>
              </p:cNvPr>
              <p:cNvSpPr/>
              <p:nvPr/>
            </p:nvSpPr>
            <p:spPr>
              <a:xfrm>
                <a:off x="1028707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grpSp>
        <p:nvGrpSpPr>
          <p:cNvPr id="230" name="Group 229">
            <a:extLst>
              <a:ext uri="{FF2B5EF4-FFF2-40B4-BE49-F238E27FC236}">
                <a16:creationId xmlns:a16="http://schemas.microsoft.com/office/drawing/2014/main" xmlns="" id="{B396D666-10A6-43EA-ADBD-EACEDBB7E7BB}"/>
              </a:ext>
            </a:extLst>
          </p:cNvPr>
          <p:cNvGrpSpPr/>
          <p:nvPr/>
        </p:nvGrpSpPr>
        <p:grpSpPr>
          <a:xfrm>
            <a:off x="5307214" y="2800763"/>
            <a:ext cx="3044256" cy="1554833"/>
            <a:chOff x="8929938" y="3250577"/>
            <a:chExt cx="4733925" cy="2406672"/>
          </a:xfrm>
        </p:grpSpPr>
        <p:sp>
          <p:nvSpPr>
            <p:cNvPr id="231" name="Freeform: Shape 382">
              <a:extLst>
                <a:ext uri="{FF2B5EF4-FFF2-40B4-BE49-F238E27FC236}">
                  <a16:creationId xmlns:a16="http://schemas.microsoft.com/office/drawing/2014/main" xmlns="" id="{D8B9D0E5-9A12-4601-8207-708ADBFE512E}"/>
                </a:ext>
              </a:extLst>
            </p:cNvPr>
            <p:cNvSpPr/>
            <p:nvPr/>
          </p:nvSpPr>
          <p:spPr>
            <a:xfrm>
              <a:off x="8929938" y="3250577"/>
              <a:ext cx="4733925" cy="2352675"/>
            </a:xfrm>
            <a:custGeom>
              <a:avLst/>
              <a:gdLst>
                <a:gd name="connsiteX0" fmla="*/ 4734487 w 4733925"/>
                <a:gd name="connsiteY0" fmla="*/ 2359457 h 2352675"/>
                <a:gd name="connsiteX1" fmla="*/ 3090958 w 4733925"/>
                <a:gd name="connsiteY1" fmla="*/ 2359457 h 2352675"/>
                <a:gd name="connsiteX2" fmla="*/ 3090958 w 4733925"/>
                <a:gd name="connsiteY2" fmla="*/ 1699555 h 2352675"/>
                <a:gd name="connsiteX3" fmla="*/ 2238061 w 4733925"/>
                <a:gd name="connsiteY3" fmla="*/ 1699555 h 2352675"/>
                <a:gd name="connsiteX4" fmla="*/ 2238061 w 4733925"/>
                <a:gd name="connsiteY4" fmla="*/ 1512799 h 2352675"/>
                <a:gd name="connsiteX5" fmla="*/ 1957921 w 4733925"/>
                <a:gd name="connsiteY5" fmla="*/ 1512799 h 2352675"/>
                <a:gd name="connsiteX6" fmla="*/ 1957921 w 4733925"/>
                <a:gd name="connsiteY6" fmla="*/ 1354045 h 2352675"/>
                <a:gd name="connsiteX7" fmla="*/ 1687106 w 4733925"/>
                <a:gd name="connsiteY7" fmla="*/ 1354045 h 2352675"/>
                <a:gd name="connsiteX8" fmla="*/ 1687106 w 4733925"/>
                <a:gd name="connsiteY8" fmla="*/ 1126817 h 2352675"/>
                <a:gd name="connsiteX9" fmla="*/ 1646644 w 4733925"/>
                <a:gd name="connsiteY9" fmla="*/ 1126817 h 2352675"/>
                <a:gd name="connsiteX10" fmla="*/ 1646644 w 4733925"/>
                <a:gd name="connsiteY10" fmla="*/ 980513 h 2352675"/>
                <a:gd name="connsiteX11" fmla="*/ 1559490 w 4733925"/>
                <a:gd name="connsiteY11" fmla="*/ 980513 h 2352675"/>
                <a:gd name="connsiteX12" fmla="*/ 1559490 w 4733925"/>
                <a:gd name="connsiteY12" fmla="*/ 874681 h 2352675"/>
                <a:gd name="connsiteX13" fmla="*/ 1475442 w 4733925"/>
                <a:gd name="connsiteY13" fmla="*/ 874681 h 2352675"/>
                <a:gd name="connsiteX14" fmla="*/ 1475442 w 4733925"/>
                <a:gd name="connsiteY14" fmla="*/ 781299 h 2352675"/>
                <a:gd name="connsiteX15" fmla="*/ 1459878 w 4733925"/>
                <a:gd name="connsiteY15" fmla="*/ 781299 h 2352675"/>
                <a:gd name="connsiteX16" fmla="*/ 1459878 w 4733925"/>
                <a:gd name="connsiteY16" fmla="*/ 666127 h 2352675"/>
                <a:gd name="connsiteX17" fmla="*/ 1378944 w 4733925"/>
                <a:gd name="connsiteY17" fmla="*/ 666127 h 2352675"/>
                <a:gd name="connsiteX18" fmla="*/ 1378944 w 4733925"/>
                <a:gd name="connsiteY18" fmla="*/ 563407 h 2352675"/>
                <a:gd name="connsiteX19" fmla="*/ 1316688 w 4733925"/>
                <a:gd name="connsiteY19" fmla="*/ 563407 h 2352675"/>
                <a:gd name="connsiteX20" fmla="*/ 1316688 w 4733925"/>
                <a:gd name="connsiteY20" fmla="*/ 457573 h 2352675"/>
                <a:gd name="connsiteX21" fmla="*/ 1182843 w 4733925"/>
                <a:gd name="connsiteY21" fmla="*/ 457573 h 2352675"/>
                <a:gd name="connsiteX22" fmla="*/ 1182843 w 4733925"/>
                <a:gd name="connsiteY22" fmla="*/ 351740 h 2352675"/>
                <a:gd name="connsiteX23" fmla="*/ 1120588 w 4733925"/>
                <a:gd name="connsiteY23" fmla="*/ 351740 h 2352675"/>
                <a:gd name="connsiteX24" fmla="*/ 1120588 w 4733925"/>
                <a:gd name="connsiteY24" fmla="*/ 264584 h 2352675"/>
                <a:gd name="connsiteX25" fmla="*/ 616324 w 4733925"/>
                <a:gd name="connsiteY25" fmla="*/ 264584 h 2352675"/>
                <a:gd name="connsiteX26" fmla="*/ 616324 w 4733925"/>
                <a:gd name="connsiteY26" fmla="*/ 177426 h 2352675"/>
                <a:gd name="connsiteX27" fmla="*/ 588309 w 4733925"/>
                <a:gd name="connsiteY27" fmla="*/ 177426 h 2352675"/>
                <a:gd name="connsiteX28" fmla="*/ 588309 w 4733925"/>
                <a:gd name="connsiteY28" fmla="*/ 108946 h 2352675"/>
                <a:gd name="connsiteX29" fmla="*/ 423333 w 4733925"/>
                <a:gd name="connsiteY29" fmla="*/ 108946 h 2352675"/>
                <a:gd name="connsiteX30" fmla="*/ 423333 w 4733925"/>
                <a:gd name="connsiteY30" fmla="*/ 0 h 2352675"/>
                <a:gd name="connsiteX31" fmla="*/ 0 w 4733925"/>
                <a:gd name="connsiteY31" fmla="*/ 0 h 235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33925" h="2352675">
                  <a:moveTo>
                    <a:pt x="4734487" y="2359457"/>
                  </a:moveTo>
                  <a:lnTo>
                    <a:pt x="3090958" y="2359457"/>
                  </a:lnTo>
                  <a:lnTo>
                    <a:pt x="3090958" y="1699555"/>
                  </a:lnTo>
                  <a:lnTo>
                    <a:pt x="2238061" y="1699555"/>
                  </a:lnTo>
                  <a:lnTo>
                    <a:pt x="2238061" y="1512799"/>
                  </a:lnTo>
                  <a:lnTo>
                    <a:pt x="1957921" y="1512799"/>
                  </a:lnTo>
                  <a:lnTo>
                    <a:pt x="1957921" y="1354045"/>
                  </a:lnTo>
                  <a:lnTo>
                    <a:pt x="1687106" y="1354045"/>
                  </a:lnTo>
                  <a:lnTo>
                    <a:pt x="1687106" y="1126817"/>
                  </a:lnTo>
                  <a:lnTo>
                    <a:pt x="1646644" y="1126817"/>
                  </a:lnTo>
                  <a:lnTo>
                    <a:pt x="1646644" y="980513"/>
                  </a:lnTo>
                  <a:lnTo>
                    <a:pt x="1559490" y="980513"/>
                  </a:lnTo>
                  <a:lnTo>
                    <a:pt x="1559490" y="874681"/>
                  </a:lnTo>
                  <a:lnTo>
                    <a:pt x="1475442" y="874681"/>
                  </a:lnTo>
                  <a:lnTo>
                    <a:pt x="1475442" y="781299"/>
                  </a:lnTo>
                  <a:lnTo>
                    <a:pt x="1459878" y="781299"/>
                  </a:lnTo>
                  <a:lnTo>
                    <a:pt x="1459878" y="666127"/>
                  </a:lnTo>
                  <a:lnTo>
                    <a:pt x="1378944" y="666127"/>
                  </a:lnTo>
                  <a:lnTo>
                    <a:pt x="1378944" y="563407"/>
                  </a:lnTo>
                  <a:lnTo>
                    <a:pt x="1316688" y="563407"/>
                  </a:lnTo>
                  <a:lnTo>
                    <a:pt x="1316688" y="457573"/>
                  </a:lnTo>
                  <a:lnTo>
                    <a:pt x="1182843" y="457573"/>
                  </a:lnTo>
                  <a:lnTo>
                    <a:pt x="1182843" y="351740"/>
                  </a:lnTo>
                  <a:lnTo>
                    <a:pt x="1120588" y="351740"/>
                  </a:lnTo>
                  <a:lnTo>
                    <a:pt x="1120588" y="264584"/>
                  </a:lnTo>
                  <a:lnTo>
                    <a:pt x="616324" y="264584"/>
                  </a:lnTo>
                  <a:lnTo>
                    <a:pt x="616324" y="177426"/>
                  </a:lnTo>
                  <a:lnTo>
                    <a:pt x="588309" y="177426"/>
                  </a:lnTo>
                  <a:lnTo>
                    <a:pt x="588309" y="108946"/>
                  </a:lnTo>
                  <a:lnTo>
                    <a:pt x="423333" y="108946"/>
                  </a:lnTo>
                  <a:lnTo>
                    <a:pt x="423333" y="0"/>
                  </a:lnTo>
                  <a:lnTo>
                    <a:pt x="0" y="0"/>
                  </a:lnTo>
                </a:path>
              </a:pathLst>
            </a:custGeom>
            <a:noFill/>
            <a:ln w="22225" cap="flat">
              <a:solidFill>
                <a:schemeClr val="accent6"/>
              </a:solidFill>
              <a:prstDash val="solid"/>
              <a:miter/>
            </a:ln>
          </p:spPr>
          <p:txBody>
            <a:bodyPr rtlCol="0" anchor="ctr"/>
            <a:lstStyle/>
            <a:p>
              <a:endParaRPr lang="fr-FR" dirty="0"/>
            </a:p>
          </p:txBody>
        </p:sp>
        <p:grpSp>
          <p:nvGrpSpPr>
            <p:cNvPr id="232" name="Group 231">
              <a:extLst>
                <a:ext uri="{FF2B5EF4-FFF2-40B4-BE49-F238E27FC236}">
                  <a16:creationId xmlns:a16="http://schemas.microsoft.com/office/drawing/2014/main" xmlns="" id="{F9F51072-332B-437F-A378-1CB6B17DD5EF}"/>
                </a:ext>
              </a:extLst>
            </p:cNvPr>
            <p:cNvGrpSpPr/>
            <p:nvPr/>
          </p:nvGrpSpPr>
          <p:grpSpPr>
            <a:xfrm>
              <a:off x="9667659" y="3456963"/>
              <a:ext cx="3971953" cy="2200286"/>
              <a:chOff x="9667659" y="3456963"/>
              <a:chExt cx="3971953" cy="2200286"/>
            </a:xfrm>
          </p:grpSpPr>
          <p:sp>
            <p:nvSpPr>
              <p:cNvPr id="233" name="Freeform: Shape 383">
                <a:extLst>
                  <a:ext uri="{FF2B5EF4-FFF2-40B4-BE49-F238E27FC236}">
                    <a16:creationId xmlns:a16="http://schemas.microsoft.com/office/drawing/2014/main" xmlns="" id="{25D6299B-D7EA-4BF1-967F-50C16A09D59E}"/>
                  </a:ext>
                </a:extLst>
              </p:cNvPr>
              <p:cNvSpPr/>
              <p:nvPr/>
            </p:nvSpPr>
            <p:spPr>
              <a:xfrm>
                <a:off x="96676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234" name="Freeform: Shape 384">
                <a:extLst>
                  <a:ext uri="{FF2B5EF4-FFF2-40B4-BE49-F238E27FC236}">
                    <a16:creationId xmlns:a16="http://schemas.microsoft.com/office/drawing/2014/main" xmlns="" id="{253DD5E8-BF7A-49BC-B0BC-B9959C923BFE}"/>
                  </a:ext>
                </a:extLst>
              </p:cNvPr>
              <p:cNvSpPr/>
              <p:nvPr/>
            </p:nvSpPr>
            <p:spPr>
              <a:xfrm>
                <a:off x="9877210"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235" name="Freeform: Shape 385">
                <a:extLst>
                  <a:ext uri="{FF2B5EF4-FFF2-40B4-BE49-F238E27FC236}">
                    <a16:creationId xmlns:a16="http://schemas.microsoft.com/office/drawing/2014/main" xmlns="" id="{66C532B8-0E57-4A4B-AD45-D1FE6FCBE83A}"/>
                  </a:ext>
                </a:extLst>
              </p:cNvPr>
              <p:cNvSpPr/>
              <p:nvPr/>
            </p:nvSpPr>
            <p:spPr>
              <a:xfrm>
                <a:off x="99343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236" name="Freeform: Shape 386">
                <a:extLst>
                  <a:ext uri="{FF2B5EF4-FFF2-40B4-BE49-F238E27FC236}">
                    <a16:creationId xmlns:a16="http://schemas.microsoft.com/office/drawing/2014/main" xmlns="" id="{3BBC7B6E-2C0B-46CB-AC9D-78B23D87C112}"/>
                  </a:ext>
                </a:extLst>
              </p:cNvPr>
              <p:cNvSpPr/>
              <p:nvPr/>
            </p:nvSpPr>
            <p:spPr>
              <a:xfrm>
                <a:off x="99724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237" name="Freeform: Shape 387">
                <a:extLst>
                  <a:ext uri="{FF2B5EF4-FFF2-40B4-BE49-F238E27FC236}">
                    <a16:creationId xmlns:a16="http://schemas.microsoft.com/office/drawing/2014/main" xmlns="" id="{987F190F-E63F-4B0E-ACEE-0A5359D02B64}"/>
                  </a:ext>
                </a:extLst>
              </p:cNvPr>
              <p:cNvSpPr/>
              <p:nvPr/>
            </p:nvSpPr>
            <p:spPr>
              <a:xfrm>
                <a:off x="100486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238" name="Freeform: Shape 388">
                <a:extLst>
                  <a:ext uri="{FF2B5EF4-FFF2-40B4-BE49-F238E27FC236}">
                    <a16:creationId xmlns:a16="http://schemas.microsoft.com/office/drawing/2014/main" xmlns="" id="{A90CE02F-C6D3-4071-A55D-3C83E0ABE7B4}"/>
                  </a:ext>
                </a:extLst>
              </p:cNvPr>
              <p:cNvSpPr/>
              <p:nvPr/>
            </p:nvSpPr>
            <p:spPr>
              <a:xfrm>
                <a:off x="10220109" y="36474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239" name="Freeform: Shape 389">
                <a:extLst>
                  <a:ext uri="{FF2B5EF4-FFF2-40B4-BE49-F238E27FC236}">
                    <a16:creationId xmlns:a16="http://schemas.microsoft.com/office/drawing/2014/main" xmlns="" id="{9EDE3D91-69C1-4B7A-BA75-177E847E9614}"/>
                  </a:ext>
                </a:extLst>
              </p:cNvPr>
              <p:cNvSpPr/>
              <p:nvPr/>
            </p:nvSpPr>
            <p:spPr>
              <a:xfrm>
                <a:off x="10429659" y="40665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240" name="Freeform: Shape 390">
                <a:extLst>
                  <a:ext uri="{FF2B5EF4-FFF2-40B4-BE49-F238E27FC236}">
                    <a16:creationId xmlns:a16="http://schemas.microsoft.com/office/drawing/2014/main" xmlns="" id="{0C82FE7F-1730-4B7C-8DA9-E14260982CBB}"/>
                  </a:ext>
                </a:extLst>
              </p:cNvPr>
              <p:cNvSpPr/>
              <p:nvPr/>
            </p:nvSpPr>
            <p:spPr>
              <a:xfrm>
                <a:off x="10543968" y="41808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fr-FR" dirty="0"/>
              </a:p>
            </p:txBody>
          </p:sp>
          <p:sp>
            <p:nvSpPr>
              <p:cNvPr id="241" name="Freeform: Shape 391">
                <a:extLst>
                  <a:ext uri="{FF2B5EF4-FFF2-40B4-BE49-F238E27FC236}">
                    <a16:creationId xmlns:a16="http://schemas.microsoft.com/office/drawing/2014/main" xmlns="" id="{07FE4CA7-3F9C-4CD5-81A0-7240BB367117}"/>
                  </a:ext>
                </a:extLst>
              </p:cNvPr>
              <p:cNvSpPr/>
              <p:nvPr/>
            </p:nvSpPr>
            <p:spPr>
              <a:xfrm>
                <a:off x="10658268" y="45428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242" name="Freeform: Shape 392">
                <a:extLst>
                  <a:ext uri="{FF2B5EF4-FFF2-40B4-BE49-F238E27FC236}">
                    <a16:creationId xmlns:a16="http://schemas.microsoft.com/office/drawing/2014/main" xmlns="" id="{3D2351BC-C13D-4C79-B43E-EFC8F24489C5}"/>
                  </a:ext>
                </a:extLst>
              </p:cNvPr>
              <p:cNvSpPr/>
              <p:nvPr/>
            </p:nvSpPr>
            <p:spPr>
              <a:xfrm>
                <a:off x="10715418" y="45428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243" name="Freeform: Shape 393">
                <a:extLst>
                  <a:ext uri="{FF2B5EF4-FFF2-40B4-BE49-F238E27FC236}">
                    <a16:creationId xmlns:a16="http://schemas.microsoft.com/office/drawing/2014/main" xmlns="" id="{C5C4052B-E306-44AA-9D4F-E84B0E49797B}"/>
                  </a:ext>
                </a:extLst>
              </p:cNvPr>
              <p:cNvSpPr/>
              <p:nvPr/>
            </p:nvSpPr>
            <p:spPr>
              <a:xfrm>
                <a:off x="10772568" y="45428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244" name="Freeform: Shape 394">
                <a:extLst>
                  <a:ext uri="{FF2B5EF4-FFF2-40B4-BE49-F238E27FC236}">
                    <a16:creationId xmlns:a16="http://schemas.microsoft.com/office/drawing/2014/main" xmlns="" id="{0F095D91-4526-43D2-9EDA-3704361FA94B}"/>
                  </a:ext>
                </a:extLst>
              </p:cNvPr>
              <p:cNvSpPr/>
              <p:nvPr/>
            </p:nvSpPr>
            <p:spPr>
              <a:xfrm>
                <a:off x="11001168" y="471427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245" name="Freeform: Shape 395">
                <a:extLst>
                  <a:ext uri="{FF2B5EF4-FFF2-40B4-BE49-F238E27FC236}">
                    <a16:creationId xmlns:a16="http://schemas.microsoft.com/office/drawing/2014/main" xmlns="" id="{519BD416-D9F5-47E7-BB3B-17555511ECA1}"/>
                  </a:ext>
                </a:extLst>
              </p:cNvPr>
              <p:cNvSpPr/>
              <p:nvPr/>
            </p:nvSpPr>
            <p:spPr>
              <a:xfrm>
                <a:off x="11115468" y="471427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246" name="Freeform: Shape 396">
                <a:extLst>
                  <a:ext uri="{FF2B5EF4-FFF2-40B4-BE49-F238E27FC236}">
                    <a16:creationId xmlns:a16="http://schemas.microsoft.com/office/drawing/2014/main" xmlns="" id="{B905A7BC-EE83-413A-91DB-F2DD3974B150}"/>
                  </a:ext>
                </a:extLst>
              </p:cNvPr>
              <p:cNvSpPr/>
              <p:nvPr/>
            </p:nvSpPr>
            <p:spPr>
              <a:xfrm>
                <a:off x="1119166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247" name="Freeform: Shape 397">
                <a:extLst>
                  <a:ext uri="{FF2B5EF4-FFF2-40B4-BE49-F238E27FC236}">
                    <a16:creationId xmlns:a16="http://schemas.microsoft.com/office/drawing/2014/main" xmlns="" id="{BD75D769-ECA9-4914-AA4E-D585A414BA4A}"/>
                  </a:ext>
                </a:extLst>
              </p:cNvPr>
              <p:cNvSpPr/>
              <p:nvPr/>
            </p:nvSpPr>
            <p:spPr>
              <a:xfrm>
                <a:off x="1122976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248" name="Freeform: Shape 398">
                <a:extLst>
                  <a:ext uri="{FF2B5EF4-FFF2-40B4-BE49-F238E27FC236}">
                    <a16:creationId xmlns:a16="http://schemas.microsoft.com/office/drawing/2014/main" xmlns="" id="{6FB0F99A-570A-4773-B6A3-16C15134B6CA}"/>
                  </a:ext>
                </a:extLst>
              </p:cNvPr>
              <p:cNvSpPr/>
              <p:nvPr/>
            </p:nvSpPr>
            <p:spPr>
              <a:xfrm>
                <a:off x="1126786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249" name="Freeform: Shape 399">
                <a:extLst>
                  <a:ext uri="{FF2B5EF4-FFF2-40B4-BE49-F238E27FC236}">
                    <a16:creationId xmlns:a16="http://schemas.microsoft.com/office/drawing/2014/main" xmlns="" id="{B15CF746-ADDC-47A2-9B25-5AF2661EF7D6}"/>
                  </a:ext>
                </a:extLst>
              </p:cNvPr>
              <p:cNvSpPr/>
              <p:nvPr/>
            </p:nvSpPr>
            <p:spPr>
              <a:xfrm>
                <a:off x="115536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250" name="Freeform: Shape 400">
                <a:extLst>
                  <a:ext uri="{FF2B5EF4-FFF2-40B4-BE49-F238E27FC236}">
                    <a16:creationId xmlns:a16="http://schemas.microsoft.com/office/drawing/2014/main" xmlns="" id="{15D8F1D5-FC93-473B-91A5-2C48D61B0EC0}"/>
                  </a:ext>
                </a:extLst>
              </p:cNvPr>
              <p:cNvSpPr/>
              <p:nvPr/>
            </p:nvSpPr>
            <p:spPr>
              <a:xfrm>
                <a:off x="115917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251" name="Freeform: Shape 401">
                <a:extLst>
                  <a:ext uri="{FF2B5EF4-FFF2-40B4-BE49-F238E27FC236}">
                    <a16:creationId xmlns:a16="http://schemas.microsoft.com/office/drawing/2014/main" xmlns="" id="{00FA7817-D3CC-4635-BC74-9ACEDFC8F0CF}"/>
                  </a:ext>
                </a:extLst>
              </p:cNvPr>
              <p:cNvSpPr/>
              <p:nvPr/>
            </p:nvSpPr>
            <p:spPr>
              <a:xfrm>
                <a:off x="117441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252" name="Freeform: Shape 402">
                <a:extLst>
                  <a:ext uri="{FF2B5EF4-FFF2-40B4-BE49-F238E27FC236}">
                    <a16:creationId xmlns:a16="http://schemas.microsoft.com/office/drawing/2014/main" xmlns="" id="{2F88C0FC-9DBE-4169-8B8C-BBFB47A1F085}"/>
                  </a:ext>
                </a:extLst>
              </p:cNvPr>
              <p:cNvSpPr/>
              <p:nvPr/>
            </p:nvSpPr>
            <p:spPr>
              <a:xfrm>
                <a:off x="118584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fr-FR" dirty="0"/>
              </a:p>
            </p:txBody>
          </p:sp>
          <p:sp>
            <p:nvSpPr>
              <p:cNvPr id="253" name="Freeform: Shape 403">
                <a:extLst>
                  <a:ext uri="{FF2B5EF4-FFF2-40B4-BE49-F238E27FC236}">
                    <a16:creationId xmlns:a16="http://schemas.microsoft.com/office/drawing/2014/main" xmlns="" id="{EE8F41B7-AD17-4830-8632-A14DDA6EA9D6}"/>
                  </a:ext>
                </a:extLst>
              </p:cNvPr>
              <p:cNvSpPr/>
              <p:nvPr/>
            </p:nvSpPr>
            <p:spPr>
              <a:xfrm>
                <a:off x="13630087" y="55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6"/>
                </a:solidFill>
                <a:prstDash val="solid"/>
                <a:miter/>
              </a:ln>
            </p:spPr>
            <p:txBody>
              <a:bodyPr rtlCol="0" anchor="ctr"/>
              <a:lstStyle/>
              <a:p>
                <a:endParaRPr lang="fr-FR" dirty="0"/>
              </a:p>
            </p:txBody>
          </p:sp>
        </p:grpSp>
      </p:grpSp>
      <p:sp>
        <p:nvSpPr>
          <p:cNvPr id="254" name="TextBox 253">
            <a:extLst>
              <a:ext uri="{FF2B5EF4-FFF2-40B4-BE49-F238E27FC236}">
                <a16:creationId xmlns:a16="http://schemas.microsoft.com/office/drawing/2014/main" xmlns="" id="{ECC62A97-2F28-452A-9B19-8F3265B70E7C}"/>
              </a:ext>
            </a:extLst>
          </p:cNvPr>
          <p:cNvSpPr txBox="1"/>
          <p:nvPr/>
        </p:nvSpPr>
        <p:spPr>
          <a:xfrm>
            <a:off x="7070878" y="2958751"/>
            <a:ext cx="2005677" cy="600164"/>
          </a:xfrm>
          <a:prstGeom prst="rect">
            <a:avLst/>
          </a:prstGeom>
          <a:noFill/>
        </p:spPr>
        <p:txBody>
          <a:bodyPr wrap="none" rtlCol="0">
            <a:spAutoFit/>
          </a:bodyPr>
          <a:lstStyle/>
          <a:p>
            <a:pPr algn="r"/>
            <a:r>
              <a:rPr lang="fr-FR" sz="1100" dirty="0">
                <a:solidFill>
                  <a:srgbClr val="4D4D4D"/>
                </a:solidFill>
              </a:rPr>
              <a:t>HR 0,45 (IC95% 0,26 - 0,78)</a:t>
            </a:r>
          </a:p>
          <a:p>
            <a:pPr algn="r"/>
            <a:r>
              <a:rPr lang="fr-FR" sz="1100" dirty="0">
                <a:solidFill>
                  <a:srgbClr val="4D4D4D"/>
                </a:solidFill>
              </a:rPr>
              <a:t>p (log-</a:t>
            </a:r>
            <a:r>
              <a:rPr lang="fr-FR" sz="1100" dirty="0" err="1">
                <a:solidFill>
                  <a:srgbClr val="4D4D4D"/>
                </a:solidFill>
              </a:rPr>
              <a:t>rank</a:t>
            </a:r>
            <a:r>
              <a:rPr lang="fr-FR" sz="1100" dirty="0">
                <a:solidFill>
                  <a:srgbClr val="4D4D4D"/>
                </a:solidFill>
              </a:rPr>
              <a:t>) = 0,0035</a:t>
            </a:r>
            <a:br>
              <a:rPr lang="fr-FR" sz="1100" dirty="0">
                <a:solidFill>
                  <a:srgbClr val="4D4D4D"/>
                </a:solidFill>
              </a:rPr>
            </a:br>
            <a:r>
              <a:rPr lang="fr-FR" sz="1100" dirty="0">
                <a:solidFill>
                  <a:srgbClr val="4D4D4D"/>
                </a:solidFill>
              </a:rPr>
              <a:t>Suivi médian: 13,8 mois</a:t>
            </a:r>
          </a:p>
        </p:txBody>
      </p:sp>
    </p:spTree>
    <p:extLst>
      <p:ext uri="{BB962C8B-B14F-4D97-AF65-F5344CB8AC3E}">
        <p14:creationId xmlns:p14="http://schemas.microsoft.com/office/powerpoint/2010/main" xmlns="" val="350777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671O: Taux de conversion dans le cancer du pancréas localement avancé (CPLA) après chimiothérapie d’induction à base de nab-paclitaxel / gemcitabine ou FOLFIRINOX (NEOLAP) – résultats définitifs de l’étude randomisée multicentrique de phase 2 AIO – </a:t>
            </a:r>
            <a:r>
              <a:rPr lang="fr-FR" dirty="0" err="1"/>
              <a:t>Kunzmann</a:t>
            </a:r>
            <a:r>
              <a:rPr lang="fr-FR" dirty="0"/>
              <a:t> V, et al</a:t>
            </a:r>
          </a:p>
        </p:txBody>
      </p:sp>
      <p:sp>
        <p:nvSpPr>
          <p:cNvPr id="3" name="Content Placeholder 2"/>
          <p:cNvSpPr>
            <a:spLocks noGrp="1"/>
          </p:cNvSpPr>
          <p:nvPr>
            <p:ph idx="1"/>
          </p:nvPr>
        </p:nvSpPr>
        <p:spPr>
          <a:xfrm>
            <a:off x="365124" y="1254035"/>
            <a:ext cx="8669694" cy="4746172"/>
          </a:xfrm>
        </p:spPr>
        <p:txBody>
          <a:bodyPr/>
          <a:lstStyle/>
          <a:p>
            <a:pPr marL="0" indent="0">
              <a:buNone/>
            </a:pPr>
            <a:r>
              <a:rPr lang="fr-FR" b="1" dirty="0"/>
              <a:t>Résultats</a:t>
            </a:r>
            <a:endParaRPr lang="fr-FR" dirty="0"/>
          </a:p>
          <a:p>
            <a:pPr marL="0" indent="0">
              <a:spcBef>
                <a:spcPts val="25200"/>
              </a:spcBef>
              <a:buNone/>
            </a:pPr>
            <a:r>
              <a:rPr lang="fr-FR" b="1" dirty="0"/>
              <a:t>Conclusion</a:t>
            </a:r>
          </a:p>
          <a:p>
            <a:r>
              <a:rPr lang="fr-FR" b="1" dirty="0"/>
              <a:t>Chez ces patients avec cancer du pancréas localement avancé, nab-paclitaxel + gemcitabine suivi de FOLFIRINOX a démontré comparativement à nab-paclitaxel + gemcitabine un meilleur taux de résection secondaire qui a contribué à doubler la survie globale et les deux schémas ont été globalement bien tolérés</a:t>
            </a:r>
          </a:p>
        </p:txBody>
      </p:sp>
      <p:sp>
        <p:nvSpPr>
          <p:cNvPr id="5" name="Text Placeholder 4"/>
          <p:cNvSpPr>
            <a:spLocks noGrp="1"/>
          </p:cNvSpPr>
          <p:nvPr>
            <p:ph type="body" sz="quarter" idx="11"/>
          </p:nvPr>
        </p:nvSpPr>
        <p:spPr/>
        <p:txBody>
          <a:bodyPr/>
          <a:lstStyle/>
          <a:p>
            <a:r>
              <a:rPr lang="fr-FR" dirty="0" err="1"/>
              <a:t>Kunzmann</a:t>
            </a:r>
            <a:r>
              <a:rPr lang="fr-FR" dirty="0"/>
              <a:t> V, et al, Ann </a:t>
            </a:r>
            <a:r>
              <a:rPr lang="fr-FR" dirty="0" err="1"/>
              <a:t>Oncol</a:t>
            </a:r>
            <a:r>
              <a:rPr lang="fr-FR" dirty="0"/>
              <a:t> 2019;30(</a:t>
            </a:r>
            <a:r>
              <a:rPr lang="fr-FR" dirty="0" err="1"/>
              <a:t>suppl</a:t>
            </a:r>
            <a:r>
              <a:rPr lang="fr-FR" dirty="0"/>
              <a:t>):</a:t>
            </a:r>
            <a:r>
              <a:rPr lang="fr-FR" dirty="0" err="1"/>
              <a:t>abstr</a:t>
            </a:r>
            <a:r>
              <a:rPr lang="fr-FR" dirty="0"/>
              <a:t> 671O</a:t>
            </a:r>
          </a:p>
        </p:txBody>
      </p:sp>
      <p:graphicFrame>
        <p:nvGraphicFramePr>
          <p:cNvPr id="6" name="Group 88"/>
          <p:cNvGraphicFramePr>
            <a:graphicFrameLocks noGrp="1"/>
          </p:cNvGraphicFramePr>
          <p:nvPr>
            <p:extLst>
              <p:ext uri="{D42A27DB-BD31-4B8C-83A1-F6EECF244321}">
                <p14:modId xmlns:p14="http://schemas.microsoft.com/office/powerpoint/2010/main" xmlns="" val="3223222657"/>
              </p:ext>
            </p:extLst>
          </p:nvPr>
        </p:nvGraphicFramePr>
        <p:xfrm>
          <a:off x="369886" y="1601189"/>
          <a:ext cx="8400042" cy="3066960"/>
        </p:xfrm>
        <a:graphic>
          <a:graphicData uri="http://schemas.openxmlformats.org/drawingml/2006/table">
            <a:tbl>
              <a:tblPr firstRow="1" bandRow="1">
                <a:tableStyleId>{69012ECD-51FC-41F1-AA8D-1B2483CD663E}</a:tableStyleId>
              </a:tblPr>
              <a:tblGrid>
                <a:gridCol w="3661787">
                  <a:extLst>
                    <a:ext uri="{9D8B030D-6E8A-4147-A177-3AD203B41FA5}">
                      <a16:colId xmlns:a16="http://schemas.microsoft.com/office/drawing/2014/main" xmlns="" val="20000"/>
                    </a:ext>
                  </a:extLst>
                </a:gridCol>
                <a:gridCol w="2424545">
                  <a:extLst>
                    <a:ext uri="{9D8B030D-6E8A-4147-A177-3AD203B41FA5}">
                      <a16:colId xmlns:a16="http://schemas.microsoft.com/office/drawing/2014/main" xmlns="" val="20001"/>
                    </a:ext>
                  </a:extLst>
                </a:gridCol>
                <a:gridCol w="2313710">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5%,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Nab-paclitaxel + gemcitabine (n=64)</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FOLFIRINOX séquentiel (n=66)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mn-cs"/>
                        </a:rPr>
                        <a:t>Hématologiques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u="none" strike="noStrike" cap="none" normalizeH="0" baseline="0" noProof="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23 (35,9)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20 (30,3)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(6,3)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Arial" charset="0"/>
                        </a:rPr>
                        <a:t>Non hématologiques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Obstruction canal biliaire sans </a:t>
                      </a:r>
                      <a:r>
                        <a:rPr kumimoji="0" lang="fr-FR" sz="1400" b="0" i="0" u="none" strike="noStrike" cap="none" normalizeH="0" baseline="0" noProof="0" dirty="0" err="1">
                          <a:ln>
                            <a:noFill/>
                          </a:ln>
                          <a:solidFill>
                            <a:srgbClr val="4D4D4D"/>
                          </a:solidFill>
                          <a:effectLst/>
                          <a:latin typeface="+mn-lt"/>
                          <a:cs typeface="+mn-cs"/>
                        </a:rPr>
                        <a:t>cholangite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6 (9,4)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(10,6)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Nausées/vomissements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(12,1)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Infections fébriles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58463391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Malnutrition (cachexie/inappétence)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94907695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Fatigue/asthénie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5 (7,6)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3442277584"/>
                  </a:ext>
                </a:extLst>
              </a:tr>
            </a:tbl>
          </a:graphicData>
        </a:graphic>
      </p:graphicFrame>
    </p:spTree>
    <p:extLst>
      <p:ext uri="{BB962C8B-B14F-4D97-AF65-F5344CB8AC3E}">
        <p14:creationId xmlns:p14="http://schemas.microsoft.com/office/powerpoint/2010/main" xmlns="" val="200940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Glossaire</a:t>
            </a:r>
          </a:p>
        </p:txBody>
      </p:sp>
      <p:sp>
        <p:nvSpPr>
          <p:cNvPr id="6" name="Rectangle 3"/>
          <p:cNvSpPr txBox="1">
            <a:spLocks noChangeArrowheads="1"/>
          </p:cNvSpPr>
          <p:nvPr/>
        </p:nvSpPr>
        <p:spPr>
          <a:xfrm>
            <a:off x="71935" y="1273370"/>
            <a:ext cx="9072065" cy="530873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None/>
              <a:tabLst>
                <a:tab pos="717550" algn="l"/>
              </a:tabLst>
            </a:pPr>
            <a:r>
              <a:rPr lang="fr-FR" sz="1000" dirty="0"/>
              <a:t>/</a:t>
            </a:r>
            <a:r>
              <a:rPr lang="fr-FR" sz="1000" dirty="0" err="1"/>
              <a:t>xS</a:t>
            </a:r>
            <a:r>
              <a:rPr lang="fr-FR" sz="1000" dirty="0"/>
              <a:t>	toutes les x semaines</a:t>
            </a:r>
          </a:p>
          <a:p>
            <a:pPr marL="0" indent="0">
              <a:lnSpc>
                <a:spcPts val="1300"/>
              </a:lnSpc>
              <a:spcAft>
                <a:spcPts val="0"/>
              </a:spcAft>
              <a:buClr>
                <a:srgbClr val="043882"/>
              </a:buClr>
              <a:buNone/>
              <a:tabLst>
                <a:tab pos="717550" algn="l"/>
              </a:tabLst>
            </a:pPr>
            <a:r>
              <a:rPr lang="fr-FR" sz="1000" dirty="0"/>
              <a:t>5FU	</a:t>
            </a:r>
            <a:r>
              <a:rPr lang="fr-FR" sz="1000" dirty="0" smtClean="0"/>
              <a:t>5-fluorouracile	</a:t>
            </a:r>
            <a:endParaRPr lang="fr-FR" sz="1000" dirty="0"/>
          </a:p>
          <a:p>
            <a:pPr marL="0" indent="0">
              <a:lnSpc>
                <a:spcPts val="1300"/>
              </a:lnSpc>
              <a:spcAft>
                <a:spcPts val="0"/>
              </a:spcAft>
              <a:buClr>
                <a:srgbClr val="043882"/>
              </a:buClr>
              <a:buNone/>
              <a:tabLst>
                <a:tab pos="717550" algn="l"/>
              </a:tabLst>
            </a:pPr>
            <a:r>
              <a:rPr lang="fr-FR" sz="1000" dirty="0"/>
              <a:t>ACE	antigène </a:t>
            </a:r>
            <a:r>
              <a:rPr lang="fr-FR" sz="1000" dirty="0" err="1"/>
              <a:t>carcino</a:t>
            </a:r>
            <a:r>
              <a:rPr lang="fr-FR" sz="1000" dirty="0"/>
              <a:t>-embryonnaire</a:t>
            </a:r>
          </a:p>
          <a:p>
            <a:pPr marL="0" indent="0">
              <a:lnSpc>
                <a:spcPts val="1300"/>
              </a:lnSpc>
              <a:spcAft>
                <a:spcPts val="0"/>
              </a:spcAft>
              <a:buClr>
                <a:srgbClr val="043882"/>
              </a:buClr>
              <a:buNone/>
              <a:tabLst>
                <a:tab pos="717550" algn="l"/>
              </a:tabLst>
            </a:pPr>
            <a:r>
              <a:rPr lang="fr-FR" sz="1000" dirty="0"/>
              <a:t>ADC	adénocarcinome</a:t>
            </a:r>
          </a:p>
          <a:p>
            <a:pPr marL="0" indent="0">
              <a:lnSpc>
                <a:spcPts val="1300"/>
              </a:lnSpc>
              <a:spcAft>
                <a:spcPts val="0"/>
              </a:spcAft>
              <a:buClr>
                <a:srgbClr val="043882"/>
              </a:buClr>
              <a:buNone/>
              <a:tabLst>
                <a:tab pos="717550" algn="l"/>
              </a:tabLst>
            </a:pPr>
            <a:r>
              <a:rPr lang="fr-FR" sz="1000" dirty="0" err="1"/>
              <a:t>ADNtc</a:t>
            </a:r>
            <a:r>
              <a:rPr lang="fr-FR" sz="1000" dirty="0"/>
              <a:t>	ADN tumoral circulant</a:t>
            </a:r>
          </a:p>
          <a:p>
            <a:pPr marL="0" indent="0">
              <a:lnSpc>
                <a:spcPts val="1300"/>
              </a:lnSpc>
              <a:spcAft>
                <a:spcPts val="0"/>
              </a:spcAft>
              <a:buClr>
                <a:srgbClr val="043882"/>
              </a:buClr>
              <a:buNone/>
              <a:tabLst>
                <a:tab pos="717550" algn="l"/>
              </a:tabLst>
            </a:pPr>
            <a:r>
              <a:rPr lang="fr-FR" sz="1000" dirty="0"/>
              <a:t>AFP	alpha-</a:t>
            </a:r>
            <a:r>
              <a:rPr lang="fr-FR" sz="1000" dirty="0" err="1"/>
              <a:t>foetoprotéine</a:t>
            </a:r>
            <a:endParaRPr lang="fr-FR" sz="1000" dirty="0"/>
          </a:p>
          <a:p>
            <a:pPr marL="0" indent="0">
              <a:lnSpc>
                <a:spcPts val="1300"/>
              </a:lnSpc>
              <a:spcAft>
                <a:spcPts val="0"/>
              </a:spcAft>
              <a:buClr>
                <a:srgbClr val="043882"/>
              </a:buClr>
              <a:buNone/>
              <a:tabLst>
                <a:tab pos="717550" algn="l"/>
              </a:tabLst>
            </a:pPr>
            <a:r>
              <a:rPr lang="fr-FR" sz="1000" dirty="0"/>
              <a:t>ALT	alanine </a:t>
            </a:r>
            <a:r>
              <a:rPr lang="fr-FR" sz="1000" dirty="0" err="1"/>
              <a:t>aminotransférase</a:t>
            </a:r>
            <a:endParaRPr lang="fr-FR" sz="1000" dirty="0"/>
          </a:p>
          <a:p>
            <a:pPr marL="0" indent="0">
              <a:lnSpc>
                <a:spcPts val="1300"/>
              </a:lnSpc>
              <a:spcAft>
                <a:spcPts val="0"/>
              </a:spcAft>
              <a:buClr>
                <a:srgbClr val="043882"/>
              </a:buClr>
              <a:buNone/>
              <a:tabLst>
                <a:tab pos="717550" algn="l"/>
              </a:tabLst>
            </a:pPr>
            <a:r>
              <a:rPr lang="fr-FR" sz="1000" dirty="0"/>
              <a:t>AST	aspartate </a:t>
            </a:r>
            <a:r>
              <a:rPr lang="fr-FR" sz="1000" dirty="0" err="1" smtClean="0"/>
              <a:t>aminotransférase</a:t>
            </a:r>
            <a:endParaRPr lang="fr-FR" sz="1000" dirty="0"/>
          </a:p>
          <a:p>
            <a:pPr marL="0" indent="0">
              <a:lnSpc>
                <a:spcPts val="1300"/>
              </a:lnSpc>
              <a:spcAft>
                <a:spcPts val="0"/>
              </a:spcAft>
              <a:buClr>
                <a:srgbClr val="043882"/>
              </a:buClr>
              <a:buNone/>
              <a:tabLst>
                <a:tab pos="717550" algn="l"/>
              </a:tabLst>
            </a:pPr>
            <a:r>
              <a:rPr lang="fr-FR" sz="1000" dirty="0"/>
              <a:t>CA 19-9	carbohydrate antigène 19-9</a:t>
            </a:r>
          </a:p>
          <a:p>
            <a:pPr marL="0" indent="0">
              <a:lnSpc>
                <a:spcPts val="1300"/>
              </a:lnSpc>
              <a:spcAft>
                <a:spcPts val="0"/>
              </a:spcAft>
              <a:buClr>
                <a:srgbClr val="043882"/>
              </a:buClr>
              <a:buNone/>
              <a:tabLst>
                <a:tab pos="717550" algn="l"/>
              </a:tabLst>
            </a:pPr>
            <a:r>
              <a:rPr lang="fr-FR" sz="1000" dirty="0"/>
              <a:t>CAPOX	capécitabine + oxaliplatine</a:t>
            </a:r>
          </a:p>
          <a:p>
            <a:pPr marL="0" indent="0">
              <a:lnSpc>
                <a:spcPts val="1300"/>
              </a:lnSpc>
              <a:spcAft>
                <a:spcPts val="0"/>
              </a:spcAft>
              <a:buClr>
                <a:srgbClr val="043882"/>
              </a:buClr>
              <a:buNone/>
              <a:tabLst>
                <a:tab pos="717550" algn="l"/>
              </a:tabLst>
            </a:pPr>
            <a:r>
              <a:rPr lang="fr-FR" sz="1000" dirty="0"/>
              <a:t>CCR(m)	cancer colorectal (métastatique)</a:t>
            </a:r>
          </a:p>
          <a:p>
            <a:pPr marL="0" indent="0">
              <a:lnSpc>
                <a:spcPts val="1300"/>
              </a:lnSpc>
              <a:spcAft>
                <a:spcPts val="0"/>
              </a:spcAft>
              <a:buClr>
                <a:srgbClr val="043882"/>
              </a:buClr>
              <a:buNone/>
              <a:tabLst>
                <a:tab pos="717550" algn="l"/>
              </a:tabLst>
            </a:pPr>
            <a:r>
              <a:rPr lang="fr-FR" sz="1000" dirty="0"/>
              <a:t>CHC	carcinome hépatocellulaire</a:t>
            </a:r>
          </a:p>
          <a:p>
            <a:pPr marL="0" indent="0">
              <a:lnSpc>
                <a:spcPts val="1300"/>
              </a:lnSpc>
              <a:spcAft>
                <a:spcPts val="0"/>
              </a:spcAft>
              <a:buClr>
                <a:srgbClr val="043882"/>
              </a:buClr>
              <a:buNone/>
              <a:tabLst>
                <a:tab pos="717550" algn="l"/>
              </a:tabLst>
            </a:pPr>
            <a:r>
              <a:rPr lang="fr-FR" sz="1000" dirty="0"/>
              <a:t>CIRA	comité indépendant de revue en </a:t>
            </a:r>
            <a:r>
              <a:rPr lang="fr-FR" sz="1000" dirty="0" smtClean="0"/>
              <a:t>	aveugle</a:t>
            </a:r>
            <a:endParaRPr lang="fr-FR" sz="1000" dirty="0"/>
          </a:p>
          <a:p>
            <a:pPr marL="0" indent="0">
              <a:lnSpc>
                <a:spcPts val="1300"/>
              </a:lnSpc>
              <a:spcAft>
                <a:spcPts val="0"/>
              </a:spcAft>
              <a:buClr>
                <a:srgbClr val="043882"/>
              </a:buClr>
              <a:buNone/>
              <a:tabLst>
                <a:tab pos="717550" algn="l"/>
              </a:tabLst>
            </a:pPr>
            <a:r>
              <a:rPr lang="fr-FR" sz="1000" dirty="0"/>
              <a:t>CE	carcinome épidermoïde</a:t>
            </a:r>
          </a:p>
          <a:p>
            <a:pPr marL="0" indent="0">
              <a:lnSpc>
                <a:spcPts val="1300"/>
              </a:lnSpc>
              <a:spcAft>
                <a:spcPts val="0"/>
              </a:spcAft>
              <a:buClr>
                <a:srgbClr val="043882"/>
              </a:buClr>
              <a:buNone/>
              <a:tabLst>
                <a:tab pos="717550" algn="l"/>
              </a:tabLst>
            </a:pPr>
            <a:r>
              <a:rPr lang="fr-FR" sz="1000" dirty="0"/>
              <a:t>CEOA	CE de l’œsophage avancé</a:t>
            </a:r>
          </a:p>
          <a:p>
            <a:pPr marL="0" indent="0">
              <a:lnSpc>
                <a:spcPts val="1300"/>
              </a:lnSpc>
              <a:spcAft>
                <a:spcPts val="0"/>
              </a:spcAft>
              <a:buClr>
                <a:srgbClr val="043882"/>
              </a:buClr>
              <a:buNone/>
              <a:tabLst>
                <a:tab pos="717550" algn="l"/>
              </a:tabLst>
            </a:pPr>
            <a:r>
              <a:rPr lang="fr-FR" sz="1000" dirty="0"/>
              <a:t>CMS	consensus </a:t>
            </a:r>
            <a:r>
              <a:rPr lang="fr-FR" sz="1000" dirty="0" err="1"/>
              <a:t>molecular</a:t>
            </a:r>
            <a:r>
              <a:rPr lang="fr-FR" sz="1000" dirty="0"/>
              <a:t> </a:t>
            </a:r>
            <a:r>
              <a:rPr lang="fr-FR" sz="1000" dirty="0" err="1"/>
              <a:t>subtype</a:t>
            </a:r>
            <a:endParaRPr lang="fr-FR" sz="1000" dirty="0"/>
          </a:p>
          <a:p>
            <a:pPr marL="0" indent="0">
              <a:lnSpc>
                <a:spcPts val="1300"/>
              </a:lnSpc>
              <a:spcAft>
                <a:spcPts val="0"/>
              </a:spcAft>
              <a:buClr>
                <a:srgbClr val="043882"/>
              </a:buClr>
              <a:buNone/>
              <a:tabLst>
                <a:tab pos="717550" algn="l"/>
              </a:tabLst>
            </a:pPr>
            <a:r>
              <a:rPr lang="en-GB" sz="1000" dirty="0">
                <a:solidFill>
                  <a:schemeClr val="tx1"/>
                </a:solidFill>
              </a:rPr>
              <a:t>CPS	combined positive score</a:t>
            </a:r>
          </a:p>
          <a:p>
            <a:pPr marL="0" indent="0">
              <a:lnSpc>
                <a:spcPts val="1300"/>
              </a:lnSpc>
              <a:spcAft>
                <a:spcPts val="0"/>
              </a:spcAft>
              <a:buClr>
                <a:srgbClr val="043882"/>
              </a:buClr>
              <a:buNone/>
              <a:tabLst>
                <a:tab pos="717550" algn="l"/>
              </a:tabLst>
            </a:pPr>
            <a:r>
              <a:rPr lang="fr-FR" sz="1000" dirty="0"/>
              <a:t>CRCA	colorectal cancer assigner</a:t>
            </a:r>
          </a:p>
          <a:p>
            <a:pPr marL="0" indent="0">
              <a:lnSpc>
                <a:spcPts val="1300"/>
              </a:lnSpc>
              <a:spcAft>
                <a:spcPts val="0"/>
              </a:spcAft>
              <a:buClr>
                <a:srgbClr val="043882"/>
              </a:buClr>
              <a:buNone/>
              <a:tabLst>
                <a:tab pos="717550" algn="l"/>
              </a:tabLst>
            </a:pPr>
            <a:r>
              <a:rPr lang="fr-FR" sz="1000" dirty="0"/>
              <a:t>CT	chimiothérapie</a:t>
            </a:r>
          </a:p>
          <a:p>
            <a:pPr marL="0" indent="0">
              <a:lnSpc>
                <a:spcPts val="1300"/>
              </a:lnSpc>
              <a:spcAft>
                <a:spcPts val="0"/>
              </a:spcAft>
              <a:buClr>
                <a:srgbClr val="043882"/>
              </a:buClr>
              <a:buNone/>
              <a:tabLst>
                <a:tab pos="717550" algn="l"/>
              </a:tabLst>
            </a:pPr>
            <a:r>
              <a:rPr lang="fr-FR" sz="1000" dirty="0"/>
              <a:t>CTC	cellules tumorales circulantes</a:t>
            </a:r>
          </a:p>
          <a:p>
            <a:pPr marL="0" indent="0">
              <a:lnSpc>
                <a:spcPts val="1300"/>
              </a:lnSpc>
              <a:spcAft>
                <a:spcPts val="0"/>
              </a:spcAft>
              <a:buClr>
                <a:srgbClr val="043882"/>
              </a:buClr>
              <a:buNone/>
              <a:tabLst>
                <a:tab pos="717550" algn="l"/>
              </a:tabLst>
            </a:pPr>
            <a:r>
              <a:rPr lang="fr-FR" sz="1000" dirty="0"/>
              <a:t>CTNA	chimiothérapie néoadjuvante</a:t>
            </a:r>
          </a:p>
          <a:p>
            <a:pPr marL="0" indent="0">
              <a:lnSpc>
                <a:spcPts val="1300"/>
              </a:lnSpc>
              <a:spcAft>
                <a:spcPts val="0"/>
              </a:spcAft>
              <a:buClr>
                <a:srgbClr val="043882"/>
              </a:buClr>
              <a:buNone/>
              <a:tabLst>
                <a:tab pos="717550" algn="l"/>
              </a:tabLst>
            </a:pPr>
            <a:r>
              <a:rPr lang="fr-FR" sz="1000" dirty="0" err="1" smtClean="0"/>
              <a:t>DàD</a:t>
            </a:r>
            <a:r>
              <a:rPr lang="fr-FR" sz="1000" dirty="0" smtClean="0"/>
              <a:t>	délai </a:t>
            </a:r>
            <a:r>
              <a:rPr lang="fr-FR" sz="1000" dirty="0"/>
              <a:t>jusqu’à détérioration</a:t>
            </a:r>
          </a:p>
          <a:p>
            <a:pPr marL="0" indent="0">
              <a:lnSpc>
                <a:spcPts val="1300"/>
              </a:lnSpc>
              <a:spcAft>
                <a:spcPts val="0"/>
              </a:spcAft>
              <a:buClr>
                <a:srgbClr val="043882"/>
              </a:buClr>
              <a:buNone/>
              <a:tabLst>
                <a:tab pos="717550" algn="l"/>
              </a:tabLst>
            </a:pPr>
            <a:r>
              <a:rPr lang="fr-FR" sz="1000" dirty="0" smtClean="0"/>
              <a:t>DOS</a:t>
            </a:r>
            <a:r>
              <a:rPr lang="fr-FR" sz="1000" dirty="0"/>
              <a:t>	docétaxel + oxaliplatine + S-1</a:t>
            </a:r>
          </a:p>
          <a:p>
            <a:pPr marL="0" indent="0">
              <a:lnSpc>
                <a:spcPts val="1300"/>
              </a:lnSpc>
              <a:spcAft>
                <a:spcPts val="0"/>
              </a:spcAft>
              <a:buClr>
                <a:srgbClr val="043882"/>
              </a:buClr>
              <a:buNone/>
              <a:tabLst>
                <a:tab pos="717550" algn="l"/>
              </a:tabLst>
            </a:pPr>
            <a:r>
              <a:rPr lang="fr-FR" sz="1000" dirty="0"/>
              <a:t>ECOG	</a:t>
            </a:r>
            <a:r>
              <a:rPr lang="en-GB" sz="1000" dirty="0" smtClean="0"/>
              <a:t>Eastern Cooperative Oncology Group</a:t>
            </a:r>
          </a:p>
          <a:p>
            <a:pPr marL="0" indent="0">
              <a:lnSpc>
                <a:spcPts val="1300"/>
              </a:lnSpc>
              <a:spcAft>
                <a:spcPts val="0"/>
              </a:spcAft>
              <a:buClr>
                <a:srgbClr val="043882"/>
              </a:buClr>
              <a:buNone/>
              <a:tabLst>
                <a:tab pos="717550" algn="l"/>
              </a:tabLst>
            </a:pPr>
            <a:r>
              <a:rPr lang="en-GB" sz="1000" dirty="0" smtClean="0"/>
              <a:t>EGFR	epidermal growth factor receptor</a:t>
            </a:r>
          </a:p>
          <a:p>
            <a:pPr marL="0" indent="0">
              <a:lnSpc>
                <a:spcPts val="1300"/>
              </a:lnSpc>
              <a:spcAft>
                <a:spcPts val="0"/>
              </a:spcAft>
              <a:buClr>
                <a:srgbClr val="043882"/>
              </a:buClr>
              <a:buNone/>
              <a:tabLst>
                <a:tab pos="717550" algn="l"/>
              </a:tabLst>
            </a:pPr>
            <a:r>
              <a:rPr lang="fr-FR" sz="1000" dirty="0" smtClean="0"/>
              <a:t>EI</a:t>
            </a:r>
            <a:r>
              <a:rPr lang="fr-FR" sz="1000" dirty="0"/>
              <a:t>	évènement indésirable</a:t>
            </a:r>
          </a:p>
          <a:p>
            <a:pPr marL="0" indent="0">
              <a:lnSpc>
                <a:spcPts val="1300"/>
              </a:lnSpc>
              <a:spcAft>
                <a:spcPts val="0"/>
              </a:spcAft>
              <a:buClr>
                <a:srgbClr val="043882"/>
              </a:buClr>
              <a:buNone/>
              <a:tabLst>
                <a:tab pos="717550" algn="l"/>
              </a:tabLst>
            </a:pPr>
            <a:r>
              <a:rPr lang="fr-FR" sz="1000" dirty="0"/>
              <a:t>EIG	événement indésirable grave </a:t>
            </a:r>
          </a:p>
          <a:p>
            <a:pPr marL="0" indent="0">
              <a:lnSpc>
                <a:spcPts val="1300"/>
              </a:lnSpc>
              <a:spcAft>
                <a:spcPts val="0"/>
              </a:spcAft>
              <a:buClr>
                <a:srgbClr val="043882"/>
              </a:buClr>
              <a:buNone/>
              <a:tabLst>
                <a:tab pos="717550" algn="l"/>
              </a:tabLst>
            </a:pPr>
            <a:r>
              <a:rPr lang="fr-FR" sz="1000" dirty="0"/>
              <a:t>EIGLT	EIG lié au traitement</a:t>
            </a:r>
          </a:p>
          <a:p>
            <a:pPr marL="0" indent="0">
              <a:lnSpc>
                <a:spcPts val="1300"/>
              </a:lnSpc>
              <a:spcAft>
                <a:spcPts val="0"/>
              </a:spcAft>
              <a:buClr>
                <a:srgbClr val="043882"/>
              </a:buClr>
              <a:buNone/>
              <a:tabLst>
                <a:tab pos="717550" algn="l"/>
              </a:tabLst>
            </a:pPr>
            <a:r>
              <a:rPr lang="fr-FR" sz="1000" dirty="0"/>
              <a:t>EILT	événement indésirable lié au </a:t>
            </a:r>
            <a:r>
              <a:rPr lang="fr-FR" sz="1000" dirty="0" smtClean="0"/>
              <a:t>	traitement</a:t>
            </a:r>
            <a:endParaRPr lang="fr-FR" sz="1000" dirty="0"/>
          </a:p>
          <a:p>
            <a:pPr marL="0" indent="0">
              <a:lnSpc>
                <a:spcPts val="1300"/>
              </a:lnSpc>
              <a:spcAft>
                <a:spcPts val="0"/>
              </a:spcAft>
              <a:buClr>
                <a:srgbClr val="043882"/>
              </a:buClr>
              <a:buNone/>
              <a:tabLst>
                <a:tab pos="1079500" algn="l"/>
              </a:tabLst>
            </a:pPr>
            <a:r>
              <a:rPr lang="fr-FR" sz="1000" dirty="0"/>
              <a:t>EORTC	</a:t>
            </a:r>
            <a:r>
              <a:rPr lang="en-GB" sz="1000" dirty="0" smtClean="0"/>
              <a:t>European Organisation for Research 	and Treatment of Cancer</a:t>
            </a:r>
          </a:p>
          <a:p>
            <a:pPr marL="0" indent="0">
              <a:lnSpc>
                <a:spcPts val="1300"/>
              </a:lnSpc>
              <a:spcAft>
                <a:spcPts val="0"/>
              </a:spcAft>
              <a:buClr>
                <a:srgbClr val="043882"/>
              </a:buClr>
              <a:buNone/>
              <a:tabLst>
                <a:tab pos="1074738" algn="l"/>
              </a:tabLst>
            </a:pPr>
            <a:r>
              <a:rPr lang="fr-FR" sz="1000" dirty="0" smtClean="0"/>
              <a:t>EQ-5D</a:t>
            </a:r>
            <a:r>
              <a:rPr lang="fr-FR" sz="1000" dirty="0"/>
              <a:t>	</a:t>
            </a:r>
            <a:r>
              <a:rPr lang="fr-FR" sz="1000" dirty="0" err="1" smtClean="0"/>
              <a:t>EuroQoL</a:t>
            </a:r>
            <a:r>
              <a:rPr lang="fr-FR" sz="1000" dirty="0" smtClean="0"/>
              <a:t> </a:t>
            </a:r>
            <a:r>
              <a:rPr lang="fr-FR" sz="1000" dirty="0"/>
              <a:t>five dimensions </a:t>
            </a:r>
            <a:r>
              <a:rPr lang="fr-FR" sz="1000" dirty="0" smtClean="0"/>
              <a:t>	questionnaire</a:t>
            </a:r>
            <a:endParaRPr lang="fr-FR" sz="1000" dirty="0"/>
          </a:p>
          <a:p>
            <a:pPr marL="0" indent="0">
              <a:lnSpc>
                <a:spcPts val="1300"/>
              </a:lnSpc>
              <a:spcAft>
                <a:spcPts val="0"/>
              </a:spcAft>
              <a:buClr>
                <a:srgbClr val="043882"/>
              </a:buClr>
              <a:buNone/>
              <a:tabLst>
                <a:tab pos="1074738" algn="l"/>
              </a:tabLst>
            </a:pPr>
            <a:r>
              <a:rPr lang="fr-FR" sz="1000" dirty="0"/>
              <a:t>ET	écart type</a:t>
            </a:r>
          </a:p>
          <a:p>
            <a:pPr marL="0" indent="0">
              <a:lnSpc>
                <a:spcPts val="1300"/>
              </a:lnSpc>
              <a:spcAft>
                <a:spcPts val="0"/>
              </a:spcAft>
              <a:buClr>
                <a:srgbClr val="043882"/>
              </a:buClr>
              <a:buNone/>
              <a:tabLst>
                <a:tab pos="1074738" algn="l"/>
              </a:tabLst>
            </a:pPr>
            <a:r>
              <a:rPr lang="fr-FR" sz="1000" dirty="0" err="1"/>
              <a:t>Evt</a:t>
            </a:r>
            <a:r>
              <a:rPr lang="fr-FR" sz="1000" dirty="0"/>
              <a:t>	événement</a:t>
            </a:r>
          </a:p>
          <a:p>
            <a:pPr marL="0" indent="0">
              <a:lnSpc>
                <a:spcPts val="1300"/>
              </a:lnSpc>
              <a:spcAft>
                <a:spcPts val="0"/>
              </a:spcAft>
              <a:buClr>
                <a:srgbClr val="043882"/>
              </a:buClr>
              <a:buNone/>
              <a:tabLst>
                <a:tab pos="1074738" algn="l"/>
              </a:tabLst>
            </a:pPr>
            <a:r>
              <a:rPr lang="fr-FR" sz="1000" dirty="0"/>
              <a:t>FAS	full </a:t>
            </a:r>
            <a:r>
              <a:rPr lang="fr-FR" sz="1000" dirty="0" err="1"/>
              <a:t>analysis</a:t>
            </a:r>
            <a:r>
              <a:rPr lang="fr-FR" sz="1000" dirty="0"/>
              <a:t> set</a:t>
            </a:r>
          </a:p>
          <a:p>
            <a:pPr marL="0" indent="0">
              <a:lnSpc>
                <a:spcPts val="1300"/>
              </a:lnSpc>
              <a:spcAft>
                <a:spcPts val="0"/>
              </a:spcAft>
              <a:buClr>
                <a:srgbClr val="043882"/>
              </a:buClr>
              <a:buNone/>
              <a:tabLst>
                <a:tab pos="1074738" algn="l"/>
              </a:tabLst>
            </a:pPr>
            <a:r>
              <a:rPr lang="fr-FR" sz="1000" dirty="0"/>
              <a:t>FOLFIRI	leucovorine + 5FU + irinotécan</a:t>
            </a:r>
          </a:p>
          <a:p>
            <a:pPr marL="0" indent="0">
              <a:lnSpc>
                <a:spcPts val="1300"/>
              </a:lnSpc>
              <a:spcAft>
                <a:spcPts val="0"/>
              </a:spcAft>
              <a:buClr>
                <a:srgbClr val="043882"/>
              </a:buClr>
              <a:buNone/>
              <a:tabLst>
                <a:tab pos="1074738" algn="l"/>
              </a:tabLst>
            </a:pPr>
            <a:r>
              <a:rPr lang="fr-FR" sz="1000" dirty="0"/>
              <a:t>FOLFIRINOX	leucovorine + 5FU + irinotécan + </a:t>
            </a:r>
            <a:r>
              <a:rPr lang="fr-FR" sz="1000" dirty="0" smtClean="0"/>
              <a:t>	</a:t>
            </a:r>
            <a:r>
              <a:rPr lang="fr-FR" sz="1000" dirty="0" err="1" smtClean="0"/>
              <a:t>oxalipatine</a:t>
            </a:r>
            <a:endParaRPr lang="fr-FR" sz="1000" dirty="0"/>
          </a:p>
          <a:p>
            <a:pPr marL="0" indent="0">
              <a:lnSpc>
                <a:spcPts val="1300"/>
              </a:lnSpc>
              <a:spcAft>
                <a:spcPts val="0"/>
              </a:spcAft>
              <a:buClr>
                <a:srgbClr val="043882"/>
              </a:buClr>
              <a:buNone/>
              <a:tabLst>
                <a:tab pos="1074738" algn="l"/>
              </a:tabLst>
            </a:pPr>
            <a:r>
              <a:rPr lang="fr-FR" sz="1000" dirty="0"/>
              <a:t>(m)FOLFOX	(</a:t>
            </a:r>
            <a:r>
              <a:rPr lang="fr-FR" sz="1000" dirty="0" err="1"/>
              <a:t>modified</a:t>
            </a:r>
            <a:r>
              <a:rPr lang="fr-FR" sz="1000" dirty="0"/>
              <a:t>) leucovorine + </a:t>
            </a:r>
            <a:r>
              <a:rPr lang="fr-FR" sz="1000" dirty="0" smtClean="0"/>
              <a:t>5-	</a:t>
            </a:r>
            <a:r>
              <a:rPr lang="fr-FR" sz="1000" dirty="0" err="1" smtClean="0"/>
              <a:t>fluorouracile</a:t>
            </a:r>
            <a:r>
              <a:rPr lang="fr-FR" sz="1000" dirty="0" smtClean="0"/>
              <a:t> </a:t>
            </a:r>
            <a:r>
              <a:rPr lang="fr-FR" sz="1000" dirty="0"/>
              <a:t>+ oxaliplatine</a:t>
            </a:r>
          </a:p>
          <a:p>
            <a:pPr marL="0" indent="0">
              <a:lnSpc>
                <a:spcPts val="1300"/>
              </a:lnSpc>
              <a:spcAft>
                <a:spcPts val="0"/>
              </a:spcAft>
              <a:buClr>
                <a:srgbClr val="043882"/>
              </a:buClr>
              <a:buNone/>
              <a:tabLst>
                <a:tab pos="1074738" algn="l"/>
              </a:tabLst>
            </a:pPr>
            <a:r>
              <a:rPr lang="fr-FR" sz="1000" dirty="0"/>
              <a:t>HER2	</a:t>
            </a:r>
            <a:r>
              <a:rPr lang="en-GB" sz="1000" dirty="0" smtClean="0"/>
              <a:t>human epidermal growth factor 	receptor 2</a:t>
            </a:r>
          </a:p>
          <a:p>
            <a:pPr marL="0" indent="0">
              <a:lnSpc>
                <a:spcPts val="1300"/>
              </a:lnSpc>
              <a:spcAft>
                <a:spcPts val="0"/>
              </a:spcAft>
              <a:buClr>
                <a:srgbClr val="043882"/>
              </a:buClr>
              <a:buNone/>
              <a:tabLst>
                <a:tab pos="1074738" algn="l"/>
              </a:tabLst>
            </a:pPr>
            <a:r>
              <a:rPr lang="en-GB" sz="1000" dirty="0" smtClean="0"/>
              <a:t>HR	hazard </a:t>
            </a:r>
            <a:r>
              <a:rPr lang="fr-FR" sz="1000" dirty="0" smtClean="0"/>
              <a:t>ratio </a:t>
            </a:r>
            <a:endParaRPr lang="fr-FR" sz="1000" dirty="0"/>
          </a:p>
          <a:p>
            <a:pPr marL="0" indent="0">
              <a:lnSpc>
                <a:spcPts val="1300"/>
              </a:lnSpc>
              <a:spcAft>
                <a:spcPts val="0"/>
              </a:spcAft>
              <a:buClr>
                <a:srgbClr val="043882"/>
              </a:buClr>
              <a:buNone/>
              <a:tabLst>
                <a:tab pos="1074738" algn="l"/>
              </a:tabLst>
            </a:pPr>
            <a:r>
              <a:rPr lang="fr-FR" sz="1000" dirty="0"/>
              <a:t>IC	Intervalle de confiance</a:t>
            </a:r>
          </a:p>
          <a:p>
            <a:pPr marL="0" indent="0">
              <a:lnSpc>
                <a:spcPts val="1300"/>
              </a:lnSpc>
              <a:spcAft>
                <a:spcPts val="0"/>
              </a:spcAft>
              <a:buClr>
                <a:srgbClr val="043882"/>
              </a:buClr>
              <a:buNone/>
              <a:tabLst>
                <a:tab pos="1074738" algn="l"/>
              </a:tabLst>
            </a:pPr>
            <a:r>
              <a:rPr lang="fr-FR" sz="1000" dirty="0"/>
              <a:t>IHC	immunohistochimie</a:t>
            </a:r>
          </a:p>
          <a:p>
            <a:pPr marL="0" indent="0">
              <a:lnSpc>
                <a:spcPts val="1300"/>
              </a:lnSpc>
              <a:spcAft>
                <a:spcPts val="0"/>
              </a:spcAft>
              <a:buClr>
                <a:srgbClr val="043882"/>
              </a:buClr>
              <a:buNone/>
              <a:tabLst>
                <a:tab pos="1074738" algn="l"/>
              </a:tabLst>
            </a:pPr>
            <a:r>
              <a:rPr lang="fr-FR" sz="1000" dirty="0"/>
              <a:t>IIQ	intervalle inter </a:t>
            </a:r>
            <a:r>
              <a:rPr lang="fr-FR" sz="1000" dirty="0" err="1"/>
              <a:t>quartilles</a:t>
            </a:r>
            <a:endParaRPr lang="fr-FR" sz="1000" dirty="0"/>
          </a:p>
          <a:p>
            <a:pPr marL="0" indent="0">
              <a:lnSpc>
                <a:spcPts val="1300"/>
              </a:lnSpc>
              <a:spcAft>
                <a:spcPts val="0"/>
              </a:spcAft>
              <a:buClr>
                <a:srgbClr val="043882"/>
              </a:buClr>
              <a:buNone/>
              <a:tabLst>
                <a:tab pos="1074738" algn="l"/>
              </a:tabLst>
            </a:pPr>
            <a:r>
              <a:rPr lang="fr-FR" sz="1000" dirty="0"/>
              <a:t>ITT	intention de traiter </a:t>
            </a:r>
          </a:p>
          <a:p>
            <a:pPr marL="0" indent="0">
              <a:lnSpc>
                <a:spcPts val="1300"/>
              </a:lnSpc>
              <a:spcAft>
                <a:spcPts val="0"/>
              </a:spcAft>
              <a:buClr>
                <a:srgbClr val="043882"/>
              </a:buClr>
              <a:buNone/>
              <a:tabLst>
                <a:tab pos="1074738" algn="l"/>
              </a:tabLst>
            </a:pPr>
            <a:r>
              <a:rPr lang="fr-FR" sz="1000" dirty="0"/>
              <a:t>IV	intraveineux</a:t>
            </a:r>
          </a:p>
          <a:p>
            <a:pPr marL="0" indent="0">
              <a:lnSpc>
                <a:spcPts val="1300"/>
              </a:lnSpc>
              <a:spcAft>
                <a:spcPts val="0"/>
              </a:spcAft>
              <a:buClr>
                <a:srgbClr val="043882"/>
              </a:buClr>
              <a:buNone/>
              <a:tabLst>
                <a:tab pos="1074738" algn="l"/>
              </a:tabLst>
            </a:pPr>
            <a:r>
              <a:rPr lang="fr-FR" sz="1000" dirty="0"/>
              <a:t>J	jour</a:t>
            </a:r>
          </a:p>
          <a:p>
            <a:pPr marL="0" indent="0">
              <a:lnSpc>
                <a:spcPts val="1300"/>
              </a:lnSpc>
              <a:spcAft>
                <a:spcPts val="0"/>
              </a:spcAft>
              <a:buClr>
                <a:srgbClr val="043882"/>
              </a:buClr>
              <a:buNone/>
              <a:tabLst>
                <a:tab pos="1074738" algn="l"/>
              </a:tabLst>
            </a:pPr>
            <a:r>
              <a:rPr lang="fr-FR" sz="1000" dirty="0"/>
              <a:t>JGO	jonction gastro-oesophagienne</a:t>
            </a:r>
          </a:p>
          <a:p>
            <a:pPr marL="0" indent="0">
              <a:lnSpc>
                <a:spcPts val="1300"/>
              </a:lnSpc>
              <a:spcAft>
                <a:spcPts val="0"/>
              </a:spcAft>
              <a:buClr>
                <a:srgbClr val="043882"/>
              </a:buClr>
              <a:buNone/>
              <a:tabLst>
                <a:tab pos="1074738" algn="l"/>
              </a:tabLst>
            </a:pPr>
            <a:r>
              <a:rPr lang="fr-FR" sz="1000" dirty="0"/>
              <a:t>KM	Kaplan Meier</a:t>
            </a:r>
          </a:p>
          <a:p>
            <a:pPr marL="0" indent="0">
              <a:lnSpc>
                <a:spcPts val="1300"/>
              </a:lnSpc>
              <a:spcAft>
                <a:spcPts val="0"/>
              </a:spcAft>
              <a:buClr>
                <a:srgbClr val="043882"/>
              </a:buClr>
              <a:buNone/>
              <a:tabLst>
                <a:tab pos="1074738" algn="l"/>
              </a:tabLst>
            </a:pPr>
            <a:r>
              <a:rPr lang="fr-FR" sz="1000" dirty="0"/>
              <a:t>LV	leucovorine</a:t>
            </a:r>
          </a:p>
          <a:p>
            <a:pPr marL="0" indent="0">
              <a:lnSpc>
                <a:spcPts val="1300"/>
              </a:lnSpc>
              <a:spcAft>
                <a:spcPts val="0"/>
              </a:spcAft>
              <a:buClr>
                <a:srgbClr val="043882"/>
              </a:buClr>
              <a:buNone/>
              <a:tabLst>
                <a:tab pos="1074738" algn="l"/>
              </a:tabLst>
            </a:pPr>
            <a:r>
              <a:rPr lang="fr-FR" sz="1000" dirty="0" err="1"/>
              <a:t>mFOLFIRINOX</a:t>
            </a:r>
            <a:r>
              <a:rPr lang="fr-FR" sz="1000" dirty="0"/>
              <a:t> </a:t>
            </a:r>
            <a:r>
              <a:rPr lang="fr-FR" sz="1000" dirty="0" smtClean="0"/>
              <a:t>	</a:t>
            </a:r>
            <a:r>
              <a:rPr lang="fr-FR" sz="1000" dirty="0" err="1" smtClean="0"/>
              <a:t>modified</a:t>
            </a:r>
            <a:r>
              <a:rPr lang="fr-FR" sz="1000" dirty="0" smtClean="0"/>
              <a:t> </a:t>
            </a:r>
            <a:r>
              <a:rPr lang="fr-FR" sz="1000" dirty="0"/>
              <a:t>leucovorine + </a:t>
            </a:r>
            <a:br>
              <a:rPr lang="fr-FR" sz="1000" dirty="0"/>
            </a:br>
            <a:r>
              <a:rPr lang="fr-FR" sz="1000" dirty="0"/>
              <a:t>	5-fluorouracile + irinotécan + </a:t>
            </a:r>
            <a:r>
              <a:rPr lang="fr-FR" sz="1000" dirty="0" smtClean="0"/>
              <a:t>	</a:t>
            </a:r>
            <a:r>
              <a:rPr lang="fr-FR" sz="1000" dirty="0" err="1" smtClean="0"/>
              <a:t>oxaliplatine</a:t>
            </a:r>
            <a:endParaRPr lang="fr-FR" sz="1000" dirty="0"/>
          </a:p>
          <a:p>
            <a:pPr marL="0" indent="0">
              <a:lnSpc>
                <a:spcPts val="1300"/>
              </a:lnSpc>
              <a:spcAft>
                <a:spcPts val="0"/>
              </a:spcAft>
              <a:buClr>
                <a:srgbClr val="043882"/>
              </a:buClr>
              <a:buNone/>
              <a:tabLst>
                <a:tab pos="1074738" algn="l"/>
              </a:tabLst>
            </a:pPr>
            <a:r>
              <a:rPr lang="fr-FR" sz="1000" dirty="0" smtClean="0"/>
              <a:t>MMC	moyenne </a:t>
            </a:r>
            <a:r>
              <a:rPr lang="fr-FR" sz="1000" dirty="0"/>
              <a:t>des moindres carrés</a:t>
            </a:r>
          </a:p>
          <a:p>
            <a:pPr marL="0" indent="0">
              <a:lnSpc>
                <a:spcPts val="1300"/>
              </a:lnSpc>
              <a:spcAft>
                <a:spcPts val="0"/>
              </a:spcAft>
              <a:buClr>
                <a:srgbClr val="043882"/>
              </a:buClr>
              <a:buNone/>
              <a:tabLst>
                <a:tab pos="1074738" algn="l"/>
              </a:tabLst>
            </a:pPr>
            <a:r>
              <a:rPr lang="fr-FR" sz="1000" dirty="0" smtClean="0"/>
              <a:t>MR</a:t>
            </a:r>
            <a:r>
              <a:rPr lang="fr-FR" sz="1000" dirty="0"/>
              <a:t>	maladie résiduelle</a:t>
            </a:r>
          </a:p>
          <a:p>
            <a:pPr marL="0" indent="0">
              <a:lnSpc>
                <a:spcPts val="1300"/>
              </a:lnSpc>
              <a:spcAft>
                <a:spcPts val="0"/>
              </a:spcAft>
              <a:buClr>
                <a:srgbClr val="043882"/>
              </a:buClr>
              <a:buNone/>
              <a:tabLst>
                <a:tab pos="1074738" algn="l"/>
              </a:tabLst>
            </a:pPr>
            <a:r>
              <a:rPr lang="fr-FR" sz="1000" dirty="0"/>
              <a:t>MS	maladie stable</a:t>
            </a:r>
          </a:p>
          <a:p>
            <a:pPr marL="0" indent="0">
              <a:lnSpc>
                <a:spcPts val="1300"/>
              </a:lnSpc>
              <a:spcAft>
                <a:spcPts val="0"/>
              </a:spcAft>
              <a:buClr>
                <a:srgbClr val="043882"/>
              </a:buClr>
              <a:buNone/>
              <a:tabLst>
                <a:tab pos="1074738" algn="l"/>
              </a:tabLst>
            </a:pPr>
            <a:r>
              <a:rPr lang="fr-FR" sz="1000" dirty="0" smtClean="0"/>
              <a:t>MSI-H</a:t>
            </a:r>
            <a:r>
              <a:rPr lang="fr-FR" sz="1000" dirty="0"/>
              <a:t>	instabilité microsatellitaire élevée </a:t>
            </a:r>
          </a:p>
          <a:p>
            <a:pPr marL="87313" indent="0">
              <a:lnSpc>
                <a:spcPts val="1300"/>
              </a:lnSpc>
              <a:spcAft>
                <a:spcPts val="0"/>
              </a:spcAft>
              <a:buClr>
                <a:srgbClr val="043882"/>
              </a:buClr>
              <a:buNone/>
              <a:tabLst>
                <a:tab pos="898525" algn="l"/>
              </a:tabLst>
            </a:pPr>
            <a:r>
              <a:rPr lang="fr-FR" sz="1000" dirty="0" err="1"/>
              <a:t>MSSup</a:t>
            </a:r>
            <a:r>
              <a:rPr lang="fr-FR" sz="1000" dirty="0"/>
              <a:t>	meilleurs soins de support</a:t>
            </a:r>
          </a:p>
          <a:p>
            <a:pPr marL="87313" indent="0">
              <a:lnSpc>
                <a:spcPts val="1300"/>
              </a:lnSpc>
              <a:spcAft>
                <a:spcPts val="0"/>
              </a:spcAft>
              <a:buClr>
                <a:srgbClr val="043882"/>
              </a:buClr>
              <a:buNone/>
              <a:tabLst>
                <a:tab pos="898525" algn="l"/>
              </a:tabLst>
            </a:pPr>
            <a:r>
              <a:rPr lang="fr-FR" sz="1000" dirty="0"/>
              <a:t>NA	non atteinte</a:t>
            </a:r>
          </a:p>
          <a:p>
            <a:pPr marL="87313" indent="0">
              <a:lnSpc>
                <a:spcPts val="1300"/>
              </a:lnSpc>
              <a:spcAft>
                <a:spcPts val="0"/>
              </a:spcAft>
              <a:buClr>
                <a:srgbClr val="043882"/>
              </a:buClr>
              <a:buNone/>
              <a:tabLst>
                <a:tab pos="898525" algn="l"/>
              </a:tabLst>
            </a:pPr>
            <a:r>
              <a:rPr lang="fr-FR" sz="1000" dirty="0" err="1" smtClean="0"/>
              <a:t>Nab</a:t>
            </a:r>
            <a:r>
              <a:rPr lang="fr-FR" sz="1000" dirty="0" smtClean="0"/>
              <a:t>-p	</a:t>
            </a:r>
            <a:r>
              <a:rPr lang="fr-FR" sz="1000" dirty="0" err="1" smtClean="0"/>
              <a:t>nab</a:t>
            </a:r>
            <a:r>
              <a:rPr lang="fr-FR" sz="1000" dirty="0" smtClean="0"/>
              <a:t>-paclitaxel</a:t>
            </a:r>
            <a:endParaRPr lang="fr-FR" sz="1000" dirty="0"/>
          </a:p>
          <a:p>
            <a:pPr marL="87313" indent="0">
              <a:lnSpc>
                <a:spcPts val="1300"/>
              </a:lnSpc>
              <a:spcAft>
                <a:spcPts val="0"/>
              </a:spcAft>
              <a:buClr>
                <a:srgbClr val="043882"/>
              </a:buClr>
              <a:buNone/>
              <a:tabLst>
                <a:tab pos="898525" algn="l"/>
              </a:tabLst>
            </a:pPr>
            <a:r>
              <a:rPr lang="fr-FR" sz="1000" dirty="0" smtClean="0"/>
              <a:t>ND	non </a:t>
            </a:r>
            <a:r>
              <a:rPr lang="fr-FR" sz="1000" dirty="0"/>
              <a:t>disponible</a:t>
            </a:r>
          </a:p>
          <a:p>
            <a:pPr marL="93663" indent="0">
              <a:lnSpc>
                <a:spcPts val="1300"/>
              </a:lnSpc>
              <a:spcAft>
                <a:spcPts val="0"/>
              </a:spcAft>
              <a:buClr>
                <a:srgbClr val="043882"/>
              </a:buClr>
              <a:buNone/>
              <a:tabLst>
                <a:tab pos="898525" algn="l"/>
              </a:tabLst>
            </a:pPr>
            <a:r>
              <a:rPr lang="fr-FR" sz="1000" dirty="0" smtClean="0"/>
              <a:t>NE	non </a:t>
            </a:r>
            <a:r>
              <a:rPr lang="fr-FR" sz="1000" dirty="0"/>
              <a:t>évaluable</a:t>
            </a:r>
          </a:p>
          <a:p>
            <a:pPr marL="93663" indent="0">
              <a:lnSpc>
                <a:spcPts val="1300"/>
              </a:lnSpc>
              <a:spcAft>
                <a:spcPts val="0"/>
              </a:spcAft>
              <a:buClr>
                <a:srgbClr val="043882"/>
              </a:buClr>
              <a:buNone/>
              <a:tabLst>
                <a:tab pos="898525" algn="l"/>
              </a:tabLst>
            </a:pPr>
            <a:r>
              <a:rPr lang="fr-FR" sz="1000" dirty="0" smtClean="0"/>
              <a:t>NGS	séquençage </a:t>
            </a:r>
            <a:r>
              <a:rPr lang="fr-FR" sz="1000" dirty="0"/>
              <a:t>de nouvelle génération</a:t>
            </a:r>
          </a:p>
          <a:p>
            <a:pPr marL="93663" indent="0">
              <a:lnSpc>
                <a:spcPts val="1300"/>
              </a:lnSpc>
              <a:spcAft>
                <a:spcPts val="0"/>
              </a:spcAft>
              <a:buClr>
                <a:srgbClr val="043882"/>
              </a:buClr>
              <a:buNone/>
              <a:tabLst>
                <a:tab pos="898525" algn="l"/>
              </a:tabLst>
            </a:pPr>
            <a:r>
              <a:rPr lang="fr-FR" sz="1000" dirty="0" smtClean="0"/>
              <a:t>O&amp;F	ouverture </a:t>
            </a:r>
            <a:r>
              <a:rPr lang="fr-FR" sz="1000" dirty="0"/>
              <a:t>et fermeture</a:t>
            </a:r>
          </a:p>
          <a:p>
            <a:pPr marL="93663" indent="0">
              <a:lnSpc>
                <a:spcPts val="1300"/>
              </a:lnSpc>
              <a:spcAft>
                <a:spcPts val="0"/>
              </a:spcAft>
              <a:buClr>
                <a:srgbClr val="043882"/>
              </a:buClr>
              <a:buNone/>
              <a:tabLst>
                <a:tab pos="898525" algn="l"/>
              </a:tabLst>
            </a:pPr>
            <a:r>
              <a:rPr lang="fr-FR" sz="1000" dirty="0" smtClean="0"/>
              <a:t>OR	</a:t>
            </a:r>
            <a:r>
              <a:rPr lang="fr-FR" sz="1000" dirty="0" err="1" smtClean="0"/>
              <a:t>odds</a:t>
            </a:r>
            <a:r>
              <a:rPr lang="fr-FR" sz="1000" dirty="0" smtClean="0"/>
              <a:t> </a:t>
            </a:r>
            <a:r>
              <a:rPr lang="fr-FR" sz="1000" dirty="0"/>
              <a:t>ratio</a:t>
            </a:r>
          </a:p>
          <a:p>
            <a:pPr marL="93663" indent="0">
              <a:lnSpc>
                <a:spcPts val="1300"/>
              </a:lnSpc>
              <a:spcAft>
                <a:spcPts val="0"/>
              </a:spcAft>
              <a:buClr>
                <a:srgbClr val="043882"/>
              </a:buClr>
              <a:buNone/>
              <a:tabLst>
                <a:tab pos="898525" algn="l"/>
              </a:tabLst>
            </a:pPr>
            <a:r>
              <a:rPr lang="fr-FR" sz="1000" dirty="0" err="1" smtClean="0"/>
              <a:t>pCR</a:t>
            </a:r>
            <a:r>
              <a:rPr lang="fr-FR" sz="1000" dirty="0"/>
              <a:t>	</a:t>
            </a:r>
            <a:r>
              <a:rPr lang="fr-FR" sz="1000" dirty="0" smtClean="0"/>
              <a:t>réponse </a:t>
            </a:r>
            <a:r>
              <a:rPr lang="fr-FR" sz="1000" dirty="0"/>
              <a:t>pathologique complète</a:t>
            </a:r>
          </a:p>
          <a:p>
            <a:pPr marL="90488" indent="0">
              <a:lnSpc>
                <a:spcPts val="1300"/>
              </a:lnSpc>
              <a:spcAft>
                <a:spcPts val="0"/>
              </a:spcAft>
              <a:buClr>
                <a:srgbClr val="043882"/>
              </a:buClr>
              <a:buNone/>
              <a:tabLst>
                <a:tab pos="898525" algn="l"/>
              </a:tabLst>
            </a:pPr>
            <a:r>
              <a:rPr lang="fr-FR" sz="1000" dirty="0"/>
              <a:t>PD-L1	</a:t>
            </a:r>
            <a:r>
              <a:rPr lang="en-GB" sz="1000" dirty="0" smtClean="0"/>
              <a:t>programmed death-ligand 1</a:t>
            </a:r>
          </a:p>
          <a:p>
            <a:pPr marL="90488" indent="0">
              <a:lnSpc>
                <a:spcPts val="1300"/>
              </a:lnSpc>
              <a:spcAft>
                <a:spcPts val="0"/>
              </a:spcAft>
              <a:buClr>
                <a:srgbClr val="043882"/>
              </a:buClr>
              <a:buNone/>
              <a:tabLst>
                <a:tab pos="898525" algn="l"/>
              </a:tabLst>
            </a:pPr>
            <a:r>
              <a:rPr lang="fr-FR" sz="1000" dirty="0" smtClean="0"/>
              <a:t>Prog</a:t>
            </a:r>
            <a:r>
              <a:rPr lang="fr-FR" sz="1000" dirty="0"/>
              <a:t>	progression </a:t>
            </a:r>
          </a:p>
          <a:p>
            <a:pPr marL="90488" indent="0">
              <a:lnSpc>
                <a:spcPts val="1300"/>
              </a:lnSpc>
              <a:spcAft>
                <a:spcPts val="0"/>
              </a:spcAft>
              <a:buClr>
                <a:srgbClr val="043882"/>
              </a:buClr>
              <a:buNone/>
              <a:tabLst>
                <a:tab pos="898525" algn="l"/>
              </a:tabLst>
            </a:pPr>
            <a:r>
              <a:rPr lang="fr-FR" sz="1000" dirty="0"/>
              <a:t>PS	performance </a:t>
            </a:r>
            <a:r>
              <a:rPr lang="fr-FR" sz="1000" dirty="0" err="1"/>
              <a:t>status</a:t>
            </a:r>
            <a:endParaRPr lang="fr-FR" sz="1000" dirty="0"/>
          </a:p>
          <a:p>
            <a:pPr marL="90488" indent="0">
              <a:lnSpc>
                <a:spcPts val="1300"/>
              </a:lnSpc>
              <a:spcAft>
                <a:spcPts val="0"/>
              </a:spcAft>
              <a:buClr>
                <a:srgbClr val="043882"/>
              </a:buClr>
              <a:buNone/>
              <a:tabLst>
                <a:tab pos="898525" algn="l"/>
              </a:tabLst>
            </a:pPr>
            <a:r>
              <a:rPr lang="fr-FR" sz="1000" dirty="0"/>
              <a:t>R	randomisation</a:t>
            </a:r>
          </a:p>
          <a:p>
            <a:pPr marL="90488" indent="0">
              <a:lnSpc>
                <a:spcPts val="1300"/>
              </a:lnSpc>
              <a:spcAft>
                <a:spcPts val="0"/>
              </a:spcAft>
              <a:buClr>
                <a:srgbClr val="043882"/>
              </a:buClr>
              <a:buNone/>
              <a:tabLst>
                <a:tab pos="898525" algn="l"/>
              </a:tabLst>
            </a:pPr>
            <a:r>
              <a:rPr lang="fr-FR" sz="1000" dirty="0"/>
              <a:t>R0/1/2	résection 0/1/2</a:t>
            </a:r>
          </a:p>
          <a:p>
            <a:pPr marL="90488" indent="0">
              <a:lnSpc>
                <a:spcPts val="1300"/>
              </a:lnSpc>
              <a:spcAft>
                <a:spcPts val="0"/>
              </a:spcAft>
              <a:buClr>
                <a:srgbClr val="043882"/>
              </a:buClr>
              <a:buNone/>
              <a:tabLst>
                <a:tab pos="898525" algn="l"/>
              </a:tabLst>
            </a:pPr>
            <a:r>
              <a:rPr lang="fr-FR" sz="1000" dirty="0"/>
              <a:t>RC	réponse complète</a:t>
            </a:r>
          </a:p>
          <a:p>
            <a:pPr marL="90488" indent="0">
              <a:lnSpc>
                <a:spcPts val="1300"/>
              </a:lnSpc>
              <a:spcAft>
                <a:spcPts val="0"/>
              </a:spcAft>
              <a:buClr>
                <a:srgbClr val="043882"/>
              </a:buClr>
              <a:buNone/>
              <a:tabLst>
                <a:tab pos="898525" algn="l"/>
              </a:tabLst>
            </a:pPr>
            <a:r>
              <a:rPr lang="fr-FR" sz="1000" dirty="0" smtClean="0"/>
              <a:t>RECIST	</a:t>
            </a:r>
            <a:r>
              <a:rPr lang="en-GB" sz="1000" dirty="0" smtClean="0"/>
              <a:t>Response Evaluation Criteria In 	Solid </a:t>
            </a:r>
            <a:r>
              <a:rPr lang="en-GB" sz="1000" dirty="0" err="1" smtClean="0"/>
              <a:t>Tumors</a:t>
            </a:r>
            <a:endParaRPr lang="en-GB" sz="1000" dirty="0" smtClean="0"/>
          </a:p>
          <a:p>
            <a:pPr marL="90488" indent="0">
              <a:lnSpc>
                <a:spcPts val="1300"/>
              </a:lnSpc>
              <a:spcAft>
                <a:spcPts val="0"/>
              </a:spcAft>
              <a:buClr>
                <a:srgbClr val="043882"/>
              </a:buClr>
              <a:buNone/>
              <a:tabLst>
                <a:tab pos="898525" algn="l"/>
              </a:tabLst>
            </a:pPr>
            <a:r>
              <a:rPr lang="fr-FR" sz="1000" dirty="0" smtClean="0"/>
              <a:t>RP</a:t>
            </a:r>
            <a:r>
              <a:rPr lang="fr-FR" sz="1000" dirty="0"/>
              <a:t>	réponse partielle</a:t>
            </a:r>
          </a:p>
          <a:p>
            <a:pPr marL="90488" indent="0">
              <a:lnSpc>
                <a:spcPts val="1300"/>
              </a:lnSpc>
              <a:spcAft>
                <a:spcPts val="0"/>
              </a:spcAft>
              <a:buClr>
                <a:srgbClr val="043882"/>
              </a:buClr>
              <a:buNone/>
              <a:tabLst>
                <a:tab pos="898525" algn="l"/>
              </a:tabLst>
            </a:pPr>
            <a:r>
              <a:rPr lang="fr-FR" sz="1000" dirty="0"/>
              <a:t>RT	radiothérapie</a:t>
            </a:r>
          </a:p>
          <a:p>
            <a:pPr marL="90488" indent="0">
              <a:lnSpc>
                <a:spcPts val="1300"/>
              </a:lnSpc>
              <a:spcAft>
                <a:spcPts val="0"/>
              </a:spcAft>
              <a:buClr>
                <a:srgbClr val="043882"/>
              </a:buClr>
              <a:buNone/>
              <a:tabLst>
                <a:tab pos="898525" algn="l"/>
              </a:tabLst>
            </a:pPr>
            <a:r>
              <a:rPr lang="fr-FR" sz="1000" dirty="0"/>
              <a:t>S-1	</a:t>
            </a:r>
            <a:r>
              <a:rPr lang="fr-FR" sz="1000" dirty="0" err="1"/>
              <a:t>tegafur</a:t>
            </a:r>
            <a:r>
              <a:rPr lang="fr-FR" sz="1000" dirty="0"/>
              <a:t> + </a:t>
            </a:r>
            <a:r>
              <a:rPr lang="fr-FR" sz="1000" dirty="0" err="1"/>
              <a:t>gimeracil</a:t>
            </a:r>
            <a:r>
              <a:rPr lang="fr-FR" sz="1000" dirty="0"/>
              <a:t> + </a:t>
            </a:r>
            <a:r>
              <a:rPr lang="fr-FR" sz="1000" dirty="0" err="1"/>
              <a:t>oteracil</a:t>
            </a:r>
            <a:endParaRPr lang="fr-FR" sz="1000" dirty="0"/>
          </a:p>
          <a:p>
            <a:pPr marL="90488" indent="0">
              <a:lnSpc>
                <a:spcPts val="1300"/>
              </a:lnSpc>
              <a:spcAft>
                <a:spcPts val="0"/>
              </a:spcAft>
              <a:buClr>
                <a:srgbClr val="043882"/>
              </a:buClr>
              <a:buNone/>
              <a:tabLst>
                <a:tab pos="898525" algn="l"/>
              </a:tabLst>
            </a:pPr>
            <a:r>
              <a:rPr lang="fr-FR" sz="1000" dirty="0"/>
              <a:t>SG(m)	survie globale (médiane) </a:t>
            </a:r>
          </a:p>
          <a:p>
            <a:pPr marL="90488" indent="0">
              <a:lnSpc>
                <a:spcPts val="1300"/>
              </a:lnSpc>
              <a:spcAft>
                <a:spcPts val="0"/>
              </a:spcAft>
              <a:buClr>
                <a:srgbClr val="043882"/>
              </a:buClr>
              <a:buNone/>
              <a:tabLst>
                <a:tab pos="898525" algn="l"/>
              </a:tabLst>
            </a:pPr>
            <a:r>
              <a:rPr lang="fr-FR" sz="1000" dirty="0"/>
              <a:t>SOX	S-1 + oxaliplatine</a:t>
            </a:r>
          </a:p>
          <a:p>
            <a:pPr marL="90488" indent="0">
              <a:lnSpc>
                <a:spcPts val="1300"/>
              </a:lnSpc>
              <a:spcAft>
                <a:spcPts val="0"/>
              </a:spcAft>
              <a:buClr>
                <a:srgbClr val="043882"/>
              </a:buClr>
              <a:buNone/>
              <a:tabLst>
                <a:tab pos="898525" algn="l"/>
              </a:tabLst>
            </a:pPr>
            <a:r>
              <a:rPr lang="fr-FR" sz="1000" dirty="0"/>
              <a:t>SSM	survie sans maladie</a:t>
            </a:r>
          </a:p>
          <a:p>
            <a:pPr marL="90488" indent="0">
              <a:lnSpc>
                <a:spcPts val="1300"/>
              </a:lnSpc>
              <a:spcAft>
                <a:spcPts val="0"/>
              </a:spcAft>
              <a:buClr>
                <a:srgbClr val="043882"/>
              </a:buClr>
              <a:buNone/>
              <a:tabLst>
                <a:tab pos="898525" algn="l"/>
              </a:tabLst>
            </a:pPr>
            <a:r>
              <a:rPr lang="fr-FR" sz="1000" dirty="0"/>
              <a:t>SSP(m</a:t>
            </a:r>
            <a:r>
              <a:rPr lang="fr-FR" sz="1000" dirty="0" smtClean="0"/>
              <a:t>)	survie </a:t>
            </a:r>
            <a:r>
              <a:rPr lang="fr-FR" sz="1000" dirty="0"/>
              <a:t>sans progression (médiane </a:t>
            </a:r>
          </a:p>
          <a:p>
            <a:pPr marL="90488" indent="0">
              <a:lnSpc>
                <a:spcPts val="1300"/>
              </a:lnSpc>
              <a:spcAft>
                <a:spcPts val="0"/>
              </a:spcAft>
              <a:buClr>
                <a:srgbClr val="043882"/>
              </a:buClr>
              <a:buNone/>
              <a:tabLst>
                <a:tab pos="898525" algn="l"/>
              </a:tabLst>
            </a:pPr>
            <a:r>
              <a:rPr lang="fr-FR" sz="1000" dirty="0"/>
              <a:t>SSR	survie sans récidive</a:t>
            </a:r>
          </a:p>
          <a:p>
            <a:pPr marL="90488" indent="0">
              <a:lnSpc>
                <a:spcPts val="1300"/>
              </a:lnSpc>
              <a:spcAft>
                <a:spcPts val="0"/>
              </a:spcAft>
              <a:buClr>
                <a:srgbClr val="043882"/>
              </a:buClr>
              <a:buNone/>
              <a:tabLst>
                <a:tab pos="898525" algn="l"/>
              </a:tabLst>
            </a:pPr>
            <a:r>
              <a:rPr lang="fr-FR" sz="1000" dirty="0" smtClean="0"/>
              <a:t>TCM	taux </a:t>
            </a:r>
            <a:r>
              <a:rPr lang="fr-FR" sz="1000" dirty="0"/>
              <a:t>de contrôle de la maladie</a:t>
            </a:r>
          </a:p>
          <a:p>
            <a:pPr marL="90488" indent="0">
              <a:lnSpc>
                <a:spcPts val="1300"/>
              </a:lnSpc>
              <a:spcAft>
                <a:spcPts val="0"/>
              </a:spcAft>
              <a:buClr>
                <a:srgbClr val="043882"/>
              </a:buClr>
              <a:buNone/>
              <a:tabLst>
                <a:tab pos="898525" algn="l"/>
              </a:tabLst>
            </a:pPr>
            <a:r>
              <a:rPr lang="fr-FR" sz="1000" dirty="0"/>
              <a:t>TRO	taux de réponse objective</a:t>
            </a:r>
          </a:p>
          <a:p>
            <a:pPr marL="90488" indent="0">
              <a:lnSpc>
                <a:spcPts val="1300"/>
              </a:lnSpc>
              <a:spcAft>
                <a:spcPts val="0"/>
              </a:spcAft>
              <a:buClr>
                <a:srgbClr val="043882"/>
              </a:buClr>
              <a:buNone/>
              <a:tabLst>
                <a:tab pos="898525" algn="l"/>
              </a:tabLst>
            </a:pPr>
            <a:r>
              <a:rPr lang="fr-FR" sz="1000" dirty="0"/>
              <a:t>VHC	virus hépatite </a:t>
            </a:r>
            <a:r>
              <a:rPr lang="fr-FR" sz="1000" dirty="0" smtClean="0"/>
              <a:t>C</a:t>
            </a:r>
            <a:endParaRPr lang="fr-FR" sz="1000" dirty="0"/>
          </a:p>
        </p:txBody>
      </p:sp>
    </p:spTree>
    <p:custDataLst>
      <p:tags r:id="rId1"/>
    </p:custDataLst>
    <p:extLst>
      <p:ext uri="{BB962C8B-B14F-4D97-AF65-F5344CB8AC3E}">
        <p14:creationId xmlns:p14="http://schemas.microsoft.com/office/powerpoint/2010/main" xmlns="" val="4003450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9171" cy="807720"/>
          </a:xfrm>
        </p:spPr>
        <p:txBody>
          <a:bodyPr/>
          <a:lstStyle/>
          <a:p>
            <a:r>
              <a:rPr lang="fr-FR" dirty="0" smtClean="0"/>
              <a:t>673PD: </a:t>
            </a:r>
            <a:r>
              <a:rPr lang="fr-FR" dirty="0"/>
              <a:t>Nab-paclitaxel (</a:t>
            </a:r>
            <a:r>
              <a:rPr lang="fr-FR" dirty="0" err="1"/>
              <a:t>Nab</a:t>
            </a:r>
            <a:r>
              <a:rPr lang="fr-FR" dirty="0"/>
              <a:t>) plus gemcitabine (G) est plus efficace que G seule dans le cancer du pancréas localement avancé non résécable : l’étude GAP, un essai GISCAD de phase II comparatif randomisé – </a:t>
            </a:r>
            <a:r>
              <a:rPr lang="fr-FR" dirty="0" err="1"/>
              <a:t>Cascinu</a:t>
            </a:r>
            <a:r>
              <a:rPr lang="fr-FR" dirty="0"/>
              <a:t> S,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Etudier l'efficacité et la tolérance de nab-paclitaxel + gemcitabine chez des patients avec cancer du pancréas localement avancé non résécable </a:t>
            </a:r>
          </a:p>
        </p:txBody>
      </p:sp>
      <p:sp>
        <p:nvSpPr>
          <p:cNvPr id="5" name="Text Placeholder 4"/>
          <p:cNvSpPr>
            <a:spLocks noGrp="1"/>
          </p:cNvSpPr>
          <p:nvPr>
            <p:ph type="body" sz="quarter" idx="11"/>
          </p:nvPr>
        </p:nvSpPr>
        <p:spPr/>
        <p:txBody>
          <a:bodyPr/>
          <a:lstStyle/>
          <a:p>
            <a:r>
              <a:rPr lang="fr-FR" dirty="0" err="1"/>
              <a:t>Cascinu</a:t>
            </a:r>
            <a:r>
              <a:rPr lang="fr-FR" dirty="0"/>
              <a:t> S, et al, Ann </a:t>
            </a:r>
            <a:r>
              <a:rPr lang="fr-FR" dirty="0" err="1"/>
              <a:t>Oncol</a:t>
            </a:r>
            <a:r>
              <a:rPr lang="fr-FR" dirty="0"/>
              <a:t> 2019;30(</a:t>
            </a:r>
            <a:r>
              <a:rPr lang="fr-FR" dirty="0" err="1"/>
              <a:t>suppl</a:t>
            </a:r>
            <a:r>
              <a:rPr lang="fr-FR" dirty="0"/>
              <a:t>):</a:t>
            </a:r>
            <a:r>
              <a:rPr lang="fr-FR" dirty="0" err="1"/>
              <a:t>abstr</a:t>
            </a:r>
            <a:r>
              <a:rPr lang="fr-FR" dirty="0"/>
              <a:t> </a:t>
            </a:r>
            <a:r>
              <a:rPr lang="fr-FR" dirty="0" smtClean="0"/>
              <a:t>673PD</a:t>
            </a:r>
            <a:endParaRPr lang="fr-FR" dirty="0"/>
          </a:p>
        </p:txBody>
      </p:sp>
      <p:sp>
        <p:nvSpPr>
          <p:cNvPr id="7" name="Oval 14"/>
          <p:cNvSpPr>
            <a:spLocks noChangeArrowheads="1"/>
          </p:cNvSpPr>
          <p:nvPr/>
        </p:nvSpPr>
        <p:spPr bwMode="auto">
          <a:xfrm>
            <a:off x="3291391" y="343210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8" name="AutoShape 15"/>
          <p:cNvCxnSpPr>
            <a:cxnSpLocks noChangeShapeType="1"/>
            <a:stCxn id="7" idx="0"/>
            <a:endCxn id="13" idx="1"/>
          </p:cNvCxnSpPr>
          <p:nvPr/>
        </p:nvCxnSpPr>
        <p:spPr bwMode="auto">
          <a:xfrm rot="5400000" flipH="1" flipV="1">
            <a:off x="3386466" y="2974104"/>
            <a:ext cx="654721" cy="261274"/>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7" idx="4"/>
            <a:endCxn id="12" idx="1"/>
          </p:cNvCxnSpPr>
          <p:nvPr/>
        </p:nvCxnSpPr>
        <p:spPr bwMode="auto">
          <a:xfrm rot="16200000" flipH="1">
            <a:off x="3377122" y="4222368"/>
            <a:ext cx="644031" cy="231896"/>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3815085" y="4084541"/>
            <a:ext cx="3054368" cy="1151581"/>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fr-FR" altLang="zh-CN" u="sng" dirty="0">
                <a:solidFill>
                  <a:srgbClr val="4D4D4D"/>
                </a:solidFill>
                <a:ea typeface="SimSun" pitchFamily="2" charset="-122"/>
              </a:rPr>
              <a:t>Bras B</a:t>
            </a:r>
            <a:r>
              <a:rPr lang="fr-FR" altLang="zh-CN" dirty="0">
                <a:solidFill>
                  <a:srgbClr val="4D4D4D"/>
                </a:solidFill>
                <a:ea typeface="SimSun" pitchFamily="2" charset="-122"/>
              </a:rPr>
              <a:t>: gemcitabine </a:t>
            </a:r>
            <a:br>
              <a:rPr lang="fr-FR" altLang="zh-CN" dirty="0">
                <a:solidFill>
                  <a:srgbClr val="4D4D4D"/>
                </a:solidFill>
                <a:ea typeface="SimSun" pitchFamily="2" charset="-122"/>
              </a:rPr>
            </a:br>
            <a:r>
              <a:rPr lang="fr-FR" altLang="zh-CN" dirty="0">
                <a:solidFill>
                  <a:srgbClr val="4D4D4D"/>
                </a:solidFill>
                <a:ea typeface="SimSun" pitchFamily="2" charset="-122"/>
              </a:rPr>
              <a:t>1000 mg J1, 8, 15 /4S </a:t>
            </a:r>
            <a:br>
              <a:rPr lang="fr-FR" altLang="zh-CN" dirty="0">
                <a:solidFill>
                  <a:srgbClr val="4D4D4D"/>
                </a:solidFill>
                <a:ea typeface="SimSun" pitchFamily="2" charset="-122"/>
              </a:rPr>
            </a:br>
            <a:r>
              <a:rPr lang="fr-FR" altLang="zh-CN" dirty="0">
                <a:solidFill>
                  <a:srgbClr val="4D4D4D"/>
                </a:solidFill>
                <a:ea typeface="SimSun" pitchFamily="2" charset="-122"/>
              </a:rPr>
              <a:t>pendant 3 cycles </a:t>
            </a:r>
            <a:r>
              <a:rPr kumimoji="0" lang="fr-FR" altLang="zh-CN" sz="1800" b="0" i="0" u="none" strike="noStrike" kern="1200" cap="none" spc="0" normalizeH="0" baseline="0" noProof="0" dirty="0">
                <a:ln>
                  <a:noFill/>
                </a:ln>
                <a:solidFill>
                  <a:srgbClr val="4D4D4D"/>
                </a:solidFill>
                <a:effectLst/>
                <a:uLnTx/>
                <a:uFillTx/>
                <a:ea typeface="SimSun" pitchFamily="2" charset="-122"/>
              </a:rPr>
              <a:t>(n=57)</a:t>
            </a:r>
          </a:p>
        </p:txBody>
      </p:sp>
      <p:sp>
        <p:nvSpPr>
          <p:cNvPr id="13" name="AutoShape 8"/>
          <p:cNvSpPr>
            <a:spLocks noChangeArrowheads="1"/>
          </p:cNvSpPr>
          <p:nvPr/>
        </p:nvSpPr>
        <p:spPr bwMode="auto">
          <a:xfrm>
            <a:off x="3844463" y="2201589"/>
            <a:ext cx="3053596" cy="115158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u="sng" dirty="0">
                <a:solidFill>
                  <a:srgbClr val="FFFFFF"/>
                </a:solidFill>
                <a:ea typeface="SimSun" pitchFamily="2" charset="-122"/>
              </a:rPr>
              <a:t>Bras</a:t>
            </a:r>
            <a:r>
              <a:rPr kumimoji="0" lang="fr-FR" altLang="zh-CN" sz="1800" b="0" i="0" u="sng" strike="noStrike" kern="1200" cap="none" spc="0" normalizeH="0" baseline="0" noProof="0" dirty="0">
                <a:ln>
                  <a:noFill/>
                </a:ln>
                <a:solidFill>
                  <a:srgbClr val="FFFFFF"/>
                </a:solidFill>
                <a:effectLst/>
                <a:uLnTx/>
                <a:uFillTx/>
                <a:latin typeface="Arial" charset="0"/>
                <a:ea typeface="SimSun" pitchFamily="2" charset="-122"/>
                <a:cs typeface="Arial" charset="0"/>
              </a:rPr>
              <a:t> A</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nab-paclitaxel</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125 mg/j + gemcitabine 1000 mg J1, 8, 15 /4S </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pendant 3 cycles </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(n=63)</a:t>
            </a:r>
          </a:p>
        </p:txBody>
      </p:sp>
      <p:sp>
        <p:nvSpPr>
          <p:cNvPr id="14" name="AutoShape 9"/>
          <p:cNvSpPr>
            <a:spLocks noChangeArrowheads="1"/>
          </p:cNvSpPr>
          <p:nvPr/>
        </p:nvSpPr>
        <p:spPr bwMode="auto">
          <a:xfrm>
            <a:off x="122548" y="2543622"/>
            <a:ext cx="3062863"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dirty="0">
                <a:ln>
                  <a:noFill/>
                </a:ln>
                <a:solidFill>
                  <a:srgbClr val="FFFFFF"/>
                </a:solidFill>
                <a:effectLst/>
                <a:uLnTx/>
                <a:uFillTx/>
                <a:ea typeface="SimSun" pitchFamily="2" charset="-122"/>
              </a:rPr>
              <a:t>Critères d'inclusion</a:t>
            </a:r>
          </a:p>
          <a:p>
            <a:pPr marL="228600" lvl="0" indent="-228600" defTabSz="892175" eaLnBrk="0" hangingPunct="0">
              <a:spcAft>
                <a:spcPct val="30000"/>
              </a:spcAft>
              <a:buFont typeface="Arial" pitchFamily="34" charset="0"/>
              <a:buChar char="•"/>
              <a:defRPr/>
            </a:pPr>
            <a:r>
              <a:rPr lang="fr-FR" dirty="0">
                <a:solidFill>
                  <a:schemeClr val="tx2"/>
                </a:solidFill>
              </a:rPr>
              <a:t>Cancer du pancréas localement avancé non résécable </a:t>
            </a:r>
          </a:p>
          <a:p>
            <a:pPr marL="228600" lvl="0" indent="-228600" defTabSz="892175" eaLnBrk="0" hangingPunct="0">
              <a:spcAft>
                <a:spcPct val="30000"/>
              </a:spcAft>
              <a:buFont typeface="Arial" pitchFamily="34" charset="0"/>
              <a:buChar char="•"/>
              <a:defRPr/>
            </a:pPr>
            <a:r>
              <a:rPr kumimoji="0" lang="fr-FR" altLang="zh-CN" sz="1800" b="0" i="0" u="none" strike="noStrike" kern="1200" cap="none" spc="0" normalizeH="0" baseline="0" noProof="0" dirty="0">
                <a:ln>
                  <a:noFill/>
                </a:ln>
                <a:solidFill>
                  <a:schemeClr val="tx2"/>
                </a:solidFill>
                <a:effectLst/>
                <a:uLnTx/>
                <a:uFillTx/>
                <a:latin typeface="Arial"/>
                <a:ea typeface="SimSun" pitchFamily="2" charset="-122"/>
                <a:cs typeface="Arial"/>
              </a:rPr>
              <a:t>Naïfs de traitement</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ECOG PS 0–1 </a:t>
            </a:r>
          </a:p>
          <a:p>
            <a:pPr marR="0" lvl="0" algn="l" defTabSz="892175" rtl="0" eaLnBrk="0" fontAlgn="base" latinLnBrk="0" hangingPunct="0">
              <a:lnSpc>
                <a:spcPct val="100000"/>
              </a:lnSpc>
              <a:spcBef>
                <a:spcPct val="0"/>
              </a:spcBef>
              <a:spcAft>
                <a:spcPct val="30000"/>
              </a:spcAft>
              <a:buClrTx/>
              <a:buSzTx/>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(n=124)</a:t>
            </a:r>
          </a:p>
        </p:txBody>
      </p:sp>
      <p:cxnSp>
        <p:nvCxnSpPr>
          <p:cNvPr id="16" name="AutoShape 19"/>
          <p:cNvCxnSpPr>
            <a:cxnSpLocks noChangeShapeType="1"/>
            <a:stCxn id="14" idx="3"/>
            <a:endCxn id="7" idx="2"/>
          </p:cNvCxnSpPr>
          <p:nvPr/>
        </p:nvCxnSpPr>
        <p:spPr bwMode="auto">
          <a:xfrm flipV="1">
            <a:off x="3185411" y="3724201"/>
            <a:ext cx="105980" cy="1"/>
          </a:xfrm>
          <a:prstGeom prst="straightConnector1">
            <a:avLst/>
          </a:prstGeom>
          <a:noFill/>
          <a:ln w="57150">
            <a:solidFill>
              <a:schemeClr val="bg2">
                <a:lumMod val="60000"/>
                <a:lumOff val="40000"/>
              </a:schemeClr>
            </a:solidFill>
            <a:round/>
            <a:headEnd type="none" w="med" len="med"/>
            <a:tailEnd type="none" w="med" len="med"/>
          </a:ln>
        </p:spPr>
      </p:cxnSp>
      <p:sp>
        <p:nvSpPr>
          <p:cNvPr id="17" name="Content Placeholder 26"/>
          <p:cNvSpPr txBox="1">
            <a:spLocks/>
          </p:cNvSpPr>
          <p:nvPr/>
        </p:nvSpPr>
        <p:spPr>
          <a:xfrm>
            <a:off x="365124" y="542096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endParaRPr kumimoji="0" lang="fr-FR" sz="1600" b="1" i="0" u="none" strike="noStrike" kern="1200" cap="none" spc="0" normalizeH="0" noProof="0" dirty="0" smtClean="0">
              <a:ln>
                <a:noFill/>
              </a:ln>
              <a:solidFill>
                <a:srgbClr val="A0A0A0"/>
              </a:solidFill>
              <a:effectLst/>
              <a:uLnTx/>
              <a:uFillTx/>
              <a:latin typeface="Arial"/>
              <a:cs typeface="Arial"/>
            </a:endParaRPr>
          </a:p>
          <a:p>
            <a:pPr>
              <a:buClr>
                <a:srgbClr val="043882"/>
              </a:buClr>
              <a:defRPr/>
            </a:pPr>
            <a:r>
              <a:rPr lang="fr-FR" dirty="0" smtClean="0">
                <a:latin typeface="Arial"/>
                <a:cs typeface="Arial"/>
              </a:rPr>
              <a:t>Taux </a:t>
            </a:r>
            <a:r>
              <a:rPr lang="fr-FR" dirty="0">
                <a:latin typeface="Arial"/>
                <a:cs typeface="Arial"/>
              </a:rPr>
              <a:t>de progression (RECIST v1;1)</a:t>
            </a:r>
            <a:br>
              <a:rPr lang="fr-FR" dirty="0">
                <a:latin typeface="Arial"/>
                <a:cs typeface="Arial"/>
              </a:rPr>
            </a:br>
            <a:r>
              <a:rPr lang="fr-FR" dirty="0">
                <a:latin typeface="Arial"/>
                <a:cs typeface="Arial"/>
              </a:rPr>
              <a:t>après 3 cycles</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18" name="Content Placeholder 26"/>
          <p:cNvSpPr txBox="1">
            <a:spLocks/>
          </p:cNvSpPr>
          <p:nvPr/>
        </p:nvSpPr>
        <p:spPr>
          <a:xfrm>
            <a:off x="4648200" y="542096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SSP</a:t>
            </a:r>
            <a:r>
              <a:rPr kumimoji="0" lang="fr-FR" sz="1600" b="0" i="0" u="none" strike="noStrike" kern="1200" cap="none" spc="0" normalizeH="0" baseline="0" noProof="0" dirty="0">
                <a:ln>
                  <a:noFill/>
                </a:ln>
                <a:solidFill>
                  <a:srgbClr val="4D4D4D"/>
                </a:solidFill>
                <a:effectLst/>
                <a:uLnTx/>
                <a:uFillTx/>
                <a:latin typeface="Arial"/>
                <a:cs typeface="Arial"/>
              </a:rPr>
              <a:t>, SG, tolérance</a:t>
            </a:r>
          </a:p>
        </p:txBody>
      </p:sp>
      <p:sp>
        <p:nvSpPr>
          <p:cNvPr id="21" name="AutoShape 8"/>
          <p:cNvSpPr>
            <a:spLocks noChangeArrowheads="1"/>
          </p:cNvSpPr>
          <p:nvPr/>
        </p:nvSpPr>
        <p:spPr bwMode="auto">
          <a:xfrm>
            <a:off x="7186201" y="2543623"/>
            <a:ext cx="1863779" cy="837814"/>
          </a:xfrm>
          <a:prstGeom prst="rect">
            <a:avLst/>
          </a:prstGeom>
          <a:solidFill>
            <a:schemeClr val="accent5"/>
          </a:solidFill>
          <a:ln w="9525" algn="ctr">
            <a:noFill/>
            <a:round/>
            <a:headEnd/>
            <a:tailEnd/>
          </a:ln>
        </p:spPr>
        <p:txBody>
          <a:bodyPr lIns="90488" tIns="0" rIns="90488" bIns="0" anchor="ctr"/>
          <a:lstStyle/>
          <a:p>
            <a:pPr lvl="0" algn="ctr" defTabSz="892175" eaLnBrk="0" hangingPunct="0">
              <a:defRPr/>
            </a:pPr>
            <a:r>
              <a:rPr lang="fr-FR" altLang="zh-CN" dirty="0">
                <a:solidFill>
                  <a:srgbClr val="FFFFFF"/>
                </a:solidFill>
                <a:ea typeface="SimSun" pitchFamily="2" charset="-122"/>
              </a:rPr>
              <a:t>Capécitabine + radiothérapie </a:t>
            </a:r>
            <a:br>
              <a:rPr lang="fr-FR" altLang="zh-CN" dirty="0">
                <a:solidFill>
                  <a:srgbClr val="FFFFFF"/>
                </a:solidFill>
                <a:ea typeface="SimSun" pitchFamily="2" charset="-122"/>
              </a:rPr>
            </a:br>
            <a:r>
              <a:rPr lang="fr-FR" altLang="zh-CN" dirty="0">
                <a:solidFill>
                  <a:srgbClr val="FFFFFF"/>
                </a:solidFill>
                <a:ea typeface="SimSun" pitchFamily="2" charset="-122"/>
              </a:rPr>
              <a:t>5 semaines</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cxnSp>
        <p:nvCxnSpPr>
          <p:cNvPr id="22" name="AutoShape 15"/>
          <p:cNvCxnSpPr>
            <a:cxnSpLocks noChangeShapeType="1"/>
            <a:stCxn id="13" idx="3"/>
            <a:endCxn id="28" idx="0"/>
          </p:cNvCxnSpPr>
          <p:nvPr/>
        </p:nvCxnSpPr>
        <p:spPr bwMode="auto">
          <a:xfrm>
            <a:off x="6898059" y="2777380"/>
            <a:ext cx="81917" cy="764093"/>
          </a:xfrm>
          <a:prstGeom prst="bentConnector2">
            <a:avLst/>
          </a:prstGeom>
          <a:noFill/>
          <a:ln w="57150">
            <a:solidFill>
              <a:schemeClr val="bg2">
                <a:lumMod val="60000"/>
                <a:lumOff val="40000"/>
              </a:schemeClr>
            </a:solidFill>
            <a:round/>
            <a:headEnd/>
            <a:tailEnd type="triangle" w="med" len="med"/>
          </a:ln>
        </p:spPr>
      </p:cxnSp>
      <p:cxnSp>
        <p:nvCxnSpPr>
          <p:cNvPr id="25" name="AutoShape 15"/>
          <p:cNvCxnSpPr>
            <a:cxnSpLocks noChangeShapeType="1"/>
            <a:stCxn id="28" idx="3"/>
            <a:endCxn id="21" idx="2"/>
          </p:cNvCxnSpPr>
          <p:nvPr/>
        </p:nvCxnSpPr>
        <p:spPr bwMode="auto">
          <a:xfrm flipV="1">
            <a:off x="8023691" y="3381437"/>
            <a:ext cx="94400" cy="329313"/>
          </a:xfrm>
          <a:prstGeom prst="bentConnector2">
            <a:avLst/>
          </a:prstGeom>
          <a:noFill/>
          <a:ln w="57150">
            <a:solidFill>
              <a:schemeClr val="bg2">
                <a:lumMod val="60000"/>
                <a:lumOff val="40000"/>
              </a:schemeClr>
            </a:solidFill>
            <a:round/>
            <a:headEnd/>
            <a:tailEnd type="triangle" w="med" len="med"/>
          </a:ln>
        </p:spPr>
      </p:cxnSp>
      <p:sp>
        <p:nvSpPr>
          <p:cNvPr id="28" name="TextBox 27"/>
          <p:cNvSpPr txBox="1"/>
          <p:nvPr/>
        </p:nvSpPr>
        <p:spPr>
          <a:xfrm>
            <a:off x="5936260" y="3541473"/>
            <a:ext cx="2087431" cy="338554"/>
          </a:xfrm>
          <a:prstGeom prst="rect">
            <a:avLst/>
          </a:prstGeom>
          <a:noFill/>
          <a:ln>
            <a:solidFill>
              <a:schemeClr val="tx1"/>
            </a:solidFill>
          </a:ln>
        </p:spPr>
        <p:txBody>
          <a:bodyPr wrap="none" rtlCol="0">
            <a:spAutoFit/>
          </a:bodyPr>
          <a:lstStyle/>
          <a:p>
            <a:r>
              <a:rPr lang="fr-FR" sz="1600" b="1" dirty="0"/>
              <a:t>Pas de progression</a:t>
            </a:r>
          </a:p>
        </p:txBody>
      </p:sp>
      <p:sp>
        <p:nvSpPr>
          <p:cNvPr id="23" name="AutoShape 8"/>
          <p:cNvSpPr>
            <a:spLocks noChangeArrowheads="1"/>
          </p:cNvSpPr>
          <p:nvPr/>
        </p:nvSpPr>
        <p:spPr bwMode="auto">
          <a:xfrm>
            <a:off x="7186201" y="4066968"/>
            <a:ext cx="1863779" cy="837814"/>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fr-FR" altLang="zh-CN" dirty="0">
                <a:solidFill>
                  <a:srgbClr val="FFFFFF"/>
                </a:solidFill>
                <a:ea typeface="SimSun" pitchFamily="2" charset="-122"/>
              </a:rPr>
              <a:t>Traitement 2</a:t>
            </a:r>
            <a:r>
              <a:rPr lang="fr-FR" altLang="zh-CN" baseline="30000" dirty="0">
                <a:solidFill>
                  <a:srgbClr val="FFFFFF"/>
                </a:solidFill>
                <a:ea typeface="SimSun" pitchFamily="2" charset="-122"/>
              </a:rPr>
              <a:t>e</a:t>
            </a:r>
            <a:r>
              <a:rPr lang="fr-FR" altLang="zh-CN" dirty="0">
                <a:solidFill>
                  <a:srgbClr val="FFFFFF"/>
                </a:solidFill>
                <a:ea typeface="SimSun" pitchFamily="2" charset="-122"/>
              </a:rPr>
              <a:t> ligne</a:t>
            </a:r>
            <a:endParaRPr kumimoji="0" lang="fr-FR" altLang="zh-CN" sz="1800" b="0" i="0" u="none" strike="noStrike" kern="1200" cap="none" spc="0" normalizeH="0" baseline="0" noProof="0" dirty="0">
              <a:ln>
                <a:noFill/>
              </a:ln>
              <a:solidFill>
                <a:srgbClr val="4D4D4D"/>
              </a:solidFill>
              <a:effectLst/>
              <a:uLnTx/>
              <a:uFillTx/>
              <a:ea typeface="SimSun" pitchFamily="2" charset="-122"/>
            </a:endParaRPr>
          </a:p>
        </p:txBody>
      </p:sp>
      <p:cxnSp>
        <p:nvCxnSpPr>
          <p:cNvPr id="35" name="AutoShape 15"/>
          <p:cNvCxnSpPr>
            <a:cxnSpLocks noChangeShapeType="1"/>
            <a:stCxn id="12" idx="3"/>
            <a:endCxn id="28" idx="2"/>
          </p:cNvCxnSpPr>
          <p:nvPr/>
        </p:nvCxnSpPr>
        <p:spPr bwMode="auto">
          <a:xfrm flipV="1">
            <a:off x="6869453" y="3880027"/>
            <a:ext cx="110523" cy="780305"/>
          </a:xfrm>
          <a:prstGeom prst="bentConnector2">
            <a:avLst/>
          </a:prstGeom>
          <a:noFill/>
          <a:ln w="57150">
            <a:solidFill>
              <a:schemeClr val="bg2">
                <a:lumMod val="60000"/>
                <a:lumOff val="40000"/>
              </a:schemeClr>
            </a:solidFill>
            <a:round/>
            <a:headEnd/>
            <a:tailEnd type="triangle" w="med" len="med"/>
          </a:ln>
        </p:spPr>
      </p:cxnSp>
      <p:cxnSp>
        <p:nvCxnSpPr>
          <p:cNvPr id="39" name="AutoShape 15"/>
          <p:cNvCxnSpPr>
            <a:cxnSpLocks noChangeShapeType="1"/>
            <a:stCxn id="28" idx="3"/>
            <a:endCxn id="23" idx="0"/>
          </p:cNvCxnSpPr>
          <p:nvPr/>
        </p:nvCxnSpPr>
        <p:spPr bwMode="auto">
          <a:xfrm>
            <a:off x="8023691" y="3710750"/>
            <a:ext cx="94400" cy="356218"/>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3469371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9171" cy="807720"/>
          </a:xfrm>
        </p:spPr>
        <p:txBody>
          <a:bodyPr/>
          <a:lstStyle/>
          <a:p>
            <a:r>
              <a:rPr lang="en-GB" dirty="0" smtClean="0"/>
              <a:t>673PD: </a:t>
            </a:r>
            <a:r>
              <a:rPr lang="fr-FR" dirty="0"/>
              <a:t>Nab-paclitaxel (</a:t>
            </a:r>
            <a:r>
              <a:rPr lang="fr-FR" dirty="0" err="1"/>
              <a:t>Nab</a:t>
            </a:r>
            <a:r>
              <a:rPr lang="fr-FR" dirty="0"/>
              <a:t>) plus gemcitabine (G) est plus efficace que G seule dans le cancer du pancréas localement avancé non résécable : l’étude GAP, un essai GISCAD de phase II comparatif randomisé – </a:t>
            </a:r>
            <a:r>
              <a:rPr lang="fr-FR" dirty="0" err="1"/>
              <a:t>Cascinu</a:t>
            </a:r>
            <a:r>
              <a:rPr lang="fr-FR" dirty="0"/>
              <a:t> S,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endParaRPr lang="en-GB" b="1" dirty="0"/>
          </a:p>
          <a:p>
            <a:r>
              <a:rPr lang="en-GB" dirty="0"/>
              <a:t>tbc</a:t>
            </a:r>
          </a:p>
        </p:txBody>
      </p:sp>
      <p:sp>
        <p:nvSpPr>
          <p:cNvPr id="9" name="Text Placeholder 8"/>
          <p:cNvSpPr>
            <a:spLocks noGrp="1"/>
          </p:cNvSpPr>
          <p:nvPr>
            <p:ph type="body" sz="quarter" idx="10"/>
          </p:nvPr>
        </p:nvSpPr>
        <p:spPr/>
        <p:txBody>
          <a:bodyPr/>
          <a:lstStyle/>
          <a:p>
            <a:r>
              <a:rPr lang="en-GB" dirty="0"/>
              <a:t>*p=0,01; **p=0,001</a:t>
            </a:r>
          </a:p>
        </p:txBody>
      </p:sp>
      <p:sp>
        <p:nvSpPr>
          <p:cNvPr id="5" name="Text Placeholder 4"/>
          <p:cNvSpPr>
            <a:spLocks noGrp="1"/>
          </p:cNvSpPr>
          <p:nvPr>
            <p:ph type="body" sz="quarter" idx="11"/>
          </p:nvPr>
        </p:nvSpPr>
        <p:spPr/>
        <p:txBody>
          <a:bodyPr/>
          <a:lstStyle/>
          <a:p>
            <a:r>
              <a:rPr lang="en-GB" dirty="0" err="1"/>
              <a:t>Cascinu</a:t>
            </a:r>
            <a:r>
              <a:rPr lang="en-GB" dirty="0"/>
              <a:t> S, et al, Ann Oncol 2019;30(</a:t>
            </a:r>
            <a:r>
              <a:rPr lang="en-GB" dirty="0" err="1"/>
              <a:t>suppl</a:t>
            </a:r>
            <a:r>
              <a:rPr lang="en-GB" dirty="0"/>
              <a:t>):</a:t>
            </a:r>
            <a:r>
              <a:rPr lang="en-GB" dirty="0" err="1"/>
              <a:t>abstr</a:t>
            </a:r>
            <a:r>
              <a:rPr lang="en-GB" dirty="0"/>
              <a:t> </a:t>
            </a:r>
            <a:r>
              <a:rPr lang="en-GB" dirty="0" smtClean="0"/>
              <a:t>673PD</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2673378491"/>
              </p:ext>
            </p:extLst>
          </p:nvPr>
        </p:nvGraphicFramePr>
        <p:xfrm>
          <a:off x="369886" y="1601189"/>
          <a:ext cx="8400042" cy="3637680"/>
        </p:xfrm>
        <a:graphic>
          <a:graphicData uri="http://schemas.openxmlformats.org/drawingml/2006/table">
            <a:tbl>
              <a:tblPr firstRow="1" bandRow="1">
                <a:tableStyleId>{69012ECD-51FC-41F1-AA8D-1B2483CD663E}</a:tableStyleId>
              </a:tblPr>
              <a:tblGrid>
                <a:gridCol w="2816659">
                  <a:extLst>
                    <a:ext uri="{9D8B030D-6E8A-4147-A177-3AD203B41FA5}">
                      <a16:colId xmlns:a16="http://schemas.microsoft.com/office/drawing/2014/main" xmlns="" val="20000"/>
                    </a:ext>
                  </a:extLst>
                </a:gridCol>
                <a:gridCol w="3269673">
                  <a:extLst>
                    <a:ext uri="{9D8B030D-6E8A-4147-A177-3AD203B41FA5}">
                      <a16:colId xmlns:a16="http://schemas.microsoft.com/office/drawing/2014/main" xmlns="" val="20001"/>
                    </a:ext>
                  </a:extLst>
                </a:gridCol>
                <a:gridCol w="2313710">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Nab-paclitaxel + gemcitabine </a:t>
                      </a:r>
                      <a:br>
                        <a:rPr kumimoji="0" lang="fr-FR" sz="1400" u="none" strike="noStrike" cap="none" normalizeH="0" baseline="0" noProof="0">
                          <a:ln>
                            <a:noFill/>
                          </a:ln>
                          <a:solidFill>
                            <a:schemeClr val="tx2"/>
                          </a:solidFill>
                          <a:effectLst/>
                          <a:latin typeface="+mn-lt"/>
                        </a:rPr>
                      </a:br>
                      <a:r>
                        <a:rPr kumimoji="0" lang="fr-FR" sz="1400" u="none" strike="noStrike" cap="none" normalizeH="0" baseline="0" noProof="0">
                          <a:ln>
                            <a:noFill/>
                          </a:ln>
                          <a:solidFill>
                            <a:schemeClr val="tx2"/>
                          </a:solidFill>
                          <a:effectLst/>
                          <a:latin typeface="+mn-lt"/>
                        </a:rPr>
                        <a:t>(n=63)</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Gemcitabine </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mn-cs"/>
                        </a:rPr>
                        <a:t>Progression, n (%) [IC90%]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16 (25,4) [16,6 - 36,0]*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26 (45,6) [34,3 - 57,3]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7220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 à distance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18 (31,6)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 locale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 (5,3)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 clinique / décès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mn-cs"/>
                        </a:rPr>
                        <a:t>Pas de progression, n (%)</a:t>
                      </a:r>
                      <a:endParaRPr kumimoji="0" lang="fr-FR" sz="1400" b="1"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47 (74,6)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31 (54,4)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Arial" charset="0"/>
                        </a:rPr>
                        <a:t>Répondeurs, n (%) [IC90%]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17 (27,0) [18,0 - 37,7]**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 (5,3) [1,4 - 13,0]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17 (27,0)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58463391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Arial" charset="0"/>
                        </a:rPr>
                        <a:t>Non répondeurs,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94907695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29 (46,0)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27 (47,4)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344227758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16 (25,4)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26 (45,6)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56557924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2013171046"/>
                  </a:ext>
                </a:extLst>
              </a:tr>
            </a:tbl>
          </a:graphicData>
        </a:graphic>
      </p:graphicFrame>
    </p:spTree>
    <p:extLst>
      <p:ext uri="{BB962C8B-B14F-4D97-AF65-F5344CB8AC3E}">
        <p14:creationId xmlns:p14="http://schemas.microsoft.com/office/powerpoint/2010/main" xmlns="" val="3148765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9171" cy="807720"/>
          </a:xfrm>
        </p:spPr>
        <p:txBody>
          <a:bodyPr/>
          <a:lstStyle/>
          <a:p>
            <a:r>
              <a:rPr lang="fr-FR" dirty="0" smtClean="0"/>
              <a:t>673PD: </a:t>
            </a:r>
            <a:r>
              <a:rPr lang="fr-FR" dirty="0"/>
              <a:t>Nab-paclitaxel (</a:t>
            </a:r>
            <a:r>
              <a:rPr lang="fr-FR" dirty="0" err="1"/>
              <a:t>Nab</a:t>
            </a:r>
            <a:r>
              <a:rPr lang="fr-FR" dirty="0"/>
              <a:t>) plus gemcitabine (G) est plus efficace que G seule dans le cancer du pancréas localement avancé non résécable : l’étude GAP, un essai GISCAD de phase II comparatif randomisé – </a:t>
            </a:r>
            <a:r>
              <a:rPr lang="fr-FR" dirty="0" err="1"/>
              <a:t>Cascinu</a:t>
            </a:r>
            <a:r>
              <a:rPr lang="fr-FR" dirty="0"/>
              <a:t> S, et al</a:t>
            </a:r>
          </a:p>
        </p:txBody>
      </p:sp>
      <p:sp>
        <p:nvSpPr>
          <p:cNvPr id="3" name="Content Placeholder 2"/>
          <p:cNvSpPr>
            <a:spLocks noGrp="1"/>
          </p:cNvSpPr>
          <p:nvPr>
            <p:ph idx="1"/>
          </p:nvPr>
        </p:nvSpPr>
        <p:spPr>
          <a:xfrm>
            <a:off x="365124" y="1254035"/>
            <a:ext cx="8413751" cy="5329328"/>
          </a:xfrm>
        </p:spPr>
        <p:txBody>
          <a:bodyPr/>
          <a:lstStyle/>
          <a:p>
            <a:pPr marL="0" indent="0">
              <a:spcBef>
                <a:spcPts val="20000"/>
              </a:spcBef>
              <a:buNone/>
            </a:pPr>
            <a:r>
              <a:rPr lang="fr-FR" b="1" dirty="0"/>
              <a:t>Résultats </a:t>
            </a:r>
          </a:p>
          <a:p>
            <a:pPr marL="0" indent="0">
              <a:spcBef>
                <a:spcPts val="27000"/>
              </a:spcBef>
              <a:buNone/>
            </a:pPr>
            <a:r>
              <a:rPr lang="fr-FR" b="1" dirty="0"/>
              <a:t>Conclusion</a:t>
            </a:r>
          </a:p>
          <a:p>
            <a:r>
              <a:rPr lang="fr-FR" b="1" dirty="0"/>
              <a:t>Chez ces patients avec cancer du pancréas localement avancé non résécable, nab-paclitaxel + gemcitabine a permis d’obtenir des taux de progression plus faibles et des améliorations de la survie comparativement à la gemcitabine seule, et l’association a été globalement bien toléré</a:t>
            </a:r>
          </a:p>
        </p:txBody>
      </p:sp>
      <p:sp>
        <p:nvSpPr>
          <p:cNvPr id="5" name="Text Placeholder 4"/>
          <p:cNvSpPr>
            <a:spLocks noGrp="1"/>
          </p:cNvSpPr>
          <p:nvPr>
            <p:ph type="body" sz="quarter" idx="11"/>
          </p:nvPr>
        </p:nvSpPr>
        <p:spPr/>
        <p:txBody>
          <a:bodyPr/>
          <a:lstStyle/>
          <a:p>
            <a:r>
              <a:rPr lang="fr-FR" dirty="0" err="1"/>
              <a:t>Cascinu</a:t>
            </a:r>
            <a:r>
              <a:rPr lang="fr-FR" dirty="0"/>
              <a:t> S, et al, Ann </a:t>
            </a:r>
            <a:r>
              <a:rPr lang="fr-FR" dirty="0" err="1"/>
              <a:t>Oncol</a:t>
            </a:r>
            <a:r>
              <a:rPr lang="fr-FR" dirty="0"/>
              <a:t> 2019;30(</a:t>
            </a:r>
            <a:r>
              <a:rPr lang="fr-FR" dirty="0" err="1"/>
              <a:t>suppl</a:t>
            </a:r>
            <a:r>
              <a:rPr lang="fr-FR" dirty="0"/>
              <a:t>):</a:t>
            </a:r>
            <a:r>
              <a:rPr lang="fr-FR" dirty="0" err="1"/>
              <a:t>abstr</a:t>
            </a:r>
            <a:r>
              <a:rPr lang="fr-FR" dirty="0"/>
              <a:t> </a:t>
            </a:r>
            <a:r>
              <a:rPr lang="fr-FR" dirty="0" smtClean="0"/>
              <a:t>673PD</a:t>
            </a:r>
            <a:endParaRPr lang="fr-FR" dirty="0"/>
          </a:p>
        </p:txBody>
      </p:sp>
      <p:sp>
        <p:nvSpPr>
          <p:cNvPr id="6" name="TextBox 5"/>
          <p:cNvSpPr txBox="1"/>
          <p:nvPr/>
        </p:nvSpPr>
        <p:spPr>
          <a:xfrm>
            <a:off x="1870351" y="1615973"/>
            <a:ext cx="593432" cy="338554"/>
          </a:xfrm>
          <a:prstGeom prst="rect">
            <a:avLst/>
          </a:prstGeom>
          <a:noFill/>
        </p:spPr>
        <p:txBody>
          <a:bodyPr wrap="none" rtlCol="0">
            <a:spAutoFit/>
          </a:bodyPr>
          <a:lstStyle/>
          <a:p>
            <a:pPr algn="ctr"/>
            <a:r>
              <a:rPr lang="fr-FR" sz="1600" b="1" dirty="0"/>
              <a:t>SSP</a:t>
            </a:r>
            <a:endParaRPr lang="fr-FR" b="1" dirty="0"/>
          </a:p>
        </p:txBody>
      </p:sp>
      <p:sp>
        <p:nvSpPr>
          <p:cNvPr id="8" name="TextBox 7"/>
          <p:cNvSpPr txBox="1"/>
          <p:nvPr/>
        </p:nvSpPr>
        <p:spPr>
          <a:xfrm>
            <a:off x="6927946" y="1615973"/>
            <a:ext cx="481222" cy="338554"/>
          </a:xfrm>
          <a:prstGeom prst="rect">
            <a:avLst/>
          </a:prstGeom>
          <a:noFill/>
        </p:spPr>
        <p:txBody>
          <a:bodyPr wrap="none" rtlCol="0">
            <a:spAutoFit/>
          </a:bodyPr>
          <a:lstStyle/>
          <a:p>
            <a:pPr algn="ctr"/>
            <a:r>
              <a:rPr lang="fr-FR" sz="1600" b="1" dirty="0"/>
              <a:t>SG</a:t>
            </a:r>
            <a:endParaRPr lang="fr-FR" b="1" dirty="0"/>
          </a:p>
        </p:txBody>
      </p:sp>
      <p:sp>
        <p:nvSpPr>
          <p:cNvPr id="9" name="TextBox 8">
            <a:extLst>
              <a:ext uri="{FF2B5EF4-FFF2-40B4-BE49-F238E27FC236}">
                <a16:creationId xmlns:a16="http://schemas.microsoft.com/office/drawing/2014/main" xmlns="" id="{1D6E74F7-077B-4247-934F-D901A5FF4E2C}"/>
              </a:ext>
            </a:extLst>
          </p:cNvPr>
          <p:cNvSpPr txBox="1"/>
          <p:nvPr/>
        </p:nvSpPr>
        <p:spPr>
          <a:xfrm>
            <a:off x="2280293" y="4125612"/>
            <a:ext cx="638297" cy="345461"/>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300" dirty="0">
                <a:solidFill>
                  <a:srgbClr val="363636"/>
                </a:solidFill>
                <a:cs typeface="Arial" panose="020B0604020202020204" pitchFamily="34" charset="0"/>
              </a:rPr>
              <a:t>Temps</a:t>
            </a:r>
            <a:endParaRPr kumimoji="0" lang="fr-FR" sz="1300" b="0" i="0" u="none" strike="noStrike" kern="1200" cap="none" spc="0" normalizeH="0" baseline="0" dirty="0">
              <a:ln>
                <a:noFill/>
              </a:ln>
              <a:solidFill>
                <a:srgbClr val="363636"/>
              </a:solidFill>
              <a:effectLst/>
              <a:uLnTx/>
              <a:uFillTx/>
              <a:latin typeface="Arial" charset="0"/>
              <a:cs typeface="Arial" panose="020B0604020202020204" pitchFamily="34" charset="0"/>
            </a:endParaRPr>
          </a:p>
        </p:txBody>
      </p:sp>
      <p:sp>
        <p:nvSpPr>
          <p:cNvPr id="10" name="Freeform 21">
            <a:extLst>
              <a:ext uri="{FF2B5EF4-FFF2-40B4-BE49-F238E27FC236}">
                <a16:creationId xmlns:a16="http://schemas.microsoft.com/office/drawing/2014/main" xmlns="" id="{037B1F76-C237-450E-93B4-3B35992A22F5}"/>
              </a:ext>
            </a:extLst>
          </p:cNvPr>
          <p:cNvSpPr>
            <a:spLocks/>
          </p:cNvSpPr>
          <p:nvPr/>
        </p:nvSpPr>
        <p:spPr bwMode="auto">
          <a:xfrm>
            <a:off x="1012846" y="2330736"/>
            <a:ext cx="3148560" cy="15978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1" name="Line 6">
            <a:extLst>
              <a:ext uri="{FF2B5EF4-FFF2-40B4-BE49-F238E27FC236}">
                <a16:creationId xmlns:a16="http://schemas.microsoft.com/office/drawing/2014/main" xmlns="" id="{B72E1130-49A7-41EF-BBED-D766DB6E5F82}"/>
              </a:ext>
            </a:extLst>
          </p:cNvPr>
          <p:cNvSpPr>
            <a:spLocks noChangeShapeType="1"/>
          </p:cNvSpPr>
          <p:nvPr/>
        </p:nvSpPr>
        <p:spPr bwMode="auto">
          <a:xfrm>
            <a:off x="958146" y="2330735"/>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2" name="Line 8">
            <a:extLst>
              <a:ext uri="{FF2B5EF4-FFF2-40B4-BE49-F238E27FC236}">
                <a16:creationId xmlns:a16="http://schemas.microsoft.com/office/drawing/2014/main" xmlns="" id="{F16F78D3-203E-4DA1-BD13-344D0259C36A}"/>
              </a:ext>
            </a:extLst>
          </p:cNvPr>
          <p:cNvSpPr>
            <a:spLocks noChangeShapeType="1"/>
          </p:cNvSpPr>
          <p:nvPr/>
        </p:nvSpPr>
        <p:spPr bwMode="auto">
          <a:xfrm>
            <a:off x="958146" y="2725434"/>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3" name="Line 9">
            <a:extLst>
              <a:ext uri="{FF2B5EF4-FFF2-40B4-BE49-F238E27FC236}">
                <a16:creationId xmlns:a16="http://schemas.microsoft.com/office/drawing/2014/main" xmlns="" id="{7FB6DFB3-09D5-41CA-B9E5-B741D4736B3A}"/>
              </a:ext>
            </a:extLst>
          </p:cNvPr>
          <p:cNvSpPr>
            <a:spLocks noChangeShapeType="1"/>
          </p:cNvSpPr>
          <p:nvPr/>
        </p:nvSpPr>
        <p:spPr bwMode="auto">
          <a:xfrm>
            <a:off x="958146" y="3111668"/>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4" name="Line 10">
            <a:extLst>
              <a:ext uri="{FF2B5EF4-FFF2-40B4-BE49-F238E27FC236}">
                <a16:creationId xmlns:a16="http://schemas.microsoft.com/office/drawing/2014/main" xmlns="" id="{09C068F2-5187-4C6E-B6D6-62CF7F2E5211}"/>
              </a:ext>
            </a:extLst>
          </p:cNvPr>
          <p:cNvSpPr>
            <a:spLocks noChangeShapeType="1"/>
          </p:cNvSpPr>
          <p:nvPr/>
        </p:nvSpPr>
        <p:spPr bwMode="auto">
          <a:xfrm>
            <a:off x="958146" y="3496998"/>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5" name="Line 11">
            <a:extLst>
              <a:ext uri="{FF2B5EF4-FFF2-40B4-BE49-F238E27FC236}">
                <a16:creationId xmlns:a16="http://schemas.microsoft.com/office/drawing/2014/main" xmlns="" id="{EEDA9A7C-3B64-4AE6-B577-BBFDA41DBDD3}"/>
              </a:ext>
            </a:extLst>
          </p:cNvPr>
          <p:cNvSpPr>
            <a:spLocks noChangeShapeType="1"/>
          </p:cNvSpPr>
          <p:nvPr/>
        </p:nvSpPr>
        <p:spPr bwMode="auto">
          <a:xfrm>
            <a:off x="958146" y="3872192"/>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xmlns="" id="{564C4076-B5C3-498F-9C44-BDCC48B1B0F5}"/>
              </a:ext>
            </a:extLst>
          </p:cNvPr>
          <p:cNvSpPr txBox="1"/>
          <p:nvPr/>
        </p:nvSpPr>
        <p:spPr>
          <a:xfrm rot="16200000">
            <a:off x="-581468" y="2977884"/>
            <a:ext cx="1901729" cy="272758"/>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300" dirty="0">
                <a:solidFill>
                  <a:srgbClr val="4D4D4D"/>
                </a:solidFill>
                <a:latin typeface="Arial" charset="0"/>
                <a:cs typeface="Arial" panose="020B0604020202020204" pitchFamily="34" charset="0"/>
              </a:rPr>
              <a:t>Survie sans progression</a:t>
            </a:r>
            <a:endParaRPr kumimoji="0" lang="fr-FR" sz="1300" b="0" i="0" u="none" strike="noStrike" kern="1200" cap="none" spc="0" normalizeH="0" baseline="0" dirty="0">
              <a:ln>
                <a:noFill/>
              </a:ln>
              <a:solidFill>
                <a:srgbClr val="4D4D4D"/>
              </a:solidFill>
              <a:effectLst/>
              <a:uLnTx/>
              <a:uFillTx/>
              <a:latin typeface="Arial" charset="0"/>
              <a:cs typeface="Arial" panose="020B0604020202020204" pitchFamily="34" charset="0"/>
            </a:endParaRPr>
          </a:p>
        </p:txBody>
      </p:sp>
      <p:sp>
        <p:nvSpPr>
          <p:cNvPr id="17" name="TextBox 16">
            <a:extLst>
              <a:ext uri="{FF2B5EF4-FFF2-40B4-BE49-F238E27FC236}">
                <a16:creationId xmlns:a16="http://schemas.microsoft.com/office/drawing/2014/main" xmlns="" id="{6D990FAB-8512-4173-A310-520E0477980F}"/>
              </a:ext>
            </a:extLst>
          </p:cNvPr>
          <p:cNvSpPr txBox="1"/>
          <p:nvPr/>
        </p:nvSpPr>
        <p:spPr>
          <a:xfrm>
            <a:off x="553756" y="2192620"/>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1,00</a:t>
            </a:r>
          </a:p>
        </p:txBody>
      </p:sp>
      <p:sp>
        <p:nvSpPr>
          <p:cNvPr id="18" name="TextBox 17">
            <a:extLst>
              <a:ext uri="{FF2B5EF4-FFF2-40B4-BE49-F238E27FC236}">
                <a16:creationId xmlns:a16="http://schemas.microsoft.com/office/drawing/2014/main" xmlns="" id="{72ADEBCF-8C60-499E-8AD0-63E986FF8165}"/>
              </a:ext>
            </a:extLst>
          </p:cNvPr>
          <p:cNvSpPr txBox="1"/>
          <p:nvPr/>
        </p:nvSpPr>
        <p:spPr>
          <a:xfrm>
            <a:off x="553756" y="2588386"/>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0,75</a:t>
            </a:r>
          </a:p>
        </p:txBody>
      </p:sp>
      <p:sp>
        <p:nvSpPr>
          <p:cNvPr id="19" name="TextBox 18">
            <a:extLst>
              <a:ext uri="{FF2B5EF4-FFF2-40B4-BE49-F238E27FC236}">
                <a16:creationId xmlns:a16="http://schemas.microsoft.com/office/drawing/2014/main" xmlns="" id="{CBDE646D-75F5-488F-8B3E-5459494EA2FC}"/>
              </a:ext>
            </a:extLst>
          </p:cNvPr>
          <p:cNvSpPr txBox="1"/>
          <p:nvPr/>
        </p:nvSpPr>
        <p:spPr>
          <a:xfrm>
            <a:off x="553756" y="2974477"/>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0,50</a:t>
            </a:r>
          </a:p>
        </p:txBody>
      </p:sp>
      <p:sp>
        <p:nvSpPr>
          <p:cNvPr id="20" name="TextBox 19">
            <a:extLst>
              <a:ext uri="{FF2B5EF4-FFF2-40B4-BE49-F238E27FC236}">
                <a16:creationId xmlns:a16="http://schemas.microsoft.com/office/drawing/2014/main" xmlns="" id="{6A1D6BCD-DE8A-4C5B-A977-17BF9AAFFC0C}"/>
              </a:ext>
            </a:extLst>
          </p:cNvPr>
          <p:cNvSpPr txBox="1"/>
          <p:nvPr/>
        </p:nvSpPr>
        <p:spPr>
          <a:xfrm>
            <a:off x="553756" y="3359665"/>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300" dirty="0">
                <a:solidFill>
                  <a:srgbClr val="4D4D4D"/>
                </a:solidFill>
                <a:latin typeface="Arial" charset="0"/>
                <a:cs typeface="Arial" panose="020B0604020202020204" pitchFamily="34" charset="0"/>
              </a:rPr>
              <a:t>0,25</a:t>
            </a:r>
            <a:endParaRPr kumimoji="0" lang="fr-FR" sz="1300" b="0" i="0" u="none" strike="noStrike" kern="1200" cap="none" spc="0" normalizeH="0" baseline="0" dirty="0">
              <a:ln>
                <a:noFill/>
              </a:ln>
              <a:solidFill>
                <a:srgbClr val="4D4D4D"/>
              </a:solidFill>
              <a:effectLst/>
              <a:uLnTx/>
              <a:uFillTx/>
              <a:latin typeface="Arial" charset="0"/>
              <a:cs typeface="Arial" panose="020B0604020202020204" pitchFamily="34" charset="0"/>
            </a:endParaRPr>
          </a:p>
        </p:txBody>
      </p:sp>
      <p:sp>
        <p:nvSpPr>
          <p:cNvPr id="21" name="TextBox 20">
            <a:extLst>
              <a:ext uri="{FF2B5EF4-FFF2-40B4-BE49-F238E27FC236}">
                <a16:creationId xmlns:a16="http://schemas.microsoft.com/office/drawing/2014/main" xmlns="" id="{CA556184-4A9E-4BED-B9DF-6257BD3DA04B}"/>
              </a:ext>
            </a:extLst>
          </p:cNvPr>
          <p:cNvSpPr txBox="1"/>
          <p:nvPr/>
        </p:nvSpPr>
        <p:spPr>
          <a:xfrm>
            <a:off x="786191" y="3734712"/>
            <a:ext cx="16567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sp>
        <p:nvSpPr>
          <p:cNvPr id="22" name="Line 19">
            <a:extLst>
              <a:ext uri="{FF2B5EF4-FFF2-40B4-BE49-F238E27FC236}">
                <a16:creationId xmlns:a16="http://schemas.microsoft.com/office/drawing/2014/main" xmlns="" id="{F31D6A52-A838-486A-949F-904B7CD66E92}"/>
              </a:ext>
            </a:extLst>
          </p:cNvPr>
          <p:cNvSpPr>
            <a:spLocks noChangeShapeType="1"/>
          </p:cNvSpPr>
          <p:nvPr/>
        </p:nvSpPr>
        <p:spPr bwMode="auto">
          <a:xfrm>
            <a:off x="1584662" y="3928719"/>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3" name="Line 19">
            <a:extLst>
              <a:ext uri="{FF2B5EF4-FFF2-40B4-BE49-F238E27FC236}">
                <a16:creationId xmlns:a16="http://schemas.microsoft.com/office/drawing/2014/main" xmlns="" id="{F0261338-D03F-4F14-A288-124A27C2DA22}"/>
              </a:ext>
            </a:extLst>
          </p:cNvPr>
          <p:cNvSpPr>
            <a:spLocks noChangeShapeType="1"/>
          </p:cNvSpPr>
          <p:nvPr/>
        </p:nvSpPr>
        <p:spPr bwMode="auto">
          <a:xfrm>
            <a:off x="3567232" y="3928718"/>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4" name="Line 21">
            <a:extLst>
              <a:ext uri="{FF2B5EF4-FFF2-40B4-BE49-F238E27FC236}">
                <a16:creationId xmlns:a16="http://schemas.microsoft.com/office/drawing/2014/main" xmlns="" id="{BA1EC07E-CE23-4DB1-9735-2E94F81E59F3}"/>
              </a:ext>
            </a:extLst>
          </p:cNvPr>
          <p:cNvSpPr>
            <a:spLocks noChangeShapeType="1"/>
          </p:cNvSpPr>
          <p:nvPr/>
        </p:nvSpPr>
        <p:spPr bwMode="auto">
          <a:xfrm>
            <a:off x="4077041" y="3928719"/>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5" name="Line 21">
            <a:extLst>
              <a:ext uri="{FF2B5EF4-FFF2-40B4-BE49-F238E27FC236}">
                <a16:creationId xmlns:a16="http://schemas.microsoft.com/office/drawing/2014/main" xmlns="" id="{6A061270-2BD6-4858-AEF0-1BDAAFEC5C80}"/>
              </a:ext>
            </a:extLst>
          </p:cNvPr>
          <p:cNvSpPr>
            <a:spLocks noChangeShapeType="1"/>
          </p:cNvSpPr>
          <p:nvPr/>
        </p:nvSpPr>
        <p:spPr bwMode="auto">
          <a:xfrm>
            <a:off x="1100768" y="3928719"/>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26" name="Line 19">
            <a:extLst>
              <a:ext uri="{FF2B5EF4-FFF2-40B4-BE49-F238E27FC236}">
                <a16:creationId xmlns:a16="http://schemas.microsoft.com/office/drawing/2014/main" xmlns="" id="{7915B622-EB2C-43E7-B2DC-8C250197802F}"/>
              </a:ext>
            </a:extLst>
          </p:cNvPr>
          <p:cNvSpPr>
            <a:spLocks noChangeShapeType="1"/>
          </p:cNvSpPr>
          <p:nvPr/>
        </p:nvSpPr>
        <p:spPr bwMode="auto">
          <a:xfrm>
            <a:off x="2081471" y="3928719"/>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grpSp>
        <p:nvGrpSpPr>
          <p:cNvPr id="27" name="Group 26">
            <a:extLst>
              <a:ext uri="{FF2B5EF4-FFF2-40B4-BE49-F238E27FC236}">
                <a16:creationId xmlns:a16="http://schemas.microsoft.com/office/drawing/2014/main" xmlns="" id="{6A3472E5-B519-4631-A7AF-0B57A7910D6A}"/>
              </a:ext>
            </a:extLst>
          </p:cNvPr>
          <p:cNvGrpSpPr/>
          <p:nvPr/>
        </p:nvGrpSpPr>
        <p:grpSpPr>
          <a:xfrm>
            <a:off x="1020097" y="3960008"/>
            <a:ext cx="3178719" cy="272758"/>
            <a:chOff x="1604945" y="4702651"/>
            <a:chExt cx="4976515" cy="414138"/>
          </a:xfrm>
        </p:grpSpPr>
        <p:sp>
          <p:nvSpPr>
            <p:cNvPr id="28" name="TextBox 27">
              <a:extLst>
                <a:ext uri="{FF2B5EF4-FFF2-40B4-BE49-F238E27FC236}">
                  <a16:creationId xmlns:a16="http://schemas.microsoft.com/office/drawing/2014/main" xmlns="" id="{02C3A770-465B-4CCB-BCF3-53516E461BA6}"/>
                </a:ext>
              </a:extLst>
            </p:cNvPr>
            <p:cNvSpPr txBox="1"/>
            <p:nvPr/>
          </p:nvSpPr>
          <p:spPr>
            <a:xfrm>
              <a:off x="2354403" y="4702651"/>
              <a:ext cx="259379"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29" name="TextBox 28">
              <a:extLst>
                <a:ext uri="{FF2B5EF4-FFF2-40B4-BE49-F238E27FC236}">
                  <a16:creationId xmlns:a16="http://schemas.microsoft.com/office/drawing/2014/main" xmlns="" id="{B4D9B3BC-C382-49E4-9DE4-5DC4AFD0611F}"/>
                </a:ext>
              </a:extLst>
            </p:cNvPr>
            <p:cNvSpPr txBox="1"/>
            <p:nvPr/>
          </p:nvSpPr>
          <p:spPr>
            <a:xfrm>
              <a:off x="5390161"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30</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30" name="TextBox 29">
              <a:extLst>
                <a:ext uri="{FF2B5EF4-FFF2-40B4-BE49-F238E27FC236}">
                  <a16:creationId xmlns:a16="http://schemas.microsoft.com/office/drawing/2014/main" xmlns="" id="{A5458A4A-F9C3-441C-8646-D76126753312}"/>
                </a:ext>
              </a:extLst>
            </p:cNvPr>
            <p:cNvSpPr txBox="1"/>
            <p:nvPr/>
          </p:nvSpPr>
          <p:spPr>
            <a:xfrm>
              <a:off x="1604945" y="4702652"/>
              <a:ext cx="259381" cy="4141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31" name="TextBox 30">
              <a:extLst>
                <a:ext uri="{FF2B5EF4-FFF2-40B4-BE49-F238E27FC236}">
                  <a16:creationId xmlns:a16="http://schemas.microsoft.com/office/drawing/2014/main" xmlns="" id="{11E057D5-BA7A-4D0A-8728-5B2E27104BC9}"/>
                </a:ext>
              </a:extLst>
            </p:cNvPr>
            <p:cNvSpPr txBox="1"/>
            <p:nvPr/>
          </p:nvSpPr>
          <p:spPr>
            <a:xfrm>
              <a:off x="3064752"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12</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32" name="TextBox 31">
              <a:extLst>
                <a:ext uri="{FF2B5EF4-FFF2-40B4-BE49-F238E27FC236}">
                  <a16:creationId xmlns:a16="http://schemas.microsoft.com/office/drawing/2014/main" xmlns="" id="{7A357944-D35A-4BC1-AB41-377BE9E75171}"/>
                </a:ext>
              </a:extLst>
            </p:cNvPr>
            <p:cNvSpPr txBox="1"/>
            <p:nvPr/>
          </p:nvSpPr>
          <p:spPr>
            <a:xfrm>
              <a:off x="3832734"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18</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33" name="TextBox 32">
              <a:extLst>
                <a:ext uri="{FF2B5EF4-FFF2-40B4-BE49-F238E27FC236}">
                  <a16:creationId xmlns:a16="http://schemas.microsoft.com/office/drawing/2014/main" xmlns="" id="{8615EB24-CEDF-4B23-B612-D977CDFE8BDA}"/>
                </a:ext>
              </a:extLst>
            </p:cNvPr>
            <p:cNvSpPr txBox="1"/>
            <p:nvPr/>
          </p:nvSpPr>
          <p:spPr>
            <a:xfrm>
              <a:off x="4622545"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24</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34" name="TextBox 33">
              <a:extLst>
                <a:ext uri="{FF2B5EF4-FFF2-40B4-BE49-F238E27FC236}">
                  <a16:creationId xmlns:a16="http://schemas.microsoft.com/office/drawing/2014/main" xmlns="" id="{06BEF9C4-CA33-4E0D-896E-90BA578C34E8}"/>
                </a:ext>
              </a:extLst>
            </p:cNvPr>
            <p:cNvSpPr txBox="1"/>
            <p:nvPr/>
          </p:nvSpPr>
          <p:spPr>
            <a:xfrm>
              <a:off x="6176523"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36</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grpSp>
      <p:sp>
        <p:nvSpPr>
          <p:cNvPr id="35" name="TextBox 34">
            <a:extLst>
              <a:ext uri="{FF2B5EF4-FFF2-40B4-BE49-F238E27FC236}">
                <a16:creationId xmlns:a16="http://schemas.microsoft.com/office/drawing/2014/main" xmlns="" id="{80E545E1-BED3-4F39-839D-879C0B075CFE}"/>
              </a:ext>
            </a:extLst>
          </p:cNvPr>
          <p:cNvSpPr txBox="1"/>
          <p:nvPr/>
        </p:nvSpPr>
        <p:spPr>
          <a:xfrm>
            <a:off x="4043432" y="4220393"/>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E75C00"/>
              </a:solidFill>
              <a:effectLst/>
              <a:uLnTx/>
              <a:uFillTx/>
              <a:latin typeface="Arial" charset="0"/>
              <a:ea typeface="+mn-ea"/>
              <a:cs typeface="Arial" panose="020B0604020202020204" pitchFamily="34" charset="0"/>
            </a:endParaRPr>
          </a:p>
        </p:txBody>
      </p:sp>
      <p:sp>
        <p:nvSpPr>
          <p:cNvPr id="36" name="Line 19">
            <a:extLst>
              <a:ext uri="{FF2B5EF4-FFF2-40B4-BE49-F238E27FC236}">
                <a16:creationId xmlns:a16="http://schemas.microsoft.com/office/drawing/2014/main" xmlns="" id="{A1A291BD-0BF2-4F29-9F9F-C2AF337E3BB5}"/>
              </a:ext>
            </a:extLst>
          </p:cNvPr>
          <p:cNvSpPr>
            <a:spLocks noChangeShapeType="1"/>
          </p:cNvSpPr>
          <p:nvPr/>
        </p:nvSpPr>
        <p:spPr bwMode="auto">
          <a:xfrm>
            <a:off x="2572015" y="3935867"/>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37" name="Line 19">
            <a:extLst>
              <a:ext uri="{FF2B5EF4-FFF2-40B4-BE49-F238E27FC236}">
                <a16:creationId xmlns:a16="http://schemas.microsoft.com/office/drawing/2014/main" xmlns="" id="{2BE665D2-F09C-4687-ABEF-431FB33095C6}"/>
              </a:ext>
            </a:extLst>
          </p:cNvPr>
          <p:cNvSpPr>
            <a:spLocks noChangeShapeType="1"/>
          </p:cNvSpPr>
          <p:nvPr/>
        </p:nvSpPr>
        <p:spPr bwMode="auto">
          <a:xfrm>
            <a:off x="3076502" y="3926675"/>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38" name="Rectangle 37">
            <a:extLst>
              <a:ext uri="{FF2B5EF4-FFF2-40B4-BE49-F238E27FC236}">
                <a16:creationId xmlns:a16="http://schemas.microsoft.com/office/drawing/2014/main" xmlns="" id="{7A7EF384-6837-4B4D-A166-C712BE4B0993}"/>
              </a:ext>
            </a:extLst>
          </p:cNvPr>
          <p:cNvSpPr/>
          <p:nvPr/>
        </p:nvSpPr>
        <p:spPr>
          <a:xfrm>
            <a:off x="-12386" y="4163367"/>
            <a:ext cx="1006266" cy="292388"/>
          </a:xfrm>
          <a:prstGeom prst="rect">
            <a:avLst/>
          </a:prstGeom>
        </p:spPr>
        <p:txBody>
          <a:bodyPr wrap="square">
            <a:spAutoFit/>
          </a:bodyPr>
          <a:lstStyle/>
          <a:p>
            <a:pPr lvl="0" algn="r" defTabSz="914400" fontAlgn="base">
              <a:spcBef>
                <a:spcPct val="0"/>
              </a:spcBef>
              <a:spcAft>
                <a:spcPct val="0"/>
              </a:spcAft>
              <a:defRPr/>
            </a:pPr>
            <a:r>
              <a:rPr lang="fr-FR" sz="1300" dirty="0">
                <a:solidFill>
                  <a:srgbClr val="4D4D4D"/>
                </a:solidFill>
                <a:latin typeface="Arial" charset="0"/>
                <a:cs typeface="Arial" panose="020B0604020202020204" pitchFamily="34" charset="0"/>
              </a:rPr>
              <a:t>N</a:t>
            </a:r>
          </a:p>
        </p:txBody>
      </p:sp>
      <p:sp>
        <p:nvSpPr>
          <p:cNvPr id="39" name="TextBox 38">
            <a:extLst>
              <a:ext uri="{FF2B5EF4-FFF2-40B4-BE49-F238E27FC236}">
                <a16:creationId xmlns:a16="http://schemas.microsoft.com/office/drawing/2014/main" xmlns="" id="{2B40C86C-AD23-495B-8A02-E36ADD7E08E2}"/>
              </a:ext>
            </a:extLst>
          </p:cNvPr>
          <p:cNvSpPr txBox="1"/>
          <p:nvPr/>
        </p:nvSpPr>
        <p:spPr>
          <a:xfrm>
            <a:off x="1027884" y="2027029"/>
            <a:ext cx="2961067" cy="292388"/>
          </a:xfrm>
          <a:prstGeom prst="rect">
            <a:avLst/>
          </a:prstGeom>
          <a:noFill/>
        </p:spPr>
        <p:txBody>
          <a:bodyPr wrap="none" rtlCol="0">
            <a:spAutoFit/>
          </a:bodyPr>
          <a:lstStyle/>
          <a:p>
            <a:pPr algn="ctr"/>
            <a:r>
              <a:rPr lang="fr-FR" sz="1300" dirty="0">
                <a:solidFill>
                  <a:srgbClr val="4D4D4D"/>
                </a:solidFill>
              </a:rPr>
              <a:t>Estimation de survie de Kaplan-Meier</a:t>
            </a:r>
          </a:p>
        </p:txBody>
      </p:sp>
      <p:cxnSp>
        <p:nvCxnSpPr>
          <p:cNvPr id="40" name="Straight Connector 39">
            <a:extLst>
              <a:ext uri="{FF2B5EF4-FFF2-40B4-BE49-F238E27FC236}">
                <a16:creationId xmlns:a16="http://schemas.microsoft.com/office/drawing/2014/main" xmlns="" id="{C9E6E122-2B2B-4192-B8E8-DF260761EB8E}"/>
              </a:ext>
            </a:extLst>
          </p:cNvPr>
          <p:cNvCxnSpPr/>
          <p:nvPr/>
        </p:nvCxnSpPr>
        <p:spPr>
          <a:xfrm>
            <a:off x="2341735" y="2579055"/>
            <a:ext cx="36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4E313098-48D6-449C-BEA2-904728D88065}"/>
              </a:ext>
            </a:extLst>
          </p:cNvPr>
          <p:cNvCxnSpPr/>
          <p:nvPr/>
        </p:nvCxnSpPr>
        <p:spPr>
          <a:xfrm>
            <a:off x="2341735" y="2861144"/>
            <a:ext cx="36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xmlns="" id="{772B05D1-DD27-48A2-8804-24DD1044F915}"/>
              </a:ext>
            </a:extLst>
          </p:cNvPr>
          <p:cNvGrpSpPr/>
          <p:nvPr/>
        </p:nvGrpSpPr>
        <p:grpSpPr>
          <a:xfrm>
            <a:off x="377488" y="4378944"/>
            <a:ext cx="3774842" cy="272760"/>
            <a:chOff x="377488" y="4593264"/>
            <a:chExt cx="3774842" cy="272760"/>
          </a:xfrm>
        </p:grpSpPr>
        <p:sp>
          <p:nvSpPr>
            <p:cNvPr id="43" name="TextBox 42">
              <a:extLst>
                <a:ext uri="{FF2B5EF4-FFF2-40B4-BE49-F238E27FC236}">
                  <a16:creationId xmlns:a16="http://schemas.microsoft.com/office/drawing/2014/main" xmlns="" id="{59089843-4137-4AFE-B906-4AA4E5EB8F26}"/>
                </a:ext>
              </a:extLst>
            </p:cNvPr>
            <p:cNvSpPr txBox="1"/>
            <p:nvPr/>
          </p:nvSpPr>
          <p:spPr>
            <a:xfrm>
              <a:off x="377488" y="4593264"/>
              <a:ext cx="55520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300" dirty="0">
                  <a:solidFill>
                    <a:srgbClr val="B60D27"/>
                  </a:solidFill>
                  <a:cs typeface="Arial" panose="020B0604020202020204" pitchFamily="34" charset="0"/>
                </a:rPr>
                <a:t>Bras</a:t>
              </a: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 1</a:t>
              </a:r>
            </a:p>
          </p:txBody>
        </p:sp>
        <p:sp>
          <p:nvSpPr>
            <p:cNvPr id="44" name="TextBox 43">
              <a:extLst>
                <a:ext uri="{FF2B5EF4-FFF2-40B4-BE49-F238E27FC236}">
                  <a16:creationId xmlns:a16="http://schemas.microsoft.com/office/drawing/2014/main" xmlns="" id="{4AC169DE-5887-4103-AFF9-E403E382F4DD}"/>
                </a:ext>
              </a:extLst>
            </p:cNvPr>
            <p:cNvSpPr txBox="1"/>
            <p:nvPr/>
          </p:nvSpPr>
          <p:spPr>
            <a:xfrm>
              <a:off x="1452322" y="4593265"/>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25</a:t>
              </a:r>
            </a:p>
          </p:txBody>
        </p:sp>
        <p:sp>
          <p:nvSpPr>
            <p:cNvPr id="45" name="TextBox 44">
              <a:extLst>
                <a:ext uri="{FF2B5EF4-FFF2-40B4-BE49-F238E27FC236}">
                  <a16:creationId xmlns:a16="http://schemas.microsoft.com/office/drawing/2014/main" xmlns="" id="{400D0122-0D9F-4611-BD54-DDAD730FF806}"/>
                </a:ext>
              </a:extLst>
            </p:cNvPr>
            <p:cNvSpPr txBox="1"/>
            <p:nvPr/>
          </p:nvSpPr>
          <p:spPr>
            <a:xfrm>
              <a:off x="3484368" y="4593265"/>
              <a:ext cx="165678" cy="27275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0</a:t>
              </a:r>
            </a:p>
          </p:txBody>
        </p:sp>
        <p:sp>
          <p:nvSpPr>
            <p:cNvPr id="46" name="TextBox 45">
              <a:extLst>
                <a:ext uri="{FF2B5EF4-FFF2-40B4-BE49-F238E27FC236}">
                  <a16:creationId xmlns:a16="http://schemas.microsoft.com/office/drawing/2014/main" xmlns="" id="{D792E939-A38B-4CC9-B186-26A5DB244AC3}"/>
                </a:ext>
              </a:extLst>
            </p:cNvPr>
            <p:cNvSpPr txBox="1"/>
            <p:nvPr/>
          </p:nvSpPr>
          <p:spPr>
            <a:xfrm>
              <a:off x="973610" y="4593265"/>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57</a:t>
              </a:r>
            </a:p>
          </p:txBody>
        </p:sp>
        <p:sp>
          <p:nvSpPr>
            <p:cNvPr id="47" name="TextBox 46">
              <a:extLst>
                <a:ext uri="{FF2B5EF4-FFF2-40B4-BE49-F238E27FC236}">
                  <a16:creationId xmlns:a16="http://schemas.microsoft.com/office/drawing/2014/main" xmlns="" id="{8B927029-AA97-4C94-8C75-50CFCF7751E4}"/>
                </a:ext>
              </a:extLst>
            </p:cNvPr>
            <p:cNvSpPr txBox="1"/>
            <p:nvPr/>
          </p:nvSpPr>
          <p:spPr>
            <a:xfrm>
              <a:off x="1975784" y="4593265"/>
              <a:ext cx="212165"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 8</a:t>
              </a:r>
            </a:p>
          </p:txBody>
        </p:sp>
        <p:sp>
          <p:nvSpPr>
            <p:cNvPr id="48" name="TextBox 47">
              <a:extLst>
                <a:ext uri="{FF2B5EF4-FFF2-40B4-BE49-F238E27FC236}">
                  <a16:creationId xmlns:a16="http://schemas.microsoft.com/office/drawing/2014/main" xmlns="" id="{03EF3049-4EB2-4AE8-A8A8-0E9E3A46B0A5}"/>
                </a:ext>
              </a:extLst>
            </p:cNvPr>
            <p:cNvSpPr txBox="1"/>
            <p:nvPr/>
          </p:nvSpPr>
          <p:spPr>
            <a:xfrm>
              <a:off x="2489571" y="4593266"/>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4</a:t>
              </a:r>
            </a:p>
          </p:txBody>
        </p:sp>
        <p:sp>
          <p:nvSpPr>
            <p:cNvPr id="49" name="TextBox 48">
              <a:extLst>
                <a:ext uri="{FF2B5EF4-FFF2-40B4-BE49-F238E27FC236}">
                  <a16:creationId xmlns:a16="http://schemas.microsoft.com/office/drawing/2014/main" xmlns="" id="{C59858D1-8553-46BB-B254-8BC00C74B1B2}"/>
                </a:ext>
              </a:extLst>
            </p:cNvPr>
            <p:cNvSpPr txBox="1"/>
            <p:nvPr/>
          </p:nvSpPr>
          <p:spPr>
            <a:xfrm>
              <a:off x="2994058" y="4593266"/>
              <a:ext cx="165677"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2</a:t>
              </a:r>
            </a:p>
          </p:txBody>
        </p:sp>
        <p:sp>
          <p:nvSpPr>
            <p:cNvPr id="50" name="TextBox 49">
              <a:extLst>
                <a:ext uri="{FF2B5EF4-FFF2-40B4-BE49-F238E27FC236}">
                  <a16:creationId xmlns:a16="http://schemas.microsoft.com/office/drawing/2014/main" xmlns="" id="{37A73C6E-B716-4E5D-B421-DE6C65B01429}"/>
                </a:ext>
              </a:extLst>
            </p:cNvPr>
            <p:cNvSpPr txBox="1"/>
            <p:nvPr/>
          </p:nvSpPr>
          <p:spPr>
            <a:xfrm>
              <a:off x="3986652" y="4593265"/>
              <a:ext cx="165678" cy="27275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0</a:t>
              </a:r>
            </a:p>
          </p:txBody>
        </p:sp>
      </p:grpSp>
      <p:sp>
        <p:nvSpPr>
          <p:cNvPr id="51" name="TextBox 50">
            <a:extLst>
              <a:ext uri="{FF2B5EF4-FFF2-40B4-BE49-F238E27FC236}">
                <a16:creationId xmlns:a16="http://schemas.microsoft.com/office/drawing/2014/main" xmlns="" id="{69813A03-7E12-470C-B1EA-BB0E9A6EA895}"/>
              </a:ext>
            </a:extLst>
          </p:cNvPr>
          <p:cNvSpPr txBox="1"/>
          <p:nvPr/>
        </p:nvSpPr>
        <p:spPr>
          <a:xfrm>
            <a:off x="2701734" y="2445374"/>
            <a:ext cx="667170" cy="292388"/>
          </a:xfrm>
          <a:prstGeom prst="rect">
            <a:avLst/>
          </a:prstGeom>
          <a:noFill/>
        </p:spPr>
        <p:txBody>
          <a:bodyPr wrap="none" rtlCol="0">
            <a:spAutoFit/>
          </a:bodyPr>
          <a:lstStyle/>
          <a:p>
            <a:r>
              <a:rPr lang="fr-FR" sz="1300" dirty="0">
                <a:solidFill>
                  <a:srgbClr val="B60D27"/>
                </a:solidFill>
              </a:rPr>
              <a:t>Bras 1</a:t>
            </a:r>
          </a:p>
        </p:txBody>
      </p:sp>
      <p:grpSp>
        <p:nvGrpSpPr>
          <p:cNvPr id="52" name="Group 51">
            <a:extLst>
              <a:ext uri="{FF2B5EF4-FFF2-40B4-BE49-F238E27FC236}">
                <a16:creationId xmlns:a16="http://schemas.microsoft.com/office/drawing/2014/main" xmlns="" id="{CF550041-846E-414E-BDE7-AFA26AF6FB0A}"/>
              </a:ext>
            </a:extLst>
          </p:cNvPr>
          <p:cNvGrpSpPr/>
          <p:nvPr/>
        </p:nvGrpSpPr>
        <p:grpSpPr>
          <a:xfrm>
            <a:off x="973610" y="4506055"/>
            <a:ext cx="3178720" cy="364136"/>
            <a:chOff x="1532166" y="4691799"/>
            <a:chExt cx="4976517" cy="552881"/>
          </a:xfrm>
        </p:grpSpPr>
        <p:sp>
          <p:nvSpPr>
            <p:cNvPr id="53" name="TextBox 52">
              <a:extLst>
                <a:ext uri="{FF2B5EF4-FFF2-40B4-BE49-F238E27FC236}">
                  <a16:creationId xmlns:a16="http://schemas.microsoft.com/office/drawing/2014/main" xmlns="" id="{D67165CC-6E54-48FD-91BC-183752F1AF85}"/>
                </a:ext>
              </a:extLst>
            </p:cNvPr>
            <p:cNvSpPr txBox="1"/>
            <p:nvPr/>
          </p:nvSpPr>
          <p:spPr>
            <a:xfrm>
              <a:off x="6338196" y="4691799"/>
              <a:ext cx="113924"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043882"/>
                </a:solidFill>
                <a:effectLst/>
                <a:uLnTx/>
                <a:uFillTx/>
                <a:latin typeface="Arial" charset="0"/>
                <a:ea typeface="+mn-ea"/>
                <a:cs typeface="Arial" panose="020B0604020202020204" pitchFamily="34" charset="0"/>
              </a:endParaRPr>
            </a:p>
          </p:txBody>
        </p:sp>
        <p:sp>
          <p:nvSpPr>
            <p:cNvPr id="54" name="TextBox 53">
              <a:extLst>
                <a:ext uri="{FF2B5EF4-FFF2-40B4-BE49-F238E27FC236}">
                  <a16:creationId xmlns:a16="http://schemas.microsoft.com/office/drawing/2014/main" xmlns="" id="{3AD49EB0-A4C1-4EB9-AFA2-83321910407D}"/>
                </a:ext>
              </a:extLst>
            </p:cNvPr>
            <p:cNvSpPr txBox="1"/>
            <p:nvPr/>
          </p:nvSpPr>
          <p:spPr>
            <a:xfrm>
              <a:off x="2281624" y="4830542"/>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39</a:t>
              </a:r>
            </a:p>
          </p:txBody>
        </p:sp>
        <p:sp>
          <p:nvSpPr>
            <p:cNvPr id="55" name="TextBox 54">
              <a:extLst>
                <a:ext uri="{FF2B5EF4-FFF2-40B4-BE49-F238E27FC236}">
                  <a16:creationId xmlns:a16="http://schemas.microsoft.com/office/drawing/2014/main" xmlns="" id="{533D0E6C-3603-4253-954F-04BBEFD13041}"/>
                </a:ext>
              </a:extLst>
            </p:cNvPr>
            <p:cNvSpPr txBox="1"/>
            <p:nvPr/>
          </p:nvSpPr>
          <p:spPr>
            <a:xfrm>
              <a:off x="5462940" y="4830542"/>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2</a:t>
              </a:r>
            </a:p>
          </p:txBody>
        </p:sp>
        <p:sp>
          <p:nvSpPr>
            <p:cNvPr id="56" name="TextBox 55">
              <a:extLst>
                <a:ext uri="{FF2B5EF4-FFF2-40B4-BE49-F238E27FC236}">
                  <a16:creationId xmlns:a16="http://schemas.microsoft.com/office/drawing/2014/main" xmlns="" id="{99BE6494-2B86-4D8A-AA81-2F46D3B05F8A}"/>
                </a:ext>
              </a:extLst>
            </p:cNvPr>
            <p:cNvSpPr txBox="1"/>
            <p:nvPr/>
          </p:nvSpPr>
          <p:spPr>
            <a:xfrm>
              <a:off x="1532166" y="4830542"/>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63</a:t>
              </a:r>
            </a:p>
          </p:txBody>
        </p:sp>
        <p:sp>
          <p:nvSpPr>
            <p:cNvPr id="57" name="TextBox 56">
              <a:extLst>
                <a:ext uri="{FF2B5EF4-FFF2-40B4-BE49-F238E27FC236}">
                  <a16:creationId xmlns:a16="http://schemas.microsoft.com/office/drawing/2014/main" xmlns="" id="{A4478C08-2E79-4453-8F85-42E5350AB573}"/>
                </a:ext>
              </a:extLst>
            </p:cNvPr>
            <p:cNvSpPr txBox="1"/>
            <p:nvPr/>
          </p:nvSpPr>
          <p:spPr>
            <a:xfrm>
              <a:off x="2969207" y="4830542"/>
              <a:ext cx="47771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 14</a:t>
              </a:r>
            </a:p>
          </p:txBody>
        </p:sp>
        <p:sp>
          <p:nvSpPr>
            <p:cNvPr id="58" name="TextBox 57">
              <a:extLst>
                <a:ext uri="{FF2B5EF4-FFF2-40B4-BE49-F238E27FC236}">
                  <a16:creationId xmlns:a16="http://schemas.microsoft.com/office/drawing/2014/main" xmlns="" id="{0B11B6E7-2B32-4BFD-82B1-EA5CA4AA3359}"/>
                </a:ext>
              </a:extLst>
            </p:cNvPr>
            <p:cNvSpPr txBox="1"/>
            <p:nvPr/>
          </p:nvSpPr>
          <p:spPr>
            <a:xfrm>
              <a:off x="3853791" y="4830542"/>
              <a:ext cx="332160"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 9</a:t>
              </a:r>
            </a:p>
          </p:txBody>
        </p:sp>
        <p:sp>
          <p:nvSpPr>
            <p:cNvPr id="59" name="TextBox 58">
              <a:extLst>
                <a:ext uri="{FF2B5EF4-FFF2-40B4-BE49-F238E27FC236}">
                  <a16:creationId xmlns:a16="http://schemas.microsoft.com/office/drawing/2014/main" xmlns="" id="{FC127970-F88B-44DB-8B06-8468C370990A}"/>
                </a:ext>
              </a:extLst>
            </p:cNvPr>
            <p:cNvSpPr txBox="1"/>
            <p:nvPr/>
          </p:nvSpPr>
          <p:spPr>
            <a:xfrm>
              <a:off x="4628994" y="4830542"/>
              <a:ext cx="332160"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 4</a:t>
              </a:r>
            </a:p>
          </p:txBody>
        </p:sp>
        <p:sp>
          <p:nvSpPr>
            <p:cNvPr id="60" name="TextBox 59">
              <a:extLst>
                <a:ext uri="{FF2B5EF4-FFF2-40B4-BE49-F238E27FC236}">
                  <a16:creationId xmlns:a16="http://schemas.microsoft.com/office/drawing/2014/main" xmlns="" id="{7882593B-02EB-4BEF-B859-4082E568ED18}"/>
                </a:ext>
              </a:extLst>
            </p:cNvPr>
            <p:cNvSpPr txBox="1"/>
            <p:nvPr/>
          </p:nvSpPr>
          <p:spPr>
            <a:xfrm>
              <a:off x="6249302" y="4830543"/>
              <a:ext cx="259381" cy="4141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2</a:t>
              </a:r>
            </a:p>
          </p:txBody>
        </p:sp>
      </p:grpSp>
      <p:sp>
        <p:nvSpPr>
          <p:cNvPr id="61" name="TextBox 60">
            <a:extLst>
              <a:ext uri="{FF2B5EF4-FFF2-40B4-BE49-F238E27FC236}">
                <a16:creationId xmlns:a16="http://schemas.microsoft.com/office/drawing/2014/main" xmlns="" id="{E8C59BC6-EAE1-4AEA-B127-E45CF1D8CDFD}"/>
              </a:ext>
            </a:extLst>
          </p:cNvPr>
          <p:cNvSpPr txBox="1"/>
          <p:nvPr/>
        </p:nvSpPr>
        <p:spPr>
          <a:xfrm>
            <a:off x="377488" y="4588102"/>
            <a:ext cx="55520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300" dirty="0">
                <a:solidFill>
                  <a:schemeClr val="accent2"/>
                </a:solidFill>
                <a:cs typeface="Arial" panose="020B0604020202020204" pitchFamily="34" charset="0"/>
              </a:rPr>
              <a:t>Bras</a:t>
            </a: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 2</a:t>
            </a:r>
          </a:p>
        </p:txBody>
      </p:sp>
      <p:sp>
        <p:nvSpPr>
          <p:cNvPr id="62" name="TextBox 61">
            <a:extLst>
              <a:ext uri="{FF2B5EF4-FFF2-40B4-BE49-F238E27FC236}">
                <a16:creationId xmlns:a16="http://schemas.microsoft.com/office/drawing/2014/main" xmlns="" id="{D740C23C-C464-4F98-A3FE-2E81334C5F7A}"/>
              </a:ext>
            </a:extLst>
          </p:cNvPr>
          <p:cNvSpPr txBox="1"/>
          <p:nvPr/>
        </p:nvSpPr>
        <p:spPr>
          <a:xfrm>
            <a:off x="2701734" y="2716733"/>
            <a:ext cx="667170" cy="292388"/>
          </a:xfrm>
          <a:prstGeom prst="rect">
            <a:avLst/>
          </a:prstGeom>
          <a:noFill/>
        </p:spPr>
        <p:txBody>
          <a:bodyPr wrap="none" rtlCol="0">
            <a:spAutoFit/>
          </a:bodyPr>
          <a:lstStyle/>
          <a:p>
            <a:r>
              <a:rPr lang="fr-FR" sz="1300" dirty="0">
                <a:solidFill>
                  <a:schemeClr val="accent2"/>
                </a:solidFill>
              </a:rPr>
              <a:t>Bras 2</a:t>
            </a:r>
          </a:p>
        </p:txBody>
      </p:sp>
      <p:grpSp>
        <p:nvGrpSpPr>
          <p:cNvPr id="63" name="Group 62">
            <a:extLst>
              <a:ext uri="{FF2B5EF4-FFF2-40B4-BE49-F238E27FC236}">
                <a16:creationId xmlns:a16="http://schemas.microsoft.com/office/drawing/2014/main" xmlns="" id="{2E4FF418-C82C-4627-B175-73BCC0A075D7}"/>
              </a:ext>
            </a:extLst>
          </p:cNvPr>
          <p:cNvGrpSpPr/>
          <p:nvPr/>
        </p:nvGrpSpPr>
        <p:grpSpPr>
          <a:xfrm>
            <a:off x="1092826" y="2339295"/>
            <a:ext cx="2260692" cy="1560255"/>
            <a:chOff x="-1781385" y="3877116"/>
            <a:chExt cx="3533775" cy="2390775"/>
          </a:xfrm>
        </p:grpSpPr>
        <p:sp>
          <p:nvSpPr>
            <p:cNvPr id="64" name="Freeform: Shape 73">
              <a:extLst>
                <a:ext uri="{FF2B5EF4-FFF2-40B4-BE49-F238E27FC236}">
                  <a16:creationId xmlns:a16="http://schemas.microsoft.com/office/drawing/2014/main" xmlns="" id="{F72DB30E-67D0-405D-8FB0-BB4F498EB5EE}"/>
                </a:ext>
              </a:extLst>
            </p:cNvPr>
            <p:cNvSpPr/>
            <p:nvPr/>
          </p:nvSpPr>
          <p:spPr>
            <a:xfrm>
              <a:off x="-1781385" y="3877116"/>
              <a:ext cx="3533775" cy="2390775"/>
            </a:xfrm>
            <a:custGeom>
              <a:avLst/>
              <a:gdLst>
                <a:gd name="connsiteX0" fmla="*/ 3536699 w 3533775"/>
                <a:gd name="connsiteY0" fmla="*/ 2397490 h 2390775"/>
                <a:gd name="connsiteX1" fmla="*/ 3536699 w 3533775"/>
                <a:gd name="connsiteY1" fmla="*/ 2259483 h 2390775"/>
                <a:gd name="connsiteX2" fmla="*/ 2705967 w 3533775"/>
                <a:gd name="connsiteY2" fmla="*/ 2259483 h 2390775"/>
                <a:gd name="connsiteX3" fmla="*/ 2705967 w 3533775"/>
                <a:gd name="connsiteY3" fmla="*/ 2181006 h 2390775"/>
                <a:gd name="connsiteX4" fmla="*/ 2459727 w 3533775"/>
                <a:gd name="connsiteY4" fmla="*/ 2181006 h 2390775"/>
                <a:gd name="connsiteX5" fmla="*/ 2459727 w 3533775"/>
                <a:gd name="connsiteY5" fmla="*/ 2107949 h 2390775"/>
                <a:gd name="connsiteX6" fmla="*/ 1932061 w 3533775"/>
                <a:gd name="connsiteY6" fmla="*/ 2107949 h 2390775"/>
                <a:gd name="connsiteX7" fmla="*/ 1932061 w 3533775"/>
                <a:gd name="connsiteY7" fmla="*/ 2040303 h 2390775"/>
                <a:gd name="connsiteX8" fmla="*/ 1604639 w 3533775"/>
                <a:gd name="connsiteY8" fmla="*/ 2040303 h 2390775"/>
                <a:gd name="connsiteX9" fmla="*/ 1604639 w 3533775"/>
                <a:gd name="connsiteY9" fmla="*/ 1980771 h 2390775"/>
                <a:gd name="connsiteX10" fmla="*/ 1477461 w 3533775"/>
                <a:gd name="connsiteY10" fmla="*/ 1980771 h 2390775"/>
                <a:gd name="connsiteX11" fmla="*/ 1477461 w 3533775"/>
                <a:gd name="connsiteY11" fmla="*/ 1921240 h 2390775"/>
                <a:gd name="connsiteX12" fmla="*/ 1382744 w 3533775"/>
                <a:gd name="connsiteY12" fmla="*/ 1921240 h 2390775"/>
                <a:gd name="connsiteX13" fmla="*/ 1382744 w 3533775"/>
                <a:gd name="connsiteY13" fmla="*/ 1877940 h 2390775"/>
                <a:gd name="connsiteX14" fmla="*/ 1355693 w 3533775"/>
                <a:gd name="connsiteY14" fmla="*/ 1877940 h 2390775"/>
                <a:gd name="connsiteX15" fmla="*/ 1355693 w 3533775"/>
                <a:gd name="connsiteY15" fmla="*/ 1826524 h 2390775"/>
                <a:gd name="connsiteX16" fmla="*/ 1325928 w 3533775"/>
                <a:gd name="connsiteY16" fmla="*/ 1826524 h 2390775"/>
                <a:gd name="connsiteX17" fmla="*/ 1325928 w 3533775"/>
                <a:gd name="connsiteY17" fmla="*/ 1756172 h 2390775"/>
                <a:gd name="connsiteX18" fmla="*/ 1309688 w 3533775"/>
                <a:gd name="connsiteY18" fmla="*/ 1756172 h 2390775"/>
                <a:gd name="connsiteX19" fmla="*/ 1309688 w 3533775"/>
                <a:gd name="connsiteY19" fmla="*/ 1720996 h 2390775"/>
                <a:gd name="connsiteX20" fmla="*/ 1174385 w 3533775"/>
                <a:gd name="connsiteY20" fmla="*/ 1720996 h 2390775"/>
                <a:gd name="connsiteX21" fmla="*/ 1174385 w 3533775"/>
                <a:gd name="connsiteY21" fmla="*/ 1666875 h 2390775"/>
                <a:gd name="connsiteX22" fmla="*/ 1014736 w 3533775"/>
                <a:gd name="connsiteY22" fmla="*/ 1666875 h 2390775"/>
                <a:gd name="connsiteX23" fmla="*/ 1014736 w 3533775"/>
                <a:gd name="connsiteY23" fmla="*/ 1574873 h 2390775"/>
                <a:gd name="connsiteX24" fmla="*/ 963320 w 3533775"/>
                <a:gd name="connsiteY24" fmla="*/ 1574873 h 2390775"/>
                <a:gd name="connsiteX25" fmla="*/ 963320 w 3533775"/>
                <a:gd name="connsiteY25" fmla="*/ 1515342 h 2390775"/>
                <a:gd name="connsiteX26" fmla="*/ 947088 w 3533775"/>
                <a:gd name="connsiteY26" fmla="*/ 1515342 h 2390775"/>
                <a:gd name="connsiteX27" fmla="*/ 947088 w 3533775"/>
                <a:gd name="connsiteY27" fmla="*/ 1428750 h 2390775"/>
                <a:gd name="connsiteX28" fmla="*/ 917322 w 3533775"/>
                <a:gd name="connsiteY28" fmla="*/ 1428750 h 2390775"/>
                <a:gd name="connsiteX29" fmla="*/ 917322 w 3533775"/>
                <a:gd name="connsiteY29" fmla="*/ 1352979 h 2390775"/>
                <a:gd name="connsiteX30" fmla="*/ 901087 w 3533775"/>
                <a:gd name="connsiteY30" fmla="*/ 1352979 h 2390775"/>
                <a:gd name="connsiteX31" fmla="*/ 901087 w 3533775"/>
                <a:gd name="connsiteY31" fmla="*/ 1315098 h 2390775"/>
                <a:gd name="connsiteX32" fmla="*/ 865909 w 3533775"/>
                <a:gd name="connsiteY32" fmla="*/ 1315098 h 2390775"/>
                <a:gd name="connsiteX33" fmla="*/ 865909 w 3533775"/>
                <a:gd name="connsiteY33" fmla="*/ 1279922 h 2390775"/>
                <a:gd name="connsiteX34" fmla="*/ 811790 w 3533775"/>
                <a:gd name="connsiteY34" fmla="*/ 1279922 h 2390775"/>
                <a:gd name="connsiteX35" fmla="*/ 811790 w 3533775"/>
                <a:gd name="connsiteY35" fmla="*/ 1228506 h 2390775"/>
                <a:gd name="connsiteX36" fmla="*/ 668373 w 3533775"/>
                <a:gd name="connsiteY36" fmla="*/ 1228506 h 2390775"/>
                <a:gd name="connsiteX37" fmla="*/ 668373 w 3533775"/>
                <a:gd name="connsiteY37" fmla="*/ 1193330 h 2390775"/>
                <a:gd name="connsiteX38" fmla="*/ 638607 w 3533775"/>
                <a:gd name="connsiteY38" fmla="*/ 1193330 h 2390775"/>
                <a:gd name="connsiteX39" fmla="*/ 638607 w 3533775"/>
                <a:gd name="connsiteY39" fmla="*/ 1144619 h 2390775"/>
                <a:gd name="connsiteX40" fmla="*/ 476250 w 3533775"/>
                <a:gd name="connsiteY40" fmla="*/ 1144619 h 2390775"/>
                <a:gd name="connsiteX41" fmla="*/ 476250 w 3533775"/>
                <a:gd name="connsiteY41" fmla="*/ 1095918 h 2390775"/>
                <a:gd name="connsiteX42" fmla="*/ 446484 w 3533775"/>
                <a:gd name="connsiteY42" fmla="*/ 1095918 h 2390775"/>
                <a:gd name="connsiteX43" fmla="*/ 446484 w 3533775"/>
                <a:gd name="connsiteY43" fmla="*/ 1058037 h 2390775"/>
                <a:gd name="connsiteX44" fmla="*/ 424837 w 3533775"/>
                <a:gd name="connsiteY44" fmla="*/ 1058037 h 2390775"/>
                <a:gd name="connsiteX45" fmla="*/ 424837 w 3533775"/>
                <a:gd name="connsiteY45" fmla="*/ 1012031 h 2390775"/>
                <a:gd name="connsiteX46" fmla="*/ 408601 w 3533775"/>
                <a:gd name="connsiteY46" fmla="*/ 1012031 h 2390775"/>
                <a:gd name="connsiteX47" fmla="*/ 408601 w 3533775"/>
                <a:gd name="connsiteY47" fmla="*/ 920028 h 2390775"/>
                <a:gd name="connsiteX48" fmla="*/ 386953 w 3533775"/>
                <a:gd name="connsiteY48" fmla="*/ 920028 h 2390775"/>
                <a:gd name="connsiteX49" fmla="*/ 386953 w 3533775"/>
                <a:gd name="connsiteY49" fmla="*/ 846968 h 2390775"/>
                <a:gd name="connsiteX50" fmla="*/ 368012 w 3533775"/>
                <a:gd name="connsiteY50" fmla="*/ 846968 h 2390775"/>
                <a:gd name="connsiteX51" fmla="*/ 368012 w 3533775"/>
                <a:gd name="connsiteY51" fmla="*/ 706258 h 2390775"/>
                <a:gd name="connsiteX52" fmla="*/ 351775 w 3533775"/>
                <a:gd name="connsiteY52" fmla="*/ 706258 h 2390775"/>
                <a:gd name="connsiteX53" fmla="*/ 351775 w 3533775"/>
                <a:gd name="connsiteY53" fmla="*/ 592606 h 2390775"/>
                <a:gd name="connsiteX54" fmla="*/ 340952 w 3533775"/>
                <a:gd name="connsiteY54" fmla="*/ 592606 h 2390775"/>
                <a:gd name="connsiteX55" fmla="*/ 340952 w 3533775"/>
                <a:gd name="connsiteY55" fmla="*/ 530369 h 2390775"/>
                <a:gd name="connsiteX56" fmla="*/ 330128 w 3533775"/>
                <a:gd name="connsiteY56" fmla="*/ 530369 h 2390775"/>
                <a:gd name="connsiteX57" fmla="*/ 330128 w 3533775"/>
                <a:gd name="connsiteY57" fmla="*/ 454603 h 2390775"/>
                <a:gd name="connsiteX58" fmla="*/ 303068 w 3533775"/>
                <a:gd name="connsiteY58" fmla="*/ 454603 h 2390775"/>
                <a:gd name="connsiteX59" fmla="*/ 303068 w 3533775"/>
                <a:gd name="connsiteY59" fmla="*/ 381541 h 2390775"/>
                <a:gd name="connsiteX60" fmla="*/ 278715 w 3533775"/>
                <a:gd name="connsiteY60" fmla="*/ 381541 h 2390775"/>
                <a:gd name="connsiteX61" fmla="*/ 278715 w 3533775"/>
                <a:gd name="connsiteY61" fmla="*/ 330128 h 2390775"/>
                <a:gd name="connsiteX62" fmla="*/ 267891 w 3533775"/>
                <a:gd name="connsiteY62" fmla="*/ 330128 h 2390775"/>
                <a:gd name="connsiteX63" fmla="*/ 267891 w 3533775"/>
                <a:gd name="connsiteY63" fmla="*/ 292244 h 2390775"/>
                <a:gd name="connsiteX64" fmla="*/ 251655 w 3533775"/>
                <a:gd name="connsiteY64" fmla="*/ 292244 h 2390775"/>
                <a:gd name="connsiteX65" fmla="*/ 251655 w 3533775"/>
                <a:gd name="connsiteY65" fmla="*/ 213771 h 2390775"/>
                <a:gd name="connsiteX66" fmla="*/ 162358 w 3533775"/>
                <a:gd name="connsiteY66" fmla="*/ 213771 h 2390775"/>
                <a:gd name="connsiteX67" fmla="*/ 162358 w 3533775"/>
                <a:gd name="connsiteY67" fmla="*/ 170476 h 2390775"/>
                <a:gd name="connsiteX68" fmla="*/ 116356 w 3533775"/>
                <a:gd name="connsiteY68" fmla="*/ 170476 h 2390775"/>
                <a:gd name="connsiteX69" fmla="*/ 116356 w 3533775"/>
                <a:gd name="connsiteY69" fmla="*/ 116356 h 2390775"/>
                <a:gd name="connsiteX70" fmla="*/ 97415 w 3533775"/>
                <a:gd name="connsiteY70" fmla="*/ 116356 h 2390775"/>
                <a:gd name="connsiteX71" fmla="*/ 97415 w 3533775"/>
                <a:gd name="connsiteY71" fmla="*/ 83885 h 2390775"/>
                <a:gd name="connsiteX72" fmla="*/ 81179 w 3533775"/>
                <a:gd name="connsiteY72" fmla="*/ 83885 h 2390775"/>
                <a:gd name="connsiteX73" fmla="*/ 81179 w 3533775"/>
                <a:gd name="connsiteY73" fmla="*/ 43296 h 2390775"/>
                <a:gd name="connsiteX74" fmla="*/ 51413 w 3533775"/>
                <a:gd name="connsiteY74" fmla="*/ 43296 h 2390775"/>
                <a:gd name="connsiteX75" fmla="*/ 51413 w 3533775"/>
                <a:gd name="connsiteY75" fmla="*/ 0 h 2390775"/>
                <a:gd name="connsiteX76" fmla="*/ 0 w 3533775"/>
                <a:gd name="connsiteY76" fmla="*/ 0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33775" h="2390775">
                  <a:moveTo>
                    <a:pt x="3536699" y="2397490"/>
                  </a:moveTo>
                  <a:lnTo>
                    <a:pt x="3536699" y="2259483"/>
                  </a:lnTo>
                  <a:lnTo>
                    <a:pt x="2705967" y="2259483"/>
                  </a:lnTo>
                  <a:lnTo>
                    <a:pt x="2705967" y="2181006"/>
                  </a:lnTo>
                  <a:lnTo>
                    <a:pt x="2459727" y="2181006"/>
                  </a:lnTo>
                  <a:lnTo>
                    <a:pt x="2459727" y="2107949"/>
                  </a:lnTo>
                  <a:lnTo>
                    <a:pt x="1932061" y="2107949"/>
                  </a:lnTo>
                  <a:lnTo>
                    <a:pt x="1932061" y="2040303"/>
                  </a:lnTo>
                  <a:lnTo>
                    <a:pt x="1604639" y="2040303"/>
                  </a:lnTo>
                  <a:lnTo>
                    <a:pt x="1604639" y="1980771"/>
                  </a:lnTo>
                  <a:lnTo>
                    <a:pt x="1477461" y="1980771"/>
                  </a:lnTo>
                  <a:lnTo>
                    <a:pt x="1477461" y="1921240"/>
                  </a:lnTo>
                  <a:lnTo>
                    <a:pt x="1382744" y="1921240"/>
                  </a:lnTo>
                  <a:lnTo>
                    <a:pt x="1382744" y="1877940"/>
                  </a:lnTo>
                  <a:lnTo>
                    <a:pt x="1355693" y="1877940"/>
                  </a:lnTo>
                  <a:lnTo>
                    <a:pt x="1355693" y="1826524"/>
                  </a:lnTo>
                  <a:lnTo>
                    <a:pt x="1325928" y="1826524"/>
                  </a:lnTo>
                  <a:lnTo>
                    <a:pt x="1325928" y="1756172"/>
                  </a:lnTo>
                  <a:lnTo>
                    <a:pt x="1309688" y="1756172"/>
                  </a:lnTo>
                  <a:lnTo>
                    <a:pt x="1309688" y="1720996"/>
                  </a:lnTo>
                  <a:lnTo>
                    <a:pt x="1174385" y="1720996"/>
                  </a:lnTo>
                  <a:lnTo>
                    <a:pt x="1174385" y="1666875"/>
                  </a:lnTo>
                  <a:lnTo>
                    <a:pt x="1014736" y="1666875"/>
                  </a:lnTo>
                  <a:lnTo>
                    <a:pt x="1014736" y="1574873"/>
                  </a:lnTo>
                  <a:lnTo>
                    <a:pt x="963320" y="1574873"/>
                  </a:lnTo>
                  <a:lnTo>
                    <a:pt x="963320" y="1515342"/>
                  </a:lnTo>
                  <a:lnTo>
                    <a:pt x="947088" y="1515342"/>
                  </a:lnTo>
                  <a:lnTo>
                    <a:pt x="947088" y="1428750"/>
                  </a:lnTo>
                  <a:lnTo>
                    <a:pt x="917322" y="1428750"/>
                  </a:lnTo>
                  <a:lnTo>
                    <a:pt x="917322" y="1352979"/>
                  </a:lnTo>
                  <a:lnTo>
                    <a:pt x="901087" y="1352979"/>
                  </a:lnTo>
                  <a:lnTo>
                    <a:pt x="901087" y="1315098"/>
                  </a:lnTo>
                  <a:lnTo>
                    <a:pt x="865909" y="1315098"/>
                  </a:lnTo>
                  <a:lnTo>
                    <a:pt x="865909" y="1279922"/>
                  </a:lnTo>
                  <a:lnTo>
                    <a:pt x="811790" y="1279922"/>
                  </a:lnTo>
                  <a:lnTo>
                    <a:pt x="811790" y="1228506"/>
                  </a:lnTo>
                  <a:lnTo>
                    <a:pt x="668373" y="1228506"/>
                  </a:lnTo>
                  <a:lnTo>
                    <a:pt x="668373" y="1193330"/>
                  </a:lnTo>
                  <a:lnTo>
                    <a:pt x="638607" y="1193330"/>
                  </a:lnTo>
                  <a:lnTo>
                    <a:pt x="638607" y="1144619"/>
                  </a:lnTo>
                  <a:lnTo>
                    <a:pt x="476250" y="1144619"/>
                  </a:lnTo>
                  <a:lnTo>
                    <a:pt x="476250" y="1095918"/>
                  </a:lnTo>
                  <a:lnTo>
                    <a:pt x="446484" y="1095918"/>
                  </a:lnTo>
                  <a:lnTo>
                    <a:pt x="446484" y="1058037"/>
                  </a:lnTo>
                  <a:lnTo>
                    <a:pt x="424837" y="1058037"/>
                  </a:lnTo>
                  <a:lnTo>
                    <a:pt x="424837" y="1012031"/>
                  </a:lnTo>
                  <a:lnTo>
                    <a:pt x="408601" y="1012031"/>
                  </a:lnTo>
                  <a:lnTo>
                    <a:pt x="408601" y="920028"/>
                  </a:lnTo>
                  <a:lnTo>
                    <a:pt x="386953" y="920028"/>
                  </a:lnTo>
                  <a:lnTo>
                    <a:pt x="386953" y="846968"/>
                  </a:lnTo>
                  <a:lnTo>
                    <a:pt x="368012" y="846968"/>
                  </a:lnTo>
                  <a:lnTo>
                    <a:pt x="368012" y="706258"/>
                  </a:lnTo>
                  <a:lnTo>
                    <a:pt x="351775" y="706258"/>
                  </a:lnTo>
                  <a:lnTo>
                    <a:pt x="351775" y="592606"/>
                  </a:lnTo>
                  <a:lnTo>
                    <a:pt x="340952" y="592606"/>
                  </a:lnTo>
                  <a:lnTo>
                    <a:pt x="340952" y="530369"/>
                  </a:lnTo>
                  <a:lnTo>
                    <a:pt x="330128" y="530369"/>
                  </a:lnTo>
                  <a:lnTo>
                    <a:pt x="330128" y="454603"/>
                  </a:lnTo>
                  <a:lnTo>
                    <a:pt x="303068" y="454603"/>
                  </a:lnTo>
                  <a:lnTo>
                    <a:pt x="303068" y="381541"/>
                  </a:lnTo>
                  <a:lnTo>
                    <a:pt x="278715" y="381541"/>
                  </a:lnTo>
                  <a:lnTo>
                    <a:pt x="278715" y="330128"/>
                  </a:lnTo>
                  <a:lnTo>
                    <a:pt x="267891" y="330128"/>
                  </a:lnTo>
                  <a:lnTo>
                    <a:pt x="267891" y="292244"/>
                  </a:lnTo>
                  <a:lnTo>
                    <a:pt x="251655" y="292244"/>
                  </a:lnTo>
                  <a:lnTo>
                    <a:pt x="251655" y="213771"/>
                  </a:lnTo>
                  <a:lnTo>
                    <a:pt x="162358" y="213771"/>
                  </a:lnTo>
                  <a:lnTo>
                    <a:pt x="162358" y="170476"/>
                  </a:lnTo>
                  <a:lnTo>
                    <a:pt x="116356" y="170476"/>
                  </a:lnTo>
                  <a:lnTo>
                    <a:pt x="116356" y="116356"/>
                  </a:lnTo>
                  <a:lnTo>
                    <a:pt x="97415" y="116356"/>
                  </a:lnTo>
                  <a:lnTo>
                    <a:pt x="97415" y="83885"/>
                  </a:lnTo>
                  <a:lnTo>
                    <a:pt x="81179" y="83885"/>
                  </a:lnTo>
                  <a:lnTo>
                    <a:pt x="81179" y="43296"/>
                  </a:lnTo>
                  <a:lnTo>
                    <a:pt x="51413" y="43296"/>
                  </a:lnTo>
                  <a:lnTo>
                    <a:pt x="51413" y="0"/>
                  </a:lnTo>
                  <a:lnTo>
                    <a:pt x="0" y="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65" name="Group 64">
              <a:extLst>
                <a:ext uri="{FF2B5EF4-FFF2-40B4-BE49-F238E27FC236}">
                  <a16:creationId xmlns:a16="http://schemas.microsoft.com/office/drawing/2014/main" xmlns="" id="{377F6034-BC29-484A-ADAB-32AB573F43BA}"/>
                </a:ext>
              </a:extLst>
            </p:cNvPr>
            <p:cNvGrpSpPr/>
            <p:nvPr/>
          </p:nvGrpSpPr>
          <p:grpSpPr>
            <a:xfrm>
              <a:off x="-1267035" y="4949735"/>
              <a:ext cx="2867035" cy="1171585"/>
              <a:chOff x="-1267035" y="4949735"/>
              <a:chExt cx="2867035" cy="1171585"/>
            </a:xfrm>
          </p:grpSpPr>
          <p:sp>
            <p:nvSpPr>
              <p:cNvPr id="66" name="Freeform: Shape 74">
                <a:extLst>
                  <a:ext uri="{FF2B5EF4-FFF2-40B4-BE49-F238E27FC236}">
                    <a16:creationId xmlns:a16="http://schemas.microsoft.com/office/drawing/2014/main" xmlns="" id="{5B48160F-D4DC-47E0-8152-D65900DD8DF3}"/>
                  </a:ext>
                </a:extLst>
              </p:cNvPr>
              <p:cNvSpPr/>
              <p:nvPr/>
            </p:nvSpPr>
            <p:spPr>
              <a:xfrm>
                <a:off x="-1267035" y="494973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67" name="Freeform: Shape 75">
                <a:extLst>
                  <a:ext uri="{FF2B5EF4-FFF2-40B4-BE49-F238E27FC236}">
                    <a16:creationId xmlns:a16="http://schemas.microsoft.com/office/drawing/2014/main" xmlns="" id="{271EEAB7-2039-4415-A83E-61385B9CCF01}"/>
                  </a:ext>
                </a:extLst>
              </p:cNvPr>
              <p:cNvSpPr/>
              <p:nvPr/>
            </p:nvSpPr>
            <p:spPr>
              <a:xfrm>
                <a:off x="-905085" y="510213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68" name="Freeform: Shape 76">
                <a:extLst>
                  <a:ext uri="{FF2B5EF4-FFF2-40B4-BE49-F238E27FC236}">
                    <a16:creationId xmlns:a16="http://schemas.microsoft.com/office/drawing/2014/main" xmlns="" id="{8415F68E-8C2F-4B88-BB96-0BE860DEFF33}"/>
                  </a:ext>
                </a:extLst>
              </p:cNvPr>
              <p:cNvSpPr/>
              <p:nvPr/>
            </p:nvSpPr>
            <p:spPr>
              <a:xfrm>
                <a:off x="-657435" y="546409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69" name="Freeform: Shape 77">
                <a:extLst>
                  <a:ext uri="{FF2B5EF4-FFF2-40B4-BE49-F238E27FC236}">
                    <a16:creationId xmlns:a16="http://schemas.microsoft.com/office/drawing/2014/main" xmlns="" id="{FF001715-AA4D-4F80-811A-9FFE97850BD7}"/>
                  </a:ext>
                </a:extLst>
              </p:cNvPr>
              <p:cNvSpPr/>
              <p:nvPr/>
            </p:nvSpPr>
            <p:spPr>
              <a:xfrm>
                <a:off x="-200235" y="57879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0" name="Freeform: Shape 78">
                <a:extLst>
                  <a:ext uri="{FF2B5EF4-FFF2-40B4-BE49-F238E27FC236}">
                    <a16:creationId xmlns:a16="http://schemas.microsoft.com/office/drawing/2014/main" xmlns="" id="{AAC957C0-CD73-4E83-8379-C927F477F3A3}"/>
                  </a:ext>
                </a:extLst>
              </p:cNvPr>
              <p:cNvSpPr/>
              <p:nvPr/>
            </p:nvSpPr>
            <p:spPr>
              <a:xfrm>
                <a:off x="371265" y="59022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1" name="Freeform: Shape 79">
                <a:extLst>
                  <a:ext uri="{FF2B5EF4-FFF2-40B4-BE49-F238E27FC236}">
                    <a16:creationId xmlns:a16="http://schemas.microsoft.com/office/drawing/2014/main" xmlns="" id="{B1CE9869-EC65-40B3-97ED-74E40AA17470}"/>
                  </a:ext>
                </a:extLst>
              </p:cNvPr>
              <p:cNvSpPr/>
              <p:nvPr/>
            </p:nvSpPr>
            <p:spPr>
              <a:xfrm>
                <a:off x="1590475" y="60546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grpSp>
        <p:nvGrpSpPr>
          <p:cNvPr id="72" name="Group 71">
            <a:extLst>
              <a:ext uri="{FF2B5EF4-FFF2-40B4-BE49-F238E27FC236}">
                <a16:creationId xmlns:a16="http://schemas.microsoft.com/office/drawing/2014/main" xmlns="" id="{54C5D352-4174-4D2A-B2DF-06D8438BDB57}"/>
              </a:ext>
            </a:extLst>
          </p:cNvPr>
          <p:cNvGrpSpPr/>
          <p:nvPr/>
        </p:nvGrpSpPr>
        <p:grpSpPr>
          <a:xfrm>
            <a:off x="1092826" y="2339295"/>
            <a:ext cx="2315296" cy="1464601"/>
            <a:chOff x="-1926139" y="4190514"/>
            <a:chExt cx="3601546" cy="2266950"/>
          </a:xfrm>
        </p:grpSpPr>
        <p:sp>
          <p:nvSpPr>
            <p:cNvPr id="73" name="Freeform: Shape 96">
              <a:extLst>
                <a:ext uri="{FF2B5EF4-FFF2-40B4-BE49-F238E27FC236}">
                  <a16:creationId xmlns:a16="http://schemas.microsoft.com/office/drawing/2014/main" xmlns="" id="{5ADA0A9F-B90E-47CF-89DC-39CE0230E5AB}"/>
                </a:ext>
              </a:extLst>
            </p:cNvPr>
            <p:cNvSpPr/>
            <p:nvPr/>
          </p:nvSpPr>
          <p:spPr>
            <a:xfrm>
              <a:off x="-1926139" y="4190514"/>
              <a:ext cx="3590925" cy="2266950"/>
            </a:xfrm>
            <a:custGeom>
              <a:avLst/>
              <a:gdLst>
                <a:gd name="connsiteX0" fmla="*/ 3598936 w 3590925"/>
                <a:gd name="connsiteY0" fmla="*/ 2270303 h 2266950"/>
                <a:gd name="connsiteX1" fmla="*/ 3303985 w 3590925"/>
                <a:gd name="connsiteY1" fmla="*/ 2270303 h 2266950"/>
                <a:gd name="connsiteX2" fmla="*/ 3303985 w 3590925"/>
                <a:gd name="connsiteY2" fmla="*/ 2213477 h 2266950"/>
                <a:gd name="connsiteX3" fmla="*/ 3022568 w 3590925"/>
                <a:gd name="connsiteY3" fmla="*/ 2213477 h 2266950"/>
                <a:gd name="connsiteX4" fmla="*/ 3022568 w 3590925"/>
                <a:gd name="connsiteY4" fmla="*/ 2167481 h 2266950"/>
                <a:gd name="connsiteX5" fmla="*/ 2830440 w 3590925"/>
                <a:gd name="connsiteY5" fmla="*/ 2167481 h 2266950"/>
                <a:gd name="connsiteX6" fmla="*/ 2830440 w 3590925"/>
                <a:gd name="connsiteY6" fmla="*/ 2124180 h 2266950"/>
                <a:gd name="connsiteX7" fmla="*/ 2789854 w 3590925"/>
                <a:gd name="connsiteY7" fmla="*/ 2124180 h 2266950"/>
                <a:gd name="connsiteX8" fmla="*/ 2789854 w 3590925"/>
                <a:gd name="connsiteY8" fmla="*/ 2070068 h 2266950"/>
                <a:gd name="connsiteX9" fmla="*/ 2684317 w 3590925"/>
                <a:gd name="connsiteY9" fmla="*/ 2070068 h 2266950"/>
                <a:gd name="connsiteX10" fmla="*/ 2684317 w 3590925"/>
                <a:gd name="connsiteY10" fmla="*/ 2026768 h 2266950"/>
                <a:gd name="connsiteX11" fmla="*/ 2457021 w 3590925"/>
                <a:gd name="connsiteY11" fmla="*/ 2026768 h 2266950"/>
                <a:gd name="connsiteX12" fmla="*/ 2457021 w 3590925"/>
                <a:gd name="connsiteY12" fmla="*/ 1986182 h 2266950"/>
                <a:gd name="connsiteX13" fmla="*/ 1961826 w 3590925"/>
                <a:gd name="connsiteY13" fmla="*/ 1986182 h 2266950"/>
                <a:gd name="connsiteX14" fmla="*/ 1961826 w 3590925"/>
                <a:gd name="connsiteY14" fmla="*/ 1932061 h 2266950"/>
                <a:gd name="connsiteX15" fmla="*/ 1929356 w 3590925"/>
                <a:gd name="connsiteY15" fmla="*/ 1932061 h 2266950"/>
                <a:gd name="connsiteX16" fmla="*/ 1929356 w 3590925"/>
                <a:gd name="connsiteY16" fmla="*/ 1894180 h 2266950"/>
                <a:gd name="connsiteX17" fmla="*/ 1875234 w 3590925"/>
                <a:gd name="connsiteY17" fmla="*/ 1894180 h 2266950"/>
                <a:gd name="connsiteX18" fmla="*/ 1875234 w 3590925"/>
                <a:gd name="connsiteY18" fmla="*/ 1837353 h 2266950"/>
                <a:gd name="connsiteX19" fmla="*/ 1815703 w 3590925"/>
                <a:gd name="connsiteY19" fmla="*/ 1837353 h 2266950"/>
                <a:gd name="connsiteX20" fmla="*/ 1815703 w 3590925"/>
                <a:gd name="connsiteY20" fmla="*/ 1796758 h 2266950"/>
                <a:gd name="connsiteX21" fmla="*/ 1493691 w 3590925"/>
                <a:gd name="connsiteY21" fmla="*/ 1796758 h 2266950"/>
                <a:gd name="connsiteX22" fmla="*/ 1493691 w 3590925"/>
                <a:gd name="connsiteY22" fmla="*/ 1753467 h 2266950"/>
                <a:gd name="connsiteX23" fmla="*/ 1450400 w 3590925"/>
                <a:gd name="connsiteY23" fmla="*/ 1753467 h 2266950"/>
                <a:gd name="connsiteX24" fmla="*/ 1450400 w 3590925"/>
                <a:gd name="connsiteY24" fmla="*/ 1718291 h 2266950"/>
                <a:gd name="connsiteX25" fmla="*/ 1347569 w 3590925"/>
                <a:gd name="connsiteY25" fmla="*/ 1718291 h 2266950"/>
                <a:gd name="connsiteX26" fmla="*/ 1347569 w 3590925"/>
                <a:gd name="connsiteY26" fmla="*/ 1631699 h 2266950"/>
                <a:gd name="connsiteX27" fmla="*/ 1277217 w 3590925"/>
                <a:gd name="connsiteY27" fmla="*/ 1631699 h 2266950"/>
                <a:gd name="connsiteX28" fmla="*/ 1277217 w 3590925"/>
                <a:gd name="connsiteY28" fmla="*/ 1591104 h 2266950"/>
                <a:gd name="connsiteX29" fmla="*/ 1217686 w 3590925"/>
                <a:gd name="connsiteY29" fmla="*/ 1591104 h 2266950"/>
                <a:gd name="connsiteX30" fmla="*/ 1217686 w 3590925"/>
                <a:gd name="connsiteY30" fmla="*/ 1536992 h 2266950"/>
                <a:gd name="connsiteX31" fmla="*/ 1185215 w 3590925"/>
                <a:gd name="connsiteY31" fmla="*/ 1536992 h 2266950"/>
                <a:gd name="connsiteX32" fmla="*/ 1185215 w 3590925"/>
                <a:gd name="connsiteY32" fmla="*/ 1490986 h 2266950"/>
                <a:gd name="connsiteX33" fmla="*/ 1087803 w 3590925"/>
                <a:gd name="connsiteY33" fmla="*/ 1490986 h 2266950"/>
                <a:gd name="connsiteX34" fmla="*/ 1087803 w 3590925"/>
                <a:gd name="connsiteY34" fmla="*/ 1444990 h 2266950"/>
                <a:gd name="connsiteX35" fmla="*/ 1033682 w 3590925"/>
                <a:gd name="connsiteY35" fmla="*/ 1444990 h 2266950"/>
                <a:gd name="connsiteX36" fmla="*/ 1033682 w 3590925"/>
                <a:gd name="connsiteY36" fmla="*/ 1344863 h 2266950"/>
                <a:gd name="connsiteX37" fmla="*/ 1017441 w 3590925"/>
                <a:gd name="connsiteY37" fmla="*/ 1344863 h 2266950"/>
                <a:gd name="connsiteX38" fmla="*/ 1017441 w 3590925"/>
                <a:gd name="connsiteY38" fmla="*/ 1279922 h 2266950"/>
                <a:gd name="connsiteX39" fmla="*/ 987676 w 3590925"/>
                <a:gd name="connsiteY39" fmla="*/ 1279922 h 2266950"/>
                <a:gd name="connsiteX40" fmla="*/ 987676 w 3590925"/>
                <a:gd name="connsiteY40" fmla="*/ 1201445 h 2266950"/>
                <a:gd name="connsiteX41" fmla="*/ 898381 w 3590925"/>
                <a:gd name="connsiteY41" fmla="*/ 1201445 h 2266950"/>
                <a:gd name="connsiteX42" fmla="*/ 898381 w 3590925"/>
                <a:gd name="connsiteY42" fmla="*/ 1071563 h 2266950"/>
                <a:gd name="connsiteX43" fmla="*/ 876732 w 3590925"/>
                <a:gd name="connsiteY43" fmla="*/ 1071563 h 2266950"/>
                <a:gd name="connsiteX44" fmla="*/ 876732 w 3590925"/>
                <a:gd name="connsiteY44" fmla="*/ 1030976 h 2266950"/>
                <a:gd name="connsiteX45" fmla="*/ 860497 w 3590925"/>
                <a:gd name="connsiteY45" fmla="*/ 1030976 h 2266950"/>
                <a:gd name="connsiteX46" fmla="*/ 860497 w 3590925"/>
                <a:gd name="connsiteY46" fmla="*/ 982266 h 2266950"/>
                <a:gd name="connsiteX47" fmla="*/ 830731 w 3590925"/>
                <a:gd name="connsiteY47" fmla="*/ 982266 h 2266950"/>
                <a:gd name="connsiteX48" fmla="*/ 830731 w 3590925"/>
                <a:gd name="connsiteY48" fmla="*/ 892969 h 2266950"/>
                <a:gd name="connsiteX49" fmla="*/ 819907 w 3590925"/>
                <a:gd name="connsiteY49" fmla="*/ 892969 h 2266950"/>
                <a:gd name="connsiteX50" fmla="*/ 819907 w 3590925"/>
                <a:gd name="connsiteY50" fmla="*/ 830731 h 2266950"/>
                <a:gd name="connsiteX51" fmla="*/ 792848 w 3590925"/>
                <a:gd name="connsiteY51" fmla="*/ 830731 h 2266950"/>
                <a:gd name="connsiteX52" fmla="*/ 792848 w 3590925"/>
                <a:gd name="connsiteY52" fmla="*/ 782024 h 2266950"/>
                <a:gd name="connsiteX53" fmla="*/ 741435 w 3590925"/>
                <a:gd name="connsiteY53" fmla="*/ 782024 h 2266950"/>
                <a:gd name="connsiteX54" fmla="*/ 741435 w 3590925"/>
                <a:gd name="connsiteY54" fmla="*/ 733316 h 2266950"/>
                <a:gd name="connsiteX55" fmla="*/ 706257 w 3590925"/>
                <a:gd name="connsiteY55" fmla="*/ 733316 h 2266950"/>
                <a:gd name="connsiteX56" fmla="*/ 706257 w 3590925"/>
                <a:gd name="connsiteY56" fmla="*/ 657550 h 2266950"/>
                <a:gd name="connsiteX57" fmla="*/ 679197 w 3590925"/>
                <a:gd name="connsiteY57" fmla="*/ 657550 h 2266950"/>
                <a:gd name="connsiteX58" fmla="*/ 679197 w 3590925"/>
                <a:gd name="connsiteY58" fmla="*/ 573665 h 2266950"/>
                <a:gd name="connsiteX59" fmla="*/ 524957 w 3590925"/>
                <a:gd name="connsiteY59" fmla="*/ 573665 h 2266950"/>
                <a:gd name="connsiteX60" fmla="*/ 524957 w 3590925"/>
                <a:gd name="connsiteY60" fmla="*/ 535781 h 2266950"/>
                <a:gd name="connsiteX61" fmla="*/ 487074 w 3590925"/>
                <a:gd name="connsiteY61" fmla="*/ 535781 h 2266950"/>
                <a:gd name="connsiteX62" fmla="*/ 487074 w 3590925"/>
                <a:gd name="connsiteY62" fmla="*/ 492485 h 2266950"/>
                <a:gd name="connsiteX63" fmla="*/ 454603 w 3590925"/>
                <a:gd name="connsiteY63" fmla="*/ 492485 h 2266950"/>
                <a:gd name="connsiteX64" fmla="*/ 454603 w 3590925"/>
                <a:gd name="connsiteY64" fmla="*/ 457308 h 2266950"/>
                <a:gd name="connsiteX65" fmla="*/ 424837 w 3590925"/>
                <a:gd name="connsiteY65" fmla="*/ 457308 h 2266950"/>
                <a:gd name="connsiteX66" fmla="*/ 424837 w 3590925"/>
                <a:gd name="connsiteY66" fmla="*/ 389659 h 2266950"/>
                <a:gd name="connsiteX67" fmla="*/ 411307 w 3590925"/>
                <a:gd name="connsiteY67" fmla="*/ 389659 h 2266950"/>
                <a:gd name="connsiteX68" fmla="*/ 411307 w 3590925"/>
                <a:gd name="connsiteY68" fmla="*/ 340952 h 2266950"/>
                <a:gd name="connsiteX69" fmla="*/ 362600 w 3590925"/>
                <a:gd name="connsiteY69" fmla="*/ 340952 h 2266950"/>
                <a:gd name="connsiteX70" fmla="*/ 362600 w 3590925"/>
                <a:gd name="connsiteY70" fmla="*/ 248948 h 2266950"/>
                <a:gd name="connsiteX71" fmla="*/ 340952 w 3590925"/>
                <a:gd name="connsiteY71" fmla="*/ 248948 h 2266950"/>
                <a:gd name="connsiteX72" fmla="*/ 340952 w 3590925"/>
                <a:gd name="connsiteY72" fmla="*/ 189418 h 2266950"/>
                <a:gd name="connsiteX73" fmla="*/ 324716 w 3590925"/>
                <a:gd name="connsiteY73" fmla="*/ 189418 h 2266950"/>
                <a:gd name="connsiteX74" fmla="*/ 324716 w 3590925"/>
                <a:gd name="connsiteY74" fmla="*/ 156946 h 2266950"/>
                <a:gd name="connsiteX75" fmla="*/ 300362 w 3590925"/>
                <a:gd name="connsiteY75" fmla="*/ 156946 h 2266950"/>
                <a:gd name="connsiteX76" fmla="*/ 300362 w 3590925"/>
                <a:gd name="connsiteY76" fmla="*/ 108238 h 2266950"/>
                <a:gd name="connsiteX77" fmla="*/ 211065 w 3590925"/>
                <a:gd name="connsiteY77" fmla="*/ 108238 h 2266950"/>
                <a:gd name="connsiteX78" fmla="*/ 211065 w 3590925"/>
                <a:gd name="connsiteY78" fmla="*/ 67649 h 2266950"/>
                <a:gd name="connsiteX79" fmla="*/ 173182 w 3590925"/>
                <a:gd name="connsiteY79" fmla="*/ 67649 h 2266950"/>
                <a:gd name="connsiteX80" fmla="*/ 173182 w 3590925"/>
                <a:gd name="connsiteY80" fmla="*/ 0 h 2266950"/>
                <a:gd name="connsiteX81" fmla="*/ 0 w 3590925"/>
                <a:gd name="connsiteY81" fmla="*/ 0 h 2266950"/>
                <a:gd name="connsiteX82" fmla="*/ 0 w 3590925"/>
                <a:gd name="connsiteY82" fmla="*/ 10824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90925" h="2266950">
                  <a:moveTo>
                    <a:pt x="3598936" y="2270303"/>
                  </a:moveTo>
                  <a:lnTo>
                    <a:pt x="3303985" y="2270303"/>
                  </a:lnTo>
                  <a:lnTo>
                    <a:pt x="3303985" y="2213477"/>
                  </a:lnTo>
                  <a:lnTo>
                    <a:pt x="3022568" y="2213477"/>
                  </a:lnTo>
                  <a:lnTo>
                    <a:pt x="3022568" y="2167481"/>
                  </a:lnTo>
                  <a:lnTo>
                    <a:pt x="2830440" y="2167481"/>
                  </a:lnTo>
                  <a:lnTo>
                    <a:pt x="2830440" y="2124180"/>
                  </a:lnTo>
                  <a:lnTo>
                    <a:pt x="2789854" y="2124180"/>
                  </a:lnTo>
                  <a:lnTo>
                    <a:pt x="2789854" y="2070068"/>
                  </a:lnTo>
                  <a:lnTo>
                    <a:pt x="2684317" y="2070068"/>
                  </a:lnTo>
                  <a:lnTo>
                    <a:pt x="2684317" y="2026768"/>
                  </a:lnTo>
                  <a:lnTo>
                    <a:pt x="2457021" y="2026768"/>
                  </a:lnTo>
                  <a:lnTo>
                    <a:pt x="2457021" y="1986182"/>
                  </a:lnTo>
                  <a:lnTo>
                    <a:pt x="1961826" y="1986182"/>
                  </a:lnTo>
                  <a:lnTo>
                    <a:pt x="1961826" y="1932061"/>
                  </a:lnTo>
                  <a:lnTo>
                    <a:pt x="1929356" y="1932061"/>
                  </a:lnTo>
                  <a:lnTo>
                    <a:pt x="1929356" y="1894180"/>
                  </a:lnTo>
                  <a:lnTo>
                    <a:pt x="1875234" y="1894180"/>
                  </a:lnTo>
                  <a:lnTo>
                    <a:pt x="1875234" y="1837353"/>
                  </a:lnTo>
                  <a:lnTo>
                    <a:pt x="1815703" y="1837353"/>
                  </a:lnTo>
                  <a:lnTo>
                    <a:pt x="1815703" y="1796758"/>
                  </a:lnTo>
                  <a:lnTo>
                    <a:pt x="1493691" y="1796758"/>
                  </a:lnTo>
                  <a:lnTo>
                    <a:pt x="1493691" y="1753467"/>
                  </a:lnTo>
                  <a:lnTo>
                    <a:pt x="1450400" y="1753467"/>
                  </a:lnTo>
                  <a:lnTo>
                    <a:pt x="1450400" y="1718291"/>
                  </a:lnTo>
                  <a:lnTo>
                    <a:pt x="1347569" y="1718291"/>
                  </a:lnTo>
                  <a:lnTo>
                    <a:pt x="1347569" y="1631699"/>
                  </a:lnTo>
                  <a:lnTo>
                    <a:pt x="1277217" y="1631699"/>
                  </a:lnTo>
                  <a:lnTo>
                    <a:pt x="1277217" y="1591104"/>
                  </a:lnTo>
                  <a:lnTo>
                    <a:pt x="1217686" y="1591104"/>
                  </a:lnTo>
                  <a:lnTo>
                    <a:pt x="1217686" y="1536992"/>
                  </a:lnTo>
                  <a:lnTo>
                    <a:pt x="1185215" y="1536992"/>
                  </a:lnTo>
                  <a:lnTo>
                    <a:pt x="1185215" y="1490986"/>
                  </a:lnTo>
                  <a:lnTo>
                    <a:pt x="1087803" y="1490986"/>
                  </a:lnTo>
                  <a:lnTo>
                    <a:pt x="1087803" y="1444990"/>
                  </a:lnTo>
                  <a:lnTo>
                    <a:pt x="1033682" y="1444990"/>
                  </a:lnTo>
                  <a:lnTo>
                    <a:pt x="1033682" y="1344863"/>
                  </a:lnTo>
                  <a:lnTo>
                    <a:pt x="1017441" y="1344863"/>
                  </a:lnTo>
                  <a:lnTo>
                    <a:pt x="1017441" y="1279922"/>
                  </a:lnTo>
                  <a:lnTo>
                    <a:pt x="987676" y="1279922"/>
                  </a:lnTo>
                  <a:lnTo>
                    <a:pt x="987676" y="1201445"/>
                  </a:lnTo>
                  <a:lnTo>
                    <a:pt x="898381" y="1201445"/>
                  </a:lnTo>
                  <a:lnTo>
                    <a:pt x="898381" y="1071563"/>
                  </a:lnTo>
                  <a:lnTo>
                    <a:pt x="876732" y="1071563"/>
                  </a:lnTo>
                  <a:lnTo>
                    <a:pt x="876732" y="1030976"/>
                  </a:lnTo>
                  <a:lnTo>
                    <a:pt x="860497" y="1030976"/>
                  </a:lnTo>
                  <a:lnTo>
                    <a:pt x="860497" y="982266"/>
                  </a:lnTo>
                  <a:lnTo>
                    <a:pt x="830731" y="982266"/>
                  </a:lnTo>
                  <a:lnTo>
                    <a:pt x="830731" y="892969"/>
                  </a:lnTo>
                  <a:lnTo>
                    <a:pt x="819907" y="892969"/>
                  </a:lnTo>
                  <a:lnTo>
                    <a:pt x="819907" y="830731"/>
                  </a:lnTo>
                  <a:lnTo>
                    <a:pt x="792848" y="830731"/>
                  </a:lnTo>
                  <a:lnTo>
                    <a:pt x="792848" y="782024"/>
                  </a:lnTo>
                  <a:lnTo>
                    <a:pt x="741435" y="782024"/>
                  </a:lnTo>
                  <a:lnTo>
                    <a:pt x="741435" y="733316"/>
                  </a:lnTo>
                  <a:lnTo>
                    <a:pt x="706257" y="733316"/>
                  </a:lnTo>
                  <a:lnTo>
                    <a:pt x="706257" y="657550"/>
                  </a:lnTo>
                  <a:lnTo>
                    <a:pt x="679197" y="657550"/>
                  </a:lnTo>
                  <a:lnTo>
                    <a:pt x="679197" y="573665"/>
                  </a:lnTo>
                  <a:lnTo>
                    <a:pt x="524957" y="573665"/>
                  </a:lnTo>
                  <a:lnTo>
                    <a:pt x="524957" y="535781"/>
                  </a:lnTo>
                  <a:lnTo>
                    <a:pt x="487074" y="535781"/>
                  </a:lnTo>
                  <a:lnTo>
                    <a:pt x="487074" y="492485"/>
                  </a:lnTo>
                  <a:lnTo>
                    <a:pt x="454603" y="492485"/>
                  </a:lnTo>
                  <a:lnTo>
                    <a:pt x="454603" y="457308"/>
                  </a:lnTo>
                  <a:lnTo>
                    <a:pt x="424837" y="457308"/>
                  </a:lnTo>
                  <a:lnTo>
                    <a:pt x="424837" y="389659"/>
                  </a:lnTo>
                  <a:lnTo>
                    <a:pt x="411307" y="389659"/>
                  </a:lnTo>
                  <a:lnTo>
                    <a:pt x="411307" y="340952"/>
                  </a:lnTo>
                  <a:lnTo>
                    <a:pt x="362600" y="340952"/>
                  </a:lnTo>
                  <a:lnTo>
                    <a:pt x="362600" y="248948"/>
                  </a:lnTo>
                  <a:lnTo>
                    <a:pt x="340952" y="248948"/>
                  </a:lnTo>
                  <a:lnTo>
                    <a:pt x="340952" y="189418"/>
                  </a:lnTo>
                  <a:lnTo>
                    <a:pt x="324716" y="189418"/>
                  </a:lnTo>
                  <a:lnTo>
                    <a:pt x="324716" y="156946"/>
                  </a:lnTo>
                  <a:lnTo>
                    <a:pt x="300362" y="156946"/>
                  </a:lnTo>
                  <a:lnTo>
                    <a:pt x="300362" y="108238"/>
                  </a:lnTo>
                  <a:lnTo>
                    <a:pt x="211065" y="108238"/>
                  </a:lnTo>
                  <a:lnTo>
                    <a:pt x="211065" y="67649"/>
                  </a:lnTo>
                  <a:lnTo>
                    <a:pt x="173182" y="67649"/>
                  </a:lnTo>
                  <a:lnTo>
                    <a:pt x="173182" y="0"/>
                  </a:lnTo>
                  <a:lnTo>
                    <a:pt x="0" y="0"/>
                  </a:lnTo>
                  <a:lnTo>
                    <a:pt x="0" y="10824"/>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74" name="Group 73">
              <a:extLst>
                <a:ext uri="{FF2B5EF4-FFF2-40B4-BE49-F238E27FC236}">
                  <a16:creationId xmlns:a16="http://schemas.microsoft.com/office/drawing/2014/main" xmlns="" id="{81B05B32-6ECF-454B-9D13-B5C0100E50DE}"/>
                </a:ext>
              </a:extLst>
            </p:cNvPr>
            <p:cNvGrpSpPr/>
            <p:nvPr/>
          </p:nvGrpSpPr>
          <p:grpSpPr>
            <a:xfrm>
              <a:off x="-1363081" y="4692395"/>
              <a:ext cx="3038488" cy="1762135"/>
              <a:chOff x="-1363081" y="4692395"/>
              <a:chExt cx="3038488" cy="1762135"/>
            </a:xfrm>
          </p:grpSpPr>
          <p:sp>
            <p:nvSpPr>
              <p:cNvPr id="75" name="Freeform: Shape 95">
                <a:extLst>
                  <a:ext uri="{FF2B5EF4-FFF2-40B4-BE49-F238E27FC236}">
                    <a16:creationId xmlns:a16="http://schemas.microsoft.com/office/drawing/2014/main" xmlns="" id="{FE311E46-D701-4387-8433-71863AE7AD75}"/>
                  </a:ext>
                </a:extLst>
              </p:cNvPr>
              <p:cNvSpPr/>
              <p:nvPr/>
            </p:nvSpPr>
            <p:spPr>
              <a:xfrm>
                <a:off x="-1363081" y="46923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6" name="Freeform: Shape 97">
                <a:extLst>
                  <a:ext uri="{FF2B5EF4-FFF2-40B4-BE49-F238E27FC236}">
                    <a16:creationId xmlns:a16="http://schemas.microsoft.com/office/drawing/2014/main" xmlns="" id="{37DD6BD5-E25A-430D-89CC-E8B7090D27F7}"/>
                  </a:ext>
                </a:extLst>
              </p:cNvPr>
              <p:cNvSpPr/>
              <p:nvPr/>
            </p:nvSpPr>
            <p:spPr>
              <a:xfrm>
                <a:off x="-1267831" y="46923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7" name="Freeform: Shape 98">
                <a:extLst>
                  <a:ext uri="{FF2B5EF4-FFF2-40B4-BE49-F238E27FC236}">
                    <a16:creationId xmlns:a16="http://schemas.microsoft.com/office/drawing/2014/main" xmlns="" id="{E0460A4B-DA9A-41CC-9C60-2285E57F0ABF}"/>
                  </a:ext>
                </a:extLst>
              </p:cNvPr>
              <p:cNvSpPr/>
              <p:nvPr/>
            </p:nvSpPr>
            <p:spPr>
              <a:xfrm>
                <a:off x="-1153531" y="488289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8" name="Freeform: Shape 99">
                <a:extLst>
                  <a:ext uri="{FF2B5EF4-FFF2-40B4-BE49-F238E27FC236}">
                    <a16:creationId xmlns:a16="http://schemas.microsoft.com/office/drawing/2014/main" xmlns="" id="{59F0ED85-A814-4ACA-BF07-531E7E1BDB70}"/>
                  </a:ext>
                </a:extLst>
              </p:cNvPr>
              <p:cNvSpPr/>
              <p:nvPr/>
            </p:nvSpPr>
            <p:spPr>
              <a:xfrm>
                <a:off x="-982080" y="53019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79" name="Freeform: Shape 100">
                <a:extLst>
                  <a:ext uri="{FF2B5EF4-FFF2-40B4-BE49-F238E27FC236}">
                    <a16:creationId xmlns:a16="http://schemas.microsoft.com/office/drawing/2014/main" xmlns="" id="{7F7D4BB1-C941-46F3-A179-13A5C1303923}"/>
                  </a:ext>
                </a:extLst>
              </p:cNvPr>
              <p:cNvSpPr/>
              <p:nvPr/>
            </p:nvSpPr>
            <p:spPr>
              <a:xfrm>
                <a:off x="-124828" y="59116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0" name="Freeform: Shape 101">
                <a:extLst>
                  <a:ext uri="{FF2B5EF4-FFF2-40B4-BE49-F238E27FC236}">
                    <a16:creationId xmlns:a16="http://schemas.microsoft.com/office/drawing/2014/main" xmlns="" id="{9BB8A274-B45E-4BAD-8EBA-F6EDA6354C13}"/>
                  </a:ext>
                </a:extLst>
              </p:cNvPr>
              <p:cNvSpPr/>
              <p:nvPr/>
            </p:nvSpPr>
            <p:spPr>
              <a:xfrm>
                <a:off x="1665882" y="638785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sp>
        <p:nvSpPr>
          <p:cNvPr id="81" name="TextBox 80">
            <a:extLst>
              <a:ext uri="{FF2B5EF4-FFF2-40B4-BE49-F238E27FC236}">
                <a16:creationId xmlns:a16="http://schemas.microsoft.com/office/drawing/2014/main" xmlns="" id="{A5B8FB9E-08C4-4FE1-9857-DBE63EE4771A}"/>
              </a:ext>
            </a:extLst>
          </p:cNvPr>
          <p:cNvSpPr txBox="1"/>
          <p:nvPr/>
        </p:nvSpPr>
        <p:spPr>
          <a:xfrm>
            <a:off x="6772203" y="4125612"/>
            <a:ext cx="638297" cy="345461"/>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363636"/>
                </a:solidFill>
                <a:effectLst/>
                <a:uLnTx/>
                <a:uFillTx/>
                <a:latin typeface="Arial" charset="0"/>
                <a:cs typeface="Arial" panose="020B0604020202020204" pitchFamily="34" charset="0"/>
              </a:rPr>
              <a:t>Temps</a:t>
            </a:r>
          </a:p>
        </p:txBody>
      </p:sp>
      <p:sp>
        <p:nvSpPr>
          <p:cNvPr id="82" name="TextBox 81">
            <a:extLst>
              <a:ext uri="{FF2B5EF4-FFF2-40B4-BE49-F238E27FC236}">
                <a16:creationId xmlns:a16="http://schemas.microsoft.com/office/drawing/2014/main" xmlns="" id="{FAC54364-53B1-4F36-A2AA-B6ACC89FB926}"/>
              </a:ext>
            </a:extLst>
          </p:cNvPr>
          <p:cNvSpPr txBox="1"/>
          <p:nvPr/>
        </p:nvSpPr>
        <p:spPr>
          <a:xfrm rot="16200000">
            <a:off x="4295961" y="2977884"/>
            <a:ext cx="1130685" cy="272758"/>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300" dirty="0">
                <a:solidFill>
                  <a:srgbClr val="4D4D4D"/>
                </a:solidFill>
                <a:latin typeface="Arial" charset="0"/>
                <a:cs typeface="Arial" panose="020B0604020202020204" pitchFamily="34" charset="0"/>
              </a:rPr>
              <a:t>Survie globale</a:t>
            </a:r>
            <a:endParaRPr kumimoji="0" lang="fr-FR" sz="1300" b="0" i="0" u="none" strike="noStrike" kern="1200" cap="none" spc="0" normalizeH="0" baseline="0" dirty="0">
              <a:ln>
                <a:noFill/>
              </a:ln>
              <a:solidFill>
                <a:srgbClr val="4D4D4D"/>
              </a:solidFill>
              <a:effectLst/>
              <a:uLnTx/>
              <a:uFillTx/>
              <a:latin typeface="Arial" charset="0"/>
              <a:cs typeface="Arial" panose="020B0604020202020204" pitchFamily="34" charset="0"/>
            </a:endParaRPr>
          </a:p>
        </p:txBody>
      </p:sp>
      <p:sp>
        <p:nvSpPr>
          <p:cNvPr id="83" name="TextBox 82">
            <a:extLst>
              <a:ext uri="{FF2B5EF4-FFF2-40B4-BE49-F238E27FC236}">
                <a16:creationId xmlns:a16="http://schemas.microsoft.com/office/drawing/2014/main" xmlns="" id="{F9B6A738-4763-457E-B4E7-5481EFBEF21A}"/>
              </a:ext>
            </a:extLst>
          </p:cNvPr>
          <p:cNvSpPr txBox="1"/>
          <p:nvPr/>
        </p:nvSpPr>
        <p:spPr>
          <a:xfrm>
            <a:off x="5045665" y="2192620"/>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1,00</a:t>
            </a:r>
          </a:p>
        </p:txBody>
      </p:sp>
      <p:grpSp>
        <p:nvGrpSpPr>
          <p:cNvPr id="84" name="Group 83">
            <a:extLst>
              <a:ext uri="{FF2B5EF4-FFF2-40B4-BE49-F238E27FC236}">
                <a16:creationId xmlns:a16="http://schemas.microsoft.com/office/drawing/2014/main" xmlns="" id="{E92A6B54-5CF9-4EA5-9F51-4F7EED3812CF}"/>
              </a:ext>
            </a:extLst>
          </p:cNvPr>
          <p:cNvGrpSpPr/>
          <p:nvPr/>
        </p:nvGrpSpPr>
        <p:grpSpPr>
          <a:xfrm>
            <a:off x="5512006" y="3948000"/>
            <a:ext cx="3178719" cy="284763"/>
            <a:chOff x="1604945" y="4684423"/>
            <a:chExt cx="4976515" cy="432366"/>
          </a:xfrm>
        </p:grpSpPr>
        <p:sp>
          <p:nvSpPr>
            <p:cNvPr id="85" name="TextBox 84">
              <a:extLst>
                <a:ext uri="{FF2B5EF4-FFF2-40B4-BE49-F238E27FC236}">
                  <a16:creationId xmlns:a16="http://schemas.microsoft.com/office/drawing/2014/main" xmlns="" id="{AC8611E9-8E0F-4052-B411-D7B62689A0BE}"/>
                </a:ext>
              </a:extLst>
            </p:cNvPr>
            <p:cNvSpPr txBox="1"/>
            <p:nvPr/>
          </p:nvSpPr>
          <p:spPr>
            <a:xfrm>
              <a:off x="2354403" y="4691799"/>
              <a:ext cx="259379"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86" name="TextBox 85">
              <a:extLst>
                <a:ext uri="{FF2B5EF4-FFF2-40B4-BE49-F238E27FC236}">
                  <a16:creationId xmlns:a16="http://schemas.microsoft.com/office/drawing/2014/main" xmlns="" id="{3118153B-E9B2-460F-A5BD-ECB743A1DA63}"/>
                </a:ext>
              </a:extLst>
            </p:cNvPr>
            <p:cNvSpPr txBox="1"/>
            <p:nvPr/>
          </p:nvSpPr>
          <p:spPr>
            <a:xfrm>
              <a:off x="5390161" y="4691799"/>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30</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87" name="TextBox 86">
              <a:extLst>
                <a:ext uri="{FF2B5EF4-FFF2-40B4-BE49-F238E27FC236}">
                  <a16:creationId xmlns:a16="http://schemas.microsoft.com/office/drawing/2014/main" xmlns="" id="{22E9B6C3-7864-4C88-BB3B-5011B55F162B}"/>
                </a:ext>
              </a:extLst>
            </p:cNvPr>
            <p:cNvSpPr txBox="1"/>
            <p:nvPr/>
          </p:nvSpPr>
          <p:spPr>
            <a:xfrm>
              <a:off x="1604945" y="4691799"/>
              <a:ext cx="259381" cy="4141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88" name="TextBox 87">
              <a:extLst>
                <a:ext uri="{FF2B5EF4-FFF2-40B4-BE49-F238E27FC236}">
                  <a16:creationId xmlns:a16="http://schemas.microsoft.com/office/drawing/2014/main" xmlns="" id="{606BB485-79DC-47B0-B4A9-22AE915AB80E}"/>
                </a:ext>
              </a:extLst>
            </p:cNvPr>
            <p:cNvSpPr txBox="1"/>
            <p:nvPr/>
          </p:nvSpPr>
          <p:spPr>
            <a:xfrm>
              <a:off x="3064752" y="4691799"/>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12</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89" name="TextBox 88">
              <a:extLst>
                <a:ext uri="{FF2B5EF4-FFF2-40B4-BE49-F238E27FC236}">
                  <a16:creationId xmlns:a16="http://schemas.microsoft.com/office/drawing/2014/main" xmlns="" id="{0BF65FF7-8098-478A-BA86-FC27CCADF87E}"/>
                </a:ext>
              </a:extLst>
            </p:cNvPr>
            <p:cNvSpPr txBox="1"/>
            <p:nvPr/>
          </p:nvSpPr>
          <p:spPr>
            <a:xfrm>
              <a:off x="3832734"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18</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90" name="TextBox 89">
              <a:extLst>
                <a:ext uri="{FF2B5EF4-FFF2-40B4-BE49-F238E27FC236}">
                  <a16:creationId xmlns:a16="http://schemas.microsoft.com/office/drawing/2014/main" xmlns="" id="{53E80D3A-A8DB-4026-B440-CA2DBA1DB165}"/>
                </a:ext>
              </a:extLst>
            </p:cNvPr>
            <p:cNvSpPr txBox="1"/>
            <p:nvPr/>
          </p:nvSpPr>
          <p:spPr>
            <a:xfrm>
              <a:off x="4622545" y="4688693"/>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24</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sp>
          <p:nvSpPr>
            <p:cNvPr id="91" name="TextBox 90">
              <a:extLst>
                <a:ext uri="{FF2B5EF4-FFF2-40B4-BE49-F238E27FC236}">
                  <a16:creationId xmlns:a16="http://schemas.microsoft.com/office/drawing/2014/main" xmlns="" id="{74C246B2-3933-4963-8FAE-495F57130E24}"/>
                </a:ext>
              </a:extLst>
            </p:cNvPr>
            <p:cNvSpPr txBox="1"/>
            <p:nvPr/>
          </p:nvSpPr>
          <p:spPr>
            <a:xfrm>
              <a:off x="6176523" y="4684423"/>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36</a:t>
              </a:r>
              <a:endParaRPr kumimoji="0" lang="fr-FR" sz="1300" b="0" i="0" u="none" strike="noStrike" kern="1200" cap="none" spc="0" normalizeH="0" baseline="0" dirty="0">
                <a:ln>
                  <a:noFill/>
                </a:ln>
                <a:solidFill>
                  <a:srgbClr val="B2C0D8"/>
                </a:solidFill>
                <a:effectLst/>
                <a:uLnTx/>
                <a:uFillTx/>
                <a:latin typeface="Arial" charset="0"/>
                <a:ea typeface="+mn-ea"/>
                <a:cs typeface="Arial" panose="020B0604020202020204" pitchFamily="34" charset="0"/>
              </a:endParaRPr>
            </a:p>
          </p:txBody>
        </p:sp>
      </p:grpSp>
      <p:sp>
        <p:nvSpPr>
          <p:cNvPr id="92" name="TextBox 91">
            <a:extLst>
              <a:ext uri="{FF2B5EF4-FFF2-40B4-BE49-F238E27FC236}">
                <a16:creationId xmlns:a16="http://schemas.microsoft.com/office/drawing/2014/main" xmlns="" id="{F2CEF1F0-1F75-4214-B48B-C2713ACEDC8C}"/>
              </a:ext>
            </a:extLst>
          </p:cNvPr>
          <p:cNvSpPr txBox="1"/>
          <p:nvPr/>
        </p:nvSpPr>
        <p:spPr>
          <a:xfrm>
            <a:off x="8535341" y="4220393"/>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E75C00"/>
              </a:solidFill>
              <a:effectLst/>
              <a:uLnTx/>
              <a:uFillTx/>
              <a:latin typeface="Arial" charset="0"/>
              <a:ea typeface="+mn-ea"/>
              <a:cs typeface="Arial" panose="020B0604020202020204" pitchFamily="34" charset="0"/>
            </a:endParaRPr>
          </a:p>
        </p:txBody>
      </p:sp>
      <p:sp>
        <p:nvSpPr>
          <p:cNvPr id="93" name="Rectangle 92">
            <a:extLst>
              <a:ext uri="{FF2B5EF4-FFF2-40B4-BE49-F238E27FC236}">
                <a16:creationId xmlns:a16="http://schemas.microsoft.com/office/drawing/2014/main" xmlns="" id="{3DF47AF5-DDB1-4C63-AA99-536C4CFBCACD}"/>
              </a:ext>
            </a:extLst>
          </p:cNvPr>
          <p:cNvSpPr/>
          <p:nvPr/>
        </p:nvSpPr>
        <p:spPr>
          <a:xfrm>
            <a:off x="4429526" y="4149081"/>
            <a:ext cx="1045424" cy="292388"/>
          </a:xfrm>
          <a:prstGeom prst="rect">
            <a:avLst/>
          </a:prstGeom>
        </p:spPr>
        <p:txBody>
          <a:bodyPr wrap="square">
            <a:spAutoFit/>
          </a:bodyPr>
          <a:lstStyle/>
          <a:p>
            <a:pPr lvl="0" algn="r" defTabSz="914400" fontAlgn="base">
              <a:spcBef>
                <a:spcPct val="0"/>
              </a:spcBef>
              <a:spcAft>
                <a:spcPct val="0"/>
              </a:spcAft>
              <a:defRPr/>
            </a:pPr>
            <a:r>
              <a:rPr lang="fr-FR" sz="1300" dirty="0">
                <a:solidFill>
                  <a:srgbClr val="4D4D4D"/>
                </a:solidFill>
                <a:latin typeface="Arial" charset="0"/>
                <a:cs typeface="Arial" panose="020B0604020202020204" pitchFamily="34" charset="0"/>
              </a:rPr>
              <a:t>N</a:t>
            </a:r>
          </a:p>
        </p:txBody>
      </p:sp>
      <p:sp>
        <p:nvSpPr>
          <p:cNvPr id="94" name="TextBox 93">
            <a:extLst>
              <a:ext uri="{FF2B5EF4-FFF2-40B4-BE49-F238E27FC236}">
                <a16:creationId xmlns:a16="http://schemas.microsoft.com/office/drawing/2014/main" xmlns="" id="{DE113A76-F787-4F46-BD9F-5D3A899C55DF}"/>
              </a:ext>
            </a:extLst>
          </p:cNvPr>
          <p:cNvSpPr txBox="1"/>
          <p:nvPr/>
        </p:nvSpPr>
        <p:spPr>
          <a:xfrm>
            <a:off x="5519787" y="2027029"/>
            <a:ext cx="2961067" cy="292388"/>
          </a:xfrm>
          <a:prstGeom prst="rect">
            <a:avLst/>
          </a:prstGeom>
          <a:noFill/>
        </p:spPr>
        <p:txBody>
          <a:bodyPr wrap="none" rtlCol="0">
            <a:spAutoFit/>
          </a:bodyPr>
          <a:lstStyle/>
          <a:p>
            <a:pPr algn="ctr"/>
            <a:r>
              <a:rPr lang="fr-FR" sz="1300" dirty="0">
                <a:solidFill>
                  <a:srgbClr val="4D4D4D"/>
                </a:solidFill>
              </a:rPr>
              <a:t>Estimation de survie de Kaplan-Meier</a:t>
            </a:r>
          </a:p>
        </p:txBody>
      </p:sp>
      <p:cxnSp>
        <p:nvCxnSpPr>
          <p:cNvPr id="95" name="Straight Connector 94">
            <a:extLst>
              <a:ext uri="{FF2B5EF4-FFF2-40B4-BE49-F238E27FC236}">
                <a16:creationId xmlns:a16="http://schemas.microsoft.com/office/drawing/2014/main" xmlns="" id="{B7D476D5-8875-43CC-ABDD-0316B15AE0D7}"/>
              </a:ext>
            </a:extLst>
          </p:cNvPr>
          <p:cNvCxnSpPr/>
          <p:nvPr/>
        </p:nvCxnSpPr>
        <p:spPr>
          <a:xfrm>
            <a:off x="6833644" y="2579055"/>
            <a:ext cx="36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EF17FB90-1138-4054-A06A-340B8B1DBB73}"/>
              </a:ext>
            </a:extLst>
          </p:cNvPr>
          <p:cNvCxnSpPr/>
          <p:nvPr/>
        </p:nvCxnSpPr>
        <p:spPr>
          <a:xfrm>
            <a:off x="6833644" y="2861144"/>
            <a:ext cx="36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xmlns="" id="{222E4A0D-6F1A-406A-B6D1-DC9A544C1A95}"/>
              </a:ext>
            </a:extLst>
          </p:cNvPr>
          <p:cNvGrpSpPr/>
          <p:nvPr/>
        </p:nvGrpSpPr>
        <p:grpSpPr>
          <a:xfrm>
            <a:off x="4869397" y="2445374"/>
            <a:ext cx="3774842" cy="2206330"/>
            <a:chOff x="4869397" y="2745422"/>
            <a:chExt cx="3774842" cy="2206330"/>
          </a:xfrm>
        </p:grpSpPr>
        <p:grpSp>
          <p:nvGrpSpPr>
            <p:cNvPr id="98" name="Group 97">
              <a:extLst>
                <a:ext uri="{FF2B5EF4-FFF2-40B4-BE49-F238E27FC236}">
                  <a16:creationId xmlns:a16="http://schemas.microsoft.com/office/drawing/2014/main" xmlns="" id="{3195F26A-08B2-4F08-9F01-B4C9F089DB92}"/>
                </a:ext>
              </a:extLst>
            </p:cNvPr>
            <p:cNvGrpSpPr/>
            <p:nvPr/>
          </p:nvGrpSpPr>
          <p:grpSpPr>
            <a:xfrm>
              <a:off x="4869397" y="4678994"/>
              <a:ext cx="3774842" cy="272758"/>
              <a:chOff x="377488" y="4678994"/>
              <a:chExt cx="3774842" cy="272758"/>
            </a:xfrm>
          </p:grpSpPr>
          <p:sp>
            <p:nvSpPr>
              <p:cNvPr id="100" name="TextBox 99">
                <a:extLst>
                  <a:ext uri="{FF2B5EF4-FFF2-40B4-BE49-F238E27FC236}">
                    <a16:creationId xmlns:a16="http://schemas.microsoft.com/office/drawing/2014/main" xmlns="" id="{69AF6056-A3BF-4344-B4AB-CC726B181875}"/>
                  </a:ext>
                </a:extLst>
              </p:cNvPr>
              <p:cNvSpPr txBox="1"/>
              <p:nvPr/>
            </p:nvSpPr>
            <p:spPr>
              <a:xfrm>
                <a:off x="377488" y="4678994"/>
                <a:ext cx="55520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300" dirty="0">
                    <a:solidFill>
                      <a:srgbClr val="B60D27"/>
                    </a:solidFill>
                    <a:cs typeface="Arial" panose="020B0604020202020204" pitchFamily="34" charset="0"/>
                  </a:rPr>
                  <a:t>Bras</a:t>
                </a: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 1</a:t>
                </a:r>
              </a:p>
            </p:txBody>
          </p:sp>
          <p:sp>
            <p:nvSpPr>
              <p:cNvPr id="101" name="TextBox 100">
                <a:extLst>
                  <a:ext uri="{FF2B5EF4-FFF2-40B4-BE49-F238E27FC236}">
                    <a16:creationId xmlns:a16="http://schemas.microsoft.com/office/drawing/2014/main" xmlns="" id="{1CAF390C-F141-45AF-BA8C-9E20E098610B}"/>
                  </a:ext>
                </a:extLst>
              </p:cNvPr>
              <p:cNvSpPr txBox="1"/>
              <p:nvPr/>
            </p:nvSpPr>
            <p:spPr>
              <a:xfrm>
                <a:off x="1452322" y="467899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36</a:t>
                </a:r>
              </a:p>
            </p:txBody>
          </p:sp>
          <p:sp>
            <p:nvSpPr>
              <p:cNvPr id="102" name="TextBox 101">
                <a:extLst>
                  <a:ext uri="{FF2B5EF4-FFF2-40B4-BE49-F238E27FC236}">
                    <a16:creationId xmlns:a16="http://schemas.microsoft.com/office/drawing/2014/main" xmlns="" id="{1DDB0D11-97EC-4979-9FF6-8F23FBA0634C}"/>
                  </a:ext>
                </a:extLst>
              </p:cNvPr>
              <p:cNvSpPr txBox="1"/>
              <p:nvPr/>
            </p:nvSpPr>
            <p:spPr>
              <a:xfrm>
                <a:off x="3484368" y="4678995"/>
                <a:ext cx="165678" cy="27275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0</a:t>
                </a:r>
              </a:p>
            </p:txBody>
          </p:sp>
          <p:sp>
            <p:nvSpPr>
              <p:cNvPr id="103" name="TextBox 102">
                <a:extLst>
                  <a:ext uri="{FF2B5EF4-FFF2-40B4-BE49-F238E27FC236}">
                    <a16:creationId xmlns:a16="http://schemas.microsoft.com/office/drawing/2014/main" xmlns="" id="{41F8FB9D-9750-42B3-8121-9E8B6EB169C4}"/>
                  </a:ext>
                </a:extLst>
              </p:cNvPr>
              <p:cNvSpPr txBox="1"/>
              <p:nvPr/>
            </p:nvSpPr>
            <p:spPr>
              <a:xfrm>
                <a:off x="973610" y="467899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57</a:t>
                </a:r>
              </a:p>
            </p:txBody>
          </p:sp>
          <p:sp>
            <p:nvSpPr>
              <p:cNvPr id="104" name="TextBox 103">
                <a:extLst>
                  <a:ext uri="{FF2B5EF4-FFF2-40B4-BE49-F238E27FC236}">
                    <a16:creationId xmlns:a16="http://schemas.microsoft.com/office/drawing/2014/main" xmlns="" id="{4E6E628F-9709-4AF8-AAF0-4DE0023B3895}"/>
                  </a:ext>
                </a:extLst>
              </p:cNvPr>
              <p:cNvSpPr txBox="1"/>
              <p:nvPr/>
            </p:nvSpPr>
            <p:spPr>
              <a:xfrm>
                <a:off x="1879995" y="4678994"/>
                <a:ext cx="305139"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 16</a:t>
                </a:r>
              </a:p>
            </p:txBody>
          </p:sp>
          <p:sp>
            <p:nvSpPr>
              <p:cNvPr id="105" name="TextBox 104">
                <a:extLst>
                  <a:ext uri="{FF2B5EF4-FFF2-40B4-BE49-F238E27FC236}">
                    <a16:creationId xmlns:a16="http://schemas.microsoft.com/office/drawing/2014/main" xmlns="" id="{D33AA50F-4887-407B-A107-CB98F6A7A441}"/>
                  </a:ext>
                </a:extLst>
              </p:cNvPr>
              <p:cNvSpPr txBox="1"/>
              <p:nvPr/>
            </p:nvSpPr>
            <p:spPr>
              <a:xfrm>
                <a:off x="2470809" y="4678994"/>
                <a:ext cx="212165"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 8</a:t>
                </a:r>
              </a:p>
            </p:txBody>
          </p:sp>
          <p:sp>
            <p:nvSpPr>
              <p:cNvPr id="106" name="TextBox 105">
                <a:extLst>
                  <a:ext uri="{FF2B5EF4-FFF2-40B4-BE49-F238E27FC236}">
                    <a16:creationId xmlns:a16="http://schemas.microsoft.com/office/drawing/2014/main" xmlns="" id="{61480952-7717-43B4-8BF0-EBDBB6A4BCF1}"/>
                  </a:ext>
                </a:extLst>
              </p:cNvPr>
              <p:cNvSpPr txBox="1"/>
              <p:nvPr/>
            </p:nvSpPr>
            <p:spPr>
              <a:xfrm>
                <a:off x="2970814" y="4678994"/>
                <a:ext cx="212165"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 5</a:t>
                </a:r>
              </a:p>
            </p:txBody>
          </p:sp>
          <p:sp>
            <p:nvSpPr>
              <p:cNvPr id="107" name="TextBox 106">
                <a:extLst>
                  <a:ext uri="{FF2B5EF4-FFF2-40B4-BE49-F238E27FC236}">
                    <a16:creationId xmlns:a16="http://schemas.microsoft.com/office/drawing/2014/main" xmlns="" id="{1272A165-7A10-492A-97EC-42ACD9F41289}"/>
                  </a:ext>
                </a:extLst>
              </p:cNvPr>
              <p:cNvSpPr txBox="1"/>
              <p:nvPr/>
            </p:nvSpPr>
            <p:spPr>
              <a:xfrm>
                <a:off x="3986652" y="4678995"/>
                <a:ext cx="165678" cy="27275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0</a:t>
                </a:r>
              </a:p>
            </p:txBody>
          </p:sp>
        </p:grpSp>
        <p:sp>
          <p:nvSpPr>
            <p:cNvPr id="99" name="TextBox 98">
              <a:extLst>
                <a:ext uri="{FF2B5EF4-FFF2-40B4-BE49-F238E27FC236}">
                  <a16:creationId xmlns:a16="http://schemas.microsoft.com/office/drawing/2014/main" xmlns="" id="{CB7434D4-AC6F-4D6A-AEF5-3B4CC7C9DA66}"/>
                </a:ext>
              </a:extLst>
            </p:cNvPr>
            <p:cNvSpPr txBox="1"/>
            <p:nvPr/>
          </p:nvSpPr>
          <p:spPr>
            <a:xfrm>
              <a:off x="7193643" y="2745422"/>
              <a:ext cx="667170" cy="292388"/>
            </a:xfrm>
            <a:prstGeom prst="rect">
              <a:avLst/>
            </a:prstGeom>
            <a:noFill/>
          </p:spPr>
          <p:txBody>
            <a:bodyPr wrap="none" rtlCol="0">
              <a:spAutoFit/>
            </a:bodyPr>
            <a:lstStyle/>
            <a:p>
              <a:r>
                <a:rPr lang="fr-FR" sz="1300" dirty="0">
                  <a:solidFill>
                    <a:srgbClr val="B60D27"/>
                  </a:solidFill>
                </a:rPr>
                <a:t>Bras 1</a:t>
              </a:r>
            </a:p>
          </p:txBody>
        </p:sp>
      </p:grpSp>
      <p:grpSp>
        <p:nvGrpSpPr>
          <p:cNvPr id="108" name="Group 107">
            <a:extLst>
              <a:ext uri="{FF2B5EF4-FFF2-40B4-BE49-F238E27FC236}">
                <a16:creationId xmlns:a16="http://schemas.microsoft.com/office/drawing/2014/main" xmlns="" id="{60F56827-5329-4934-84F7-BC310D22706E}"/>
              </a:ext>
            </a:extLst>
          </p:cNvPr>
          <p:cNvGrpSpPr/>
          <p:nvPr/>
        </p:nvGrpSpPr>
        <p:grpSpPr>
          <a:xfrm>
            <a:off x="4869397" y="2716733"/>
            <a:ext cx="3774842" cy="2153458"/>
            <a:chOff x="4869397" y="3016781"/>
            <a:chExt cx="3774842" cy="2153458"/>
          </a:xfrm>
        </p:grpSpPr>
        <p:grpSp>
          <p:nvGrpSpPr>
            <p:cNvPr id="109" name="Group 108">
              <a:extLst>
                <a:ext uri="{FF2B5EF4-FFF2-40B4-BE49-F238E27FC236}">
                  <a16:creationId xmlns:a16="http://schemas.microsoft.com/office/drawing/2014/main" xmlns="" id="{9FA24BEC-0710-43C4-92AB-5091581422AF}"/>
                </a:ext>
              </a:extLst>
            </p:cNvPr>
            <p:cNvGrpSpPr/>
            <p:nvPr/>
          </p:nvGrpSpPr>
          <p:grpSpPr>
            <a:xfrm>
              <a:off x="4869397" y="4720375"/>
              <a:ext cx="3774842" cy="449864"/>
              <a:chOff x="4869397" y="4720375"/>
              <a:chExt cx="3774842" cy="449864"/>
            </a:xfrm>
          </p:grpSpPr>
          <p:grpSp>
            <p:nvGrpSpPr>
              <p:cNvPr id="111" name="Group 110">
                <a:extLst>
                  <a:ext uri="{FF2B5EF4-FFF2-40B4-BE49-F238E27FC236}">
                    <a16:creationId xmlns:a16="http://schemas.microsoft.com/office/drawing/2014/main" xmlns="" id="{0EBD5504-567A-4DC1-8A55-D58B34886499}"/>
                  </a:ext>
                </a:extLst>
              </p:cNvPr>
              <p:cNvGrpSpPr/>
              <p:nvPr/>
            </p:nvGrpSpPr>
            <p:grpSpPr>
              <a:xfrm>
                <a:off x="5465519" y="4720375"/>
                <a:ext cx="3178720" cy="449864"/>
                <a:chOff x="1532166" y="4691799"/>
                <a:chExt cx="4976517" cy="683045"/>
              </a:xfrm>
            </p:grpSpPr>
            <p:sp>
              <p:nvSpPr>
                <p:cNvPr id="113" name="TextBox 112">
                  <a:extLst>
                    <a:ext uri="{FF2B5EF4-FFF2-40B4-BE49-F238E27FC236}">
                      <a16:creationId xmlns:a16="http://schemas.microsoft.com/office/drawing/2014/main" xmlns="" id="{F6AD1D6B-662D-4033-9931-62168F8E8F51}"/>
                    </a:ext>
                  </a:extLst>
                </p:cNvPr>
                <p:cNvSpPr txBox="1"/>
                <p:nvPr/>
              </p:nvSpPr>
              <p:spPr>
                <a:xfrm>
                  <a:off x="6338196" y="4691799"/>
                  <a:ext cx="113924"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043882"/>
                    </a:solidFill>
                    <a:effectLst/>
                    <a:uLnTx/>
                    <a:uFillTx/>
                    <a:latin typeface="Arial" charset="0"/>
                    <a:ea typeface="+mn-ea"/>
                    <a:cs typeface="Arial" panose="020B0604020202020204" pitchFamily="34" charset="0"/>
                  </a:endParaRPr>
                </a:p>
              </p:txBody>
            </p:sp>
            <p:sp>
              <p:nvSpPr>
                <p:cNvPr id="114" name="TextBox 113">
                  <a:extLst>
                    <a:ext uri="{FF2B5EF4-FFF2-40B4-BE49-F238E27FC236}">
                      <a16:creationId xmlns:a16="http://schemas.microsoft.com/office/drawing/2014/main" xmlns="" id="{D3A38C96-E34A-4F4B-945A-F5C3AA66BF49}"/>
                    </a:ext>
                  </a:extLst>
                </p:cNvPr>
                <p:cNvSpPr txBox="1"/>
                <p:nvPr/>
              </p:nvSpPr>
              <p:spPr>
                <a:xfrm>
                  <a:off x="2281624" y="4960706"/>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51</a:t>
                  </a:r>
                </a:p>
              </p:txBody>
            </p:sp>
            <p:sp>
              <p:nvSpPr>
                <p:cNvPr id="115" name="TextBox 114">
                  <a:extLst>
                    <a:ext uri="{FF2B5EF4-FFF2-40B4-BE49-F238E27FC236}">
                      <a16:creationId xmlns:a16="http://schemas.microsoft.com/office/drawing/2014/main" xmlns="" id="{FB9B3AA2-15BE-408E-94EB-99B36511041D}"/>
                    </a:ext>
                  </a:extLst>
                </p:cNvPr>
                <p:cNvSpPr txBox="1"/>
                <p:nvPr/>
              </p:nvSpPr>
              <p:spPr>
                <a:xfrm>
                  <a:off x="5462940" y="4960706"/>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7</a:t>
                  </a:r>
                </a:p>
              </p:txBody>
            </p:sp>
            <p:sp>
              <p:nvSpPr>
                <p:cNvPr id="116" name="TextBox 115">
                  <a:extLst>
                    <a:ext uri="{FF2B5EF4-FFF2-40B4-BE49-F238E27FC236}">
                      <a16:creationId xmlns:a16="http://schemas.microsoft.com/office/drawing/2014/main" xmlns="" id="{39407E99-24EA-47AD-995F-B648399C6CD3}"/>
                    </a:ext>
                  </a:extLst>
                </p:cNvPr>
                <p:cNvSpPr txBox="1"/>
                <p:nvPr/>
              </p:nvSpPr>
              <p:spPr>
                <a:xfrm>
                  <a:off x="1532166" y="4960706"/>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63</a:t>
                  </a:r>
                </a:p>
              </p:txBody>
            </p:sp>
            <p:sp>
              <p:nvSpPr>
                <p:cNvPr id="117" name="TextBox 116">
                  <a:extLst>
                    <a:ext uri="{FF2B5EF4-FFF2-40B4-BE49-F238E27FC236}">
                      <a16:creationId xmlns:a16="http://schemas.microsoft.com/office/drawing/2014/main" xmlns="" id="{A1C00A21-5959-4F34-A97D-1037D395B28B}"/>
                    </a:ext>
                  </a:extLst>
                </p:cNvPr>
                <p:cNvSpPr txBox="1"/>
                <p:nvPr/>
              </p:nvSpPr>
              <p:spPr>
                <a:xfrm>
                  <a:off x="2969207" y="4960706"/>
                  <a:ext cx="47771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 26</a:t>
                  </a:r>
                </a:p>
              </p:txBody>
            </p:sp>
            <p:sp>
              <p:nvSpPr>
                <p:cNvPr id="118" name="TextBox 117">
                  <a:extLst>
                    <a:ext uri="{FF2B5EF4-FFF2-40B4-BE49-F238E27FC236}">
                      <a16:creationId xmlns:a16="http://schemas.microsoft.com/office/drawing/2014/main" xmlns="" id="{41C2D31F-26A7-4A69-B2D5-9704CC28B5F5}"/>
                    </a:ext>
                  </a:extLst>
                </p:cNvPr>
                <p:cNvSpPr txBox="1"/>
                <p:nvPr/>
              </p:nvSpPr>
              <p:spPr>
                <a:xfrm>
                  <a:off x="3745928" y="4960706"/>
                  <a:ext cx="47771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 18</a:t>
                  </a:r>
                </a:p>
              </p:txBody>
            </p:sp>
            <p:sp>
              <p:nvSpPr>
                <p:cNvPr id="119" name="TextBox 118">
                  <a:extLst>
                    <a:ext uri="{FF2B5EF4-FFF2-40B4-BE49-F238E27FC236}">
                      <a16:creationId xmlns:a16="http://schemas.microsoft.com/office/drawing/2014/main" xmlns="" id="{423584A6-2734-42C4-9D97-941F95596513}"/>
                    </a:ext>
                  </a:extLst>
                </p:cNvPr>
                <p:cNvSpPr txBox="1"/>
                <p:nvPr/>
              </p:nvSpPr>
              <p:spPr>
                <a:xfrm>
                  <a:off x="4565903" y="4960706"/>
                  <a:ext cx="458342"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 11</a:t>
                  </a:r>
                </a:p>
              </p:txBody>
            </p:sp>
            <p:sp>
              <p:nvSpPr>
                <p:cNvPr id="120" name="TextBox 119">
                  <a:extLst>
                    <a:ext uri="{FF2B5EF4-FFF2-40B4-BE49-F238E27FC236}">
                      <a16:creationId xmlns:a16="http://schemas.microsoft.com/office/drawing/2014/main" xmlns="" id="{5F9C65CA-EF9F-4131-9193-5DD73D9817A4}"/>
                    </a:ext>
                  </a:extLst>
                </p:cNvPr>
                <p:cNvSpPr txBox="1"/>
                <p:nvPr/>
              </p:nvSpPr>
              <p:spPr>
                <a:xfrm>
                  <a:off x="6249302" y="4960707"/>
                  <a:ext cx="259381" cy="4141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4</a:t>
                  </a:r>
                </a:p>
              </p:txBody>
            </p:sp>
          </p:grpSp>
          <p:sp>
            <p:nvSpPr>
              <p:cNvPr id="112" name="TextBox 111">
                <a:extLst>
                  <a:ext uri="{FF2B5EF4-FFF2-40B4-BE49-F238E27FC236}">
                    <a16:creationId xmlns:a16="http://schemas.microsoft.com/office/drawing/2014/main" xmlns="" id="{1507FB79-0D0F-4D0B-AF3F-E90BD26C9A4F}"/>
                  </a:ext>
                </a:extLst>
              </p:cNvPr>
              <p:cNvSpPr txBox="1"/>
              <p:nvPr/>
            </p:nvSpPr>
            <p:spPr>
              <a:xfrm>
                <a:off x="4869397" y="4897481"/>
                <a:ext cx="55520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300" dirty="0">
                    <a:solidFill>
                      <a:schemeClr val="accent2"/>
                    </a:solidFill>
                    <a:cs typeface="Arial" panose="020B0604020202020204" pitchFamily="34" charset="0"/>
                  </a:rPr>
                  <a:t>Bras</a:t>
                </a:r>
                <a:r>
                  <a:rPr kumimoji="0" lang="fr-FR" sz="1300" b="0" i="0" u="none" strike="noStrike" kern="1200" cap="none" spc="0" normalizeH="0" baseline="0" dirty="0">
                    <a:ln>
                      <a:noFill/>
                    </a:ln>
                    <a:solidFill>
                      <a:schemeClr val="accent2"/>
                    </a:solidFill>
                    <a:effectLst/>
                    <a:uLnTx/>
                    <a:uFillTx/>
                    <a:latin typeface="Arial" charset="0"/>
                    <a:ea typeface="+mn-ea"/>
                    <a:cs typeface="Arial" panose="020B0604020202020204" pitchFamily="34" charset="0"/>
                  </a:rPr>
                  <a:t> 2</a:t>
                </a:r>
              </a:p>
            </p:txBody>
          </p:sp>
        </p:grpSp>
        <p:sp>
          <p:nvSpPr>
            <p:cNvPr id="110" name="TextBox 109">
              <a:extLst>
                <a:ext uri="{FF2B5EF4-FFF2-40B4-BE49-F238E27FC236}">
                  <a16:creationId xmlns:a16="http://schemas.microsoft.com/office/drawing/2014/main" xmlns="" id="{EC144799-5D40-4260-9682-EAC9F5F949CA}"/>
                </a:ext>
              </a:extLst>
            </p:cNvPr>
            <p:cNvSpPr txBox="1"/>
            <p:nvPr/>
          </p:nvSpPr>
          <p:spPr>
            <a:xfrm>
              <a:off x="7193643" y="3016781"/>
              <a:ext cx="667170" cy="292388"/>
            </a:xfrm>
            <a:prstGeom prst="rect">
              <a:avLst/>
            </a:prstGeom>
            <a:noFill/>
          </p:spPr>
          <p:txBody>
            <a:bodyPr wrap="none" rtlCol="0">
              <a:spAutoFit/>
            </a:bodyPr>
            <a:lstStyle/>
            <a:p>
              <a:r>
                <a:rPr lang="fr-FR" sz="1300" dirty="0">
                  <a:solidFill>
                    <a:schemeClr val="accent2"/>
                  </a:solidFill>
                </a:rPr>
                <a:t>Bras 2</a:t>
              </a:r>
            </a:p>
          </p:txBody>
        </p:sp>
      </p:grpSp>
      <p:grpSp>
        <p:nvGrpSpPr>
          <p:cNvPr id="121" name="Group 120">
            <a:extLst>
              <a:ext uri="{FF2B5EF4-FFF2-40B4-BE49-F238E27FC236}">
                <a16:creationId xmlns:a16="http://schemas.microsoft.com/office/drawing/2014/main" xmlns="" id="{EECE2DBE-D074-4348-A1FD-6559AB336B81}"/>
              </a:ext>
            </a:extLst>
          </p:cNvPr>
          <p:cNvGrpSpPr/>
          <p:nvPr/>
        </p:nvGrpSpPr>
        <p:grpSpPr>
          <a:xfrm>
            <a:off x="5045665" y="2330735"/>
            <a:ext cx="3607650" cy="1676735"/>
            <a:chOff x="5045665" y="2630783"/>
            <a:chExt cx="3607650" cy="1676735"/>
          </a:xfrm>
        </p:grpSpPr>
        <p:sp>
          <p:nvSpPr>
            <p:cNvPr id="122" name="Freeform 21">
              <a:extLst>
                <a:ext uri="{FF2B5EF4-FFF2-40B4-BE49-F238E27FC236}">
                  <a16:creationId xmlns:a16="http://schemas.microsoft.com/office/drawing/2014/main" xmlns="" id="{8962F9ED-E674-44A6-BD2F-352C36857DF1}"/>
                </a:ext>
              </a:extLst>
            </p:cNvPr>
            <p:cNvSpPr>
              <a:spLocks/>
            </p:cNvSpPr>
            <p:nvPr/>
          </p:nvSpPr>
          <p:spPr bwMode="auto">
            <a:xfrm>
              <a:off x="5504755" y="2630784"/>
              <a:ext cx="3148560" cy="15978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23" name="Line 6">
              <a:extLst>
                <a:ext uri="{FF2B5EF4-FFF2-40B4-BE49-F238E27FC236}">
                  <a16:creationId xmlns:a16="http://schemas.microsoft.com/office/drawing/2014/main" xmlns="" id="{5D16285B-79BE-4E5E-9F04-ED5162F81230}"/>
                </a:ext>
              </a:extLst>
            </p:cNvPr>
            <p:cNvSpPr>
              <a:spLocks noChangeShapeType="1"/>
            </p:cNvSpPr>
            <p:nvPr/>
          </p:nvSpPr>
          <p:spPr bwMode="auto">
            <a:xfrm>
              <a:off x="5450055" y="2630783"/>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24" name="Line 8">
              <a:extLst>
                <a:ext uri="{FF2B5EF4-FFF2-40B4-BE49-F238E27FC236}">
                  <a16:creationId xmlns:a16="http://schemas.microsoft.com/office/drawing/2014/main" xmlns="" id="{E5BC2121-DCB8-491C-B3D8-7122C1153208}"/>
                </a:ext>
              </a:extLst>
            </p:cNvPr>
            <p:cNvSpPr>
              <a:spLocks noChangeShapeType="1"/>
            </p:cNvSpPr>
            <p:nvPr/>
          </p:nvSpPr>
          <p:spPr bwMode="auto">
            <a:xfrm>
              <a:off x="5450055" y="3025482"/>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25" name="Line 9">
              <a:extLst>
                <a:ext uri="{FF2B5EF4-FFF2-40B4-BE49-F238E27FC236}">
                  <a16:creationId xmlns:a16="http://schemas.microsoft.com/office/drawing/2014/main" xmlns="" id="{08263EF4-5CAA-407E-86B7-C4EECE414D7C}"/>
                </a:ext>
              </a:extLst>
            </p:cNvPr>
            <p:cNvSpPr>
              <a:spLocks noChangeShapeType="1"/>
            </p:cNvSpPr>
            <p:nvPr/>
          </p:nvSpPr>
          <p:spPr bwMode="auto">
            <a:xfrm>
              <a:off x="5450055" y="3411716"/>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26" name="Line 10">
              <a:extLst>
                <a:ext uri="{FF2B5EF4-FFF2-40B4-BE49-F238E27FC236}">
                  <a16:creationId xmlns:a16="http://schemas.microsoft.com/office/drawing/2014/main" xmlns="" id="{0EA4BBDB-E29F-4B65-8912-C5CE923CB25B}"/>
                </a:ext>
              </a:extLst>
            </p:cNvPr>
            <p:cNvSpPr>
              <a:spLocks noChangeShapeType="1"/>
            </p:cNvSpPr>
            <p:nvPr/>
          </p:nvSpPr>
          <p:spPr bwMode="auto">
            <a:xfrm>
              <a:off x="5450055" y="3797046"/>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27" name="Line 11">
              <a:extLst>
                <a:ext uri="{FF2B5EF4-FFF2-40B4-BE49-F238E27FC236}">
                  <a16:creationId xmlns:a16="http://schemas.microsoft.com/office/drawing/2014/main" xmlns="" id="{35C06543-83A2-48BB-9B8C-19305BDA6C17}"/>
                </a:ext>
              </a:extLst>
            </p:cNvPr>
            <p:cNvSpPr>
              <a:spLocks noChangeShapeType="1"/>
            </p:cNvSpPr>
            <p:nvPr/>
          </p:nvSpPr>
          <p:spPr bwMode="auto">
            <a:xfrm>
              <a:off x="5450055" y="4172240"/>
              <a:ext cx="4599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28" name="TextBox 127">
              <a:extLst>
                <a:ext uri="{FF2B5EF4-FFF2-40B4-BE49-F238E27FC236}">
                  <a16:creationId xmlns:a16="http://schemas.microsoft.com/office/drawing/2014/main" xmlns="" id="{90A1083D-B98F-43B0-9B13-6F68DCE1B564}"/>
                </a:ext>
              </a:extLst>
            </p:cNvPr>
            <p:cNvSpPr txBox="1"/>
            <p:nvPr/>
          </p:nvSpPr>
          <p:spPr>
            <a:xfrm>
              <a:off x="5045665" y="2888434"/>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0,75</a:t>
              </a:r>
            </a:p>
          </p:txBody>
        </p:sp>
        <p:sp>
          <p:nvSpPr>
            <p:cNvPr id="129" name="TextBox 128">
              <a:extLst>
                <a:ext uri="{FF2B5EF4-FFF2-40B4-BE49-F238E27FC236}">
                  <a16:creationId xmlns:a16="http://schemas.microsoft.com/office/drawing/2014/main" xmlns="" id="{530C0170-605C-4717-9BD6-AB851454ADA3}"/>
                </a:ext>
              </a:extLst>
            </p:cNvPr>
            <p:cNvSpPr txBox="1"/>
            <p:nvPr/>
          </p:nvSpPr>
          <p:spPr>
            <a:xfrm>
              <a:off x="5045665" y="3274525"/>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0,50</a:t>
              </a:r>
            </a:p>
          </p:txBody>
        </p:sp>
        <p:sp>
          <p:nvSpPr>
            <p:cNvPr id="130" name="TextBox 129">
              <a:extLst>
                <a:ext uri="{FF2B5EF4-FFF2-40B4-BE49-F238E27FC236}">
                  <a16:creationId xmlns:a16="http://schemas.microsoft.com/office/drawing/2014/main" xmlns="" id="{8FB787DA-479C-4161-A01F-62BFFFFDF60D}"/>
                </a:ext>
              </a:extLst>
            </p:cNvPr>
            <p:cNvSpPr txBox="1"/>
            <p:nvPr/>
          </p:nvSpPr>
          <p:spPr>
            <a:xfrm>
              <a:off x="5045665" y="3659713"/>
              <a:ext cx="398113"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300" dirty="0">
                  <a:solidFill>
                    <a:srgbClr val="4D4D4D"/>
                  </a:solidFill>
                  <a:latin typeface="Arial" charset="0"/>
                  <a:cs typeface="Arial" panose="020B0604020202020204" pitchFamily="34" charset="0"/>
                </a:rPr>
                <a:t>0,25</a:t>
              </a:r>
              <a:endParaRPr kumimoji="0" lang="fr-FR" sz="1300" b="0" i="0" u="none" strike="noStrike" kern="1200" cap="none" spc="0" normalizeH="0" baseline="0" dirty="0">
                <a:ln>
                  <a:noFill/>
                </a:ln>
                <a:solidFill>
                  <a:srgbClr val="4D4D4D"/>
                </a:solidFill>
                <a:effectLst/>
                <a:uLnTx/>
                <a:uFillTx/>
                <a:latin typeface="Arial" charset="0"/>
                <a:cs typeface="Arial" panose="020B0604020202020204" pitchFamily="34" charset="0"/>
              </a:endParaRPr>
            </a:p>
          </p:txBody>
        </p:sp>
        <p:sp>
          <p:nvSpPr>
            <p:cNvPr id="131" name="TextBox 130">
              <a:extLst>
                <a:ext uri="{FF2B5EF4-FFF2-40B4-BE49-F238E27FC236}">
                  <a16:creationId xmlns:a16="http://schemas.microsoft.com/office/drawing/2014/main" xmlns="" id="{AC0CFD3C-470C-4787-8D04-1E208E973E58}"/>
                </a:ext>
              </a:extLst>
            </p:cNvPr>
            <p:cNvSpPr txBox="1"/>
            <p:nvPr/>
          </p:nvSpPr>
          <p:spPr>
            <a:xfrm>
              <a:off x="5278100" y="4034760"/>
              <a:ext cx="16567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3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sp>
          <p:nvSpPr>
            <p:cNvPr id="132" name="Line 19">
              <a:extLst>
                <a:ext uri="{FF2B5EF4-FFF2-40B4-BE49-F238E27FC236}">
                  <a16:creationId xmlns:a16="http://schemas.microsoft.com/office/drawing/2014/main" xmlns="" id="{F7FDFCA3-B381-4402-8633-1031B858BF24}"/>
                </a:ext>
              </a:extLst>
            </p:cNvPr>
            <p:cNvSpPr>
              <a:spLocks noChangeShapeType="1"/>
            </p:cNvSpPr>
            <p:nvPr/>
          </p:nvSpPr>
          <p:spPr bwMode="auto">
            <a:xfrm>
              <a:off x="6076571" y="4228767"/>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33" name="Line 19">
              <a:extLst>
                <a:ext uri="{FF2B5EF4-FFF2-40B4-BE49-F238E27FC236}">
                  <a16:creationId xmlns:a16="http://schemas.microsoft.com/office/drawing/2014/main" xmlns="" id="{2319A5BC-1FDA-4AD8-A5B2-CAAEFB723DE9}"/>
                </a:ext>
              </a:extLst>
            </p:cNvPr>
            <p:cNvSpPr>
              <a:spLocks noChangeShapeType="1"/>
            </p:cNvSpPr>
            <p:nvPr/>
          </p:nvSpPr>
          <p:spPr bwMode="auto">
            <a:xfrm>
              <a:off x="8059141" y="4228766"/>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34" name="Line 21">
              <a:extLst>
                <a:ext uri="{FF2B5EF4-FFF2-40B4-BE49-F238E27FC236}">
                  <a16:creationId xmlns:a16="http://schemas.microsoft.com/office/drawing/2014/main" xmlns="" id="{630B2D15-5B8E-4E0D-BF8E-74D95F60BAA5}"/>
                </a:ext>
              </a:extLst>
            </p:cNvPr>
            <p:cNvSpPr>
              <a:spLocks noChangeShapeType="1"/>
            </p:cNvSpPr>
            <p:nvPr/>
          </p:nvSpPr>
          <p:spPr bwMode="auto">
            <a:xfrm>
              <a:off x="8568950" y="4228767"/>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135" name="Line 21">
              <a:extLst>
                <a:ext uri="{FF2B5EF4-FFF2-40B4-BE49-F238E27FC236}">
                  <a16:creationId xmlns:a16="http://schemas.microsoft.com/office/drawing/2014/main" xmlns="" id="{2E241D14-811E-4657-A564-A650F6BE0C43}"/>
                </a:ext>
              </a:extLst>
            </p:cNvPr>
            <p:cNvSpPr>
              <a:spLocks noChangeShapeType="1"/>
            </p:cNvSpPr>
            <p:nvPr/>
          </p:nvSpPr>
          <p:spPr bwMode="auto">
            <a:xfrm>
              <a:off x="5592677" y="4228767"/>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panose="020B0604020202020204" pitchFamily="34" charset="0"/>
              </a:endParaRPr>
            </a:p>
          </p:txBody>
        </p:sp>
        <p:sp>
          <p:nvSpPr>
            <p:cNvPr id="136" name="Line 19">
              <a:extLst>
                <a:ext uri="{FF2B5EF4-FFF2-40B4-BE49-F238E27FC236}">
                  <a16:creationId xmlns:a16="http://schemas.microsoft.com/office/drawing/2014/main" xmlns="" id="{0F2EF431-27B1-4A51-BA71-5835CFB03F13}"/>
                </a:ext>
              </a:extLst>
            </p:cNvPr>
            <p:cNvSpPr>
              <a:spLocks noChangeShapeType="1"/>
            </p:cNvSpPr>
            <p:nvPr/>
          </p:nvSpPr>
          <p:spPr bwMode="auto">
            <a:xfrm>
              <a:off x="6573380" y="4228767"/>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37" name="Line 19">
              <a:extLst>
                <a:ext uri="{FF2B5EF4-FFF2-40B4-BE49-F238E27FC236}">
                  <a16:creationId xmlns:a16="http://schemas.microsoft.com/office/drawing/2014/main" xmlns="" id="{B92F7805-4A65-498E-A1F0-C1B19EAA3AAD}"/>
                </a:ext>
              </a:extLst>
            </p:cNvPr>
            <p:cNvSpPr>
              <a:spLocks noChangeShapeType="1"/>
            </p:cNvSpPr>
            <p:nvPr/>
          </p:nvSpPr>
          <p:spPr bwMode="auto">
            <a:xfrm>
              <a:off x="7063924" y="4235915"/>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38" name="Line 19">
              <a:extLst>
                <a:ext uri="{FF2B5EF4-FFF2-40B4-BE49-F238E27FC236}">
                  <a16:creationId xmlns:a16="http://schemas.microsoft.com/office/drawing/2014/main" xmlns="" id="{1926FD88-98E6-412D-9BF2-0484E4B1FC60}"/>
                </a:ext>
              </a:extLst>
            </p:cNvPr>
            <p:cNvSpPr>
              <a:spLocks noChangeShapeType="1"/>
            </p:cNvSpPr>
            <p:nvPr/>
          </p:nvSpPr>
          <p:spPr bwMode="auto">
            <a:xfrm>
              <a:off x="7568411" y="4226723"/>
              <a:ext cx="0" cy="451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1200" cap="none" spc="0" normalizeH="0" baseline="0" dirty="0">
                <a:ln>
                  <a:noFill/>
                </a:ln>
                <a:solidFill>
                  <a:srgbClr val="363636"/>
                </a:solidFill>
                <a:effectLst/>
                <a:uLnTx/>
                <a:uFillTx/>
                <a:latin typeface="Arial" charset="0"/>
                <a:ea typeface="+mn-ea"/>
                <a:cs typeface="Arial" charset="0"/>
              </a:endParaRPr>
            </a:p>
          </p:txBody>
        </p:sp>
        <p:grpSp>
          <p:nvGrpSpPr>
            <p:cNvPr id="139" name="Group 138">
              <a:extLst>
                <a:ext uri="{FF2B5EF4-FFF2-40B4-BE49-F238E27FC236}">
                  <a16:creationId xmlns:a16="http://schemas.microsoft.com/office/drawing/2014/main" xmlns="" id="{D8C44BD1-9B86-4892-99DE-1C4D5DDAD53F}"/>
                </a:ext>
              </a:extLst>
            </p:cNvPr>
            <p:cNvGrpSpPr/>
            <p:nvPr/>
          </p:nvGrpSpPr>
          <p:grpSpPr>
            <a:xfrm>
              <a:off x="5590359" y="2635343"/>
              <a:ext cx="2412000" cy="1530000"/>
              <a:chOff x="7720742" y="2660259"/>
              <a:chExt cx="3762375" cy="2400300"/>
            </a:xfrm>
          </p:grpSpPr>
          <p:sp>
            <p:nvSpPr>
              <p:cNvPr id="155" name="Freeform: Shape 184">
                <a:extLst>
                  <a:ext uri="{FF2B5EF4-FFF2-40B4-BE49-F238E27FC236}">
                    <a16:creationId xmlns:a16="http://schemas.microsoft.com/office/drawing/2014/main" xmlns="" id="{6FF775F3-C110-4595-90E9-2BC0E4DDA507}"/>
                  </a:ext>
                </a:extLst>
              </p:cNvPr>
              <p:cNvSpPr/>
              <p:nvPr/>
            </p:nvSpPr>
            <p:spPr>
              <a:xfrm>
                <a:off x="7720742" y="2660259"/>
                <a:ext cx="3762375" cy="2400300"/>
              </a:xfrm>
              <a:custGeom>
                <a:avLst/>
                <a:gdLst>
                  <a:gd name="connsiteX0" fmla="*/ 3769538 w 3762375"/>
                  <a:gd name="connsiteY0" fmla="*/ 2406148 h 2400300"/>
                  <a:gd name="connsiteX1" fmla="*/ 3769538 w 3762375"/>
                  <a:gd name="connsiteY1" fmla="*/ 2244290 h 2400300"/>
                  <a:gd name="connsiteX2" fmla="*/ 3560978 w 3762375"/>
                  <a:gd name="connsiteY2" fmla="*/ 2244290 h 2400300"/>
                  <a:gd name="connsiteX3" fmla="*/ 3560978 w 3762375"/>
                  <a:gd name="connsiteY3" fmla="*/ 2088652 h 2400300"/>
                  <a:gd name="connsiteX4" fmla="*/ 3280829 w 3762375"/>
                  <a:gd name="connsiteY4" fmla="*/ 2088652 h 2400300"/>
                  <a:gd name="connsiteX5" fmla="*/ 3280829 w 3762375"/>
                  <a:gd name="connsiteY5" fmla="*/ 1970370 h 2400300"/>
                  <a:gd name="connsiteX6" fmla="*/ 2745438 w 3762375"/>
                  <a:gd name="connsiteY6" fmla="*/ 1970370 h 2400300"/>
                  <a:gd name="connsiteX7" fmla="*/ 2745438 w 3762375"/>
                  <a:gd name="connsiteY7" fmla="*/ 1889436 h 2400300"/>
                  <a:gd name="connsiteX8" fmla="*/ 2561787 w 3762375"/>
                  <a:gd name="connsiteY8" fmla="*/ 1889436 h 2400300"/>
                  <a:gd name="connsiteX9" fmla="*/ 2561787 w 3762375"/>
                  <a:gd name="connsiteY9" fmla="*/ 1796053 h 2400300"/>
                  <a:gd name="connsiteX10" fmla="*/ 2493312 w 3762375"/>
                  <a:gd name="connsiteY10" fmla="*/ 1796053 h 2400300"/>
                  <a:gd name="connsiteX11" fmla="*/ 2493312 w 3762375"/>
                  <a:gd name="connsiteY11" fmla="*/ 1718234 h 2400300"/>
                  <a:gd name="connsiteX12" fmla="*/ 1883207 w 3762375"/>
                  <a:gd name="connsiteY12" fmla="*/ 1718234 h 2400300"/>
                  <a:gd name="connsiteX13" fmla="*/ 1883207 w 3762375"/>
                  <a:gd name="connsiteY13" fmla="*/ 1652864 h 2400300"/>
                  <a:gd name="connsiteX14" fmla="*/ 1634195 w 3762375"/>
                  <a:gd name="connsiteY14" fmla="*/ 1652864 h 2400300"/>
                  <a:gd name="connsiteX15" fmla="*/ 1634195 w 3762375"/>
                  <a:gd name="connsiteY15" fmla="*/ 1581274 h 2400300"/>
                  <a:gd name="connsiteX16" fmla="*/ 1606172 w 3762375"/>
                  <a:gd name="connsiteY16" fmla="*/ 1581274 h 2400300"/>
                  <a:gd name="connsiteX17" fmla="*/ 1606172 w 3762375"/>
                  <a:gd name="connsiteY17" fmla="*/ 1515904 h 2400300"/>
                  <a:gd name="connsiteX18" fmla="*/ 1590608 w 3762375"/>
                  <a:gd name="connsiteY18" fmla="*/ 1515904 h 2400300"/>
                  <a:gd name="connsiteX19" fmla="*/ 1590608 w 3762375"/>
                  <a:gd name="connsiteY19" fmla="*/ 1462992 h 2400300"/>
                  <a:gd name="connsiteX20" fmla="*/ 1519019 w 3762375"/>
                  <a:gd name="connsiteY20" fmla="*/ 1462992 h 2400300"/>
                  <a:gd name="connsiteX21" fmla="*/ 1519019 w 3762375"/>
                  <a:gd name="connsiteY21" fmla="*/ 1397622 h 2400300"/>
                  <a:gd name="connsiteX22" fmla="*/ 1494120 w 3762375"/>
                  <a:gd name="connsiteY22" fmla="*/ 1397622 h 2400300"/>
                  <a:gd name="connsiteX23" fmla="*/ 1494120 w 3762375"/>
                  <a:gd name="connsiteY23" fmla="*/ 1344701 h 2400300"/>
                  <a:gd name="connsiteX24" fmla="*/ 1428750 w 3762375"/>
                  <a:gd name="connsiteY24" fmla="*/ 1344701 h 2400300"/>
                  <a:gd name="connsiteX25" fmla="*/ 1428750 w 3762375"/>
                  <a:gd name="connsiteY25" fmla="*/ 1282456 h 2400300"/>
                  <a:gd name="connsiteX26" fmla="*/ 1372724 w 3762375"/>
                  <a:gd name="connsiteY26" fmla="*/ 1282456 h 2400300"/>
                  <a:gd name="connsiteX27" fmla="*/ 1372724 w 3762375"/>
                  <a:gd name="connsiteY27" fmla="*/ 1111253 h 2400300"/>
                  <a:gd name="connsiteX28" fmla="*/ 1223305 w 3762375"/>
                  <a:gd name="connsiteY28" fmla="*/ 1111253 h 2400300"/>
                  <a:gd name="connsiteX29" fmla="*/ 1223305 w 3762375"/>
                  <a:gd name="connsiteY29" fmla="*/ 996077 h 2400300"/>
                  <a:gd name="connsiteX30" fmla="*/ 1185958 w 3762375"/>
                  <a:gd name="connsiteY30" fmla="*/ 996077 h 2400300"/>
                  <a:gd name="connsiteX31" fmla="*/ 1185958 w 3762375"/>
                  <a:gd name="connsiteY31" fmla="*/ 940049 h 2400300"/>
                  <a:gd name="connsiteX32" fmla="*/ 1148601 w 3762375"/>
                  <a:gd name="connsiteY32" fmla="*/ 940049 h 2400300"/>
                  <a:gd name="connsiteX33" fmla="*/ 1148601 w 3762375"/>
                  <a:gd name="connsiteY33" fmla="*/ 893358 h 2400300"/>
                  <a:gd name="connsiteX34" fmla="*/ 1067667 w 3762375"/>
                  <a:gd name="connsiteY34" fmla="*/ 893358 h 2400300"/>
                  <a:gd name="connsiteX35" fmla="*/ 1067667 w 3762375"/>
                  <a:gd name="connsiteY35" fmla="*/ 827990 h 2400300"/>
                  <a:gd name="connsiteX36" fmla="*/ 1008526 w 3762375"/>
                  <a:gd name="connsiteY36" fmla="*/ 827990 h 2400300"/>
                  <a:gd name="connsiteX37" fmla="*/ 1008526 w 3762375"/>
                  <a:gd name="connsiteY37" fmla="*/ 778187 h 2400300"/>
                  <a:gd name="connsiteX38" fmla="*/ 921372 w 3762375"/>
                  <a:gd name="connsiteY38" fmla="*/ 778187 h 2400300"/>
                  <a:gd name="connsiteX39" fmla="*/ 921372 w 3762375"/>
                  <a:gd name="connsiteY39" fmla="*/ 675465 h 2400300"/>
                  <a:gd name="connsiteX40" fmla="*/ 818652 w 3762375"/>
                  <a:gd name="connsiteY40" fmla="*/ 675465 h 2400300"/>
                  <a:gd name="connsiteX41" fmla="*/ 818652 w 3762375"/>
                  <a:gd name="connsiteY41" fmla="*/ 631888 h 2400300"/>
                  <a:gd name="connsiteX42" fmla="*/ 659902 w 3762375"/>
                  <a:gd name="connsiteY42" fmla="*/ 631888 h 2400300"/>
                  <a:gd name="connsiteX43" fmla="*/ 659902 w 3762375"/>
                  <a:gd name="connsiteY43" fmla="*/ 582083 h 2400300"/>
                  <a:gd name="connsiteX44" fmla="*/ 600760 w 3762375"/>
                  <a:gd name="connsiteY44" fmla="*/ 582083 h 2400300"/>
                  <a:gd name="connsiteX45" fmla="*/ 600760 w 3762375"/>
                  <a:gd name="connsiteY45" fmla="*/ 532280 h 2400300"/>
                  <a:gd name="connsiteX46" fmla="*/ 563407 w 3762375"/>
                  <a:gd name="connsiteY46" fmla="*/ 532280 h 2400300"/>
                  <a:gd name="connsiteX47" fmla="*/ 563407 w 3762375"/>
                  <a:gd name="connsiteY47" fmla="*/ 364191 h 2400300"/>
                  <a:gd name="connsiteX48" fmla="*/ 516716 w 3762375"/>
                  <a:gd name="connsiteY48" fmla="*/ 364191 h 2400300"/>
                  <a:gd name="connsiteX49" fmla="*/ 516716 w 3762375"/>
                  <a:gd name="connsiteY49" fmla="*/ 317501 h 2400300"/>
                  <a:gd name="connsiteX50" fmla="*/ 482476 w 3762375"/>
                  <a:gd name="connsiteY50" fmla="*/ 317501 h 2400300"/>
                  <a:gd name="connsiteX51" fmla="*/ 482476 w 3762375"/>
                  <a:gd name="connsiteY51" fmla="*/ 252132 h 2400300"/>
                  <a:gd name="connsiteX52" fmla="*/ 329951 w 3762375"/>
                  <a:gd name="connsiteY52" fmla="*/ 252132 h 2400300"/>
                  <a:gd name="connsiteX53" fmla="*/ 329951 w 3762375"/>
                  <a:gd name="connsiteY53" fmla="*/ 177427 h 2400300"/>
                  <a:gd name="connsiteX54" fmla="*/ 305049 w 3762375"/>
                  <a:gd name="connsiteY54" fmla="*/ 177427 h 2400300"/>
                  <a:gd name="connsiteX55" fmla="*/ 305049 w 3762375"/>
                  <a:gd name="connsiteY55" fmla="*/ 124510 h 2400300"/>
                  <a:gd name="connsiteX56" fmla="*/ 289485 w 3762375"/>
                  <a:gd name="connsiteY56" fmla="*/ 124510 h 2400300"/>
                  <a:gd name="connsiteX57" fmla="*/ 289485 w 3762375"/>
                  <a:gd name="connsiteY57" fmla="*/ 80932 h 2400300"/>
                  <a:gd name="connsiteX58" fmla="*/ 249020 w 3762375"/>
                  <a:gd name="connsiteY58" fmla="*/ 80932 h 2400300"/>
                  <a:gd name="connsiteX59" fmla="*/ 249020 w 3762375"/>
                  <a:gd name="connsiteY59" fmla="*/ 46691 h 2400300"/>
                  <a:gd name="connsiteX60" fmla="*/ 102720 w 3762375"/>
                  <a:gd name="connsiteY60" fmla="*/ 46691 h 2400300"/>
                  <a:gd name="connsiteX61" fmla="*/ 102720 w 3762375"/>
                  <a:gd name="connsiteY61" fmla="*/ 0 h 2400300"/>
                  <a:gd name="connsiteX62" fmla="*/ 0 w 3762375"/>
                  <a:gd name="connsiteY62" fmla="*/ 0 h 2400300"/>
                  <a:gd name="connsiteX63" fmla="*/ 0 w 3762375"/>
                  <a:gd name="connsiteY63" fmla="*/ 6225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62375" h="2400300">
                    <a:moveTo>
                      <a:pt x="3769538" y="2406148"/>
                    </a:moveTo>
                    <a:lnTo>
                      <a:pt x="3769538" y="2244290"/>
                    </a:lnTo>
                    <a:lnTo>
                      <a:pt x="3560978" y="2244290"/>
                    </a:lnTo>
                    <a:lnTo>
                      <a:pt x="3560978" y="2088652"/>
                    </a:lnTo>
                    <a:lnTo>
                      <a:pt x="3280829" y="2088652"/>
                    </a:lnTo>
                    <a:lnTo>
                      <a:pt x="3280829" y="1970370"/>
                    </a:lnTo>
                    <a:lnTo>
                      <a:pt x="2745438" y="1970370"/>
                    </a:lnTo>
                    <a:lnTo>
                      <a:pt x="2745438" y="1889436"/>
                    </a:lnTo>
                    <a:lnTo>
                      <a:pt x="2561787" y="1889436"/>
                    </a:lnTo>
                    <a:lnTo>
                      <a:pt x="2561787" y="1796053"/>
                    </a:lnTo>
                    <a:lnTo>
                      <a:pt x="2493312" y="1796053"/>
                    </a:lnTo>
                    <a:lnTo>
                      <a:pt x="2493312" y="1718234"/>
                    </a:lnTo>
                    <a:lnTo>
                      <a:pt x="1883207" y="1718234"/>
                    </a:lnTo>
                    <a:lnTo>
                      <a:pt x="1883207" y="1652864"/>
                    </a:lnTo>
                    <a:lnTo>
                      <a:pt x="1634195" y="1652864"/>
                    </a:lnTo>
                    <a:lnTo>
                      <a:pt x="1634195" y="1581274"/>
                    </a:lnTo>
                    <a:lnTo>
                      <a:pt x="1606172" y="1581274"/>
                    </a:lnTo>
                    <a:lnTo>
                      <a:pt x="1606172" y="1515904"/>
                    </a:lnTo>
                    <a:lnTo>
                      <a:pt x="1590608" y="1515904"/>
                    </a:lnTo>
                    <a:lnTo>
                      <a:pt x="1590608" y="1462992"/>
                    </a:lnTo>
                    <a:lnTo>
                      <a:pt x="1519019" y="1462992"/>
                    </a:lnTo>
                    <a:lnTo>
                      <a:pt x="1519019" y="1397622"/>
                    </a:lnTo>
                    <a:lnTo>
                      <a:pt x="1494120" y="1397622"/>
                    </a:lnTo>
                    <a:lnTo>
                      <a:pt x="1494120" y="1344701"/>
                    </a:lnTo>
                    <a:lnTo>
                      <a:pt x="1428750" y="1344701"/>
                    </a:lnTo>
                    <a:lnTo>
                      <a:pt x="1428750" y="1282456"/>
                    </a:lnTo>
                    <a:lnTo>
                      <a:pt x="1372724" y="1282456"/>
                    </a:lnTo>
                    <a:lnTo>
                      <a:pt x="1372724" y="1111253"/>
                    </a:lnTo>
                    <a:lnTo>
                      <a:pt x="1223305" y="1111253"/>
                    </a:lnTo>
                    <a:lnTo>
                      <a:pt x="1223305" y="996077"/>
                    </a:lnTo>
                    <a:lnTo>
                      <a:pt x="1185958" y="996077"/>
                    </a:lnTo>
                    <a:lnTo>
                      <a:pt x="1185958" y="940049"/>
                    </a:lnTo>
                    <a:lnTo>
                      <a:pt x="1148601" y="940049"/>
                    </a:lnTo>
                    <a:lnTo>
                      <a:pt x="1148601" y="893358"/>
                    </a:lnTo>
                    <a:lnTo>
                      <a:pt x="1067667" y="893358"/>
                    </a:lnTo>
                    <a:lnTo>
                      <a:pt x="1067667" y="827990"/>
                    </a:lnTo>
                    <a:lnTo>
                      <a:pt x="1008526" y="827990"/>
                    </a:lnTo>
                    <a:lnTo>
                      <a:pt x="1008526" y="778187"/>
                    </a:lnTo>
                    <a:lnTo>
                      <a:pt x="921372" y="778187"/>
                    </a:lnTo>
                    <a:lnTo>
                      <a:pt x="921372" y="675465"/>
                    </a:lnTo>
                    <a:lnTo>
                      <a:pt x="818652" y="675465"/>
                    </a:lnTo>
                    <a:lnTo>
                      <a:pt x="818652" y="631888"/>
                    </a:lnTo>
                    <a:lnTo>
                      <a:pt x="659902" y="631888"/>
                    </a:lnTo>
                    <a:lnTo>
                      <a:pt x="659902" y="582083"/>
                    </a:lnTo>
                    <a:lnTo>
                      <a:pt x="600760" y="582083"/>
                    </a:lnTo>
                    <a:lnTo>
                      <a:pt x="600760" y="532280"/>
                    </a:lnTo>
                    <a:lnTo>
                      <a:pt x="563407" y="532280"/>
                    </a:lnTo>
                    <a:lnTo>
                      <a:pt x="563407" y="364191"/>
                    </a:lnTo>
                    <a:lnTo>
                      <a:pt x="516716" y="364191"/>
                    </a:lnTo>
                    <a:lnTo>
                      <a:pt x="516716" y="317501"/>
                    </a:lnTo>
                    <a:lnTo>
                      <a:pt x="482476" y="317501"/>
                    </a:lnTo>
                    <a:lnTo>
                      <a:pt x="482476" y="252132"/>
                    </a:lnTo>
                    <a:lnTo>
                      <a:pt x="329951" y="252132"/>
                    </a:lnTo>
                    <a:lnTo>
                      <a:pt x="329951" y="177427"/>
                    </a:lnTo>
                    <a:lnTo>
                      <a:pt x="305049" y="177427"/>
                    </a:lnTo>
                    <a:lnTo>
                      <a:pt x="305049" y="124510"/>
                    </a:lnTo>
                    <a:lnTo>
                      <a:pt x="289485" y="124510"/>
                    </a:lnTo>
                    <a:lnTo>
                      <a:pt x="289485" y="80932"/>
                    </a:lnTo>
                    <a:lnTo>
                      <a:pt x="249020" y="80932"/>
                    </a:lnTo>
                    <a:lnTo>
                      <a:pt x="249020" y="46691"/>
                    </a:lnTo>
                    <a:lnTo>
                      <a:pt x="102720" y="46691"/>
                    </a:lnTo>
                    <a:lnTo>
                      <a:pt x="102720" y="0"/>
                    </a:lnTo>
                    <a:lnTo>
                      <a:pt x="0" y="0"/>
                    </a:lnTo>
                    <a:lnTo>
                      <a:pt x="0" y="6225"/>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156" name="Group 155">
                <a:extLst>
                  <a:ext uri="{FF2B5EF4-FFF2-40B4-BE49-F238E27FC236}">
                    <a16:creationId xmlns:a16="http://schemas.microsoft.com/office/drawing/2014/main" xmlns="" id="{A407397A-C0A3-47AD-A977-4D4F4E752D7C}"/>
                  </a:ext>
                </a:extLst>
              </p:cNvPr>
              <p:cNvGrpSpPr/>
              <p:nvPr/>
            </p:nvGrpSpPr>
            <p:grpSpPr>
              <a:xfrm>
                <a:off x="8107842" y="2823046"/>
                <a:ext cx="3038490" cy="1895490"/>
                <a:chOff x="8107842" y="2823046"/>
                <a:chExt cx="3038490" cy="1895490"/>
              </a:xfrm>
            </p:grpSpPr>
            <p:sp>
              <p:nvSpPr>
                <p:cNvPr id="157" name="Freeform: Shape 185">
                  <a:extLst>
                    <a:ext uri="{FF2B5EF4-FFF2-40B4-BE49-F238E27FC236}">
                      <a16:creationId xmlns:a16="http://schemas.microsoft.com/office/drawing/2014/main" xmlns="" id="{73F2513D-151B-4F1A-BCC1-E5D876885BAC}"/>
                    </a:ext>
                  </a:extLst>
                </p:cNvPr>
                <p:cNvSpPr/>
                <p:nvPr/>
              </p:nvSpPr>
              <p:spPr>
                <a:xfrm>
                  <a:off x="8107842" y="28230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58" name="Freeform: Shape 186">
                  <a:extLst>
                    <a:ext uri="{FF2B5EF4-FFF2-40B4-BE49-F238E27FC236}">
                      <a16:creationId xmlns:a16="http://schemas.microsoft.com/office/drawing/2014/main" xmlns="" id="{B269F9FD-5CF3-4B5F-9143-A951F17DA5FC}"/>
                    </a:ext>
                  </a:extLst>
                </p:cNvPr>
                <p:cNvSpPr/>
                <p:nvPr/>
              </p:nvSpPr>
              <p:spPr>
                <a:xfrm>
                  <a:off x="8184042" y="28230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59" name="Freeform: Shape 187">
                  <a:extLst>
                    <a:ext uri="{FF2B5EF4-FFF2-40B4-BE49-F238E27FC236}">
                      <a16:creationId xmlns:a16="http://schemas.microsoft.com/office/drawing/2014/main" xmlns="" id="{3A81A424-388A-42E6-B4A2-1E8DD2C96112}"/>
                    </a:ext>
                  </a:extLst>
                </p:cNvPr>
                <p:cNvSpPr/>
                <p:nvPr/>
              </p:nvSpPr>
              <p:spPr>
                <a:xfrm>
                  <a:off x="8603143" y="324214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60" name="Freeform: Shape 188">
                  <a:extLst>
                    <a:ext uri="{FF2B5EF4-FFF2-40B4-BE49-F238E27FC236}">
                      <a16:creationId xmlns:a16="http://schemas.microsoft.com/office/drawing/2014/main" xmlns="" id="{F6632F89-D301-400A-B8FD-4B596422A55D}"/>
                    </a:ext>
                  </a:extLst>
                </p:cNvPr>
                <p:cNvSpPr/>
                <p:nvPr/>
              </p:nvSpPr>
              <p:spPr>
                <a:xfrm>
                  <a:off x="8774597" y="339455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61" name="Freeform: Shape 189">
                  <a:extLst>
                    <a:ext uri="{FF2B5EF4-FFF2-40B4-BE49-F238E27FC236}">
                      <a16:creationId xmlns:a16="http://schemas.microsoft.com/office/drawing/2014/main" xmlns="" id="{C52680AA-9E78-44B6-913F-2F4850EEB0FE}"/>
                    </a:ext>
                  </a:extLst>
                </p:cNvPr>
                <p:cNvSpPr/>
                <p:nvPr/>
              </p:nvSpPr>
              <p:spPr>
                <a:xfrm>
                  <a:off x="8850797" y="34517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62" name="Freeform: Shape 190">
                  <a:extLst>
                    <a:ext uri="{FF2B5EF4-FFF2-40B4-BE49-F238E27FC236}">
                      <a16:creationId xmlns:a16="http://schemas.microsoft.com/office/drawing/2014/main" xmlns="" id="{741220F3-5541-4662-9187-748BCEF5BE6A}"/>
                    </a:ext>
                  </a:extLst>
                </p:cNvPr>
                <p:cNvSpPr/>
                <p:nvPr/>
              </p:nvSpPr>
              <p:spPr>
                <a:xfrm>
                  <a:off x="9022247" y="36803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63" name="Freeform: Shape 191">
                  <a:extLst>
                    <a:ext uri="{FF2B5EF4-FFF2-40B4-BE49-F238E27FC236}">
                      <a16:creationId xmlns:a16="http://schemas.microsoft.com/office/drawing/2014/main" xmlns="" id="{23249E88-A809-449E-8327-28ABBF83F5A2}"/>
                    </a:ext>
                  </a:extLst>
                </p:cNvPr>
                <p:cNvSpPr/>
                <p:nvPr/>
              </p:nvSpPr>
              <p:spPr>
                <a:xfrm>
                  <a:off x="9060347" y="36803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64" name="Freeform: Shape 192">
                  <a:extLst>
                    <a:ext uri="{FF2B5EF4-FFF2-40B4-BE49-F238E27FC236}">
                      <a16:creationId xmlns:a16="http://schemas.microsoft.com/office/drawing/2014/main" xmlns="" id="{BE6A3D74-4A1A-40F3-9A40-B1C341E62D05}"/>
                    </a:ext>
                  </a:extLst>
                </p:cNvPr>
                <p:cNvSpPr/>
                <p:nvPr/>
              </p:nvSpPr>
              <p:spPr>
                <a:xfrm>
                  <a:off x="9288947" y="40422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65" name="Freeform: Shape 193">
                  <a:extLst>
                    <a:ext uri="{FF2B5EF4-FFF2-40B4-BE49-F238E27FC236}">
                      <a16:creationId xmlns:a16="http://schemas.microsoft.com/office/drawing/2014/main" xmlns="" id="{752985E6-4BE5-4AA8-A4DB-3095807457CC}"/>
                    </a:ext>
                  </a:extLst>
                </p:cNvPr>
                <p:cNvSpPr/>
                <p:nvPr/>
              </p:nvSpPr>
              <p:spPr>
                <a:xfrm>
                  <a:off x="9784247" y="428990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66" name="Freeform: Shape 194">
                  <a:extLst>
                    <a:ext uri="{FF2B5EF4-FFF2-40B4-BE49-F238E27FC236}">
                      <a16:creationId xmlns:a16="http://schemas.microsoft.com/office/drawing/2014/main" xmlns="" id="{D3659098-91D4-4E63-8896-78370E16A198}"/>
                    </a:ext>
                  </a:extLst>
                </p:cNvPr>
                <p:cNvSpPr/>
                <p:nvPr/>
              </p:nvSpPr>
              <p:spPr>
                <a:xfrm>
                  <a:off x="9898547" y="428990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67" name="Freeform: Shape 195">
                  <a:extLst>
                    <a:ext uri="{FF2B5EF4-FFF2-40B4-BE49-F238E27FC236}">
                      <a16:creationId xmlns:a16="http://schemas.microsoft.com/office/drawing/2014/main" xmlns="" id="{3B15A2C3-B250-4EDC-9D9F-571D8807FBDD}"/>
                    </a:ext>
                  </a:extLst>
                </p:cNvPr>
                <p:cNvSpPr/>
                <p:nvPr/>
              </p:nvSpPr>
              <p:spPr>
                <a:xfrm>
                  <a:off x="10031897" y="428990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68" name="Freeform: Shape 196">
                  <a:extLst>
                    <a:ext uri="{FF2B5EF4-FFF2-40B4-BE49-F238E27FC236}">
                      <a16:creationId xmlns:a16="http://schemas.microsoft.com/office/drawing/2014/main" xmlns="" id="{441DEA6C-C7FE-43B7-BFF0-3630AE348C39}"/>
                    </a:ext>
                  </a:extLst>
                </p:cNvPr>
                <p:cNvSpPr/>
                <p:nvPr/>
              </p:nvSpPr>
              <p:spPr>
                <a:xfrm>
                  <a:off x="10908207" y="45375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69" name="Freeform: Shape 197">
                  <a:extLst>
                    <a:ext uri="{FF2B5EF4-FFF2-40B4-BE49-F238E27FC236}">
                      <a16:creationId xmlns:a16="http://schemas.microsoft.com/office/drawing/2014/main" xmlns="" id="{A16E1B29-DDA6-4929-A8C7-D6608FD68ACD}"/>
                    </a:ext>
                  </a:extLst>
                </p:cNvPr>
                <p:cNvSpPr/>
                <p:nvPr/>
              </p:nvSpPr>
              <p:spPr>
                <a:xfrm>
                  <a:off x="11136807" y="46518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grpSp>
          <p:nvGrpSpPr>
            <p:cNvPr id="140" name="Group 139">
              <a:extLst>
                <a:ext uri="{FF2B5EF4-FFF2-40B4-BE49-F238E27FC236}">
                  <a16:creationId xmlns:a16="http://schemas.microsoft.com/office/drawing/2014/main" xmlns="" id="{345C2E2F-5B72-4E2A-9CC3-6CD93F1F295F}"/>
                </a:ext>
              </a:extLst>
            </p:cNvPr>
            <p:cNvGrpSpPr/>
            <p:nvPr/>
          </p:nvGrpSpPr>
          <p:grpSpPr>
            <a:xfrm>
              <a:off x="5590360" y="2635344"/>
              <a:ext cx="2726540" cy="1300116"/>
              <a:chOff x="9289008" y="3373332"/>
              <a:chExt cx="4257675" cy="2028825"/>
            </a:xfrm>
          </p:grpSpPr>
          <p:sp>
            <p:nvSpPr>
              <p:cNvPr id="141" name="Freeform: Shape 202">
                <a:extLst>
                  <a:ext uri="{FF2B5EF4-FFF2-40B4-BE49-F238E27FC236}">
                    <a16:creationId xmlns:a16="http://schemas.microsoft.com/office/drawing/2014/main" xmlns="" id="{15BE18A2-4EEE-4F56-9266-0F78A4363613}"/>
                  </a:ext>
                </a:extLst>
              </p:cNvPr>
              <p:cNvSpPr/>
              <p:nvPr/>
            </p:nvSpPr>
            <p:spPr>
              <a:xfrm>
                <a:off x="9289008" y="3373332"/>
                <a:ext cx="4257675" cy="2028825"/>
              </a:xfrm>
              <a:custGeom>
                <a:avLst/>
                <a:gdLst>
                  <a:gd name="connsiteX0" fmla="*/ 4263505 w 4257675"/>
                  <a:gd name="connsiteY0" fmla="*/ 2033006 h 2028825"/>
                  <a:gd name="connsiteX1" fmla="*/ 4127002 w 4257675"/>
                  <a:gd name="connsiteY1" fmla="*/ 2033006 h 2028825"/>
                  <a:gd name="connsiteX2" fmla="*/ 4127002 w 4257675"/>
                  <a:gd name="connsiteY2" fmla="*/ 1957492 h 2028825"/>
                  <a:gd name="connsiteX3" fmla="*/ 3914985 w 4257675"/>
                  <a:gd name="connsiteY3" fmla="*/ 1957492 h 2028825"/>
                  <a:gd name="connsiteX4" fmla="*/ 3914985 w 4257675"/>
                  <a:gd name="connsiteY4" fmla="*/ 1879083 h 2028825"/>
                  <a:gd name="connsiteX5" fmla="*/ 3845281 w 4257675"/>
                  <a:gd name="connsiteY5" fmla="*/ 1879083 h 2028825"/>
                  <a:gd name="connsiteX6" fmla="*/ 3845281 w 4257675"/>
                  <a:gd name="connsiteY6" fmla="*/ 1812284 h 2028825"/>
                  <a:gd name="connsiteX7" fmla="*/ 2756173 w 4257675"/>
                  <a:gd name="connsiteY7" fmla="*/ 1812284 h 2028825"/>
                  <a:gd name="connsiteX8" fmla="*/ 2756173 w 4257675"/>
                  <a:gd name="connsiteY8" fmla="*/ 1754191 h 2028825"/>
                  <a:gd name="connsiteX9" fmla="*/ 2552872 w 4257675"/>
                  <a:gd name="connsiteY9" fmla="*/ 1754191 h 2028825"/>
                  <a:gd name="connsiteX10" fmla="*/ 2552872 w 4257675"/>
                  <a:gd name="connsiteY10" fmla="*/ 1699012 h 2028825"/>
                  <a:gd name="connsiteX11" fmla="*/ 2523830 w 4257675"/>
                  <a:gd name="connsiteY11" fmla="*/ 1699012 h 2028825"/>
                  <a:gd name="connsiteX12" fmla="*/ 2523830 w 4257675"/>
                  <a:gd name="connsiteY12" fmla="*/ 1646739 h 2028825"/>
                  <a:gd name="connsiteX13" fmla="*/ 2480262 w 4257675"/>
                  <a:gd name="connsiteY13" fmla="*/ 1646739 h 2028825"/>
                  <a:gd name="connsiteX14" fmla="*/ 2480262 w 4257675"/>
                  <a:gd name="connsiteY14" fmla="*/ 1597362 h 2028825"/>
                  <a:gd name="connsiteX15" fmla="*/ 2413464 w 4257675"/>
                  <a:gd name="connsiteY15" fmla="*/ 1597362 h 2028825"/>
                  <a:gd name="connsiteX16" fmla="*/ 2413464 w 4257675"/>
                  <a:gd name="connsiteY16" fmla="*/ 1539278 h 2028825"/>
                  <a:gd name="connsiteX17" fmla="*/ 2367001 w 4257675"/>
                  <a:gd name="connsiteY17" fmla="*/ 1539278 h 2028825"/>
                  <a:gd name="connsiteX18" fmla="*/ 2367001 w 4257675"/>
                  <a:gd name="connsiteY18" fmla="*/ 1489901 h 2028825"/>
                  <a:gd name="connsiteX19" fmla="*/ 2288581 w 4257675"/>
                  <a:gd name="connsiteY19" fmla="*/ 1489901 h 2028825"/>
                  <a:gd name="connsiteX20" fmla="*/ 2288581 w 4257675"/>
                  <a:gd name="connsiteY20" fmla="*/ 1434722 h 2028825"/>
                  <a:gd name="connsiteX21" fmla="*/ 2227593 w 4257675"/>
                  <a:gd name="connsiteY21" fmla="*/ 1434722 h 2028825"/>
                  <a:gd name="connsiteX22" fmla="*/ 2227593 w 4257675"/>
                  <a:gd name="connsiteY22" fmla="*/ 1385345 h 2028825"/>
                  <a:gd name="connsiteX23" fmla="*/ 2169509 w 4257675"/>
                  <a:gd name="connsiteY23" fmla="*/ 1385345 h 2028825"/>
                  <a:gd name="connsiteX24" fmla="*/ 2169509 w 4257675"/>
                  <a:gd name="connsiteY24" fmla="*/ 1333071 h 2028825"/>
                  <a:gd name="connsiteX25" fmla="*/ 1760001 w 4257675"/>
                  <a:gd name="connsiteY25" fmla="*/ 1333071 h 2028825"/>
                  <a:gd name="connsiteX26" fmla="*/ 1760001 w 4257675"/>
                  <a:gd name="connsiteY26" fmla="*/ 1289504 h 2028825"/>
                  <a:gd name="connsiteX27" fmla="*/ 1725149 w 4257675"/>
                  <a:gd name="connsiteY27" fmla="*/ 1289504 h 2028825"/>
                  <a:gd name="connsiteX28" fmla="*/ 1725149 w 4257675"/>
                  <a:gd name="connsiteY28" fmla="*/ 1234326 h 2028825"/>
                  <a:gd name="connsiteX29" fmla="*/ 1696107 w 4257675"/>
                  <a:gd name="connsiteY29" fmla="*/ 1234326 h 2028825"/>
                  <a:gd name="connsiteX30" fmla="*/ 1696107 w 4257675"/>
                  <a:gd name="connsiteY30" fmla="*/ 1190758 h 2028825"/>
                  <a:gd name="connsiteX31" fmla="*/ 1603172 w 4257675"/>
                  <a:gd name="connsiteY31" fmla="*/ 1190758 h 2028825"/>
                  <a:gd name="connsiteX32" fmla="*/ 1603172 w 4257675"/>
                  <a:gd name="connsiteY32" fmla="*/ 1129770 h 2028825"/>
                  <a:gd name="connsiteX33" fmla="*/ 1472479 w 4257675"/>
                  <a:gd name="connsiteY33" fmla="*/ 1129770 h 2028825"/>
                  <a:gd name="connsiteX34" fmla="*/ 1472479 w 4257675"/>
                  <a:gd name="connsiteY34" fmla="*/ 1074592 h 2028825"/>
                  <a:gd name="connsiteX35" fmla="*/ 1446343 w 4257675"/>
                  <a:gd name="connsiteY35" fmla="*/ 1074592 h 2028825"/>
                  <a:gd name="connsiteX36" fmla="*/ 1446343 w 4257675"/>
                  <a:gd name="connsiteY36" fmla="*/ 993267 h 2028825"/>
                  <a:gd name="connsiteX37" fmla="*/ 1365018 w 4257675"/>
                  <a:gd name="connsiteY37" fmla="*/ 993267 h 2028825"/>
                  <a:gd name="connsiteX38" fmla="*/ 1365018 w 4257675"/>
                  <a:gd name="connsiteY38" fmla="*/ 949700 h 2028825"/>
                  <a:gd name="connsiteX39" fmla="*/ 1330166 w 4257675"/>
                  <a:gd name="connsiteY39" fmla="*/ 949700 h 2028825"/>
                  <a:gd name="connsiteX40" fmla="*/ 1330166 w 4257675"/>
                  <a:gd name="connsiteY40" fmla="*/ 900332 h 2028825"/>
                  <a:gd name="connsiteX41" fmla="*/ 1289504 w 4257675"/>
                  <a:gd name="connsiteY41" fmla="*/ 900332 h 2028825"/>
                  <a:gd name="connsiteX42" fmla="*/ 1289504 w 4257675"/>
                  <a:gd name="connsiteY42" fmla="*/ 839341 h 2028825"/>
                  <a:gd name="connsiteX43" fmla="*/ 1182043 w 4257675"/>
                  <a:gd name="connsiteY43" fmla="*/ 839341 h 2028825"/>
                  <a:gd name="connsiteX44" fmla="*/ 1182043 w 4257675"/>
                  <a:gd name="connsiteY44" fmla="*/ 775446 h 2028825"/>
                  <a:gd name="connsiteX45" fmla="*/ 1141390 w 4257675"/>
                  <a:gd name="connsiteY45" fmla="*/ 775446 h 2028825"/>
                  <a:gd name="connsiteX46" fmla="*/ 1141390 w 4257675"/>
                  <a:gd name="connsiteY46" fmla="*/ 702839 h 2028825"/>
                  <a:gd name="connsiteX47" fmla="*/ 1112349 w 4257675"/>
                  <a:gd name="connsiteY47" fmla="*/ 702839 h 2028825"/>
                  <a:gd name="connsiteX48" fmla="*/ 1112349 w 4257675"/>
                  <a:gd name="connsiteY48" fmla="*/ 656371 h 2028825"/>
                  <a:gd name="connsiteX49" fmla="*/ 1031024 w 4257675"/>
                  <a:gd name="connsiteY49" fmla="*/ 656371 h 2028825"/>
                  <a:gd name="connsiteX50" fmla="*/ 1031024 w 4257675"/>
                  <a:gd name="connsiteY50" fmla="*/ 577954 h 2028825"/>
                  <a:gd name="connsiteX51" fmla="*/ 981656 w 4257675"/>
                  <a:gd name="connsiteY51" fmla="*/ 577954 h 2028825"/>
                  <a:gd name="connsiteX52" fmla="*/ 981656 w 4257675"/>
                  <a:gd name="connsiteY52" fmla="*/ 525677 h 2028825"/>
                  <a:gd name="connsiteX53" fmla="*/ 929374 w 4257675"/>
                  <a:gd name="connsiteY53" fmla="*/ 525677 h 2028825"/>
                  <a:gd name="connsiteX54" fmla="*/ 929374 w 4257675"/>
                  <a:gd name="connsiteY54" fmla="*/ 485017 h 2028825"/>
                  <a:gd name="connsiteX55" fmla="*/ 845149 w 4257675"/>
                  <a:gd name="connsiteY55" fmla="*/ 485017 h 2028825"/>
                  <a:gd name="connsiteX56" fmla="*/ 845149 w 4257675"/>
                  <a:gd name="connsiteY56" fmla="*/ 397888 h 2028825"/>
                  <a:gd name="connsiteX57" fmla="*/ 830629 w 4257675"/>
                  <a:gd name="connsiteY57" fmla="*/ 397888 h 2028825"/>
                  <a:gd name="connsiteX58" fmla="*/ 830629 w 4257675"/>
                  <a:gd name="connsiteY58" fmla="*/ 319472 h 2028825"/>
                  <a:gd name="connsiteX59" fmla="*/ 723169 w 4257675"/>
                  <a:gd name="connsiteY59" fmla="*/ 319472 h 2028825"/>
                  <a:gd name="connsiteX60" fmla="*/ 723169 w 4257675"/>
                  <a:gd name="connsiteY60" fmla="*/ 267195 h 2028825"/>
                  <a:gd name="connsiteX61" fmla="*/ 682509 w 4257675"/>
                  <a:gd name="connsiteY61" fmla="*/ 267195 h 2028825"/>
                  <a:gd name="connsiteX62" fmla="*/ 682509 w 4257675"/>
                  <a:gd name="connsiteY62" fmla="*/ 238153 h 2028825"/>
                  <a:gd name="connsiteX63" fmla="*/ 630232 w 4257675"/>
                  <a:gd name="connsiteY63" fmla="*/ 238153 h 2028825"/>
                  <a:gd name="connsiteX64" fmla="*/ 630232 w 4257675"/>
                  <a:gd name="connsiteY64" fmla="*/ 197492 h 2028825"/>
                  <a:gd name="connsiteX65" fmla="*/ 409505 w 4257675"/>
                  <a:gd name="connsiteY65" fmla="*/ 197492 h 2028825"/>
                  <a:gd name="connsiteX66" fmla="*/ 409505 w 4257675"/>
                  <a:gd name="connsiteY66" fmla="*/ 116172 h 2028825"/>
                  <a:gd name="connsiteX67" fmla="*/ 342707 w 4257675"/>
                  <a:gd name="connsiteY67" fmla="*/ 116172 h 2028825"/>
                  <a:gd name="connsiteX68" fmla="*/ 342707 w 4257675"/>
                  <a:gd name="connsiteY68" fmla="*/ 81320 h 2028825"/>
                  <a:gd name="connsiteX69" fmla="*/ 180066 w 4257675"/>
                  <a:gd name="connsiteY69" fmla="*/ 81320 h 2028825"/>
                  <a:gd name="connsiteX70" fmla="*/ 180066 w 4257675"/>
                  <a:gd name="connsiteY70" fmla="*/ 0 h 2028825"/>
                  <a:gd name="connsiteX71" fmla="*/ 0 w 4257675"/>
                  <a:gd name="connsiteY71" fmla="*/ 0 h 2028825"/>
                  <a:gd name="connsiteX72" fmla="*/ 0 w 4257675"/>
                  <a:gd name="connsiteY72" fmla="*/ 290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57675" h="2028825">
                    <a:moveTo>
                      <a:pt x="4263505" y="2033006"/>
                    </a:moveTo>
                    <a:lnTo>
                      <a:pt x="4127002" y="2033006"/>
                    </a:lnTo>
                    <a:lnTo>
                      <a:pt x="4127002" y="1957492"/>
                    </a:lnTo>
                    <a:lnTo>
                      <a:pt x="3914985" y="1957492"/>
                    </a:lnTo>
                    <a:lnTo>
                      <a:pt x="3914985" y="1879083"/>
                    </a:lnTo>
                    <a:lnTo>
                      <a:pt x="3845281" y="1879083"/>
                    </a:lnTo>
                    <a:lnTo>
                      <a:pt x="3845281" y="1812284"/>
                    </a:lnTo>
                    <a:lnTo>
                      <a:pt x="2756173" y="1812284"/>
                    </a:lnTo>
                    <a:lnTo>
                      <a:pt x="2756173" y="1754191"/>
                    </a:lnTo>
                    <a:lnTo>
                      <a:pt x="2552872" y="1754191"/>
                    </a:lnTo>
                    <a:lnTo>
                      <a:pt x="2552872" y="1699012"/>
                    </a:lnTo>
                    <a:lnTo>
                      <a:pt x="2523830" y="1699012"/>
                    </a:lnTo>
                    <a:lnTo>
                      <a:pt x="2523830" y="1646739"/>
                    </a:lnTo>
                    <a:lnTo>
                      <a:pt x="2480262" y="1646739"/>
                    </a:lnTo>
                    <a:lnTo>
                      <a:pt x="2480262" y="1597362"/>
                    </a:lnTo>
                    <a:lnTo>
                      <a:pt x="2413464" y="1597362"/>
                    </a:lnTo>
                    <a:lnTo>
                      <a:pt x="2413464" y="1539278"/>
                    </a:lnTo>
                    <a:lnTo>
                      <a:pt x="2367001" y="1539278"/>
                    </a:lnTo>
                    <a:lnTo>
                      <a:pt x="2367001" y="1489901"/>
                    </a:lnTo>
                    <a:lnTo>
                      <a:pt x="2288581" y="1489901"/>
                    </a:lnTo>
                    <a:lnTo>
                      <a:pt x="2288581" y="1434722"/>
                    </a:lnTo>
                    <a:lnTo>
                      <a:pt x="2227593" y="1434722"/>
                    </a:lnTo>
                    <a:lnTo>
                      <a:pt x="2227593" y="1385345"/>
                    </a:lnTo>
                    <a:lnTo>
                      <a:pt x="2169509" y="1385345"/>
                    </a:lnTo>
                    <a:lnTo>
                      <a:pt x="2169509" y="1333071"/>
                    </a:lnTo>
                    <a:lnTo>
                      <a:pt x="1760001" y="1333071"/>
                    </a:lnTo>
                    <a:lnTo>
                      <a:pt x="1760001" y="1289504"/>
                    </a:lnTo>
                    <a:lnTo>
                      <a:pt x="1725149" y="1289504"/>
                    </a:lnTo>
                    <a:lnTo>
                      <a:pt x="1725149" y="1234326"/>
                    </a:lnTo>
                    <a:lnTo>
                      <a:pt x="1696107" y="1234326"/>
                    </a:lnTo>
                    <a:lnTo>
                      <a:pt x="1696107" y="1190758"/>
                    </a:lnTo>
                    <a:lnTo>
                      <a:pt x="1603172" y="1190758"/>
                    </a:lnTo>
                    <a:lnTo>
                      <a:pt x="1603172" y="1129770"/>
                    </a:lnTo>
                    <a:lnTo>
                      <a:pt x="1472479" y="1129770"/>
                    </a:lnTo>
                    <a:lnTo>
                      <a:pt x="1472479" y="1074592"/>
                    </a:lnTo>
                    <a:lnTo>
                      <a:pt x="1446343" y="1074592"/>
                    </a:lnTo>
                    <a:lnTo>
                      <a:pt x="1446343" y="993267"/>
                    </a:lnTo>
                    <a:lnTo>
                      <a:pt x="1365018" y="993267"/>
                    </a:lnTo>
                    <a:lnTo>
                      <a:pt x="1365018" y="949700"/>
                    </a:lnTo>
                    <a:lnTo>
                      <a:pt x="1330166" y="949700"/>
                    </a:lnTo>
                    <a:lnTo>
                      <a:pt x="1330166" y="900332"/>
                    </a:lnTo>
                    <a:lnTo>
                      <a:pt x="1289504" y="900332"/>
                    </a:lnTo>
                    <a:lnTo>
                      <a:pt x="1289504" y="839341"/>
                    </a:lnTo>
                    <a:lnTo>
                      <a:pt x="1182043" y="839341"/>
                    </a:lnTo>
                    <a:lnTo>
                      <a:pt x="1182043" y="775446"/>
                    </a:lnTo>
                    <a:lnTo>
                      <a:pt x="1141390" y="775446"/>
                    </a:lnTo>
                    <a:lnTo>
                      <a:pt x="1141390" y="702839"/>
                    </a:lnTo>
                    <a:lnTo>
                      <a:pt x="1112349" y="702839"/>
                    </a:lnTo>
                    <a:lnTo>
                      <a:pt x="1112349" y="656371"/>
                    </a:lnTo>
                    <a:lnTo>
                      <a:pt x="1031024" y="656371"/>
                    </a:lnTo>
                    <a:lnTo>
                      <a:pt x="1031024" y="577954"/>
                    </a:lnTo>
                    <a:lnTo>
                      <a:pt x="981656" y="577954"/>
                    </a:lnTo>
                    <a:lnTo>
                      <a:pt x="981656" y="525677"/>
                    </a:lnTo>
                    <a:lnTo>
                      <a:pt x="929374" y="525677"/>
                    </a:lnTo>
                    <a:lnTo>
                      <a:pt x="929374" y="485017"/>
                    </a:lnTo>
                    <a:lnTo>
                      <a:pt x="845149" y="485017"/>
                    </a:lnTo>
                    <a:lnTo>
                      <a:pt x="845149" y="397888"/>
                    </a:lnTo>
                    <a:lnTo>
                      <a:pt x="830629" y="397888"/>
                    </a:lnTo>
                    <a:lnTo>
                      <a:pt x="830629" y="319472"/>
                    </a:lnTo>
                    <a:lnTo>
                      <a:pt x="723169" y="319472"/>
                    </a:lnTo>
                    <a:lnTo>
                      <a:pt x="723169" y="267195"/>
                    </a:lnTo>
                    <a:lnTo>
                      <a:pt x="682509" y="267195"/>
                    </a:lnTo>
                    <a:lnTo>
                      <a:pt x="682509" y="238153"/>
                    </a:lnTo>
                    <a:lnTo>
                      <a:pt x="630232" y="238153"/>
                    </a:lnTo>
                    <a:lnTo>
                      <a:pt x="630232" y="197492"/>
                    </a:lnTo>
                    <a:lnTo>
                      <a:pt x="409505" y="197492"/>
                    </a:lnTo>
                    <a:lnTo>
                      <a:pt x="409505" y="116172"/>
                    </a:lnTo>
                    <a:lnTo>
                      <a:pt x="342707" y="116172"/>
                    </a:lnTo>
                    <a:lnTo>
                      <a:pt x="342707" y="81320"/>
                    </a:lnTo>
                    <a:lnTo>
                      <a:pt x="180066" y="81320"/>
                    </a:lnTo>
                    <a:lnTo>
                      <a:pt x="180066" y="0"/>
                    </a:lnTo>
                    <a:lnTo>
                      <a:pt x="0" y="0"/>
                    </a:lnTo>
                    <a:lnTo>
                      <a:pt x="0" y="2905"/>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142" name="Group 141">
                <a:extLst>
                  <a:ext uri="{FF2B5EF4-FFF2-40B4-BE49-F238E27FC236}">
                    <a16:creationId xmlns:a16="http://schemas.microsoft.com/office/drawing/2014/main" xmlns="" id="{62A3462C-13C5-45E7-8901-2950BED897E6}"/>
                  </a:ext>
                </a:extLst>
              </p:cNvPr>
              <p:cNvGrpSpPr/>
              <p:nvPr/>
            </p:nvGrpSpPr>
            <p:grpSpPr>
              <a:xfrm>
                <a:off x="9698513" y="3402942"/>
                <a:ext cx="3838597" cy="1971690"/>
                <a:chOff x="9698513" y="3402942"/>
                <a:chExt cx="3838597" cy="1971690"/>
              </a:xfrm>
            </p:grpSpPr>
            <p:sp>
              <p:nvSpPr>
                <p:cNvPr id="143" name="Freeform: Shape 203">
                  <a:extLst>
                    <a:ext uri="{FF2B5EF4-FFF2-40B4-BE49-F238E27FC236}">
                      <a16:creationId xmlns:a16="http://schemas.microsoft.com/office/drawing/2014/main" xmlns="" id="{4D9374B1-7FE2-4F0F-B170-9CF5410A7DEB}"/>
                    </a:ext>
                  </a:extLst>
                </p:cNvPr>
                <p:cNvSpPr/>
                <p:nvPr/>
              </p:nvSpPr>
              <p:spPr>
                <a:xfrm>
                  <a:off x="9698513" y="34029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44" name="Freeform: Shape 204">
                  <a:extLst>
                    <a:ext uri="{FF2B5EF4-FFF2-40B4-BE49-F238E27FC236}">
                      <a16:creationId xmlns:a16="http://schemas.microsoft.com/office/drawing/2014/main" xmlns="" id="{3CF4A306-EA6B-49F8-9BDC-872DC47F6DB5}"/>
                    </a:ext>
                  </a:extLst>
                </p:cNvPr>
                <p:cNvSpPr/>
                <p:nvPr/>
              </p:nvSpPr>
              <p:spPr>
                <a:xfrm>
                  <a:off x="9850913" y="347914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45" name="Freeform: Shape 205">
                  <a:extLst>
                    <a:ext uri="{FF2B5EF4-FFF2-40B4-BE49-F238E27FC236}">
                      <a16:creationId xmlns:a16="http://schemas.microsoft.com/office/drawing/2014/main" xmlns="" id="{5C391A4D-8533-4208-B0A5-BAF36E8AC673}"/>
                    </a:ext>
                  </a:extLst>
                </p:cNvPr>
                <p:cNvSpPr/>
                <p:nvPr/>
              </p:nvSpPr>
              <p:spPr>
                <a:xfrm>
                  <a:off x="9965213" y="35172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46" name="Freeform: Shape 206">
                  <a:extLst>
                    <a:ext uri="{FF2B5EF4-FFF2-40B4-BE49-F238E27FC236}">
                      <a16:creationId xmlns:a16="http://schemas.microsoft.com/office/drawing/2014/main" xmlns="" id="{7E560A4E-D465-4266-AE0B-98C226614284}"/>
                    </a:ext>
                  </a:extLst>
                </p:cNvPr>
                <p:cNvSpPr/>
                <p:nvPr/>
              </p:nvSpPr>
              <p:spPr>
                <a:xfrm>
                  <a:off x="10060464" y="359344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47" name="Freeform: Shape 207">
                  <a:extLst>
                    <a:ext uri="{FF2B5EF4-FFF2-40B4-BE49-F238E27FC236}">
                      <a16:creationId xmlns:a16="http://schemas.microsoft.com/office/drawing/2014/main" xmlns="" id="{9AF3701D-520A-4761-B67A-6B24F88004C4}"/>
                    </a:ext>
                  </a:extLst>
                </p:cNvPr>
                <p:cNvSpPr/>
                <p:nvPr/>
              </p:nvSpPr>
              <p:spPr>
                <a:xfrm>
                  <a:off x="10098564" y="359344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48" name="Freeform: Shape 208">
                  <a:extLst>
                    <a:ext uri="{FF2B5EF4-FFF2-40B4-BE49-F238E27FC236}">
                      <a16:creationId xmlns:a16="http://schemas.microsoft.com/office/drawing/2014/main" xmlns="" id="{3AC6A9CC-AF83-41C5-B38B-2237223192DB}"/>
                    </a:ext>
                  </a:extLst>
                </p:cNvPr>
                <p:cNvSpPr/>
                <p:nvPr/>
              </p:nvSpPr>
              <p:spPr>
                <a:xfrm>
                  <a:off x="10384316" y="393634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49" name="Freeform: Shape 209">
                  <a:extLst>
                    <a:ext uri="{FF2B5EF4-FFF2-40B4-BE49-F238E27FC236}">
                      <a16:creationId xmlns:a16="http://schemas.microsoft.com/office/drawing/2014/main" xmlns="" id="{7E1A565C-B1E5-4A95-AE20-9D726963FE04}"/>
                    </a:ext>
                  </a:extLst>
                </p:cNvPr>
                <p:cNvSpPr/>
                <p:nvPr/>
              </p:nvSpPr>
              <p:spPr>
                <a:xfrm>
                  <a:off x="10536716" y="41268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50" name="Freeform: Shape 210">
                  <a:extLst>
                    <a:ext uri="{FF2B5EF4-FFF2-40B4-BE49-F238E27FC236}">
                      <a16:creationId xmlns:a16="http://schemas.microsoft.com/office/drawing/2014/main" xmlns="" id="{A2F875AB-98EF-4DFE-A8C0-755FCC4EE3B3}"/>
                    </a:ext>
                  </a:extLst>
                </p:cNvPr>
                <p:cNvSpPr/>
                <p:nvPr/>
              </p:nvSpPr>
              <p:spPr>
                <a:xfrm>
                  <a:off x="11108216" y="462214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51" name="Freeform: Shape 211">
                  <a:extLst>
                    <a:ext uri="{FF2B5EF4-FFF2-40B4-BE49-F238E27FC236}">
                      <a16:creationId xmlns:a16="http://schemas.microsoft.com/office/drawing/2014/main" xmlns="" id="{8120398A-238B-4122-BC4C-C9681BAF2C2D}"/>
                    </a:ext>
                  </a:extLst>
                </p:cNvPr>
                <p:cNvSpPr/>
                <p:nvPr/>
              </p:nvSpPr>
              <p:spPr>
                <a:xfrm>
                  <a:off x="11755925" y="4869797"/>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52" name="Freeform: Shape 212">
                  <a:extLst>
                    <a:ext uri="{FF2B5EF4-FFF2-40B4-BE49-F238E27FC236}">
                      <a16:creationId xmlns:a16="http://schemas.microsoft.com/office/drawing/2014/main" xmlns="" id="{37099A26-E78F-4486-A979-A0043282D0DF}"/>
                    </a:ext>
                  </a:extLst>
                </p:cNvPr>
                <p:cNvSpPr/>
                <p:nvPr/>
              </p:nvSpPr>
              <p:spPr>
                <a:xfrm>
                  <a:off x="12460775" y="50984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53" name="Freeform: Shape 213">
                  <a:extLst>
                    <a:ext uri="{FF2B5EF4-FFF2-40B4-BE49-F238E27FC236}">
                      <a16:creationId xmlns:a16="http://schemas.microsoft.com/office/drawing/2014/main" xmlns="" id="{6DE7FB5A-065F-48AF-BBB3-82912ED336BC}"/>
                    </a:ext>
                  </a:extLst>
                </p:cNvPr>
                <p:cNvSpPr/>
                <p:nvPr/>
              </p:nvSpPr>
              <p:spPr>
                <a:xfrm>
                  <a:off x="12917985" y="50984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54" name="Freeform: Shape 214">
                  <a:extLst>
                    <a:ext uri="{FF2B5EF4-FFF2-40B4-BE49-F238E27FC236}">
                      <a16:creationId xmlns:a16="http://schemas.microsoft.com/office/drawing/2014/main" xmlns="" id="{42D088D1-14E4-4944-8883-BE890E1B1F3E}"/>
                    </a:ext>
                  </a:extLst>
                </p:cNvPr>
                <p:cNvSpPr/>
                <p:nvPr/>
              </p:nvSpPr>
              <p:spPr>
                <a:xfrm>
                  <a:off x="13527585" y="530795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grpSp>
    </p:spTree>
    <p:extLst>
      <p:ext uri="{BB962C8B-B14F-4D97-AF65-F5344CB8AC3E}">
        <p14:creationId xmlns:p14="http://schemas.microsoft.com/office/powerpoint/2010/main" xmlns="" val="3883037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carcinome Hépatocellulaire</a:t>
            </a:r>
          </a:p>
        </p:txBody>
      </p:sp>
      <p:sp>
        <p:nvSpPr>
          <p:cNvPr id="3" name="Text Placeholder 2"/>
          <p:cNvSpPr>
            <a:spLocks noGrp="1"/>
          </p:cNvSpPr>
          <p:nvPr>
            <p:ph type="body" idx="1"/>
          </p:nvPr>
        </p:nvSpPr>
        <p:spPr/>
        <p:txBody>
          <a:bodyPr/>
          <a:lstStyle/>
          <a:p>
            <a:r>
              <a:rPr lang="fr-FR" b="1" dirty="0"/>
              <a:t>Cancers du pancréas, de l’intestin grêle et du tractus hépatobiliaire</a:t>
            </a:r>
          </a:p>
        </p:txBody>
      </p:sp>
    </p:spTree>
    <p:extLst>
      <p:ext uri="{BB962C8B-B14F-4D97-AF65-F5344CB8AC3E}">
        <p14:creationId xmlns:p14="http://schemas.microsoft.com/office/powerpoint/2010/main" xmlns="" val="166632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LBA38_PR: </a:t>
            </a:r>
            <a:r>
              <a:rPr lang="fr-FR" dirty="0" err="1"/>
              <a:t>CheckMate</a:t>
            </a:r>
            <a:r>
              <a:rPr lang="fr-FR" dirty="0"/>
              <a:t> 459: étude multicentrique randomisée de phase 3 évaluant nivolumab vs sorafénib en traitement de 1</a:t>
            </a:r>
            <a:r>
              <a:rPr lang="fr-FR" baseline="30000" dirty="0"/>
              <a:t>e</a:t>
            </a:r>
            <a:r>
              <a:rPr lang="fr-FR" dirty="0"/>
              <a:t> ligne chez les patients avec carcinome hépatocellulaire avancé – </a:t>
            </a:r>
            <a:r>
              <a:rPr lang="fr-FR" dirty="0" err="1"/>
              <a:t>Yau</a:t>
            </a:r>
            <a:r>
              <a:rPr lang="fr-FR" dirty="0"/>
              <a:t> </a:t>
            </a:r>
            <a:r>
              <a:rPr lang="fr-FR" dirty="0" err="1"/>
              <a:t>T</a:t>
            </a:r>
            <a:r>
              <a:rPr lang="fr-FR" dirty="0"/>
              <a:t>,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Etudier l'efficacité et la tolérance de nivolumab comparé au sorafénib en traitement de 1</a:t>
            </a:r>
            <a:r>
              <a:rPr lang="fr-FR" baseline="30000" dirty="0"/>
              <a:t>e</a:t>
            </a:r>
            <a:r>
              <a:rPr lang="fr-FR" dirty="0"/>
              <a:t> ligne chez des patients avec carcinome hépatocellulaire (CHC) avancé </a:t>
            </a:r>
          </a:p>
        </p:txBody>
      </p:sp>
      <p:sp>
        <p:nvSpPr>
          <p:cNvPr id="5" name="Text Placeholder 4"/>
          <p:cNvSpPr>
            <a:spLocks noGrp="1"/>
          </p:cNvSpPr>
          <p:nvPr>
            <p:ph type="body" sz="quarter" idx="11"/>
          </p:nvPr>
        </p:nvSpPr>
        <p:spPr/>
        <p:txBody>
          <a:bodyPr/>
          <a:lstStyle/>
          <a:p>
            <a:r>
              <a:rPr lang="fr-FR" dirty="0" err="1"/>
              <a:t>Yau</a:t>
            </a:r>
            <a:r>
              <a:rPr lang="fr-FR" dirty="0"/>
              <a:t> </a:t>
            </a:r>
            <a:r>
              <a:rPr lang="fr-FR" dirty="0" err="1"/>
              <a:t>T</a:t>
            </a:r>
            <a:r>
              <a:rPr lang="fr-FR" dirty="0"/>
              <a:t>, et al, Ann </a:t>
            </a:r>
            <a:r>
              <a:rPr lang="fr-FR" dirty="0" err="1"/>
              <a:t>Oncol</a:t>
            </a:r>
            <a:r>
              <a:rPr lang="fr-FR" dirty="0"/>
              <a:t> 2019;30(</a:t>
            </a:r>
            <a:r>
              <a:rPr lang="fr-FR" dirty="0" err="1"/>
              <a:t>suppl</a:t>
            </a:r>
            <a:r>
              <a:rPr lang="fr-FR" dirty="0"/>
              <a:t>):</a:t>
            </a:r>
            <a:r>
              <a:rPr lang="fr-FR" dirty="0" err="1"/>
              <a:t>abstr</a:t>
            </a:r>
            <a:r>
              <a:rPr lang="fr-FR" dirty="0"/>
              <a:t> LBA38_PR</a:t>
            </a:r>
          </a:p>
        </p:txBody>
      </p:sp>
      <p:sp>
        <p:nvSpPr>
          <p:cNvPr id="6" name="Rectangle 9"/>
          <p:cNvSpPr txBox="1">
            <a:spLocks noChangeArrowheads="1"/>
          </p:cNvSpPr>
          <p:nvPr/>
        </p:nvSpPr>
        <p:spPr bwMode="auto">
          <a:xfrm>
            <a:off x="260194" y="531563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cs typeface="Arial"/>
              </a:rPr>
              <a:t>SG </a:t>
            </a:r>
            <a:endParaRPr kumimoji="0" lang="fr-FR"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7" name="Oval 14"/>
          <p:cNvSpPr>
            <a:spLocks noChangeArrowheads="1"/>
          </p:cNvSpPr>
          <p:nvPr/>
        </p:nvSpPr>
        <p:spPr bwMode="auto">
          <a:xfrm>
            <a:off x="3485133" y="344806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8" name="AutoShape 15"/>
          <p:cNvCxnSpPr>
            <a:cxnSpLocks noChangeShapeType="1"/>
            <a:stCxn id="7" idx="0"/>
            <a:endCxn id="14" idx="1"/>
          </p:cNvCxnSpPr>
          <p:nvPr/>
        </p:nvCxnSpPr>
        <p:spPr bwMode="auto">
          <a:xfrm rot="5400000" flipH="1" flipV="1">
            <a:off x="3684693" y="2839454"/>
            <a:ext cx="700848"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423173"/>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sp>
        <p:nvSpPr>
          <p:cNvPr id="11" name="Content Placeholder 26"/>
          <p:cNvSpPr txBox="1">
            <a:spLocks/>
          </p:cNvSpPr>
          <p:nvPr/>
        </p:nvSpPr>
        <p:spPr bwMode="auto">
          <a:xfrm>
            <a:off x="4329381" y="3259184"/>
            <a:ext cx="470881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fr-FR" sz="1100" b="1" dirty="0">
                <a:solidFill>
                  <a:srgbClr val="043882"/>
                </a:solidFill>
                <a:latin typeface="Arial"/>
                <a:cs typeface="Arial"/>
              </a:rPr>
              <a:t>Stratification</a:t>
            </a:r>
            <a:endParaRPr kumimoji="0" lang="fr-FR" sz="11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100" dirty="0">
                <a:solidFill>
                  <a:srgbClr val="4D4D4D"/>
                </a:solidFill>
                <a:latin typeface="Arial"/>
                <a:cs typeface="Arial"/>
              </a:rPr>
              <a:t>Etiologie (VHC vs. non VHC)</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100" b="0" i="0" u="none" strike="noStrike" kern="1200" cap="none" spc="0" normalizeH="0" noProof="0" dirty="0">
                <a:ln>
                  <a:noFill/>
                </a:ln>
                <a:solidFill>
                  <a:srgbClr val="4D4D4D"/>
                </a:solidFill>
                <a:effectLst/>
                <a:uLnTx/>
                <a:uFillTx/>
                <a:latin typeface="Arial"/>
                <a:cs typeface="Arial"/>
              </a:rPr>
              <a:t>Invasion vasculaire et/ou dissémination extra-hépatique (oui vs. non)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100" baseline="0" dirty="0">
                <a:solidFill>
                  <a:srgbClr val="4D4D4D"/>
                </a:solidFill>
                <a:latin typeface="Arial"/>
                <a:cs typeface="Arial"/>
              </a:rPr>
              <a:t>Région</a:t>
            </a:r>
            <a:r>
              <a:rPr lang="fr-FR" sz="1100" dirty="0">
                <a:solidFill>
                  <a:srgbClr val="4D4D4D"/>
                </a:solidFill>
                <a:latin typeface="Arial"/>
                <a:cs typeface="Arial"/>
              </a:rPr>
              <a:t> (Asie vs. non Asie)</a:t>
            </a:r>
            <a:endParaRPr kumimoji="0" lang="fr-FR" sz="1100" b="0" i="0" u="none" strike="noStrike" kern="1200" cap="none" spc="0" normalizeH="0" baseline="0" noProof="0" dirty="0">
              <a:ln>
                <a:noFill/>
              </a:ln>
              <a:solidFill>
                <a:srgbClr val="4D4D4D"/>
              </a:solidFill>
              <a:effectLst/>
              <a:uLnTx/>
              <a:uFillTx/>
              <a:latin typeface="Arial"/>
              <a:cs typeface="Arial"/>
            </a:endParaRPr>
          </a:p>
        </p:txBody>
      </p:sp>
      <p:cxnSp>
        <p:nvCxnSpPr>
          <p:cNvPr id="12" name="AutoShape 19"/>
          <p:cNvCxnSpPr>
            <a:cxnSpLocks noChangeShapeType="1"/>
            <a:stCxn id="15" idx="3"/>
            <a:endCxn id="7" idx="2"/>
          </p:cNvCxnSpPr>
          <p:nvPr/>
        </p:nvCxnSpPr>
        <p:spPr bwMode="auto">
          <a:xfrm flipV="1">
            <a:off x="3376274" y="3740164"/>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47216"/>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392583"/>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Nivolumab 240</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mg iv /2S</a:t>
            </a:r>
            <a:b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(n=371)</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105800" y="2242575"/>
            <a:ext cx="3270474" cy="299517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lvl="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CHC avancé</a:t>
            </a:r>
          </a:p>
          <a:p>
            <a:pPr marL="228600" lvl="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Inéligible à la chirurgie et/ou au traitement locorégional ou progressant après chirurgie et/ou traitement locorégional</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Child-</a:t>
            </a:r>
            <a:r>
              <a:rPr kumimoji="0" lang="fr-FR" altLang="zh-CN" sz="1600" b="0" i="0" u="none" strike="noStrike" kern="1200" cap="none" spc="0" normalizeH="0" baseline="0" noProof="0" dirty="0" err="1">
                <a:ln>
                  <a:noFill/>
                </a:ln>
                <a:solidFill>
                  <a:srgbClr val="FFFFFF"/>
                </a:solidFill>
                <a:effectLst/>
                <a:uLnTx/>
                <a:uFillTx/>
                <a:latin typeface="Arial"/>
                <a:ea typeface="SimSun" pitchFamily="2" charset="-122"/>
                <a:cs typeface="Arial"/>
              </a:rPr>
              <a:t>Pugh</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 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Naïf de traitement systémique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ECOG</a:t>
            </a:r>
            <a:r>
              <a:rPr lang="fr-FR" altLang="zh-CN" sz="1600" dirty="0">
                <a:solidFill>
                  <a:srgbClr val="FFFFFF"/>
                </a:solidFill>
                <a:latin typeface="Arial"/>
                <a:ea typeface="SimSun" pitchFamily="2" charset="-122"/>
                <a:cs typeface="Arial"/>
              </a:rPr>
              <a:t> PS 0–1 </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(n=743)</a:t>
            </a:r>
          </a:p>
        </p:txBody>
      </p:sp>
      <p:cxnSp>
        <p:nvCxnSpPr>
          <p:cNvPr id="16" name="AutoShape 16"/>
          <p:cNvCxnSpPr>
            <a:cxnSpLocks noChangeShapeType="1"/>
            <a:stCxn id="7" idx="4"/>
            <a:endCxn id="19" idx="1"/>
          </p:cNvCxnSpPr>
          <p:nvPr/>
        </p:nvCxnSpPr>
        <p:spPr bwMode="auto">
          <a:xfrm rot="16200000" flipH="1">
            <a:off x="3708722" y="4100473"/>
            <a:ext cx="652790"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361009"/>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8" name="AutoShape 20"/>
          <p:cNvCxnSpPr>
            <a:cxnSpLocks noChangeShapeType="1"/>
            <a:stCxn id="19" idx="3"/>
            <a:endCxn id="17" idx="1"/>
          </p:cNvCxnSpPr>
          <p:nvPr/>
        </p:nvCxnSpPr>
        <p:spPr bwMode="auto">
          <a:xfrm flipV="1">
            <a:off x="7442177" y="4685053"/>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3" y="4330421"/>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smtClean="0">
                <a:ln>
                  <a:noFill/>
                </a:ln>
                <a:solidFill>
                  <a:srgbClr val="4D4D4D"/>
                </a:solidFill>
                <a:effectLst/>
                <a:uLnTx/>
                <a:uFillTx/>
                <a:latin typeface="Arial"/>
                <a:ea typeface="SimSun" pitchFamily="2" charset="-122"/>
                <a:cs typeface="Arial"/>
              </a:rPr>
              <a:t>Sorafénib</a:t>
            </a:r>
            <a:r>
              <a:rPr kumimoji="0" lang="fr-FR"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400 mg po 2x/j</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(n=372)</a:t>
            </a:r>
          </a:p>
        </p:txBody>
      </p:sp>
      <p:sp>
        <p:nvSpPr>
          <p:cNvPr id="20" name="Content Placeholder 26"/>
          <p:cNvSpPr txBox="1">
            <a:spLocks/>
          </p:cNvSpPr>
          <p:nvPr/>
        </p:nvSpPr>
        <p:spPr>
          <a:xfrm>
            <a:off x="4173383" y="5315633"/>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TRO</a:t>
            </a:r>
            <a:r>
              <a:rPr lang="fr-FR" dirty="0"/>
              <a:t>, SSP, efficacité selon statut PD-L1, tolérance</a:t>
            </a:r>
          </a:p>
        </p:txBody>
      </p:sp>
    </p:spTree>
    <p:extLst>
      <p:ext uri="{BB962C8B-B14F-4D97-AF65-F5344CB8AC3E}">
        <p14:creationId xmlns:p14="http://schemas.microsoft.com/office/powerpoint/2010/main" xmlns="" val="1555427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LBA38_PR: </a:t>
            </a:r>
            <a:r>
              <a:rPr lang="fr-FR" dirty="0" err="1"/>
              <a:t>CheckMate</a:t>
            </a:r>
            <a:r>
              <a:rPr lang="fr-FR" dirty="0"/>
              <a:t> 459: étude multicentrique randomisée de phase 3 évaluant nivolumab vs sorafénib en traitement de 1</a:t>
            </a:r>
            <a:r>
              <a:rPr lang="fr-FR" baseline="30000" dirty="0"/>
              <a:t>e</a:t>
            </a:r>
            <a:r>
              <a:rPr lang="fr-FR" dirty="0"/>
              <a:t> ligne chez les patients avec carcinome hépatocellulaire avancé – </a:t>
            </a:r>
            <a:r>
              <a:rPr lang="fr-FR" dirty="0" err="1"/>
              <a:t>Yau</a:t>
            </a:r>
            <a:r>
              <a:rPr lang="fr-FR" dirty="0"/>
              <a:t> </a:t>
            </a:r>
            <a:r>
              <a:rPr lang="fr-FR" dirty="0" err="1"/>
              <a:t>T</a:t>
            </a:r>
            <a:r>
              <a:rPr lang="fr-FR" dirty="0"/>
              <a:t>, et al</a:t>
            </a:r>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a:p>
            <a:endParaRPr lang="fr-FR" dirty="0"/>
          </a:p>
        </p:txBody>
      </p:sp>
      <p:sp>
        <p:nvSpPr>
          <p:cNvPr id="5" name="Text Placeholder 4"/>
          <p:cNvSpPr>
            <a:spLocks noGrp="1"/>
          </p:cNvSpPr>
          <p:nvPr>
            <p:ph type="body" sz="quarter" idx="11"/>
          </p:nvPr>
        </p:nvSpPr>
        <p:spPr/>
        <p:txBody>
          <a:bodyPr/>
          <a:lstStyle/>
          <a:p>
            <a:r>
              <a:rPr lang="fr-FR" dirty="0" err="1"/>
              <a:t>Yau</a:t>
            </a:r>
            <a:r>
              <a:rPr lang="fr-FR" dirty="0"/>
              <a:t> </a:t>
            </a:r>
            <a:r>
              <a:rPr lang="fr-FR" dirty="0" err="1"/>
              <a:t>T</a:t>
            </a:r>
            <a:r>
              <a:rPr lang="fr-FR" dirty="0"/>
              <a:t>, et al, Ann </a:t>
            </a:r>
            <a:r>
              <a:rPr lang="fr-FR" dirty="0" err="1"/>
              <a:t>Oncol</a:t>
            </a:r>
            <a:r>
              <a:rPr lang="fr-FR" dirty="0"/>
              <a:t> 2019;30(</a:t>
            </a:r>
            <a:r>
              <a:rPr lang="fr-FR" dirty="0" err="1"/>
              <a:t>suppl</a:t>
            </a:r>
            <a:r>
              <a:rPr lang="fr-FR" dirty="0"/>
              <a:t>):</a:t>
            </a:r>
            <a:r>
              <a:rPr lang="fr-FR" dirty="0" err="1"/>
              <a:t>abstr</a:t>
            </a:r>
            <a:r>
              <a:rPr lang="fr-FR" dirty="0"/>
              <a:t> LBA38_PR</a:t>
            </a:r>
          </a:p>
        </p:txBody>
      </p:sp>
      <p:sp>
        <p:nvSpPr>
          <p:cNvPr id="7" name="TextBox 6"/>
          <p:cNvSpPr txBox="1"/>
          <p:nvPr/>
        </p:nvSpPr>
        <p:spPr>
          <a:xfrm>
            <a:off x="2088640" y="1957383"/>
            <a:ext cx="481222" cy="338554"/>
          </a:xfrm>
          <a:prstGeom prst="rect">
            <a:avLst/>
          </a:prstGeom>
          <a:noFill/>
        </p:spPr>
        <p:txBody>
          <a:bodyPr wrap="none" rtlCol="0">
            <a:spAutoFit/>
          </a:bodyPr>
          <a:lstStyle/>
          <a:p>
            <a:pPr algn="ctr"/>
            <a:r>
              <a:rPr lang="fr-FR" sz="1600" b="1" dirty="0"/>
              <a:t>SG</a:t>
            </a:r>
          </a:p>
        </p:txBody>
      </p:sp>
      <p:sp>
        <p:nvSpPr>
          <p:cNvPr id="10" name="TextBox 9"/>
          <p:cNvSpPr txBox="1"/>
          <p:nvPr/>
        </p:nvSpPr>
        <p:spPr>
          <a:xfrm>
            <a:off x="6526186" y="1957383"/>
            <a:ext cx="593432" cy="338554"/>
          </a:xfrm>
          <a:prstGeom prst="rect">
            <a:avLst/>
          </a:prstGeom>
          <a:noFill/>
        </p:spPr>
        <p:txBody>
          <a:bodyPr wrap="none" rtlCol="0">
            <a:spAutoFit/>
          </a:bodyPr>
          <a:lstStyle/>
          <a:p>
            <a:pPr algn="ctr"/>
            <a:r>
              <a:rPr lang="fr-FR" sz="1600" b="1" dirty="0"/>
              <a:t>SSP</a:t>
            </a:r>
          </a:p>
        </p:txBody>
      </p:sp>
      <p:graphicFrame>
        <p:nvGraphicFramePr>
          <p:cNvPr id="9" name="Table 8">
            <a:extLst>
              <a:ext uri="{FF2B5EF4-FFF2-40B4-BE49-F238E27FC236}">
                <a16:creationId xmlns:a16="http://schemas.microsoft.com/office/drawing/2014/main" xmlns="" id="{AC49B653-554A-4530-A847-C46F70BEA39F}"/>
              </a:ext>
            </a:extLst>
          </p:cNvPr>
          <p:cNvGraphicFramePr>
            <a:graphicFrameLocks noGrp="1"/>
          </p:cNvGraphicFramePr>
          <p:nvPr>
            <p:extLst>
              <p:ext uri="{D42A27DB-BD31-4B8C-83A1-F6EECF244321}">
                <p14:modId xmlns:p14="http://schemas.microsoft.com/office/powerpoint/2010/main" xmlns="" val="2183266993"/>
              </p:ext>
            </p:extLst>
          </p:nvPr>
        </p:nvGraphicFramePr>
        <p:xfrm>
          <a:off x="1155801" y="2340376"/>
          <a:ext cx="3610838" cy="621405"/>
        </p:xfrm>
        <a:graphic>
          <a:graphicData uri="http://schemas.openxmlformats.org/drawingml/2006/table">
            <a:tbl>
              <a:tblPr firstRow="1" bandRow="1">
                <a:tableStyleId>{5C22544A-7EE6-4342-B048-85BDC9FD1C3A}</a:tableStyleId>
              </a:tblPr>
              <a:tblGrid>
                <a:gridCol w="945572">
                  <a:extLst>
                    <a:ext uri="{9D8B030D-6E8A-4147-A177-3AD203B41FA5}">
                      <a16:colId xmlns:a16="http://schemas.microsoft.com/office/drawing/2014/main" xmlns="" val="3648236501"/>
                    </a:ext>
                  </a:extLst>
                </a:gridCol>
                <a:gridCol w="709384">
                  <a:extLst>
                    <a:ext uri="{9D8B030D-6E8A-4147-A177-3AD203B41FA5}">
                      <a16:colId xmlns:a16="http://schemas.microsoft.com/office/drawing/2014/main" xmlns="" val="1586087309"/>
                    </a:ext>
                  </a:extLst>
                </a:gridCol>
                <a:gridCol w="756832">
                  <a:extLst>
                    <a:ext uri="{9D8B030D-6E8A-4147-A177-3AD203B41FA5}">
                      <a16:colId xmlns:a16="http://schemas.microsoft.com/office/drawing/2014/main" xmlns="" val="2746403429"/>
                    </a:ext>
                  </a:extLst>
                </a:gridCol>
                <a:gridCol w="674127">
                  <a:extLst>
                    <a:ext uri="{9D8B030D-6E8A-4147-A177-3AD203B41FA5}">
                      <a16:colId xmlns:a16="http://schemas.microsoft.com/office/drawing/2014/main" xmlns="" val="49883797"/>
                    </a:ext>
                  </a:extLst>
                </a:gridCol>
                <a:gridCol w="524923">
                  <a:extLst>
                    <a:ext uri="{9D8B030D-6E8A-4147-A177-3AD203B41FA5}">
                      <a16:colId xmlns:a16="http://schemas.microsoft.com/office/drawing/2014/main" xmlns="" val="2585436577"/>
                    </a:ext>
                  </a:extLst>
                </a:gridCol>
              </a:tblGrid>
              <a:tr h="260224">
                <a:tc>
                  <a:txBody>
                    <a:bodyPr/>
                    <a:lstStyle/>
                    <a:p>
                      <a:endParaRPr lang="en-GB" sz="7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accent3"/>
                          </a:solidFill>
                        </a:rPr>
                        <a:t>Nivolumab </a:t>
                      </a:r>
                      <a:br>
                        <a:rPr lang="en-GB" sz="700" dirty="0">
                          <a:solidFill>
                            <a:schemeClr val="accent3"/>
                          </a:solidFill>
                        </a:rPr>
                      </a:br>
                      <a:r>
                        <a:rPr lang="en-GB" sz="700" dirty="0">
                          <a:solidFill>
                            <a:schemeClr val="accent3"/>
                          </a:solidFill>
                        </a:rPr>
                        <a:t>(n=371)</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accent2"/>
                          </a:solidFill>
                        </a:rPr>
                        <a:t>Sorafénib </a:t>
                      </a:r>
                      <a:br>
                        <a:rPr lang="en-GB" sz="700" dirty="0">
                          <a:solidFill>
                            <a:schemeClr val="accent2"/>
                          </a:solidFill>
                        </a:rPr>
                      </a:br>
                      <a:r>
                        <a:rPr lang="en-GB" sz="700" dirty="0">
                          <a:solidFill>
                            <a:schemeClr val="accent2"/>
                          </a:solidFill>
                        </a:rPr>
                        <a:t>(n=372)</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tx1"/>
                          </a:solidFill>
                        </a:rPr>
                        <a:t>HR</a:t>
                      </a:r>
                      <a:br>
                        <a:rPr lang="en-GB" sz="700" dirty="0">
                          <a:solidFill>
                            <a:schemeClr val="tx1"/>
                          </a:solidFill>
                        </a:rPr>
                      </a:br>
                      <a:r>
                        <a:rPr lang="en-GB" sz="700" dirty="0">
                          <a:solidFill>
                            <a:schemeClr val="tx1"/>
                          </a:solidFill>
                        </a:rPr>
                        <a:t>(IC95%)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tx1"/>
                          </a:solidFill>
                        </a:rPr>
                        <a:t>p</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917423186"/>
                  </a:ext>
                </a:extLst>
              </a:tr>
              <a:tr h="316605">
                <a:tc>
                  <a:txBody>
                    <a:bodyPr/>
                    <a:lstStyle/>
                    <a:p>
                      <a:r>
                        <a:rPr lang="en-GB" sz="700" b="1" dirty="0">
                          <a:solidFill>
                            <a:srgbClr val="4D4D4D"/>
                          </a:solidFill>
                        </a:rPr>
                        <a:t>SGm, </a:t>
                      </a:r>
                      <a:r>
                        <a:rPr lang="en-GB" sz="700" b="1" dirty="0" err="1">
                          <a:solidFill>
                            <a:srgbClr val="4D4D4D"/>
                          </a:solidFill>
                        </a:rPr>
                        <a:t>mois</a:t>
                      </a:r>
                      <a:r>
                        <a:rPr lang="en-GB" sz="700" b="1" dirty="0">
                          <a:solidFill>
                            <a:srgbClr val="4D4D4D"/>
                          </a:solidFill>
                        </a:rPr>
                        <a:t> </a:t>
                      </a:r>
                      <a:r>
                        <a:rPr lang="en-GB" sz="700" dirty="0">
                          <a:solidFill>
                            <a:srgbClr val="4D4D4D"/>
                          </a:solidFill>
                        </a:rPr>
                        <a:t>(IC95%)</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b="1" dirty="0">
                          <a:solidFill>
                            <a:schemeClr val="accent3"/>
                          </a:solidFill>
                        </a:rPr>
                        <a:t>16,4</a:t>
                      </a:r>
                      <a:r>
                        <a:rPr lang="en-GB" sz="700" dirty="0">
                          <a:solidFill>
                            <a:schemeClr val="accent3"/>
                          </a:solidFill>
                        </a:rPr>
                        <a:t/>
                      </a:r>
                      <a:br>
                        <a:rPr lang="en-GB" sz="700" dirty="0">
                          <a:solidFill>
                            <a:schemeClr val="accent3"/>
                          </a:solidFill>
                        </a:rPr>
                      </a:br>
                      <a:r>
                        <a:rPr lang="en-GB" sz="700" dirty="0">
                          <a:solidFill>
                            <a:schemeClr val="accent3"/>
                          </a:solidFill>
                        </a:rPr>
                        <a:t>(13,9 -</a:t>
                      </a:r>
                      <a:r>
                        <a:rPr lang="en-GB" sz="700" baseline="0" dirty="0">
                          <a:solidFill>
                            <a:schemeClr val="accent3"/>
                          </a:solidFill>
                        </a:rPr>
                        <a:t> </a:t>
                      </a:r>
                      <a:r>
                        <a:rPr lang="en-GB" sz="700" dirty="0">
                          <a:solidFill>
                            <a:schemeClr val="accent3"/>
                          </a:solidFill>
                        </a:rPr>
                        <a:t>18,4)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solidFill>
                            <a:schemeClr val="accent2"/>
                          </a:solidFill>
                        </a:rPr>
                        <a:t>14,7</a:t>
                      </a:r>
                      <a:r>
                        <a:rPr lang="en-GB" sz="700" dirty="0">
                          <a:solidFill>
                            <a:schemeClr val="accent2"/>
                          </a:solidFill>
                        </a:rPr>
                        <a:t/>
                      </a:r>
                      <a:br>
                        <a:rPr lang="en-GB" sz="700" dirty="0">
                          <a:solidFill>
                            <a:schemeClr val="accent2"/>
                          </a:solidFill>
                        </a:rPr>
                      </a:br>
                      <a:r>
                        <a:rPr lang="en-GB" sz="700" dirty="0">
                          <a:solidFill>
                            <a:schemeClr val="accent2"/>
                          </a:solidFill>
                        </a:rPr>
                        <a:t>(11,9 - 17,2)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solidFill>
                            <a:schemeClr val="tx1"/>
                          </a:solidFill>
                        </a:rPr>
                        <a:t>0,85</a:t>
                      </a:r>
                      <a:r>
                        <a:rPr lang="en-GB" sz="700" dirty="0">
                          <a:solidFill>
                            <a:schemeClr val="tx1"/>
                          </a:solidFill>
                        </a:rPr>
                        <a:t/>
                      </a:r>
                      <a:br>
                        <a:rPr lang="en-GB" sz="700" dirty="0">
                          <a:solidFill>
                            <a:schemeClr val="tx1"/>
                          </a:solidFill>
                        </a:rPr>
                      </a:br>
                      <a:r>
                        <a:rPr lang="en-GB" sz="700" dirty="0">
                          <a:solidFill>
                            <a:schemeClr val="tx1"/>
                          </a:solidFill>
                        </a:rPr>
                        <a:t>(0,72 - 1,02)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tx1"/>
                          </a:solidFill>
                        </a:rPr>
                        <a:t>0,0752</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738949535"/>
                  </a:ext>
                </a:extLst>
              </a:tr>
            </a:tbl>
          </a:graphicData>
        </a:graphic>
      </p:graphicFrame>
      <p:grpSp>
        <p:nvGrpSpPr>
          <p:cNvPr id="11" name="Group 10">
            <a:extLst>
              <a:ext uri="{FF2B5EF4-FFF2-40B4-BE49-F238E27FC236}">
                <a16:creationId xmlns:a16="http://schemas.microsoft.com/office/drawing/2014/main" xmlns="" id="{B6BC67F3-11D6-45E8-8FCF-636DD6DD452D}"/>
              </a:ext>
            </a:extLst>
          </p:cNvPr>
          <p:cNvGrpSpPr/>
          <p:nvPr/>
        </p:nvGrpSpPr>
        <p:grpSpPr>
          <a:xfrm>
            <a:off x="-228839" y="2868019"/>
            <a:ext cx="4736343" cy="2166679"/>
            <a:chOff x="-133589" y="2553694"/>
            <a:chExt cx="4736343" cy="2166679"/>
          </a:xfrm>
        </p:grpSpPr>
        <p:grpSp>
          <p:nvGrpSpPr>
            <p:cNvPr id="12" name="Group 11">
              <a:extLst>
                <a:ext uri="{FF2B5EF4-FFF2-40B4-BE49-F238E27FC236}">
                  <a16:creationId xmlns:a16="http://schemas.microsoft.com/office/drawing/2014/main" xmlns="" id="{181D91E4-6DB4-47AC-A163-43F9B1918F4C}"/>
                </a:ext>
              </a:extLst>
            </p:cNvPr>
            <p:cNvGrpSpPr/>
            <p:nvPr/>
          </p:nvGrpSpPr>
          <p:grpSpPr>
            <a:xfrm>
              <a:off x="-133589" y="4493782"/>
              <a:ext cx="4701077" cy="226591"/>
              <a:chOff x="-133589" y="4389007"/>
              <a:chExt cx="4701077" cy="226591"/>
            </a:xfrm>
          </p:grpSpPr>
          <p:sp>
            <p:nvSpPr>
              <p:cNvPr id="264" name="TextBox 263">
                <a:extLst>
                  <a:ext uri="{FF2B5EF4-FFF2-40B4-BE49-F238E27FC236}">
                    <a16:creationId xmlns:a16="http://schemas.microsoft.com/office/drawing/2014/main" xmlns="" id="{3B5481E0-AF6C-4889-B638-28966B94C6F2}"/>
                  </a:ext>
                </a:extLst>
              </p:cNvPr>
              <p:cNvSpPr txBox="1"/>
              <p:nvPr/>
            </p:nvSpPr>
            <p:spPr>
              <a:xfrm>
                <a:off x="-133589" y="4389007"/>
                <a:ext cx="1001715" cy="226591"/>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000" dirty="0">
                    <a:solidFill>
                      <a:schemeClr val="accent2"/>
                    </a:solidFill>
                    <a:cs typeface="Arial" panose="020B0604020202020204" pitchFamily="34" charset="0"/>
                  </a:rPr>
                  <a:t>S</a:t>
                </a:r>
                <a:r>
                  <a:rPr lang="fr-FR" sz="1000" dirty="0">
                    <a:solidFill>
                      <a:schemeClr val="accent2"/>
                    </a:solidFill>
                    <a:latin typeface="Arial" charset="0"/>
                    <a:cs typeface="Arial" panose="020B0604020202020204" pitchFamily="34" charset="0"/>
                  </a:rPr>
                  <a:t>orafénib</a:t>
                </a:r>
                <a:endParaRPr kumimoji="0" lang="fr-FR" sz="1000" b="0" i="0" u="none" strike="noStrike" kern="1200" cap="none" spc="0" normalizeH="0" baseline="0" noProof="0" dirty="0">
                  <a:ln>
                    <a:noFill/>
                  </a:ln>
                  <a:solidFill>
                    <a:schemeClr val="accent2"/>
                  </a:solidFill>
                  <a:effectLst/>
                  <a:uLnTx/>
                  <a:uFillTx/>
                  <a:latin typeface="Arial" charset="0"/>
                  <a:cs typeface="Arial" panose="020B0604020202020204" pitchFamily="34" charset="0"/>
                </a:endParaRPr>
              </a:p>
            </p:txBody>
          </p:sp>
          <p:sp>
            <p:nvSpPr>
              <p:cNvPr id="265" name="TextBox 264">
                <a:extLst>
                  <a:ext uri="{FF2B5EF4-FFF2-40B4-BE49-F238E27FC236}">
                    <a16:creationId xmlns:a16="http://schemas.microsoft.com/office/drawing/2014/main" xmlns="" id="{BAB51F68-F6D0-4671-9232-0B644D60166B}"/>
                  </a:ext>
                </a:extLst>
              </p:cNvPr>
              <p:cNvSpPr txBox="1"/>
              <p:nvPr/>
            </p:nvSpPr>
            <p:spPr>
              <a:xfrm>
                <a:off x="111476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328</a:t>
                </a:r>
              </a:p>
            </p:txBody>
          </p:sp>
          <p:sp>
            <p:nvSpPr>
              <p:cNvPr id="266" name="TextBox 265">
                <a:extLst>
                  <a:ext uri="{FF2B5EF4-FFF2-40B4-BE49-F238E27FC236}">
                    <a16:creationId xmlns:a16="http://schemas.microsoft.com/office/drawing/2014/main" xmlns="" id="{C1E971C5-C3F0-4966-893F-3FAF0388471F}"/>
                  </a:ext>
                </a:extLst>
              </p:cNvPr>
              <p:cNvSpPr txBox="1"/>
              <p:nvPr/>
            </p:nvSpPr>
            <p:spPr>
              <a:xfrm>
                <a:off x="137384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274</a:t>
                </a:r>
              </a:p>
            </p:txBody>
          </p:sp>
          <p:sp>
            <p:nvSpPr>
              <p:cNvPr id="267" name="TextBox 266">
                <a:extLst>
                  <a:ext uri="{FF2B5EF4-FFF2-40B4-BE49-F238E27FC236}">
                    <a16:creationId xmlns:a16="http://schemas.microsoft.com/office/drawing/2014/main" xmlns="" id="{E1DE23B2-97DC-4BFE-B923-58FD8325320D}"/>
                  </a:ext>
                </a:extLst>
              </p:cNvPr>
              <p:cNvSpPr txBox="1"/>
              <p:nvPr/>
            </p:nvSpPr>
            <p:spPr>
              <a:xfrm>
                <a:off x="164435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000" dirty="0">
                    <a:solidFill>
                      <a:schemeClr val="accent2"/>
                    </a:solidFill>
                    <a:latin typeface="Arial" charset="0"/>
                    <a:cs typeface="Arial" panose="020B0604020202020204" pitchFamily="34" charset="0"/>
                  </a:rPr>
                  <a:t>232</a:t>
                </a:r>
                <a:endParaRPr kumimoji="0" lang="fr-FR" sz="1000" b="0" i="0" u="none" strike="noStrike" kern="1200" cap="none" spc="0" normalizeH="0" baseline="0" noProof="0" dirty="0">
                  <a:ln>
                    <a:noFill/>
                  </a:ln>
                  <a:solidFill>
                    <a:schemeClr val="accent2"/>
                  </a:solidFill>
                  <a:effectLst/>
                  <a:uLnTx/>
                  <a:uFillTx/>
                  <a:latin typeface="Arial" charset="0"/>
                  <a:cs typeface="Arial" panose="020B0604020202020204" pitchFamily="34" charset="0"/>
                </a:endParaRPr>
              </a:p>
            </p:txBody>
          </p:sp>
          <p:sp>
            <p:nvSpPr>
              <p:cNvPr id="268" name="TextBox 267">
                <a:extLst>
                  <a:ext uri="{FF2B5EF4-FFF2-40B4-BE49-F238E27FC236}">
                    <a16:creationId xmlns:a16="http://schemas.microsoft.com/office/drawing/2014/main" xmlns="" id="{7C999E7C-77FB-410F-B786-FF15217FD5EA}"/>
                  </a:ext>
                </a:extLst>
              </p:cNvPr>
              <p:cNvSpPr txBox="1"/>
              <p:nvPr/>
            </p:nvSpPr>
            <p:spPr>
              <a:xfrm>
                <a:off x="191486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196</a:t>
                </a:r>
              </a:p>
            </p:txBody>
          </p:sp>
          <p:sp>
            <p:nvSpPr>
              <p:cNvPr id="269" name="TextBox 268">
                <a:extLst>
                  <a:ext uri="{FF2B5EF4-FFF2-40B4-BE49-F238E27FC236}">
                    <a16:creationId xmlns:a16="http://schemas.microsoft.com/office/drawing/2014/main" xmlns="" id="{D4442DB9-C917-4843-AF48-782DFFF6EE73}"/>
                  </a:ext>
                </a:extLst>
              </p:cNvPr>
              <p:cNvSpPr txBox="1"/>
              <p:nvPr/>
            </p:nvSpPr>
            <p:spPr>
              <a:xfrm>
                <a:off x="218537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174</a:t>
                </a:r>
              </a:p>
            </p:txBody>
          </p:sp>
          <p:sp>
            <p:nvSpPr>
              <p:cNvPr id="270" name="TextBox 269">
                <a:extLst>
                  <a:ext uri="{FF2B5EF4-FFF2-40B4-BE49-F238E27FC236}">
                    <a16:creationId xmlns:a16="http://schemas.microsoft.com/office/drawing/2014/main" xmlns="" id="{912A9B1A-C183-4859-A4B6-5D61F5004427}"/>
                  </a:ext>
                </a:extLst>
              </p:cNvPr>
              <p:cNvSpPr txBox="1"/>
              <p:nvPr/>
            </p:nvSpPr>
            <p:spPr>
              <a:xfrm>
                <a:off x="245588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155</a:t>
                </a:r>
              </a:p>
            </p:txBody>
          </p:sp>
          <p:sp>
            <p:nvSpPr>
              <p:cNvPr id="271" name="TextBox 270">
                <a:extLst>
                  <a:ext uri="{FF2B5EF4-FFF2-40B4-BE49-F238E27FC236}">
                    <a16:creationId xmlns:a16="http://schemas.microsoft.com/office/drawing/2014/main" xmlns="" id="{9627FA5F-A0E5-45D2-BA5A-7C32F661BD8E}"/>
                  </a:ext>
                </a:extLst>
              </p:cNvPr>
              <p:cNvSpPr txBox="1"/>
              <p:nvPr/>
            </p:nvSpPr>
            <p:spPr>
              <a:xfrm>
                <a:off x="272639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133</a:t>
                </a:r>
              </a:p>
            </p:txBody>
          </p:sp>
          <p:sp>
            <p:nvSpPr>
              <p:cNvPr id="272" name="TextBox 271">
                <a:extLst>
                  <a:ext uri="{FF2B5EF4-FFF2-40B4-BE49-F238E27FC236}">
                    <a16:creationId xmlns:a16="http://schemas.microsoft.com/office/drawing/2014/main" xmlns="" id="{C68553A7-3F0B-41EC-97E5-7F7FFF4072AE}"/>
                  </a:ext>
                </a:extLst>
              </p:cNvPr>
              <p:cNvSpPr txBox="1"/>
              <p:nvPr/>
            </p:nvSpPr>
            <p:spPr>
              <a:xfrm>
                <a:off x="299309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115</a:t>
                </a:r>
              </a:p>
            </p:txBody>
          </p:sp>
          <p:sp>
            <p:nvSpPr>
              <p:cNvPr id="273" name="TextBox 272">
                <a:extLst>
                  <a:ext uri="{FF2B5EF4-FFF2-40B4-BE49-F238E27FC236}">
                    <a16:creationId xmlns:a16="http://schemas.microsoft.com/office/drawing/2014/main" xmlns="" id="{8F2B2BE7-4AF5-42A8-992A-283F640B5B5A}"/>
                  </a:ext>
                </a:extLst>
              </p:cNvPr>
              <p:cNvSpPr txBox="1"/>
              <p:nvPr/>
            </p:nvSpPr>
            <p:spPr>
              <a:xfrm>
                <a:off x="3291707" y="4389007"/>
                <a:ext cx="213767"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80</a:t>
                </a:r>
              </a:p>
            </p:txBody>
          </p:sp>
          <p:sp>
            <p:nvSpPr>
              <p:cNvPr id="274" name="TextBox 273">
                <a:extLst>
                  <a:ext uri="{FF2B5EF4-FFF2-40B4-BE49-F238E27FC236}">
                    <a16:creationId xmlns:a16="http://schemas.microsoft.com/office/drawing/2014/main" xmlns="" id="{8266749B-4FC5-4F4B-9ABB-B9DFF9ADE410}"/>
                  </a:ext>
                </a:extLst>
              </p:cNvPr>
              <p:cNvSpPr txBox="1"/>
              <p:nvPr/>
            </p:nvSpPr>
            <p:spPr>
              <a:xfrm>
                <a:off x="357364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47</a:t>
                </a:r>
              </a:p>
            </p:txBody>
          </p:sp>
          <p:sp>
            <p:nvSpPr>
              <p:cNvPr id="275" name="TextBox 274">
                <a:extLst>
                  <a:ext uri="{FF2B5EF4-FFF2-40B4-BE49-F238E27FC236}">
                    <a16:creationId xmlns:a16="http://schemas.microsoft.com/office/drawing/2014/main" xmlns="" id="{B3D7343B-EFA4-4DB1-810D-BD0F86267A6D}"/>
                  </a:ext>
                </a:extLst>
              </p:cNvPr>
              <p:cNvSpPr txBox="1"/>
              <p:nvPr/>
            </p:nvSpPr>
            <p:spPr>
              <a:xfrm>
                <a:off x="382891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30</a:t>
                </a:r>
              </a:p>
            </p:txBody>
          </p:sp>
          <p:sp>
            <p:nvSpPr>
              <p:cNvPr id="276" name="TextBox 275">
                <a:extLst>
                  <a:ext uri="{FF2B5EF4-FFF2-40B4-BE49-F238E27FC236}">
                    <a16:creationId xmlns:a16="http://schemas.microsoft.com/office/drawing/2014/main" xmlns="" id="{BF002B29-E467-462C-BEAE-AA246416BE14}"/>
                  </a:ext>
                </a:extLst>
              </p:cNvPr>
              <p:cNvSpPr txBox="1"/>
              <p:nvPr/>
            </p:nvSpPr>
            <p:spPr>
              <a:xfrm>
                <a:off x="4149933" y="4389007"/>
                <a:ext cx="143235"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7</a:t>
                </a:r>
              </a:p>
            </p:txBody>
          </p:sp>
          <p:sp>
            <p:nvSpPr>
              <p:cNvPr id="277" name="TextBox 276">
                <a:extLst>
                  <a:ext uri="{FF2B5EF4-FFF2-40B4-BE49-F238E27FC236}">
                    <a16:creationId xmlns:a16="http://schemas.microsoft.com/office/drawing/2014/main" xmlns="" id="{C56BCF6E-0EDB-4CFE-ABA4-C7BD384F5BCC}"/>
                  </a:ext>
                </a:extLst>
              </p:cNvPr>
              <p:cNvSpPr txBox="1"/>
              <p:nvPr/>
            </p:nvSpPr>
            <p:spPr>
              <a:xfrm>
                <a:off x="4424253" y="438900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0</a:t>
                </a:r>
              </a:p>
            </p:txBody>
          </p:sp>
          <p:sp>
            <p:nvSpPr>
              <p:cNvPr id="278" name="TextBox 277">
                <a:extLst>
                  <a:ext uri="{FF2B5EF4-FFF2-40B4-BE49-F238E27FC236}">
                    <a16:creationId xmlns:a16="http://schemas.microsoft.com/office/drawing/2014/main" xmlns="" id="{B6717E51-F8FD-40AF-9408-403C23920857}"/>
                  </a:ext>
                </a:extLst>
              </p:cNvPr>
              <p:cNvSpPr txBox="1"/>
              <p:nvPr/>
            </p:nvSpPr>
            <p:spPr>
              <a:xfrm>
                <a:off x="842983"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372</a:t>
                </a:r>
              </a:p>
            </p:txBody>
          </p:sp>
        </p:grpSp>
        <p:sp>
          <p:nvSpPr>
            <p:cNvPr id="13" name="TextBox 12">
              <a:extLst>
                <a:ext uri="{FF2B5EF4-FFF2-40B4-BE49-F238E27FC236}">
                  <a16:creationId xmlns:a16="http://schemas.microsoft.com/office/drawing/2014/main" xmlns="" id="{C8BF5990-037A-4AD8-B561-8B562E214E83}"/>
                </a:ext>
              </a:extLst>
            </p:cNvPr>
            <p:cNvSpPr txBox="1"/>
            <p:nvPr/>
          </p:nvSpPr>
          <p:spPr>
            <a:xfrm rot="16200000">
              <a:off x="-11795" y="3198949"/>
              <a:ext cx="1064962"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cs typeface="Arial" panose="020B0604020202020204" pitchFamily="34" charset="0"/>
                </a:rPr>
                <a:t>Survie globale, %</a:t>
              </a:r>
            </a:p>
          </p:txBody>
        </p:sp>
        <p:grpSp>
          <p:nvGrpSpPr>
            <p:cNvPr id="14" name="Group 13">
              <a:extLst>
                <a:ext uri="{FF2B5EF4-FFF2-40B4-BE49-F238E27FC236}">
                  <a16:creationId xmlns:a16="http://schemas.microsoft.com/office/drawing/2014/main" xmlns="" id="{3380622F-8D7A-4534-86AF-24F4E8116FF1}"/>
                </a:ext>
              </a:extLst>
            </p:cNvPr>
            <p:cNvGrpSpPr/>
            <p:nvPr/>
          </p:nvGrpSpPr>
          <p:grpSpPr>
            <a:xfrm>
              <a:off x="191090" y="4303582"/>
              <a:ext cx="4376398" cy="226591"/>
              <a:chOff x="191090" y="4208332"/>
              <a:chExt cx="4376398" cy="226591"/>
            </a:xfrm>
          </p:grpSpPr>
          <p:sp>
            <p:nvSpPr>
              <p:cNvPr id="248" name="TextBox 247">
                <a:extLst>
                  <a:ext uri="{FF2B5EF4-FFF2-40B4-BE49-F238E27FC236}">
                    <a16:creationId xmlns:a16="http://schemas.microsoft.com/office/drawing/2014/main" xmlns="" id="{AC4241E3-57A4-4240-AE8F-DA9BABCC43F3}"/>
                  </a:ext>
                </a:extLst>
              </p:cNvPr>
              <p:cNvSpPr txBox="1"/>
              <p:nvPr/>
            </p:nvSpPr>
            <p:spPr>
              <a:xfrm>
                <a:off x="191090" y="4208332"/>
                <a:ext cx="677036"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Nivolumab</a:t>
                </a:r>
              </a:p>
            </p:txBody>
          </p:sp>
          <p:grpSp>
            <p:nvGrpSpPr>
              <p:cNvPr id="249" name="Group 248">
                <a:extLst>
                  <a:ext uri="{FF2B5EF4-FFF2-40B4-BE49-F238E27FC236}">
                    <a16:creationId xmlns:a16="http://schemas.microsoft.com/office/drawing/2014/main" xmlns="" id="{611F4CAC-1BDE-449F-84EE-D2612D91FB6B}"/>
                  </a:ext>
                </a:extLst>
              </p:cNvPr>
              <p:cNvGrpSpPr/>
              <p:nvPr/>
            </p:nvGrpSpPr>
            <p:grpSpPr>
              <a:xfrm>
                <a:off x="842983" y="4208332"/>
                <a:ext cx="3724505" cy="226591"/>
                <a:chOff x="842983" y="4208332"/>
                <a:chExt cx="3724505" cy="226591"/>
              </a:xfrm>
            </p:grpSpPr>
            <p:sp>
              <p:nvSpPr>
                <p:cNvPr id="250" name="TextBox 249">
                  <a:extLst>
                    <a:ext uri="{FF2B5EF4-FFF2-40B4-BE49-F238E27FC236}">
                      <a16:creationId xmlns:a16="http://schemas.microsoft.com/office/drawing/2014/main" xmlns="" id="{431B22B1-FCD1-49CD-9D4D-474240F4D368}"/>
                    </a:ext>
                  </a:extLst>
                </p:cNvPr>
                <p:cNvSpPr txBox="1"/>
                <p:nvPr/>
              </p:nvSpPr>
              <p:spPr>
                <a:xfrm>
                  <a:off x="111476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000" dirty="0">
                      <a:solidFill>
                        <a:schemeClr val="accent3"/>
                      </a:solidFill>
                      <a:latin typeface="Arial" charset="0"/>
                      <a:cs typeface="Arial" panose="020B0604020202020204" pitchFamily="34" charset="0"/>
                    </a:rPr>
                    <a:t>326</a:t>
                  </a:r>
                  <a:endParaRPr kumimoji="0" lang="fr-FR" sz="1000" b="0" i="0" u="none" strike="noStrike" kern="1200" cap="none" spc="0" normalizeH="0" baseline="0" noProof="0" dirty="0">
                    <a:ln>
                      <a:noFill/>
                    </a:ln>
                    <a:solidFill>
                      <a:schemeClr val="accent3"/>
                    </a:solidFill>
                    <a:effectLst/>
                    <a:uLnTx/>
                    <a:uFillTx/>
                    <a:latin typeface="Arial" charset="0"/>
                    <a:cs typeface="Arial" panose="020B0604020202020204" pitchFamily="34" charset="0"/>
                  </a:endParaRPr>
                </a:p>
              </p:txBody>
            </p:sp>
            <p:sp>
              <p:nvSpPr>
                <p:cNvPr id="251" name="TextBox 250">
                  <a:extLst>
                    <a:ext uri="{FF2B5EF4-FFF2-40B4-BE49-F238E27FC236}">
                      <a16:creationId xmlns:a16="http://schemas.microsoft.com/office/drawing/2014/main" xmlns="" id="{61F1FB02-2000-40E2-946F-F767ABB53885}"/>
                    </a:ext>
                  </a:extLst>
                </p:cNvPr>
                <p:cNvSpPr txBox="1"/>
                <p:nvPr/>
              </p:nvSpPr>
              <p:spPr>
                <a:xfrm>
                  <a:off x="137384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271</a:t>
                  </a:r>
                </a:p>
              </p:txBody>
            </p:sp>
            <p:sp>
              <p:nvSpPr>
                <p:cNvPr id="252" name="TextBox 251">
                  <a:extLst>
                    <a:ext uri="{FF2B5EF4-FFF2-40B4-BE49-F238E27FC236}">
                      <a16:creationId xmlns:a16="http://schemas.microsoft.com/office/drawing/2014/main" xmlns="" id="{70647804-26F9-4238-8BC3-CF81B44A1D85}"/>
                    </a:ext>
                  </a:extLst>
                </p:cNvPr>
                <p:cNvSpPr txBox="1"/>
                <p:nvPr/>
              </p:nvSpPr>
              <p:spPr>
                <a:xfrm>
                  <a:off x="164435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235</a:t>
                  </a:r>
                </a:p>
              </p:txBody>
            </p:sp>
            <p:sp>
              <p:nvSpPr>
                <p:cNvPr id="253" name="TextBox 252">
                  <a:extLst>
                    <a:ext uri="{FF2B5EF4-FFF2-40B4-BE49-F238E27FC236}">
                      <a16:creationId xmlns:a16="http://schemas.microsoft.com/office/drawing/2014/main" xmlns="" id="{E5F70D3F-8D21-43C9-9548-5D9BA48023C6}"/>
                    </a:ext>
                  </a:extLst>
                </p:cNvPr>
                <p:cNvSpPr txBox="1"/>
                <p:nvPr/>
              </p:nvSpPr>
              <p:spPr>
                <a:xfrm>
                  <a:off x="191486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211</a:t>
                  </a:r>
                </a:p>
              </p:txBody>
            </p:sp>
            <p:sp>
              <p:nvSpPr>
                <p:cNvPr id="254" name="TextBox 253">
                  <a:extLst>
                    <a:ext uri="{FF2B5EF4-FFF2-40B4-BE49-F238E27FC236}">
                      <a16:creationId xmlns:a16="http://schemas.microsoft.com/office/drawing/2014/main" xmlns="" id="{DE6149F2-C81E-44F0-909C-9638BA4C39D1}"/>
                    </a:ext>
                  </a:extLst>
                </p:cNvPr>
                <p:cNvSpPr txBox="1"/>
                <p:nvPr/>
              </p:nvSpPr>
              <p:spPr>
                <a:xfrm>
                  <a:off x="218537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187</a:t>
                  </a:r>
                </a:p>
              </p:txBody>
            </p:sp>
            <p:sp>
              <p:nvSpPr>
                <p:cNvPr id="255" name="TextBox 254">
                  <a:extLst>
                    <a:ext uri="{FF2B5EF4-FFF2-40B4-BE49-F238E27FC236}">
                      <a16:creationId xmlns:a16="http://schemas.microsoft.com/office/drawing/2014/main" xmlns="" id="{69077C47-6A66-4386-8DD8-00AC210E98AB}"/>
                    </a:ext>
                  </a:extLst>
                </p:cNvPr>
                <p:cNvSpPr txBox="1"/>
                <p:nvPr/>
              </p:nvSpPr>
              <p:spPr>
                <a:xfrm>
                  <a:off x="245588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165</a:t>
                  </a:r>
                </a:p>
              </p:txBody>
            </p:sp>
            <p:sp>
              <p:nvSpPr>
                <p:cNvPr id="256" name="TextBox 255">
                  <a:extLst>
                    <a:ext uri="{FF2B5EF4-FFF2-40B4-BE49-F238E27FC236}">
                      <a16:creationId xmlns:a16="http://schemas.microsoft.com/office/drawing/2014/main" xmlns="" id="{8CEBBD33-2EAA-4954-813C-F102D96593D0}"/>
                    </a:ext>
                  </a:extLst>
                </p:cNvPr>
                <p:cNvSpPr txBox="1"/>
                <p:nvPr/>
              </p:nvSpPr>
              <p:spPr>
                <a:xfrm>
                  <a:off x="272639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146</a:t>
                  </a:r>
                </a:p>
              </p:txBody>
            </p:sp>
            <p:sp>
              <p:nvSpPr>
                <p:cNvPr id="257" name="TextBox 256">
                  <a:extLst>
                    <a:ext uri="{FF2B5EF4-FFF2-40B4-BE49-F238E27FC236}">
                      <a16:creationId xmlns:a16="http://schemas.microsoft.com/office/drawing/2014/main" xmlns="" id="{02B274D5-9FA4-4C4F-91CC-E15314E29552}"/>
                    </a:ext>
                  </a:extLst>
                </p:cNvPr>
                <p:cNvSpPr txBox="1"/>
                <p:nvPr/>
              </p:nvSpPr>
              <p:spPr>
                <a:xfrm>
                  <a:off x="299309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129</a:t>
                  </a:r>
                </a:p>
              </p:txBody>
            </p:sp>
            <p:sp>
              <p:nvSpPr>
                <p:cNvPr id="258" name="TextBox 257">
                  <a:extLst>
                    <a:ext uri="{FF2B5EF4-FFF2-40B4-BE49-F238E27FC236}">
                      <a16:creationId xmlns:a16="http://schemas.microsoft.com/office/drawing/2014/main" xmlns="" id="{ED5B924B-1928-4F59-AD3B-0C59741B2D5B}"/>
                    </a:ext>
                  </a:extLst>
                </p:cNvPr>
                <p:cNvSpPr txBox="1"/>
                <p:nvPr/>
              </p:nvSpPr>
              <p:spPr>
                <a:xfrm>
                  <a:off x="325644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104</a:t>
                  </a:r>
                </a:p>
              </p:txBody>
            </p:sp>
            <p:sp>
              <p:nvSpPr>
                <p:cNvPr id="259" name="TextBox 258">
                  <a:extLst>
                    <a:ext uri="{FF2B5EF4-FFF2-40B4-BE49-F238E27FC236}">
                      <a16:creationId xmlns:a16="http://schemas.microsoft.com/office/drawing/2014/main" xmlns="" id="{B84303A6-EA26-45E8-B2A4-1472429EF338}"/>
                    </a:ext>
                  </a:extLst>
                </p:cNvPr>
                <p:cNvSpPr txBox="1"/>
                <p:nvPr/>
              </p:nvSpPr>
              <p:spPr>
                <a:xfrm>
                  <a:off x="357364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63</a:t>
                  </a:r>
                </a:p>
              </p:txBody>
            </p:sp>
            <p:sp>
              <p:nvSpPr>
                <p:cNvPr id="260" name="TextBox 259">
                  <a:extLst>
                    <a:ext uri="{FF2B5EF4-FFF2-40B4-BE49-F238E27FC236}">
                      <a16:creationId xmlns:a16="http://schemas.microsoft.com/office/drawing/2014/main" xmlns="" id="{ACA63AEF-2577-4CE7-A48D-8C225F3F2225}"/>
                    </a:ext>
                  </a:extLst>
                </p:cNvPr>
                <p:cNvSpPr txBox="1"/>
                <p:nvPr/>
              </p:nvSpPr>
              <p:spPr>
                <a:xfrm>
                  <a:off x="382891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39</a:t>
                  </a:r>
                </a:p>
              </p:txBody>
            </p:sp>
            <p:sp>
              <p:nvSpPr>
                <p:cNvPr id="261" name="TextBox 260">
                  <a:extLst>
                    <a:ext uri="{FF2B5EF4-FFF2-40B4-BE49-F238E27FC236}">
                      <a16:creationId xmlns:a16="http://schemas.microsoft.com/office/drawing/2014/main" xmlns="" id="{CC772EE1-D886-4D5F-94DA-028E6D2F705A}"/>
                    </a:ext>
                  </a:extLst>
                </p:cNvPr>
                <p:cNvSpPr txBox="1"/>
                <p:nvPr/>
              </p:nvSpPr>
              <p:spPr>
                <a:xfrm>
                  <a:off x="411466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17</a:t>
                  </a:r>
                </a:p>
              </p:txBody>
            </p:sp>
            <p:sp>
              <p:nvSpPr>
                <p:cNvPr id="262" name="TextBox 261">
                  <a:extLst>
                    <a:ext uri="{FF2B5EF4-FFF2-40B4-BE49-F238E27FC236}">
                      <a16:creationId xmlns:a16="http://schemas.microsoft.com/office/drawing/2014/main" xmlns="" id="{EFD00C77-D081-4172-BB16-D5D3059E5B7C}"/>
                    </a:ext>
                  </a:extLst>
                </p:cNvPr>
                <p:cNvSpPr txBox="1"/>
                <p:nvPr/>
              </p:nvSpPr>
              <p:spPr>
                <a:xfrm>
                  <a:off x="4424253"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0</a:t>
                  </a:r>
                </a:p>
              </p:txBody>
            </p:sp>
            <p:sp>
              <p:nvSpPr>
                <p:cNvPr id="263" name="TextBox 262">
                  <a:extLst>
                    <a:ext uri="{FF2B5EF4-FFF2-40B4-BE49-F238E27FC236}">
                      <a16:creationId xmlns:a16="http://schemas.microsoft.com/office/drawing/2014/main" xmlns="" id="{AE2078DB-3CD9-42F7-BC30-7AFEBD4104D5}"/>
                    </a:ext>
                  </a:extLst>
                </p:cNvPr>
                <p:cNvSpPr txBox="1"/>
                <p:nvPr/>
              </p:nvSpPr>
              <p:spPr>
                <a:xfrm>
                  <a:off x="842983"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371</a:t>
                  </a:r>
                </a:p>
              </p:txBody>
            </p:sp>
          </p:grpSp>
        </p:grpSp>
        <p:sp>
          <p:nvSpPr>
            <p:cNvPr id="15" name="Rectangle 14">
              <a:extLst>
                <a:ext uri="{FF2B5EF4-FFF2-40B4-BE49-F238E27FC236}">
                  <a16:creationId xmlns:a16="http://schemas.microsoft.com/office/drawing/2014/main" xmlns="" id="{889F4C67-BBE7-4FA0-A880-CB860CB2E57E}"/>
                </a:ext>
              </a:extLst>
            </p:cNvPr>
            <p:cNvSpPr/>
            <p:nvPr/>
          </p:nvSpPr>
          <p:spPr>
            <a:xfrm>
              <a:off x="58936" y="4112288"/>
              <a:ext cx="809190" cy="246221"/>
            </a:xfrm>
            <a:prstGeom prst="rect">
              <a:avLst/>
            </a:prstGeom>
          </p:spPr>
          <p:txBody>
            <a:bodyPr wrap="square">
              <a:spAutoFit/>
            </a:bodyPr>
            <a:lstStyle/>
            <a:p>
              <a:pPr lvl="0" algn="r" defTabSz="914400" fontAlgn="base">
                <a:spcBef>
                  <a:spcPct val="0"/>
                </a:spcBef>
                <a:spcAft>
                  <a:spcPct val="0"/>
                </a:spcAft>
                <a:defRPr/>
              </a:pPr>
              <a:r>
                <a:rPr lang="fr-FR" sz="1000" dirty="0">
                  <a:solidFill>
                    <a:srgbClr val="4D4D4D"/>
                  </a:solidFill>
                  <a:latin typeface="Arial" charset="0"/>
                  <a:cs typeface="Arial" panose="020B0604020202020204" pitchFamily="34" charset="0"/>
                </a:rPr>
                <a:t>N</a:t>
              </a:r>
            </a:p>
          </p:txBody>
        </p:sp>
        <p:grpSp>
          <p:nvGrpSpPr>
            <p:cNvPr id="16" name="Group 15">
              <a:extLst>
                <a:ext uri="{FF2B5EF4-FFF2-40B4-BE49-F238E27FC236}">
                  <a16:creationId xmlns:a16="http://schemas.microsoft.com/office/drawing/2014/main" xmlns="" id="{237E0DB2-45B1-4E74-B17D-E77A471E7535}"/>
                </a:ext>
              </a:extLst>
            </p:cNvPr>
            <p:cNvGrpSpPr/>
            <p:nvPr/>
          </p:nvGrpSpPr>
          <p:grpSpPr>
            <a:xfrm>
              <a:off x="624804" y="2553694"/>
              <a:ext cx="3977950" cy="1804563"/>
              <a:chOff x="624804" y="2372719"/>
              <a:chExt cx="3977950" cy="1804563"/>
            </a:xfrm>
          </p:grpSpPr>
          <p:sp>
            <p:nvSpPr>
              <p:cNvPr id="203" name="Freeform 21">
                <a:extLst>
                  <a:ext uri="{FF2B5EF4-FFF2-40B4-BE49-F238E27FC236}">
                    <a16:creationId xmlns:a16="http://schemas.microsoft.com/office/drawing/2014/main" xmlns="" id="{8964D1DE-F9E5-4E63-8E37-AC0A8D2555E4}"/>
                  </a:ext>
                </a:extLst>
              </p:cNvPr>
              <p:cNvSpPr>
                <a:spLocks/>
              </p:cNvSpPr>
              <p:nvPr/>
            </p:nvSpPr>
            <p:spPr bwMode="auto">
              <a:xfrm>
                <a:off x="977560" y="2487417"/>
                <a:ext cx="3534707" cy="12896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4" name="Line 6">
                <a:extLst>
                  <a:ext uri="{FF2B5EF4-FFF2-40B4-BE49-F238E27FC236}">
                    <a16:creationId xmlns:a16="http://schemas.microsoft.com/office/drawing/2014/main" xmlns="" id="{E8DE96A4-71E9-4CB0-8A23-E258D73F0348}"/>
                  </a:ext>
                </a:extLst>
              </p:cNvPr>
              <p:cNvSpPr>
                <a:spLocks noChangeShapeType="1"/>
              </p:cNvSpPr>
              <p:nvPr/>
            </p:nvSpPr>
            <p:spPr bwMode="auto">
              <a:xfrm>
                <a:off x="905266" y="2487417"/>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5" name="Line 7">
                <a:extLst>
                  <a:ext uri="{FF2B5EF4-FFF2-40B4-BE49-F238E27FC236}">
                    <a16:creationId xmlns:a16="http://schemas.microsoft.com/office/drawing/2014/main" xmlns="" id="{FBBF7B27-66D3-4F67-99BC-83212858BBDC}"/>
                  </a:ext>
                </a:extLst>
              </p:cNvPr>
              <p:cNvSpPr>
                <a:spLocks noChangeShapeType="1"/>
              </p:cNvSpPr>
              <p:nvPr/>
            </p:nvSpPr>
            <p:spPr bwMode="auto">
              <a:xfrm>
                <a:off x="905266" y="2758361"/>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6" name="Line 8">
                <a:extLst>
                  <a:ext uri="{FF2B5EF4-FFF2-40B4-BE49-F238E27FC236}">
                    <a16:creationId xmlns:a16="http://schemas.microsoft.com/office/drawing/2014/main" xmlns="" id="{3A39552B-7E3F-4F03-9625-294C853D0B1D}"/>
                  </a:ext>
                </a:extLst>
              </p:cNvPr>
              <p:cNvSpPr>
                <a:spLocks noChangeShapeType="1"/>
              </p:cNvSpPr>
              <p:nvPr/>
            </p:nvSpPr>
            <p:spPr bwMode="auto">
              <a:xfrm>
                <a:off x="905266" y="3004252"/>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7" name="Line 9">
                <a:extLst>
                  <a:ext uri="{FF2B5EF4-FFF2-40B4-BE49-F238E27FC236}">
                    <a16:creationId xmlns:a16="http://schemas.microsoft.com/office/drawing/2014/main" xmlns="" id="{F92B969A-8D3F-41DC-926B-957C1A069134}"/>
                  </a:ext>
                </a:extLst>
              </p:cNvPr>
              <p:cNvSpPr>
                <a:spLocks noChangeShapeType="1"/>
              </p:cNvSpPr>
              <p:nvPr/>
            </p:nvSpPr>
            <p:spPr bwMode="auto">
              <a:xfrm>
                <a:off x="905266" y="3265341"/>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8" name="Line 10">
                <a:extLst>
                  <a:ext uri="{FF2B5EF4-FFF2-40B4-BE49-F238E27FC236}">
                    <a16:creationId xmlns:a16="http://schemas.microsoft.com/office/drawing/2014/main" xmlns="" id="{FCA7342E-96E5-48B5-98D1-AFB58F66B869}"/>
                  </a:ext>
                </a:extLst>
              </p:cNvPr>
              <p:cNvSpPr>
                <a:spLocks noChangeShapeType="1"/>
              </p:cNvSpPr>
              <p:nvPr/>
            </p:nvSpPr>
            <p:spPr bwMode="auto">
              <a:xfrm>
                <a:off x="905266" y="3519235"/>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9" name="Line 11">
                <a:extLst>
                  <a:ext uri="{FF2B5EF4-FFF2-40B4-BE49-F238E27FC236}">
                    <a16:creationId xmlns:a16="http://schemas.microsoft.com/office/drawing/2014/main" xmlns="" id="{9CDEE5A3-BB66-4013-97D7-FD4F551017EF}"/>
                  </a:ext>
                </a:extLst>
              </p:cNvPr>
              <p:cNvSpPr>
                <a:spLocks noChangeShapeType="1"/>
              </p:cNvSpPr>
              <p:nvPr/>
            </p:nvSpPr>
            <p:spPr bwMode="auto">
              <a:xfrm>
                <a:off x="905266" y="3777225"/>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10" name="TextBox 209">
                <a:extLst>
                  <a:ext uri="{FF2B5EF4-FFF2-40B4-BE49-F238E27FC236}">
                    <a16:creationId xmlns:a16="http://schemas.microsoft.com/office/drawing/2014/main" xmlns="" id="{003183E1-85FB-42D2-A825-E85B55C86AD8}"/>
                  </a:ext>
                </a:extLst>
              </p:cNvPr>
              <p:cNvSpPr txBox="1"/>
              <p:nvPr/>
            </p:nvSpPr>
            <p:spPr>
              <a:xfrm>
                <a:off x="624804" y="2372719"/>
                <a:ext cx="284301"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211" name="TextBox 210">
                <a:extLst>
                  <a:ext uri="{FF2B5EF4-FFF2-40B4-BE49-F238E27FC236}">
                    <a16:creationId xmlns:a16="http://schemas.microsoft.com/office/drawing/2014/main" xmlns="" id="{B740E4CC-284B-45F6-B315-03A60C83817B}"/>
                  </a:ext>
                </a:extLst>
              </p:cNvPr>
              <p:cNvSpPr txBox="1"/>
              <p:nvPr/>
            </p:nvSpPr>
            <p:spPr>
              <a:xfrm>
                <a:off x="695337" y="2644641"/>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212" name="TextBox 211">
                <a:extLst>
                  <a:ext uri="{FF2B5EF4-FFF2-40B4-BE49-F238E27FC236}">
                    <a16:creationId xmlns:a16="http://schemas.microsoft.com/office/drawing/2014/main" xmlns="" id="{3C30EA4F-6407-4F6D-9CC1-4A6C18425DDB}"/>
                  </a:ext>
                </a:extLst>
              </p:cNvPr>
              <p:cNvSpPr txBox="1"/>
              <p:nvPr/>
            </p:nvSpPr>
            <p:spPr>
              <a:xfrm>
                <a:off x="695337" y="2890415"/>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213" name="TextBox 212">
                <a:extLst>
                  <a:ext uri="{FF2B5EF4-FFF2-40B4-BE49-F238E27FC236}">
                    <a16:creationId xmlns:a16="http://schemas.microsoft.com/office/drawing/2014/main" xmlns="" id="{DEFE595B-B224-477F-A5F0-E6CDA63E0E4F}"/>
                  </a:ext>
                </a:extLst>
              </p:cNvPr>
              <p:cNvSpPr txBox="1"/>
              <p:nvPr/>
            </p:nvSpPr>
            <p:spPr>
              <a:xfrm>
                <a:off x="695337" y="3151390"/>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214" name="TextBox 213">
                <a:extLst>
                  <a:ext uri="{FF2B5EF4-FFF2-40B4-BE49-F238E27FC236}">
                    <a16:creationId xmlns:a16="http://schemas.microsoft.com/office/drawing/2014/main" xmlns="" id="{182F46B9-F363-46FE-BEB0-F57A46DF8000}"/>
                  </a:ext>
                </a:extLst>
              </p:cNvPr>
              <p:cNvSpPr txBox="1"/>
              <p:nvPr/>
            </p:nvSpPr>
            <p:spPr>
              <a:xfrm>
                <a:off x="695337" y="3405167"/>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215" name="TextBox 214">
                <a:extLst>
                  <a:ext uri="{FF2B5EF4-FFF2-40B4-BE49-F238E27FC236}">
                    <a16:creationId xmlns:a16="http://schemas.microsoft.com/office/drawing/2014/main" xmlns="" id="{B7E2213D-60DB-46AE-BB4C-310C5913F844}"/>
                  </a:ext>
                </a:extLst>
              </p:cNvPr>
              <p:cNvSpPr txBox="1"/>
              <p:nvPr/>
            </p:nvSpPr>
            <p:spPr>
              <a:xfrm>
                <a:off x="780541" y="3667782"/>
                <a:ext cx="14323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cs typeface="Arial" panose="020B0604020202020204" pitchFamily="34" charset="0"/>
                  </a:rPr>
                  <a:t>0</a:t>
                </a:r>
              </a:p>
            </p:txBody>
          </p:sp>
          <p:sp>
            <p:nvSpPr>
              <p:cNvPr id="216" name="Line 21">
                <a:extLst>
                  <a:ext uri="{FF2B5EF4-FFF2-40B4-BE49-F238E27FC236}">
                    <a16:creationId xmlns:a16="http://schemas.microsoft.com/office/drawing/2014/main" xmlns="" id="{726DE865-8AAE-4492-A205-ECA5B60AD25C}"/>
                  </a:ext>
                </a:extLst>
              </p:cNvPr>
              <p:cNvSpPr>
                <a:spLocks noChangeShapeType="1"/>
              </p:cNvSpPr>
              <p:nvPr/>
            </p:nvSpPr>
            <p:spPr bwMode="auto">
              <a:xfrm>
                <a:off x="981977"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17" name="TextBox 216">
                <a:extLst>
                  <a:ext uri="{FF2B5EF4-FFF2-40B4-BE49-F238E27FC236}">
                    <a16:creationId xmlns:a16="http://schemas.microsoft.com/office/drawing/2014/main" xmlns="" id="{B2761E3A-2BE1-4FDF-8B55-15F43EEA4219}"/>
                  </a:ext>
                </a:extLst>
              </p:cNvPr>
              <p:cNvSpPr txBox="1"/>
              <p:nvPr/>
            </p:nvSpPr>
            <p:spPr>
              <a:xfrm>
                <a:off x="118529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18" name="Line 21">
                <a:extLst>
                  <a:ext uri="{FF2B5EF4-FFF2-40B4-BE49-F238E27FC236}">
                    <a16:creationId xmlns:a16="http://schemas.microsoft.com/office/drawing/2014/main" xmlns="" id="{1AA52487-92CB-4EE7-ADC9-0E2E02797760}"/>
                  </a:ext>
                </a:extLst>
              </p:cNvPr>
              <p:cNvSpPr>
                <a:spLocks noChangeShapeType="1"/>
              </p:cNvSpPr>
              <p:nvPr/>
            </p:nvSpPr>
            <p:spPr bwMode="auto">
              <a:xfrm>
                <a:off x="125356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cxnSp>
            <p:nvCxnSpPr>
              <p:cNvPr id="219" name="Straight Connector 218">
                <a:extLst>
                  <a:ext uri="{FF2B5EF4-FFF2-40B4-BE49-F238E27FC236}">
                    <a16:creationId xmlns:a16="http://schemas.microsoft.com/office/drawing/2014/main" xmlns="" id="{BDB7ADD6-EC3B-4CEB-93BB-2699830DB3A7}"/>
                  </a:ext>
                </a:extLst>
              </p:cNvPr>
              <p:cNvCxnSpPr>
                <a:cxnSpLocks/>
              </p:cNvCxnSpPr>
              <p:nvPr/>
            </p:nvCxnSpPr>
            <p:spPr>
              <a:xfrm rot="5400000">
                <a:off x="2796133"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D8BBC490-623C-4F3E-80C8-DE7A7DA9A14D}"/>
                  </a:ext>
                </a:extLst>
              </p:cNvPr>
              <p:cNvCxnSpPr>
                <a:cxnSpLocks/>
              </p:cNvCxnSpPr>
              <p:nvPr/>
            </p:nvCxnSpPr>
            <p:spPr>
              <a:xfrm rot="5400000">
                <a:off x="1717736"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xmlns="" id="{A33282BE-EC0E-4035-86CB-C2EEAF5048AB}"/>
                  </a:ext>
                </a:extLst>
              </p:cNvPr>
              <p:cNvSpPr txBox="1"/>
              <p:nvPr/>
            </p:nvSpPr>
            <p:spPr>
              <a:xfrm>
                <a:off x="144437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2" name="Line 21">
                <a:extLst>
                  <a:ext uri="{FF2B5EF4-FFF2-40B4-BE49-F238E27FC236}">
                    <a16:creationId xmlns:a16="http://schemas.microsoft.com/office/drawing/2014/main" xmlns="" id="{26D13B55-FB3B-4640-9E06-C6CD602756E1}"/>
                  </a:ext>
                </a:extLst>
              </p:cNvPr>
              <p:cNvSpPr>
                <a:spLocks noChangeShapeType="1"/>
              </p:cNvSpPr>
              <p:nvPr/>
            </p:nvSpPr>
            <p:spPr bwMode="auto">
              <a:xfrm>
                <a:off x="151264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23" name="TextBox 222">
                <a:extLst>
                  <a:ext uri="{FF2B5EF4-FFF2-40B4-BE49-F238E27FC236}">
                    <a16:creationId xmlns:a16="http://schemas.microsoft.com/office/drawing/2014/main" xmlns="" id="{E3FDAA21-EDBE-43C6-9722-4BAB9EB2417E}"/>
                  </a:ext>
                </a:extLst>
              </p:cNvPr>
              <p:cNvSpPr txBox="1"/>
              <p:nvPr/>
            </p:nvSpPr>
            <p:spPr>
              <a:xfrm>
                <a:off x="171488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4" name="Line 21">
                <a:extLst>
                  <a:ext uri="{FF2B5EF4-FFF2-40B4-BE49-F238E27FC236}">
                    <a16:creationId xmlns:a16="http://schemas.microsoft.com/office/drawing/2014/main" xmlns="" id="{B4F2A433-79D7-4B74-B2A9-ACE0E6DAA86B}"/>
                  </a:ext>
                </a:extLst>
              </p:cNvPr>
              <p:cNvSpPr>
                <a:spLocks noChangeShapeType="1"/>
              </p:cNvSpPr>
              <p:nvPr/>
            </p:nvSpPr>
            <p:spPr bwMode="auto">
              <a:xfrm>
                <a:off x="178315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25" name="TextBox 224">
                <a:extLst>
                  <a:ext uri="{FF2B5EF4-FFF2-40B4-BE49-F238E27FC236}">
                    <a16:creationId xmlns:a16="http://schemas.microsoft.com/office/drawing/2014/main" xmlns="" id="{160C12F5-7B9B-49EE-9103-32F3A4F1FD4D}"/>
                  </a:ext>
                </a:extLst>
              </p:cNvPr>
              <p:cNvSpPr txBox="1"/>
              <p:nvPr/>
            </p:nvSpPr>
            <p:spPr>
              <a:xfrm>
                <a:off x="195012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6" name="Line 21">
                <a:extLst>
                  <a:ext uri="{FF2B5EF4-FFF2-40B4-BE49-F238E27FC236}">
                    <a16:creationId xmlns:a16="http://schemas.microsoft.com/office/drawing/2014/main" xmlns="" id="{85010B5F-B37C-4D07-8085-3C0DFA17AC74}"/>
                  </a:ext>
                </a:extLst>
              </p:cNvPr>
              <p:cNvSpPr>
                <a:spLocks noChangeShapeType="1"/>
              </p:cNvSpPr>
              <p:nvPr/>
            </p:nvSpPr>
            <p:spPr bwMode="auto">
              <a:xfrm>
                <a:off x="205366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27" name="TextBox 226">
                <a:extLst>
                  <a:ext uri="{FF2B5EF4-FFF2-40B4-BE49-F238E27FC236}">
                    <a16:creationId xmlns:a16="http://schemas.microsoft.com/office/drawing/2014/main" xmlns="" id="{85041A0D-0AED-4F9A-A2A1-571CD14EAB8A}"/>
                  </a:ext>
                </a:extLst>
              </p:cNvPr>
              <p:cNvSpPr txBox="1"/>
              <p:nvPr/>
            </p:nvSpPr>
            <p:spPr>
              <a:xfrm>
                <a:off x="222063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15</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28" name="Line 21">
                <a:extLst>
                  <a:ext uri="{FF2B5EF4-FFF2-40B4-BE49-F238E27FC236}">
                    <a16:creationId xmlns:a16="http://schemas.microsoft.com/office/drawing/2014/main" xmlns="" id="{DE64E55B-361E-4EA9-A431-F3CE0A64ABEF}"/>
                  </a:ext>
                </a:extLst>
              </p:cNvPr>
              <p:cNvSpPr>
                <a:spLocks noChangeShapeType="1"/>
              </p:cNvSpPr>
              <p:nvPr/>
            </p:nvSpPr>
            <p:spPr bwMode="auto">
              <a:xfrm>
                <a:off x="232417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29" name="TextBox 228">
                <a:extLst>
                  <a:ext uri="{FF2B5EF4-FFF2-40B4-BE49-F238E27FC236}">
                    <a16:creationId xmlns:a16="http://schemas.microsoft.com/office/drawing/2014/main" xmlns="" id="{349D3F4C-184C-4731-A522-9527B6A3B5A4}"/>
                  </a:ext>
                </a:extLst>
              </p:cNvPr>
              <p:cNvSpPr txBox="1"/>
              <p:nvPr/>
            </p:nvSpPr>
            <p:spPr>
              <a:xfrm>
                <a:off x="249114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30" name="Line 21">
                <a:extLst>
                  <a:ext uri="{FF2B5EF4-FFF2-40B4-BE49-F238E27FC236}">
                    <a16:creationId xmlns:a16="http://schemas.microsoft.com/office/drawing/2014/main" xmlns="" id="{B6D76598-1D19-4D80-9850-310524002E24}"/>
                  </a:ext>
                </a:extLst>
              </p:cNvPr>
              <p:cNvSpPr>
                <a:spLocks noChangeShapeType="1"/>
              </p:cNvSpPr>
              <p:nvPr/>
            </p:nvSpPr>
            <p:spPr bwMode="auto">
              <a:xfrm>
                <a:off x="259468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31" name="TextBox 230">
                <a:extLst>
                  <a:ext uri="{FF2B5EF4-FFF2-40B4-BE49-F238E27FC236}">
                    <a16:creationId xmlns:a16="http://schemas.microsoft.com/office/drawing/2014/main" xmlns="" id="{C2828D21-5D59-4B5D-9AD9-BBD45C9FDD83}"/>
                  </a:ext>
                </a:extLst>
              </p:cNvPr>
              <p:cNvSpPr txBox="1"/>
              <p:nvPr/>
            </p:nvSpPr>
            <p:spPr>
              <a:xfrm>
                <a:off x="276165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21</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32" name="Line 21">
                <a:extLst>
                  <a:ext uri="{FF2B5EF4-FFF2-40B4-BE49-F238E27FC236}">
                    <a16:creationId xmlns:a16="http://schemas.microsoft.com/office/drawing/2014/main" xmlns="" id="{41D68D86-6E2A-46B3-BF76-4AFDCB5FDC74}"/>
                  </a:ext>
                </a:extLst>
              </p:cNvPr>
              <p:cNvSpPr>
                <a:spLocks noChangeShapeType="1"/>
              </p:cNvSpPr>
              <p:nvPr/>
            </p:nvSpPr>
            <p:spPr bwMode="auto">
              <a:xfrm>
                <a:off x="286519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33" name="TextBox 232">
                <a:extLst>
                  <a:ext uri="{FF2B5EF4-FFF2-40B4-BE49-F238E27FC236}">
                    <a16:creationId xmlns:a16="http://schemas.microsoft.com/office/drawing/2014/main" xmlns="" id="{015EFA1E-51C9-4D99-AD74-632C6285BBF4}"/>
                  </a:ext>
                </a:extLst>
              </p:cNvPr>
              <p:cNvSpPr txBox="1"/>
              <p:nvPr/>
            </p:nvSpPr>
            <p:spPr>
              <a:xfrm>
                <a:off x="302835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34" name="Line 21">
                <a:extLst>
                  <a:ext uri="{FF2B5EF4-FFF2-40B4-BE49-F238E27FC236}">
                    <a16:creationId xmlns:a16="http://schemas.microsoft.com/office/drawing/2014/main" xmlns="" id="{B5CE1726-607C-4B24-8B5B-8E10400CE2D2}"/>
                  </a:ext>
                </a:extLst>
              </p:cNvPr>
              <p:cNvSpPr>
                <a:spLocks noChangeShapeType="1"/>
              </p:cNvSpPr>
              <p:nvPr/>
            </p:nvSpPr>
            <p:spPr bwMode="auto">
              <a:xfrm>
                <a:off x="313189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35" name="TextBox 234">
                <a:extLst>
                  <a:ext uri="{FF2B5EF4-FFF2-40B4-BE49-F238E27FC236}">
                    <a16:creationId xmlns:a16="http://schemas.microsoft.com/office/drawing/2014/main" xmlns="" id="{75114DBA-8F3A-4D34-AEA4-CA7A9E264EB1}"/>
                  </a:ext>
                </a:extLst>
              </p:cNvPr>
              <p:cNvSpPr txBox="1"/>
              <p:nvPr/>
            </p:nvSpPr>
            <p:spPr>
              <a:xfrm>
                <a:off x="329170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27</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36" name="Line 21">
                <a:extLst>
                  <a:ext uri="{FF2B5EF4-FFF2-40B4-BE49-F238E27FC236}">
                    <a16:creationId xmlns:a16="http://schemas.microsoft.com/office/drawing/2014/main" xmlns="" id="{B20E3D63-3BE6-45B4-BA3C-E86DEE97B84B}"/>
                  </a:ext>
                </a:extLst>
              </p:cNvPr>
              <p:cNvSpPr>
                <a:spLocks noChangeShapeType="1"/>
              </p:cNvSpPr>
              <p:nvPr/>
            </p:nvSpPr>
            <p:spPr bwMode="auto">
              <a:xfrm>
                <a:off x="339859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37" name="TextBox 236">
                <a:extLst>
                  <a:ext uri="{FF2B5EF4-FFF2-40B4-BE49-F238E27FC236}">
                    <a16:creationId xmlns:a16="http://schemas.microsoft.com/office/drawing/2014/main" xmlns="" id="{8C921D25-43D4-4B13-8E41-08DD15C32EC4}"/>
                  </a:ext>
                </a:extLst>
              </p:cNvPr>
              <p:cNvSpPr txBox="1"/>
              <p:nvPr/>
            </p:nvSpPr>
            <p:spPr>
              <a:xfrm>
                <a:off x="357364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38" name="Line 21">
                <a:extLst>
                  <a:ext uri="{FF2B5EF4-FFF2-40B4-BE49-F238E27FC236}">
                    <a16:creationId xmlns:a16="http://schemas.microsoft.com/office/drawing/2014/main" xmlns="" id="{8915D4F5-3C0E-426A-866A-0B8A0927A306}"/>
                  </a:ext>
                </a:extLst>
              </p:cNvPr>
              <p:cNvSpPr>
                <a:spLocks noChangeShapeType="1"/>
              </p:cNvSpPr>
              <p:nvPr/>
            </p:nvSpPr>
            <p:spPr bwMode="auto">
              <a:xfrm>
                <a:off x="368053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39" name="TextBox 238">
                <a:extLst>
                  <a:ext uri="{FF2B5EF4-FFF2-40B4-BE49-F238E27FC236}">
                    <a16:creationId xmlns:a16="http://schemas.microsoft.com/office/drawing/2014/main" xmlns="" id="{66E8B487-5318-4AAB-AA6B-9FDFAF5AE3E0}"/>
                  </a:ext>
                </a:extLst>
              </p:cNvPr>
              <p:cNvSpPr txBox="1"/>
              <p:nvPr/>
            </p:nvSpPr>
            <p:spPr>
              <a:xfrm>
                <a:off x="382891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33</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40" name="Line 21">
                <a:extLst>
                  <a:ext uri="{FF2B5EF4-FFF2-40B4-BE49-F238E27FC236}">
                    <a16:creationId xmlns:a16="http://schemas.microsoft.com/office/drawing/2014/main" xmlns="" id="{6F8B4BFB-F4F0-4F7D-9869-C7BD4C310D63}"/>
                  </a:ext>
                </a:extLst>
              </p:cNvPr>
              <p:cNvSpPr>
                <a:spLocks noChangeShapeType="1"/>
              </p:cNvSpPr>
              <p:nvPr/>
            </p:nvSpPr>
            <p:spPr bwMode="auto">
              <a:xfrm>
                <a:off x="393580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41" name="TextBox 240">
                <a:extLst>
                  <a:ext uri="{FF2B5EF4-FFF2-40B4-BE49-F238E27FC236}">
                    <a16:creationId xmlns:a16="http://schemas.microsoft.com/office/drawing/2014/main" xmlns="" id="{4518BA38-A95D-4EA6-B799-C48115D49426}"/>
                  </a:ext>
                </a:extLst>
              </p:cNvPr>
              <p:cNvSpPr txBox="1"/>
              <p:nvPr/>
            </p:nvSpPr>
            <p:spPr>
              <a:xfrm>
                <a:off x="411466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42" name="Line 21">
                <a:extLst>
                  <a:ext uri="{FF2B5EF4-FFF2-40B4-BE49-F238E27FC236}">
                    <a16:creationId xmlns:a16="http://schemas.microsoft.com/office/drawing/2014/main" xmlns="" id="{17F283BF-29B6-4164-855E-84CDC25C1815}"/>
                  </a:ext>
                </a:extLst>
              </p:cNvPr>
              <p:cNvSpPr>
                <a:spLocks noChangeShapeType="1"/>
              </p:cNvSpPr>
              <p:nvPr/>
            </p:nvSpPr>
            <p:spPr bwMode="auto">
              <a:xfrm>
                <a:off x="422155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43" name="TextBox 242">
                <a:extLst>
                  <a:ext uri="{FF2B5EF4-FFF2-40B4-BE49-F238E27FC236}">
                    <a16:creationId xmlns:a16="http://schemas.microsoft.com/office/drawing/2014/main" xmlns="" id="{05784571-56AB-439A-BBC5-9420BAC3C2F2}"/>
                  </a:ext>
                </a:extLst>
              </p:cNvPr>
              <p:cNvSpPr txBox="1"/>
              <p:nvPr/>
            </p:nvSpPr>
            <p:spPr>
              <a:xfrm>
                <a:off x="438898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39</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244" name="Line 21">
                <a:extLst>
                  <a:ext uri="{FF2B5EF4-FFF2-40B4-BE49-F238E27FC236}">
                    <a16:creationId xmlns:a16="http://schemas.microsoft.com/office/drawing/2014/main" xmlns="" id="{0053C7CF-F77E-4507-9910-CFA18EEB9B2A}"/>
                  </a:ext>
                </a:extLst>
              </p:cNvPr>
              <p:cNvSpPr>
                <a:spLocks noChangeShapeType="1"/>
              </p:cNvSpPr>
              <p:nvPr/>
            </p:nvSpPr>
            <p:spPr bwMode="auto">
              <a:xfrm>
                <a:off x="449587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45" name="TextBox 244">
                <a:extLst>
                  <a:ext uri="{FF2B5EF4-FFF2-40B4-BE49-F238E27FC236}">
                    <a16:creationId xmlns:a16="http://schemas.microsoft.com/office/drawing/2014/main" xmlns="" id="{DD413BF4-B992-43A2-B079-E9B34AD21749}"/>
                  </a:ext>
                </a:extLst>
              </p:cNvPr>
              <p:cNvSpPr txBox="1"/>
              <p:nvPr/>
            </p:nvSpPr>
            <p:spPr>
              <a:xfrm>
                <a:off x="913516"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000" dirty="0">
                    <a:solidFill>
                      <a:srgbClr val="4D4D4D"/>
                    </a:solidFill>
                    <a:cs typeface="Arial" panose="020B0604020202020204" pitchFamily="34" charset="0"/>
                  </a:rPr>
                  <a:t>0</a:t>
                </a:r>
                <a:endParaRPr kumimoji="0" lang="fr-FR" sz="1000" b="0" i="0" u="none" strike="noStrike" kern="1200" cap="none" spc="0" normalizeH="0" baseline="0" noProof="0" dirty="0">
                  <a:ln>
                    <a:noFill/>
                  </a:ln>
                  <a:solidFill>
                    <a:srgbClr val="B2C0D8"/>
                  </a:solidFill>
                  <a:effectLst/>
                  <a:uLnTx/>
                  <a:uFillTx/>
                  <a:cs typeface="Arial" panose="020B0604020202020204" pitchFamily="34" charset="0"/>
                </a:endParaRPr>
              </a:p>
            </p:txBody>
          </p:sp>
          <p:sp>
            <p:nvSpPr>
              <p:cNvPr id="246" name="Line 21">
                <a:extLst>
                  <a:ext uri="{FF2B5EF4-FFF2-40B4-BE49-F238E27FC236}">
                    <a16:creationId xmlns:a16="http://schemas.microsoft.com/office/drawing/2014/main" xmlns="" id="{C121A94C-2E9A-4AEC-90CE-E78EBA415078}"/>
                  </a:ext>
                </a:extLst>
              </p:cNvPr>
              <p:cNvSpPr>
                <a:spLocks noChangeShapeType="1"/>
              </p:cNvSpPr>
              <p:nvPr/>
            </p:nvSpPr>
            <p:spPr bwMode="auto">
              <a:xfrm>
                <a:off x="981783"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47" name="Rectangle 246">
                <a:extLst>
                  <a:ext uri="{FF2B5EF4-FFF2-40B4-BE49-F238E27FC236}">
                    <a16:creationId xmlns:a16="http://schemas.microsoft.com/office/drawing/2014/main" xmlns="" id="{D66B0896-0212-449E-9FA8-ADDB8216E6CA}"/>
                  </a:ext>
                </a:extLst>
              </p:cNvPr>
              <p:cNvSpPr/>
              <p:nvPr/>
            </p:nvSpPr>
            <p:spPr>
              <a:xfrm>
                <a:off x="2047601" y="3931061"/>
                <a:ext cx="1394624" cy="246221"/>
              </a:xfrm>
              <a:prstGeom prst="rect">
                <a:avLst/>
              </a:prstGeom>
            </p:spPr>
            <p:txBody>
              <a:bodyPr wrap="square">
                <a:spAutoFit/>
              </a:bodyPr>
              <a:lstStyle/>
              <a:p>
                <a:pPr lvl="0" algn="ctr" defTabSz="914400" fontAlgn="base">
                  <a:spcBef>
                    <a:spcPct val="0"/>
                  </a:spcBef>
                  <a:spcAft>
                    <a:spcPct val="0"/>
                  </a:spcAft>
                  <a:defRPr/>
                </a:pPr>
                <a:r>
                  <a:rPr lang="fr-FR" sz="1000" dirty="0">
                    <a:solidFill>
                      <a:srgbClr val="4D4D4D"/>
                    </a:solidFill>
                    <a:cs typeface="Arial" panose="020B0604020202020204" pitchFamily="34" charset="0"/>
                  </a:rPr>
                  <a:t>M</a:t>
                </a:r>
                <a:r>
                  <a:rPr lang="fr-FR" sz="1000" dirty="0">
                    <a:solidFill>
                      <a:srgbClr val="4D4D4D"/>
                    </a:solidFill>
                    <a:latin typeface="Arial" charset="0"/>
                    <a:cs typeface="Arial" panose="020B0604020202020204" pitchFamily="34" charset="0"/>
                  </a:rPr>
                  <a:t>ois</a:t>
                </a:r>
              </a:p>
            </p:txBody>
          </p:sp>
        </p:grpSp>
        <p:grpSp>
          <p:nvGrpSpPr>
            <p:cNvPr id="17" name="Group 16">
              <a:extLst>
                <a:ext uri="{FF2B5EF4-FFF2-40B4-BE49-F238E27FC236}">
                  <a16:creationId xmlns:a16="http://schemas.microsoft.com/office/drawing/2014/main" xmlns="" id="{267F5C98-569A-42C6-A1CC-B622C5ADB769}"/>
                </a:ext>
              </a:extLst>
            </p:cNvPr>
            <p:cNvGrpSpPr/>
            <p:nvPr/>
          </p:nvGrpSpPr>
          <p:grpSpPr>
            <a:xfrm>
              <a:off x="988749" y="2643449"/>
              <a:ext cx="3423471" cy="1101086"/>
              <a:chOff x="5613799" y="2096157"/>
              <a:chExt cx="5343525" cy="1752610"/>
            </a:xfrm>
          </p:grpSpPr>
          <p:sp>
            <p:nvSpPr>
              <p:cNvPr id="131" name="Freeform: Shape 214">
                <a:extLst>
                  <a:ext uri="{FF2B5EF4-FFF2-40B4-BE49-F238E27FC236}">
                    <a16:creationId xmlns:a16="http://schemas.microsoft.com/office/drawing/2014/main" xmlns="" id="{91A93491-0EC8-473B-8743-DB6265506124}"/>
                  </a:ext>
                </a:extLst>
              </p:cNvPr>
              <p:cNvSpPr/>
              <p:nvPr/>
            </p:nvSpPr>
            <p:spPr>
              <a:xfrm>
                <a:off x="5613799" y="2137365"/>
                <a:ext cx="5343525" cy="1676400"/>
              </a:xfrm>
              <a:custGeom>
                <a:avLst/>
                <a:gdLst>
                  <a:gd name="connsiteX0" fmla="*/ 5345497 w 5343525"/>
                  <a:gd name="connsiteY0" fmla="*/ 1681246 h 1676400"/>
                  <a:gd name="connsiteX1" fmla="*/ 4875400 w 5343525"/>
                  <a:gd name="connsiteY1" fmla="*/ 1681246 h 1676400"/>
                  <a:gd name="connsiteX2" fmla="*/ 4875400 w 5343525"/>
                  <a:gd name="connsiteY2" fmla="*/ 1656614 h 1676400"/>
                  <a:gd name="connsiteX3" fmla="*/ 4807658 w 5343525"/>
                  <a:gd name="connsiteY3" fmla="*/ 1656614 h 1676400"/>
                  <a:gd name="connsiteX4" fmla="*/ 4807658 w 5343525"/>
                  <a:gd name="connsiteY4" fmla="*/ 1638136 h 1676400"/>
                  <a:gd name="connsiteX5" fmla="*/ 4549007 w 5343525"/>
                  <a:gd name="connsiteY5" fmla="*/ 1638136 h 1676400"/>
                  <a:gd name="connsiteX6" fmla="*/ 4549007 w 5343525"/>
                  <a:gd name="connsiteY6" fmla="*/ 1611447 h 1676400"/>
                  <a:gd name="connsiteX7" fmla="*/ 4497686 w 5343525"/>
                  <a:gd name="connsiteY7" fmla="*/ 1611447 h 1676400"/>
                  <a:gd name="connsiteX8" fmla="*/ 4497686 w 5343525"/>
                  <a:gd name="connsiteY8" fmla="*/ 1597083 h 1676400"/>
                  <a:gd name="connsiteX9" fmla="*/ 4372471 w 5343525"/>
                  <a:gd name="connsiteY9" fmla="*/ 1597083 h 1676400"/>
                  <a:gd name="connsiteX10" fmla="*/ 4372471 w 5343525"/>
                  <a:gd name="connsiteY10" fmla="*/ 1570394 h 1676400"/>
                  <a:gd name="connsiteX11" fmla="*/ 4212346 w 5343525"/>
                  <a:gd name="connsiteY11" fmla="*/ 1570394 h 1676400"/>
                  <a:gd name="connsiteX12" fmla="*/ 4212346 w 5343525"/>
                  <a:gd name="connsiteY12" fmla="*/ 1549867 h 1676400"/>
                  <a:gd name="connsiteX13" fmla="*/ 4144604 w 5343525"/>
                  <a:gd name="connsiteY13" fmla="*/ 1549867 h 1676400"/>
                  <a:gd name="connsiteX14" fmla="*/ 4144604 w 5343525"/>
                  <a:gd name="connsiteY14" fmla="*/ 1523178 h 1676400"/>
                  <a:gd name="connsiteX15" fmla="*/ 4021436 w 5343525"/>
                  <a:gd name="connsiteY15" fmla="*/ 1523178 h 1676400"/>
                  <a:gd name="connsiteX16" fmla="*/ 4021436 w 5343525"/>
                  <a:gd name="connsiteY16" fmla="*/ 1496489 h 1676400"/>
                  <a:gd name="connsiteX17" fmla="*/ 3970115 w 5343525"/>
                  <a:gd name="connsiteY17" fmla="*/ 1496489 h 1676400"/>
                  <a:gd name="connsiteX18" fmla="*/ 3970115 w 5343525"/>
                  <a:gd name="connsiteY18" fmla="*/ 1478020 h 1676400"/>
                  <a:gd name="connsiteX19" fmla="*/ 3830526 w 5343525"/>
                  <a:gd name="connsiteY19" fmla="*/ 1478020 h 1676400"/>
                  <a:gd name="connsiteX20" fmla="*/ 3830526 w 5343525"/>
                  <a:gd name="connsiteY20" fmla="*/ 1467752 h 1676400"/>
                  <a:gd name="connsiteX21" fmla="*/ 3766890 w 5343525"/>
                  <a:gd name="connsiteY21" fmla="*/ 1467752 h 1676400"/>
                  <a:gd name="connsiteX22" fmla="*/ 3766890 w 5343525"/>
                  <a:gd name="connsiteY22" fmla="*/ 1449274 h 1676400"/>
                  <a:gd name="connsiteX23" fmla="*/ 3676564 w 5343525"/>
                  <a:gd name="connsiteY23" fmla="*/ 1449274 h 1676400"/>
                  <a:gd name="connsiteX24" fmla="*/ 3676564 w 5343525"/>
                  <a:gd name="connsiteY24" fmla="*/ 1439016 h 1676400"/>
                  <a:gd name="connsiteX25" fmla="*/ 3545186 w 5343525"/>
                  <a:gd name="connsiteY25" fmla="*/ 1439016 h 1676400"/>
                  <a:gd name="connsiteX26" fmla="*/ 3545186 w 5343525"/>
                  <a:gd name="connsiteY26" fmla="*/ 1416432 h 1676400"/>
                  <a:gd name="connsiteX27" fmla="*/ 3399444 w 5343525"/>
                  <a:gd name="connsiteY27" fmla="*/ 1416432 h 1676400"/>
                  <a:gd name="connsiteX28" fmla="*/ 3399444 w 5343525"/>
                  <a:gd name="connsiteY28" fmla="*/ 1397963 h 1676400"/>
                  <a:gd name="connsiteX29" fmla="*/ 3366592 w 5343525"/>
                  <a:gd name="connsiteY29" fmla="*/ 1397963 h 1676400"/>
                  <a:gd name="connsiteX30" fmla="*/ 3366592 w 5343525"/>
                  <a:gd name="connsiteY30" fmla="*/ 1363063 h 1676400"/>
                  <a:gd name="connsiteX31" fmla="*/ 3268056 w 5343525"/>
                  <a:gd name="connsiteY31" fmla="*/ 1363063 h 1676400"/>
                  <a:gd name="connsiteX32" fmla="*/ 3268056 w 5343525"/>
                  <a:gd name="connsiteY32" fmla="*/ 1365111 h 1676400"/>
                  <a:gd name="connsiteX33" fmla="*/ 3231109 w 5343525"/>
                  <a:gd name="connsiteY33" fmla="*/ 1365111 h 1676400"/>
                  <a:gd name="connsiteX34" fmla="*/ 3231109 w 5343525"/>
                  <a:gd name="connsiteY34" fmla="*/ 1346642 h 1676400"/>
                  <a:gd name="connsiteX35" fmla="*/ 3103836 w 5343525"/>
                  <a:gd name="connsiteY35" fmla="*/ 1346642 h 1676400"/>
                  <a:gd name="connsiteX36" fmla="*/ 3103836 w 5343525"/>
                  <a:gd name="connsiteY36" fmla="*/ 1305580 h 1676400"/>
                  <a:gd name="connsiteX37" fmla="*/ 3054572 w 5343525"/>
                  <a:gd name="connsiteY37" fmla="*/ 1305580 h 1676400"/>
                  <a:gd name="connsiteX38" fmla="*/ 3054572 w 5343525"/>
                  <a:gd name="connsiteY38" fmla="*/ 1297369 h 1676400"/>
                  <a:gd name="connsiteX39" fmla="*/ 3015568 w 5343525"/>
                  <a:gd name="connsiteY39" fmla="*/ 1297369 h 1676400"/>
                  <a:gd name="connsiteX40" fmla="*/ 3015568 w 5343525"/>
                  <a:gd name="connsiteY40" fmla="*/ 1280948 h 1676400"/>
                  <a:gd name="connsiteX41" fmla="*/ 2951931 w 5343525"/>
                  <a:gd name="connsiteY41" fmla="*/ 1280948 h 1676400"/>
                  <a:gd name="connsiteX42" fmla="*/ 2951931 w 5343525"/>
                  <a:gd name="connsiteY42" fmla="*/ 1270680 h 1676400"/>
                  <a:gd name="connsiteX43" fmla="*/ 2855443 w 5343525"/>
                  <a:gd name="connsiteY43" fmla="*/ 1270680 h 1676400"/>
                  <a:gd name="connsiteX44" fmla="*/ 2855443 w 5343525"/>
                  <a:gd name="connsiteY44" fmla="*/ 1239895 h 1676400"/>
                  <a:gd name="connsiteX45" fmla="*/ 2777443 w 5343525"/>
                  <a:gd name="connsiteY45" fmla="*/ 1239895 h 1676400"/>
                  <a:gd name="connsiteX46" fmla="*/ 2777443 w 5343525"/>
                  <a:gd name="connsiteY46" fmla="*/ 1219359 h 1676400"/>
                  <a:gd name="connsiteX47" fmla="*/ 2754859 w 5343525"/>
                  <a:gd name="connsiteY47" fmla="*/ 1219359 h 1676400"/>
                  <a:gd name="connsiteX48" fmla="*/ 2754859 w 5343525"/>
                  <a:gd name="connsiteY48" fmla="*/ 1196785 h 1676400"/>
                  <a:gd name="connsiteX49" fmla="*/ 2666591 w 5343525"/>
                  <a:gd name="connsiteY49" fmla="*/ 1196785 h 1676400"/>
                  <a:gd name="connsiteX50" fmla="*/ 2666591 w 5343525"/>
                  <a:gd name="connsiteY50" fmla="*/ 1196785 h 1676400"/>
                  <a:gd name="connsiteX51" fmla="*/ 2605002 w 5343525"/>
                  <a:gd name="connsiteY51" fmla="*/ 1196785 h 1676400"/>
                  <a:gd name="connsiteX52" fmla="*/ 2605002 w 5343525"/>
                  <a:gd name="connsiteY52" fmla="*/ 1163933 h 1676400"/>
                  <a:gd name="connsiteX53" fmla="*/ 2520839 w 5343525"/>
                  <a:gd name="connsiteY53" fmla="*/ 1163933 h 1676400"/>
                  <a:gd name="connsiteX54" fmla="*/ 2520839 w 5343525"/>
                  <a:gd name="connsiteY54" fmla="*/ 1174201 h 1676400"/>
                  <a:gd name="connsiteX55" fmla="*/ 2522896 w 5343525"/>
                  <a:gd name="connsiteY55" fmla="*/ 1174201 h 1676400"/>
                  <a:gd name="connsiteX56" fmla="*/ 2522896 w 5343525"/>
                  <a:gd name="connsiteY56" fmla="*/ 1157780 h 1676400"/>
                  <a:gd name="connsiteX57" fmla="*/ 2446944 w 5343525"/>
                  <a:gd name="connsiteY57" fmla="*/ 1157780 h 1676400"/>
                  <a:gd name="connsiteX58" fmla="*/ 2446944 w 5343525"/>
                  <a:gd name="connsiteY58" fmla="*/ 1151618 h 1676400"/>
                  <a:gd name="connsiteX59" fmla="*/ 2418198 w 5343525"/>
                  <a:gd name="connsiteY59" fmla="*/ 1151618 h 1676400"/>
                  <a:gd name="connsiteX60" fmla="*/ 2418198 w 5343525"/>
                  <a:gd name="connsiteY60" fmla="*/ 1131091 h 1676400"/>
                  <a:gd name="connsiteX61" fmla="*/ 2352513 w 5343525"/>
                  <a:gd name="connsiteY61" fmla="*/ 1131091 h 1676400"/>
                  <a:gd name="connsiteX62" fmla="*/ 2352513 w 5343525"/>
                  <a:gd name="connsiteY62" fmla="*/ 1124938 h 1676400"/>
                  <a:gd name="connsiteX63" fmla="*/ 2346351 w 5343525"/>
                  <a:gd name="connsiteY63" fmla="*/ 1124938 h 1676400"/>
                  <a:gd name="connsiteX64" fmla="*/ 2346351 w 5343525"/>
                  <a:gd name="connsiteY64" fmla="*/ 1108517 h 1676400"/>
                  <a:gd name="connsiteX65" fmla="*/ 2247814 w 5343525"/>
                  <a:gd name="connsiteY65" fmla="*/ 1108517 h 1676400"/>
                  <a:gd name="connsiteX66" fmla="*/ 2247814 w 5343525"/>
                  <a:gd name="connsiteY66" fmla="*/ 1083876 h 1676400"/>
                  <a:gd name="connsiteX67" fmla="*/ 2206762 w 5343525"/>
                  <a:gd name="connsiteY67" fmla="*/ 1083876 h 1676400"/>
                  <a:gd name="connsiteX68" fmla="*/ 2206762 w 5343525"/>
                  <a:gd name="connsiteY68" fmla="*/ 1067455 h 1676400"/>
                  <a:gd name="connsiteX69" fmla="*/ 2141068 w 5343525"/>
                  <a:gd name="connsiteY69" fmla="*/ 1067455 h 1676400"/>
                  <a:gd name="connsiteX70" fmla="*/ 2141068 w 5343525"/>
                  <a:gd name="connsiteY70" fmla="*/ 1053091 h 1676400"/>
                  <a:gd name="connsiteX71" fmla="*/ 2054857 w 5343525"/>
                  <a:gd name="connsiteY71" fmla="*/ 1053091 h 1676400"/>
                  <a:gd name="connsiteX72" fmla="*/ 2054857 w 5343525"/>
                  <a:gd name="connsiteY72" fmla="*/ 1016134 h 1676400"/>
                  <a:gd name="connsiteX73" fmla="*/ 1989163 w 5343525"/>
                  <a:gd name="connsiteY73" fmla="*/ 1016134 h 1676400"/>
                  <a:gd name="connsiteX74" fmla="*/ 1989163 w 5343525"/>
                  <a:gd name="connsiteY74" fmla="*/ 983292 h 1676400"/>
                  <a:gd name="connsiteX75" fmla="*/ 1921421 w 5343525"/>
                  <a:gd name="connsiteY75" fmla="*/ 983292 h 1676400"/>
                  <a:gd name="connsiteX76" fmla="*/ 1921421 w 5343525"/>
                  <a:gd name="connsiteY76" fmla="*/ 985340 h 1676400"/>
                  <a:gd name="connsiteX77" fmla="*/ 1847517 w 5343525"/>
                  <a:gd name="connsiteY77" fmla="*/ 985340 h 1676400"/>
                  <a:gd name="connsiteX78" fmla="*/ 1847517 w 5343525"/>
                  <a:gd name="connsiteY78" fmla="*/ 962765 h 1676400"/>
                  <a:gd name="connsiteX79" fmla="*/ 1753095 w 5343525"/>
                  <a:gd name="connsiteY79" fmla="*/ 962765 h 1676400"/>
                  <a:gd name="connsiteX80" fmla="*/ 1753095 w 5343525"/>
                  <a:gd name="connsiteY80" fmla="*/ 934019 h 1676400"/>
                  <a:gd name="connsiteX81" fmla="*/ 1658665 w 5343525"/>
                  <a:gd name="connsiteY81" fmla="*/ 934019 h 1676400"/>
                  <a:gd name="connsiteX82" fmla="*/ 1658665 w 5343525"/>
                  <a:gd name="connsiteY82" fmla="*/ 913493 h 1676400"/>
                  <a:gd name="connsiteX83" fmla="*/ 1603239 w 5343525"/>
                  <a:gd name="connsiteY83" fmla="*/ 913493 h 1676400"/>
                  <a:gd name="connsiteX84" fmla="*/ 1603239 w 5343525"/>
                  <a:gd name="connsiteY84" fmla="*/ 888862 h 1676400"/>
                  <a:gd name="connsiteX85" fmla="*/ 1514970 w 5343525"/>
                  <a:gd name="connsiteY85" fmla="*/ 888862 h 1676400"/>
                  <a:gd name="connsiteX86" fmla="*/ 1514970 w 5343525"/>
                  <a:gd name="connsiteY86" fmla="*/ 860122 h 1676400"/>
                  <a:gd name="connsiteX87" fmla="*/ 1461592 w 5343525"/>
                  <a:gd name="connsiteY87" fmla="*/ 860122 h 1676400"/>
                  <a:gd name="connsiteX88" fmla="*/ 1461592 w 5343525"/>
                  <a:gd name="connsiteY88" fmla="*/ 837542 h 1676400"/>
                  <a:gd name="connsiteX89" fmla="*/ 1441066 w 5343525"/>
                  <a:gd name="connsiteY89" fmla="*/ 837542 h 1676400"/>
                  <a:gd name="connsiteX90" fmla="*/ 1441066 w 5343525"/>
                  <a:gd name="connsiteY90" fmla="*/ 821119 h 1676400"/>
                  <a:gd name="connsiteX91" fmla="*/ 1414377 w 5343525"/>
                  <a:gd name="connsiteY91" fmla="*/ 821119 h 1676400"/>
                  <a:gd name="connsiteX92" fmla="*/ 1414377 w 5343525"/>
                  <a:gd name="connsiteY92" fmla="*/ 798539 h 1676400"/>
                  <a:gd name="connsiteX93" fmla="*/ 1361008 w 5343525"/>
                  <a:gd name="connsiteY93" fmla="*/ 798539 h 1676400"/>
                  <a:gd name="connsiteX94" fmla="*/ 1361008 w 5343525"/>
                  <a:gd name="connsiteY94" fmla="*/ 786221 h 1676400"/>
                  <a:gd name="connsiteX95" fmla="*/ 1305582 w 5343525"/>
                  <a:gd name="connsiteY95" fmla="*/ 786221 h 1676400"/>
                  <a:gd name="connsiteX96" fmla="*/ 1305582 w 5343525"/>
                  <a:gd name="connsiteY96" fmla="*/ 757484 h 1676400"/>
                  <a:gd name="connsiteX97" fmla="*/ 1250156 w 5343525"/>
                  <a:gd name="connsiteY97" fmla="*/ 757484 h 1676400"/>
                  <a:gd name="connsiteX98" fmla="*/ 1250156 w 5343525"/>
                  <a:gd name="connsiteY98" fmla="*/ 702059 h 1676400"/>
                  <a:gd name="connsiteX99" fmla="*/ 1186520 w 5343525"/>
                  <a:gd name="connsiteY99" fmla="*/ 702059 h 1676400"/>
                  <a:gd name="connsiteX100" fmla="*/ 1186520 w 5343525"/>
                  <a:gd name="connsiteY100" fmla="*/ 663056 h 1676400"/>
                  <a:gd name="connsiteX101" fmla="*/ 1110567 w 5343525"/>
                  <a:gd name="connsiteY101" fmla="*/ 663056 h 1676400"/>
                  <a:gd name="connsiteX102" fmla="*/ 1110567 w 5343525"/>
                  <a:gd name="connsiteY102" fmla="*/ 617894 h 1676400"/>
                  <a:gd name="connsiteX103" fmla="*/ 987400 w 5343525"/>
                  <a:gd name="connsiteY103" fmla="*/ 617894 h 1676400"/>
                  <a:gd name="connsiteX104" fmla="*/ 987400 w 5343525"/>
                  <a:gd name="connsiteY104" fmla="*/ 589154 h 1676400"/>
                  <a:gd name="connsiteX105" fmla="*/ 954557 w 5343525"/>
                  <a:gd name="connsiteY105" fmla="*/ 589154 h 1676400"/>
                  <a:gd name="connsiteX106" fmla="*/ 954557 w 5343525"/>
                  <a:gd name="connsiteY106" fmla="*/ 566573 h 1676400"/>
                  <a:gd name="connsiteX107" fmla="*/ 905286 w 5343525"/>
                  <a:gd name="connsiteY107" fmla="*/ 566573 h 1676400"/>
                  <a:gd name="connsiteX108" fmla="*/ 905286 w 5343525"/>
                  <a:gd name="connsiteY108" fmla="*/ 525517 h 1676400"/>
                  <a:gd name="connsiteX109" fmla="*/ 847807 w 5343525"/>
                  <a:gd name="connsiteY109" fmla="*/ 525517 h 1676400"/>
                  <a:gd name="connsiteX110" fmla="*/ 847807 w 5343525"/>
                  <a:gd name="connsiteY110" fmla="*/ 496778 h 1676400"/>
                  <a:gd name="connsiteX111" fmla="*/ 806751 w 5343525"/>
                  <a:gd name="connsiteY111" fmla="*/ 496778 h 1676400"/>
                  <a:gd name="connsiteX112" fmla="*/ 806751 w 5343525"/>
                  <a:gd name="connsiteY112" fmla="*/ 472145 h 1676400"/>
                  <a:gd name="connsiteX113" fmla="*/ 784170 w 5343525"/>
                  <a:gd name="connsiteY113" fmla="*/ 472145 h 1676400"/>
                  <a:gd name="connsiteX114" fmla="*/ 784170 w 5343525"/>
                  <a:gd name="connsiteY114" fmla="*/ 424930 h 1676400"/>
                  <a:gd name="connsiteX115" fmla="*/ 726692 w 5343525"/>
                  <a:gd name="connsiteY115" fmla="*/ 424930 h 1676400"/>
                  <a:gd name="connsiteX116" fmla="*/ 726692 w 5343525"/>
                  <a:gd name="connsiteY116" fmla="*/ 390032 h 1676400"/>
                  <a:gd name="connsiteX117" fmla="*/ 669213 w 5343525"/>
                  <a:gd name="connsiteY117" fmla="*/ 390032 h 1676400"/>
                  <a:gd name="connsiteX118" fmla="*/ 669213 w 5343525"/>
                  <a:gd name="connsiteY118" fmla="*/ 357188 h 1676400"/>
                  <a:gd name="connsiteX119" fmla="*/ 634316 w 5343525"/>
                  <a:gd name="connsiteY119" fmla="*/ 357188 h 1676400"/>
                  <a:gd name="connsiteX120" fmla="*/ 634316 w 5343525"/>
                  <a:gd name="connsiteY120" fmla="*/ 330502 h 1676400"/>
                  <a:gd name="connsiteX121" fmla="*/ 640474 w 5343525"/>
                  <a:gd name="connsiteY121" fmla="*/ 330502 h 1676400"/>
                  <a:gd name="connsiteX122" fmla="*/ 640474 w 5343525"/>
                  <a:gd name="connsiteY122" fmla="*/ 314079 h 1676400"/>
                  <a:gd name="connsiteX123" fmla="*/ 570679 w 5343525"/>
                  <a:gd name="connsiteY123" fmla="*/ 314079 h 1676400"/>
                  <a:gd name="connsiteX124" fmla="*/ 570679 w 5343525"/>
                  <a:gd name="connsiteY124" fmla="*/ 270970 h 1676400"/>
                  <a:gd name="connsiteX125" fmla="*/ 494726 w 5343525"/>
                  <a:gd name="connsiteY125" fmla="*/ 270970 h 1676400"/>
                  <a:gd name="connsiteX126" fmla="*/ 494726 w 5343525"/>
                  <a:gd name="connsiteY126" fmla="*/ 234019 h 1676400"/>
                  <a:gd name="connsiteX127" fmla="*/ 424930 w 5343525"/>
                  <a:gd name="connsiteY127" fmla="*/ 234019 h 1676400"/>
                  <a:gd name="connsiteX128" fmla="*/ 424930 w 5343525"/>
                  <a:gd name="connsiteY128" fmla="*/ 215544 h 1676400"/>
                  <a:gd name="connsiteX129" fmla="*/ 369504 w 5343525"/>
                  <a:gd name="connsiteY129" fmla="*/ 215544 h 1676400"/>
                  <a:gd name="connsiteX130" fmla="*/ 369504 w 5343525"/>
                  <a:gd name="connsiteY130" fmla="*/ 184752 h 1676400"/>
                  <a:gd name="connsiteX131" fmla="*/ 330501 w 5343525"/>
                  <a:gd name="connsiteY131" fmla="*/ 184752 h 1676400"/>
                  <a:gd name="connsiteX132" fmla="*/ 330501 w 5343525"/>
                  <a:gd name="connsiteY132" fmla="*/ 156013 h 1676400"/>
                  <a:gd name="connsiteX133" fmla="*/ 285339 w 5343525"/>
                  <a:gd name="connsiteY133" fmla="*/ 156013 h 1676400"/>
                  <a:gd name="connsiteX134" fmla="*/ 285339 w 5343525"/>
                  <a:gd name="connsiteY134" fmla="*/ 129327 h 1676400"/>
                  <a:gd name="connsiteX135" fmla="*/ 229913 w 5343525"/>
                  <a:gd name="connsiteY135" fmla="*/ 129327 h 1676400"/>
                  <a:gd name="connsiteX136" fmla="*/ 229913 w 5343525"/>
                  <a:gd name="connsiteY136" fmla="*/ 82112 h 1676400"/>
                  <a:gd name="connsiteX137" fmla="*/ 195016 w 5343525"/>
                  <a:gd name="connsiteY137" fmla="*/ 82112 h 1676400"/>
                  <a:gd name="connsiteX138" fmla="*/ 195016 w 5343525"/>
                  <a:gd name="connsiteY138" fmla="*/ 53373 h 1676400"/>
                  <a:gd name="connsiteX139" fmla="*/ 149855 w 5343525"/>
                  <a:gd name="connsiteY139" fmla="*/ 53373 h 1676400"/>
                  <a:gd name="connsiteX140" fmla="*/ 149855 w 5343525"/>
                  <a:gd name="connsiteY140" fmla="*/ 30792 h 1676400"/>
                  <a:gd name="connsiteX141" fmla="*/ 90323 w 5343525"/>
                  <a:gd name="connsiteY141" fmla="*/ 30792 h 1676400"/>
                  <a:gd name="connsiteX142" fmla="*/ 90323 w 5343525"/>
                  <a:gd name="connsiteY142" fmla="*/ 0 h 1676400"/>
                  <a:gd name="connsiteX143" fmla="*/ 0 w 5343525"/>
                  <a:gd name="connsiteY143" fmla="*/ 0 h 1676400"/>
                  <a:gd name="connsiteX144" fmla="*/ 0 w 5343525"/>
                  <a:gd name="connsiteY144" fmla="*/ 10264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343525" h="1676400">
                    <a:moveTo>
                      <a:pt x="5345497" y="1681246"/>
                    </a:moveTo>
                    <a:lnTo>
                      <a:pt x="4875400" y="1681246"/>
                    </a:lnTo>
                    <a:lnTo>
                      <a:pt x="4875400" y="1656614"/>
                    </a:lnTo>
                    <a:lnTo>
                      <a:pt x="4807658" y="1656614"/>
                    </a:lnTo>
                    <a:lnTo>
                      <a:pt x="4807658" y="1638136"/>
                    </a:lnTo>
                    <a:lnTo>
                      <a:pt x="4549007" y="1638136"/>
                    </a:lnTo>
                    <a:lnTo>
                      <a:pt x="4549007" y="1611447"/>
                    </a:lnTo>
                    <a:lnTo>
                      <a:pt x="4497686" y="1611447"/>
                    </a:lnTo>
                    <a:lnTo>
                      <a:pt x="4497686" y="1597083"/>
                    </a:lnTo>
                    <a:lnTo>
                      <a:pt x="4372471" y="1597083"/>
                    </a:lnTo>
                    <a:lnTo>
                      <a:pt x="4372471" y="1570394"/>
                    </a:lnTo>
                    <a:lnTo>
                      <a:pt x="4212346" y="1570394"/>
                    </a:lnTo>
                    <a:lnTo>
                      <a:pt x="4212346" y="1549867"/>
                    </a:lnTo>
                    <a:lnTo>
                      <a:pt x="4144604" y="1549867"/>
                    </a:lnTo>
                    <a:lnTo>
                      <a:pt x="4144604" y="1523178"/>
                    </a:lnTo>
                    <a:lnTo>
                      <a:pt x="4021436" y="1523178"/>
                    </a:lnTo>
                    <a:lnTo>
                      <a:pt x="4021436" y="1496489"/>
                    </a:lnTo>
                    <a:lnTo>
                      <a:pt x="3970115" y="1496489"/>
                    </a:lnTo>
                    <a:lnTo>
                      <a:pt x="3970115" y="1478020"/>
                    </a:lnTo>
                    <a:lnTo>
                      <a:pt x="3830526" y="1478020"/>
                    </a:lnTo>
                    <a:lnTo>
                      <a:pt x="3830526" y="1467752"/>
                    </a:lnTo>
                    <a:lnTo>
                      <a:pt x="3766890" y="1467752"/>
                    </a:lnTo>
                    <a:lnTo>
                      <a:pt x="3766890" y="1449274"/>
                    </a:lnTo>
                    <a:lnTo>
                      <a:pt x="3676564" y="1449274"/>
                    </a:lnTo>
                    <a:lnTo>
                      <a:pt x="3676564" y="1439016"/>
                    </a:lnTo>
                    <a:lnTo>
                      <a:pt x="3545186" y="1439016"/>
                    </a:lnTo>
                    <a:lnTo>
                      <a:pt x="3545186" y="1416432"/>
                    </a:lnTo>
                    <a:lnTo>
                      <a:pt x="3399444" y="1416432"/>
                    </a:lnTo>
                    <a:lnTo>
                      <a:pt x="3399444" y="1397963"/>
                    </a:lnTo>
                    <a:lnTo>
                      <a:pt x="3366592" y="1397963"/>
                    </a:lnTo>
                    <a:lnTo>
                      <a:pt x="3366592" y="1363063"/>
                    </a:lnTo>
                    <a:lnTo>
                      <a:pt x="3268056" y="1363063"/>
                    </a:lnTo>
                    <a:lnTo>
                      <a:pt x="3268056" y="1365111"/>
                    </a:lnTo>
                    <a:lnTo>
                      <a:pt x="3231109" y="1365111"/>
                    </a:lnTo>
                    <a:lnTo>
                      <a:pt x="3231109" y="1346642"/>
                    </a:lnTo>
                    <a:lnTo>
                      <a:pt x="3103836" y="1346642"/>
                    </a:lnTo>
                    <a:lnTo>
                      <a:pt x="3103836" y="1305580"/>
                    </a:lnTo>
                    <a:lnTo>
                      <a:pt x="3054572" y="1305580"/>
                    </a:lnTo>
                    <a:lnTo>
                      <a:pt x="3054572" y="1297369"/>
                    </a:lnTo>
                    <a:lnTo>
                      <a:pt x="3015568" y="1297369"/>
                    </a:lnTo>
                    <a:lnTo>
                      <a:pt x="3015568" y="1280948"/>
                    </a:lnTo>
                    <a:lnTo>
                      <a:pt x="2951931" y="1280948"/>
                    </a:lnTo>
                    <a:lnTo>
                      <a:pt x="2951931" y="1270680"/>
                    </a:lnTo>
                    <a:lnTo>
                      <a:pt x="2855443" y="1270680"/>
                    </a:lnTo>
                    <a:lnTo>
                      <a:pt x="2855443" y="1239895"/>
                    </a:lnTo>
                    <a:lnTo>
                      <a:pt x="2777443" y="1239895"/>
                    </a:lnTo>
                    <a:lnTo>
                      <a:pt x="2777443" y="1219359"/>
                    </a:lnTo>
                    <a:lnTo>
                      <a:pt x="2754859" y="1219359"/>
                    </a:lnTo>
                    <a:lnTo>
                      <a:pt x="2754859" y="1196785"/>
                    </a:lnTo>
                    <a:lnTo>
                      <a:pt x="2666591" y="1196785"/>
                    </a:lnTo>
                    <a:lnTo>
                      <a:pt x="2666591" y="1196785"/>
                    </a:lnTo>
                    <a:lnTo>
                      <a:pt x="2605002" y="1196785"/>
                    </a:lnTo>
                    <a:lnTo>
                      <a:pt x="2605002" y="1163933"/>
                    </a:lnTo>
                    <a:lnTo>
                      <a:pt x="2520839" y="1163933"/>
                    </a:lnTo>
                    <a:lnTo>
                      <a:pt x="2520839" y="1174201"/>
                    </a:lnTo>
                    <a:lnTo>
                      <a:pt x="2522896" y="1174201"/>
                    </a:lnTo>
                    <a:lnTo>
                      <a:pt x="2522896" y="1157780"/>
                    </a:lnTo>
                    <a:lnTo>
                      <a:pt x="2446944" y="1157780"/>
                    </a:lnTo>
                    <a:lnTo>
                      <a:pt x="2446944" y="1151618"/>
                    </a:lnTo>
                    <a:lnTo>
                      <a:pt x="2418198" y="1151618"/>
                    </a:lnTo>
                    <a:lnTo>
                      <a:pt x="2418198" y="1131091"/>
                    </a:lnTo>
                    <a:lnTo>
                      <a:pt x="2352513" y="1131091"/>
                    </a:lnTo>
                    <a:lnTo>
                      <a:pt x="2352513" y="1124938"/>
                    </a:lnTo>
                    <a:lnTo>
                      <a:pt x="2346351" y="1124938"/>
                    </a:lnTo>
                    <a:lnTo>
                      <a:pt x="2346351" y="1108517"/>
                    </a:lnTo>
                    <a:lnTo>
                      <a:pt x="2247814" y="1108517"/>
                    </a:lnTo>
                    <a:lnTo>
                      <a:pt x="2247814" y="1083876"/>
                    </a:lnTo>
                    <a:lnTo>
                      <a:pt x="2206762" y="1083876"/>
                    </a:lnTo>
                    <a:lnTo>
                      <a:pt x="2206762" y="1067455"/>
                    </a:lnTo>
                    <a:lnTo>
                      <a:pt x="2141068" y="1067455"/>
                    </a:lnTo>
                    <a:lnTo>
                      <a:pt x="2141068" y="1053091"/>
                    </a:lnTo>
                    <a:lnTo>
                      <a:pt x="2054857" y="1053091"/>
                    </a:lnTo>
                    <a:lnTo>
                      <a:pt x="2054857" y="1016134"/>
                    </a:lnTo>
                    <a:lnTo>
                      <a:pt x="1989163" y="1016134"/>
                    </a:lnTo>
                    <a:lnTo>
                      <a:pt x="1989163" y="983292"/>
                    </a:lnTo>
                    <a:lnTo>
                      <a:pt x="1921421" y="983292"/>
                    </a:lnTo>
                    <a:lnTo>
                      <a:pt x="1921421" y="985340"/>
                    </a:lnTo>
                    <a:lnTo>
                      <a:pt x="1847517" y="985340"/>
                    </a:lnTo>
                    <a:lnTo>
                      <a:pt x="1847517" y="962765"/>
                    </a:lnTo>
                    <a:lnTo>
                      <a:pt x="1753095" y="962765"/>
                    </a:lnTo>
                    <a:lnTo>
                      <a:pt x="1753095" y="934019"/>
                    </a:lnTo>
                    <a:lnTo>
                      <a:pt x="1658665" y="934019"/>
                    </a:lnTo>
                    <a:lnTo>
                      <a:pt x="1658665" y="913493"/>
                    </a:lnTo>
                    <a:lnTo>
                      <a:pt x="1603239" y="913493"/>
                    </a:lnTo>
                    <a:lnTo>
                      <a:pt x="1603239" y="888862"/>
                    </a:lnTo>
                    <a:lnTo>
                      <a:pt x="1514970" y="888862"/>
                    </a:lnTo>
                    <a:lnTo>
                      <a:pt x="1514970" y="860122"/>
                    </a:lnTo>
                    <a:lnTo>
                      <a:pt x="1461592" y="860122"/>
                    </a:lnTo>
                    <a:lnTo>
                      <a:pt x="1461592" y="837542"/>
                    </a:lnTo>
                    <a:lnTo>
                      <a:pt x="1441066" y="837542"/>
                    </a:lnTo>
                    <a:lnTo>
                      <a:pt x="1441066" y="821119"/>
                    </a:lnTo>
                    <a:lnTo>
                      <a:pt x="1414377" y="821119"/>
                    </a:lnTo>
                    <a:lnTo>
                      <a:pt x="1414377" y="798539"/>
                    </a:lnTo>
                    <a:lnTo>
                      <a:pt x="1361008" y="798539"/>
                    </a:lnTo>
                    <a:lnTo>
                      <a:pt x="1361008" y="786221"/>
                    </a:lnTo>
                    <a:lnTo>
                      <a:pt x="1305582" y="786221"/>
                    </a:lnTo>
                    <a:lnTo>
                      <a:pt x="1305582" y="757484"/>
                    </a:lnTo>
                    <a:lnTo>
                      <a:pt x="1250156" y="757484"/>
                    </a:lnTo>
                    <a:lnTo>
                      <a:pt x="1250156" y="702059"/>
                    </a:lnTo>
                    <a:lnTo>
                      <a:pt x="1186520" y="702059"/>
                    </a:lnTo>
                    <a:lnTo>
                      <a:pt x="1186520" y="663056"/>
                    </a:lnTo>
                    <a:lnTo>
                      <a:pt x="1110567" y="663056"/>
                    </a:lnTo>
                    <a:lnTo>
                      <a:pt x="1110567" y="617894"/>
                    </a:lnTo>
                    <a:lnTo>
                      <a:pt x="987400" y="617894"/>
                    </a:lnTo>
                    <a:lnTo>
                      <a:pt x="987400" y="589154"/>
                    </a:lnTo>
                    <a:lnTo>
                      <a:pt x="954557" y="589154"/>
                    </a:lnTo>
                    <a:lnTo>
                      <a:pt x="954557" y="566573"/>
                    </a:lnTo>
                    <a:lnTo>
                      <a:pt x="905286" y="566573"/>
                    </a:lnTo>
                    <a:lnTo>
                      <a:pt x="905286" y="525517"/>
                    </a:lnTo>
                    <a:lnTo>
                      <a:pt x="847807" y="525517"/>
                    </a:lnTo>
                    <a:lnTo>
                      <a:pt x="847807" y="496778"/>
                    </a:lnTo>
                    <a:lnTo>
                      <a:pt x="806751" y="496778"/>
                    </a:lnTo>
                    <a:lnTo>
                      <a:pt x="806751" y="472145"/>
                    </a:lnTo>
                    <a:lnTo>
                      <a:pt x="784170" y="472145"/>
                    </a:lnTo>
                    <a:lnTo>
                      <a:pt x="784170" y="424930"/>
                    </a:lnTo>
                    <a:lnTo>
                      <a:pt x="726692" y="424930"/>
                    </a:lnTo>
                    <a:lnTo>
                      <a:pt x="726692" y="390032"/>
                    </a:lnTo>
                    <a:lnTo>
                      <a:pt x="669213" y="390032"/>
                    </a:lnTo>
                    <a:lnTo>
                      <a:pt x="669213" y="357188"/>
                    </a:lnTo>
                    <a:lnTo>
                      <a:pt x="634316" y="357188"/>
                    </a:lnTo>
                    <a:lnTo>
                      <a:pt x="634316" y="330502"/>
                    </a:lnTo>
                    <a:lnTo>
                      <a:pt x="640474" y="330502"/>
                    </a:lnTo>
                    <a:lnTo>
                      <a:pt x="640474" y="314079"/>
                    </a:lnTo>
                    <a:lnTo>
                      <a:pt x="570679" y="314079"/>
                    </a:lnTo>
                    <a:lnTo>
                      <a:pt x="570679" y="270970"/>
                    </a:lnTo>
                    <a:lnTo>
                      <a:pt x="494726" y="270970"/>
                    </a:lnTo>
                    <a:lnTo>
                      <a:pt x="494726" y="234019"/>
                    </a:lnTo>
                    <a:lnTo>
                      <a:pt x="424930" y="234019"/>
                    </a:lnTo>
                    <a:lnTo>
                      <a:pt x="424930" y="215544"/>
                    </a:lnTo>
                    <a:lnTo>
                      <a:pt x="369504" y="215544"/>
                    </a:lnTo>
                    <a:lnTo>
                      <a:pt x="369504" y="184752"/>
                    </a:lnTo>
                    <a:lnTo>
                      <a:pt x="330501" y="184752"/>
                    </a:lnTo>
                    <a:lnTo>
                      <a:pt x="330501" y="156013"/>
                    </a:lnTo>
                    <a:lnTo>
                      <a:pt x="285339" y="156013"/>
                    </a:lnTo>
                    <a:lnTo>
                      <a:pt x="285339" y="129327"/>
                    </a:lnTo>
                    <a:lnTo>
                      <a:pt x="229913" y="129327"/>
                    </a:lnTo>
                    <a:lnTo>
                      <a:pt x="229913" y="82112"/>
                    </a:lnTo>
                    <a:lnTo>
                      <a:pt x="195016" y="82112"/>
                    </a:lnTo>
                    <a:lnTo>
                      <a:pt x="195016" y="53373"/>
                    </a:lnTo>
                    <a:lnTo>
                      <a:pt x="149855" y="53373"/>
                    </a:lnTo>
                    <a:lnTo>
                      <a:pt x="149855" y="30792"/>
                    </a:lnTo>
                    <a:lnTo>
                      <a:pt x="90323" y="30792"/>
                    </a:lnTo>
                    <a:lnTo>
                      <a:pt x="90323" y="0"/>
                    </a:lnTo>
                    <a:lnTo>
                      <a:pt x="0" y="0"/>
                    </a:lnTo>
                    <a:lnTo>
                      <a:pt x="0" y="10264"/>
                    </a:lnTo>
                  </a:path>
                </a:pathLst>
              </a:custGeom>
              <a:noFill/>
              <a:ln w="19050" cap="flat">
                <a:solidFill>
                  <a:schemeClr val="accent2"/>
                </a:solidFill>
                <a:prstDash val="solid"/>
                <a:miter/>
              </a:ln>
            </p:spPr>
            <p:txBody>
              <a:bodyPr rtlCol="0" anchor="ctr"/>
              <a:lstStyle/>
              <a:p>
                <a:endParaRPr lang="fr-FR" dirty="0"/>
              </a:p>
            </p:txBody>
          </p:sp>
          <p:grpSp>
            <p:nvGrpSpPr>
              <p:cNvPr id="132" name="Group 131">
                <a:extLst>
                  <a:ext uri="{FF2B5EF4-FFF2-40B4-BE49-F238E27FC236}">
                    <a16:creationId xmlns:a16="http://schemas.microsoft.com/office/drawing/2014/main" xmlns="" id="{0B639646-CA11-4AA6-AD52-18B720C0CEEA}"/>
                  </a:ext>
                </a:extLst>
              </p:cNvPr>
              <p:cNvGrpSpPr/>
              <p:nvPr/>
            </p:nvGrpSpPr>
            <p:grpSpPr>
              <a:xfrm>
                <a:off x="5627922" y="2096157"/>
                <a:ext cx="5324487" cy="1752610"/>
                <a:chOff x="5627922" y="2096157"/>
                <a:chExt cx="5324487" cy="1752610"/>
              </a:xfrm>
            </p:grpSpPr>
            <p:sp>
              <p:nvSpPr>
                <p:cNvPr id="133" name="Freeform: Shape 215">
                  <a:extLst>
                    <a:ext uri="{FF2B5EF4-FFF2-40B4-BE49-F238E27FC236}">
                      <a16:creationId xmlns:a16="http://schemas.microsoft.com/office/drawing/2014/main" xmlns="" id="{83FE0BD3-090A-4FD5-80D4-21E133D285C8}"/>
                    </a:ext>
                  </a:extLst>
                </p:cNvPr>
                <p:cNvSpPr/>
                <p:nvPr/>
              </p:nvSpPr>
              <p:spPr>
                <a:xfrm>
                  <a:off x="5627922" y="20961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134" name="Freeform: Shape 216">
                  <a:extLst>
                    <a:ext uri="{FF2B5EF4-FFF2-40B4-BE49-F238E27FC236}">
                      <a16:creationId xmlns:a16="http://schemas.microsoft.com/office/drawing/2014/main" xmlns="" id="{8587B315-0F01-4651-BCDD-C7DB1D89CB8B}"/>
                    </a:ext>
                  </a:extLst>
                </p:cNvPr>
                <p:cNvSpPr/>
                <p:nvPr/>
              </p:nvSpPr>
              <p:spPr>
                <a:xfrm>
                  <a:off x="5666022" y="20961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135" name="Freeform: Shape 217">
                  <a:extLst>
                    <a:ext uri="{FF2B5EF4-FFF2-40B4-BE49-F238E27FC236}">
                      <a16:creationId xmlns:a16="http://schemas.microsoft.com/office/drawing/2014/main" xmlns="" id="{6EF76345-CFE4-4663-B020-5075447AB920}"/>
                    </a:ext>
                  </a:extLst>
                </p:cNvPr>
                <p:cNvSpPr/>
                <p:nvPr/>
              </p:nvSpPr>
              <p:spPr>
                <a:xfrm>
                  <a:off x="5856522" y="22295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6" name="Freeform: Shape 218">
                  <a:extLst>
                    <a:ext uri="{FF2B5EF4-FFF2-40B4-BE49-F238E27FC236}">
                      <a16:creationId xmlns:a16="http://schemas.microsoft.com/office/drawing/2014/main" xmlns="" id="{7CDC7827-D7DD-44BD-9B50-72500FAB90F1}"/>
                    </a:ext>
                  </a:extLst>
                </p:cNvPr>
                <p:cNvSpPr/>
                <p:nvPr/>
              </p:nvSpPr>
              <p:spPr>
                <a:xfrm>
                  <a:off x="5913672" y="22485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137" name="Freeform: Shape 219">
                  <a:extLst>
                    <a:ext uri="{FF2B5EF4-FFF2-40B4-BE49-F238E27FC236}">
                      <a16:creationId xmlns:a16="http://schemas.microsoft.com/office/drawing/2014/main" xmlns="" id="{08883B25-9EA7-4626-B9B9-C0A82494D0DE}"/>
                    </a:ext>
                  </a:extLst>
                </p:cNvPr>
                <p:cNvSpPr/>
                <p:nvPr/>
              </p:nvSpPr>
              <p:spPr>
                <a:xfrm>
                  <a:off x="6027972" y="232475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8" name="Freeform: Shape 220">
                  <a:extLst>
                    <a:ext uri="{FF2B5EF4-FFF2-40B4-BE49-F238E27FC236}">
                      <a16:creationId xmlns:a16="http://schemas.microsoft.com/office/drawing/2014/main" xmlns="" id="{447AC371-CED5-47F8-A0DE-35C5A0A79155}"/>
                    </a:ext>
                  </a:extLst>
                </p:cNvPr>
                <p:cNvSpPr/>
                <p:nvPr/>
              </p:nvSpPr>
              <p:spPr>
                <a:xfrm>
                  <a:off x="6123222" y="236285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9" name="Freeform: Shape 221">
                  <a:extLst>
                    <a:ext uri="{FF2B5EF4-FFF2-40B4-BE49-F238E27FC236}">
                      <a16:creationId xmlns:a16="http://schemas.microsoft.com/office/drawing/2014/main" xmlns="" id="{F90355B8-7BC4-4A5F-BDBC-C2796780668B}"/>
                    </a:ext>
                  </a:extLst>
                </p:cNvPr>
                <p:cNvSpPr/>
                <p:nvPr/>
              </p:nvSpPr>
              <p:spPr>
                <a:xfrm>
                  <a:off x="6180372" y="238190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0" name="Freeform: Shape 222">
                  <a:extLst>
                    <a:ext uri="{FF2B5EF4-FFF2-40B4-BE49-F238E27FC236}">
                      <a16:creationId xmlns:a16="http://schemas.microsoft.com/office/drawing/2014/main" xmlns="" id="{D19817DC-5B39-4E28-BF9A-AAB11E868A0E}"/>
                    </a:ext>
                  </a:extLst>
                </p:cNvPr>
                <p:cNvSpPr/>
                <p:nvPr/>
              </p:nvSpPr>
              <p:spPr>
                <a:xfrm>
                  <a:off x="7075724" y="29534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1" name="Freeform: Shape 223">
                  <a:extLst>
                    <a:ext uri="{FF2B5EF4-FFF2-40B4-BE49-F238E27FC236}">
                      <a16:creationId xmlns:a16="http://schemas.microsoft.com/office/drawing/2014/main" xmlns="" id="{B6295119-BCD0-4E8B-9629-887629DF8BC4}"/>
                    </a:ext>
                  </a:extLst>
                </p:cNvPr>
                <p:cNvSpPr/>
                <p:nvPr/>
              </p:nvSpPr>
              <p:spPr>
                <a:xfrm>
                  <a:off x="8504474" y="3372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2" name="Freeform: Shape 224">
                  <a:extLst>
                    <a:ext uri="{FF2B5EF4-FFF2-40B4-BE49-F238E27FC236}">
                      <a16:creationId xmlns:a16="http://schemas.microsoft.com/office/drawing/2014/main" xmlns="" id="{B5B3B73A-B0E8-42AD-A065-A306674BB558}"/>
                    </a:ext>
                  </a:extLst>
                </p:cNvPr>
                <p:cNvSpPr/>
                <p:nvPr/>
              </p:nvSpPr>
              <p:spPr>
                <a:xfrm>
                  <a:off x="8866424" y="34677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3" name="Freeform: Shape 225">
                  <a:extLst>
                    <a:ext uri="{FF2B5EF4-FFF2-40B4-BE49-F238E27FC236}">
                      <a16:creationId xmlns:a16="http://schemas.microsoft.com/office/drawing/2014/main" xmlns="" id="{FBA54188-0FA0-4782-A41D-41D0C02F0AF2}"/>
                    </a:ext>
                  </a:extLst>
                </p:cNvPr>
                <p:cNvSpPr/>
                <p:nvPr/>
              </p:nvSpPr>
              <p:spPr>
                <a:xfrm>
                  <a:off x="8961674" y="34677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4" name="Freeform: Shape 226">
                  <a:extLst>
                    <a:ext uri="{FF2B5EF4-FFF2-40B4-BE49-F238E27FC236}">
                      <a16:creationId xmlns:a16="http://schemas.microsoft.com/office/drawing/2014/main" xmlns="" id="{FD0AA882-AC13-41E9-B53B-8E9D8A5ECA08}"/>
                    </a:ext>
                  </a:extLst>
                </p:cNvPr>
                <p:cNvSpPr/>
                <p:nvPr/>
              </p:nvSpPr>
              <p:spPr>
                <a:xfrm>
                  <a:off x="9056924" y="3524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5" name="Freeform: Shape 227">
                  <a:extLst>
                    <a:ext uri="{FF2B5EF4-FFF2-40B4-BE49-F238E27FC236}">
                      <a16:creationId xmlns:a16="http://schemas.microsoft.com/office/drawing/2014/main" xmlns="" id="{FFF39F46-B38B-4D89-92B8-6F15FD081533}"/>
                    </a:ext>
                  </a:extLst>
                </p:cNvPr>
                <p:cNvSpPr/>
                <p:nvPr/>
              </p:nvSpPr>
              <p:spPr>
                <a:xfrm>
                  <a:off x="9114074" y="3524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6" name="Freeform: Shape 228">
                  <a:extLst>
                    <a:ext uri="{FF2B5EF4-FFF2-40B4-BE49-F238E27FC236}">
                      <a16:creationId xmlns:a16="http://schemas.microsoft.com/office/drawing/2014/main" xmlns="" id="{CA305F27-3C97-436F-867E-FC7196028B8E}"/>
                    </a:ext>
                  </a:extLst>
                </p:cNvPr>
                <p:cNvSpPr/>
                <p:nvPr/>
              </p:nvSpPr>
              <p:spPr>
                <a:xfrm>
                  <a:off x="9152174" y="3524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7" name="Freeform: Shape 229">
                  <a:extLst>
                    <a:ext uri="{FF2B5EF4-FFF2-40B4-BE49-F238E27FC236}">
                      <a16:creationId xmlns:a16="http://schemas.microsoft.com/office/drawing/2014/main" xmlns="" id="{E7B00839-8406-4FCF-A79D-92A5733900EE}"/>
                    </a:ext>
                  </a:extLst>
                </p:cNvPr>
                <p:cNvSpPr/>
                <p:nvPr/>
              </p:nvSpPr>
              <p:spPr>
                <a:xfrm>
                  <a:off x="91712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8" name="Freeform: Shape 230">
                  <a:extLst>
                    <a:ext uri="{FF2B5EF4-FFF2-40B4-BE49-F238E27FC236}">
                      <a16:creationId xmlns:a16="http://schemas.microsoft.com/office/drawing/2014/main" xmlns="" id="{9910BE4D-BEEB-4AEC-AAE0-C4DFBBCC68B2}"/>
                    </a:ext>
                  </a:extLst>
                </p:cNvPr>
                <p:cNvSpPr/>
                <p:nvPr/>
              </p:nvSpPr>
              <p:spPr>
                <a:xfrm>
                  <a:off x="91902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9" name="Freeform: Shape 231">
                  <a:extLst>
                    <a:ext uri="{FF2B5EF4-FFF2-40B4-BE49-F238E27FC236}">
                      <a16:creationId xmlns:a16="http://schemas.microsoft.com/office/drawing/2014/main" xmlns="" id="{3D574829-9D5B-49C1-BF3F-C8505951D214}"/>
                    </a:ext>
                  </a:extLst>
                </p:cNvPr>
                <p:cNvSpPr/>
                <p:nvPr/>
              </p:nvSpPr>
              <p:spPr>
                <a:xfrm>
                  <a:off x="92093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0" name="Freeform: Shape 232">
                  <a:extLst>
                    <a:ext uri="{FF2B5EF4-FFF2-40B4-BE49-F238E27FC236}">
                      <a16:creationId xmlns:a16="http://schemas.microsoft.com/office/drawing/2014/main" xmlns="" id="{3AE2DCF8-779A-4C76-95AD-CFFB8D1E0BBA}"/>
                    </a:ext>
                  </a:extLst>
                </p:cNvPr>
                <p:cNvSpPr/>
                <p:nvPr/>
              </p:nvSpPr>
              <p:spPr>
                <a:xfrm>
                  <a:off x="92283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1" name="Freeform: Shape 233">
                  <a:extLst>
                    <a:ext uri="{FF2B5EF4-FFF2-40B4-BE49-F238E27FC236}">
                      <a16:creationId xmlns:a16="http://schemas.microsoft.com/office/drawing/2014/main" xmlns="" id="{C7A6D769-A109-4892-BBC1-4CB5BFDE75AE}"/>
                    </a:ext>
                  </a:extLst>
                </p:cNvPr>
                <p:cNvSpPr/>
                <p:nvPr/>
              </p:nvSpPr>
              <p:spPr>
                <a:xfrm>
                  <a:off x="92664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2" name="Freeform: Shape 234">
                  <a:extLst>
                    <a:ext uri="{FF2B5EF4-FFF2-40B4-BE49-F238E27FC236}">
                      <a16:creationId xmlns:a16="http://schemas.microsoft.com/office/drawing/2014/main" xmlns="" id="{F0F3E0DE-7BF5-48FA-B7BF-BCCB9B279DEB}"/>
                    </a:ext>
                  </a:extLst>
                </p:cNvPr>
                <p:cNvSpPr/>
                <p:nvPr/>
              </p:nvSpPr>
              <p:spPr>
                <a:xfrm>
                  <a:off x="92855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3" name="Freeform: Shape 235">
                  <a:extLst>
                    <a:ext uri="{FF2B5EF4-FFF2-40B4-BE49-F238E27FC236}">
                      <a16:creationId xmlns:a16="http://schemas.microsoft.com/office/drawing/2014/main" xmlns="" id="{4C8AA960-B178-4BAD-98DA-7C3C5A740004}"/>
                    </a:ext>
                  </a:extLst>
                </p:cNvPr>
                <p:cNvSpPr/>
                <p:nvPr/>
              </p:nvSpPr>
              <p:spPr>
                <a:xfrm>
                  <a:off x="93236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4" name="Freeform: Shape 236">
                  <a:extLst>
                    <a:ext uri="{FF2B5EF4-FFF2-40B4-BE49-F238E27FC236}">
                      <a16:creationId xmlns:a16="http://schemas.microsoft.com/office/drawing/2014/main" xmlns="" id="{887BD688-38B5-470A-B432-40FBE12C9F83}"/>
                    </a:ext>
                  </a:extLst>
                </p:cNvPr>
                <p:cNvSpPr/>
                <p:nvPr/>
              </p:nvSpPr>
              <p:spPr>
                <a:xfrm>
                  <a:off x="93426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5" name="Freeform: Shape 237">
                  <a:extLst>
                    <a:ext uri="{FF2B5EF4-FFF2-40B4-BE49-F238E27FC236}">
                      <a16:creationId xmlns:a16="http://schemas.microsoft.com/office/drawing/2014/main" xmlns="" id="{DD4F7E77-3813-4FF2-AAB3-1CD984270297}"/>
                    </a:ext>
                  </a:extLst>
                </p:cNvPr>
                <p:cNvSpPr/>
                <p:nvPr/>
              </p:nvSpPr>
              <p:spPr>
                <a:xfrm>
                  <a:off x="93617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6" name="Freeform: Shape 238">
                  <a:extLst>
                    <a:ext uri="{FF2B5EF4-FFF2-40B4-BE49-F238E27FC236}">
                      <a16:creationId xmlns:a16="http://schemas.microsoft.com/office/drawing/2014/main" xmlns="" id="{4EE34923-C9C1-4EC0-92B6-99A40158E004}"/>
                    </a:ext>
                  </a:extLst>
                </p:cNvPr>
                <p:cNvSpPr/>
                <p:nvPr/>
              </p:nvSpPr>
              <p:spPr>
                <a:xfrm>
                  <a:off x="938077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7" name="Freeform: Shape 239">
                  <a:extLst>
                    <a:ext uri="{FF2B5EF4-FFF2-40B4-BE49-F238E27FC236}">
                      <a16:creationId xmlns:a16="http://schemas.microsoft.com/office/drawing/2014/main" xmlns="" id="{B53ABC99-0C52-4E72-9841-729103044DD7}"/>
                    </a:ext>
                  </a:extLst>
                </p:cNvPr>
                <p:cNvSpPr/>
                <p:nvPr/>
              </p:nvSpPr>
              <p:spPr>
                <a:xfrm>
                  <a:off x="939982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8" name="Freeform: Shape 240">
                  <a:extLst>
                    <a:ext uri="{FF2B5EF4-FFF2-40B4-BE49-F238E27FC236}">
                      <a16:creationId xmlns:a16="http://schemas.microsoft.com/office/drawing/2014/main" xmlns="" id="{0EB86ADA-97B3-4EB4-9F94-93CF95215CA7}"/>
                    </a:ext>
                  </a:extLst>
                </p:cNvPr>
                <p:cNvSpPr/>
                <p:nvPr/>
              </p:nvSpPr>
              <p:spPr>
                <a:xfrm>
                  <a:off x="941887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9" name="Freeform: Shape 241">
                  <a:extLst>
                    <a:ext uri="{FF2B5EF4-FFF2-40B4-BE49-F238E27FC236}">
                      <a16:creationId xmlns:a16="http://schemas.microsoft.com/office/drawing/2014/main" xmlns="" id="{036500AB-1186-463C-931D-C288EBDAA706}"/>
                    </a:ext>
                  </a:extLst>
                </p:cNvPr>
                <p:cNvSpPr/>
                <p:nvPr/>
              </p:nvSpPr>
              <p:spPr>
                <a:xfrm>
                  <a:off x="943792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0" name="Freeform: Shape 242">
                  <a:extLst>
                    <a:ext uri="{FF2B5EF4-FFF2-40B4-BE49-F238E27FC236}">
                      <a16:creationId xmlns:a16="http://schemas.microsoft.com/office/drawing/2014/main" xmlns="" id="{8E8B3C82-B1C1-47D6-9243-71FBA0CA05CE}"/>
                    </a:ext>
                  </a:extLst>
                </p:cNvPr>
                <p:cNvSpPr/>
                <p:nvPr/>
              </p:nvSpPr>
              <p:spPr>
                <a:xfrm>
                  <a:off x="94569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1" name="Freeform: Shape 243">
                  <a:extLst>
                    <a:ext uri="{FF2B5EF4-FFF2-40B4-BE49-F238E27FC236}">
                      <a16:creationId xmlns:a16="http://schemas.microsoft.com/office/drawing/2014/main" xmlns="" id="{E1D37A79-7C16-4626-8BB8-A6F7A24A8D12}"/>
                    </a:ext>
                  </a:extLst>
                </p:cNvPr>
                <p:cNvSpPr/>
                <p:nvPr/>
              </p:nvSpPr>
              <p:spPr>
                <a:xfrm>
                  <a:off x="947602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2" name="Freeform: Shape 244">
                  <a:extLst>
                    <a:ext uri="{FF2B5EF4-FFF2-40B4-BE49-F238E27FC236}">
                      <a16:creationId xmlns:a16="http://schemas.microsoft.com/office/drawing/2014/main" xmlns="" id="{FC0162EA-AE8F-4E5A-A3EA-D28DC2D7A2D8}"/>
                    </a:ext>
                  </a:extLst>
                </p:cNvPr>
                <p:cNvSpPr/>
                <p:nvPr/>
              </p:nvSpPr>
              <p:spPr>
                <a:xfrm>
                  <a:off x="94950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3" name="Freeform: Shape 245">
                  <a:extLst>
                    <a:ext uri="{FF2B5EF4-FFF2-40B4-BE49-F238E27FC236}">
                      <a16:creationId xmlns:a16="http://schemas.microsoft.com/office/drawing/2014/main" xmlns="" id="{3615395E-6700-4A67-BB14-DBAC0F1F09D8}"/>
                    </a:ext>
                  </a:extLst>
                </p:cNvPr>
                <p:cNvSpPr/>
                <p:nvPr/>
              </p:nvSpPr>
              <p:spPr>
                <a:xfrm>
                  <a:off x="951412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4" name="Freeform: Shape 246">
                  <a:extLst>
                    <a:ext uri="{FF2B5EF4-FFF2-40B4-BE49-F238E27FC236}">
                      <a16:creationId xmlns:a16="http://schemas.microsoft.com/office/drawing/2014/main" xmlns="" id="{CE561522-E194-4D05-9E5F-82BAA79EC7AD}"/>
                    </a:ext>
                  </a:extLst>
                </p:cNvPr>
                <p:cNvSpPr/>
                <p:nvPr/>
              </p:nvSpPr>
              <p:spPr>
                <a:xfrm>
                  <a:off x="95331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5" name="Freeform: Shape 247">
                  <a:extLst>
                    <a:ext uri="{FF2B5EF4-FFF2-40B4-BE49-F238E27FC236}">
                      <a16:creationId xmlns:a16="http://schemas.microsoft.com/office/drawing/2014/main" xmlns="" id="{C5690151-E3AC-4EC3-B8A1-5CB734B2F344}"/>
                    </a:ext>
                  </a:extLst>
                </p:cNvPr>
                <p:cNvSpPr/>
                <p:nvPr/>
              </p:nvSpPr>
              <p:spPr>
                <a:xfrm>
                  <a:off x="955222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6" name="Freeform: Shape 248">
                  <a:extLst>
                    <a:ext uri="{FF2B5EF4-FFF2-40B4-BE49-F238E27FC236}">
                      <a16:creationId xmlns:a16="http://schemas.microsoft.com/office/drawing/2014/main" xmlns="" id="{CA47FCC7-022A-4CB0-8317-51405C9C3A28}"/>
                    </a:ext>
                  </a:extLst>
                </p:cNvPr>
                <p:cNvSpPr/>
                <p:nvPr/>
              </p:nvSpPr>
              <p:spPr>
                <a:xfrm>
                  <a:off x="95712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7" name="Freeform: Shape 249">
                  <a:extLst>
                    <a:ext uri="{FF2B5EF4-FFF2-40B4-BE49-F238E27FC236}">
                      <a16:creationId xmlns:a16="http://schemas.microsoft.com/office/drawing/2014/main" xmlns="" id="{CE0BB406-1E94-42C4-A6F1-C8009A20396E}"/>
                    </a:ext>
                  </a:extLst>
                </p:cNvPr>
                <p:cNvSpPr/>
                <p:nvPr/>
              </p:nvSpPr>
              <p:spPr>
                <a:xfrm>
                  <a:off x="9590324" y="36011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8" name="Freeform: Shape 250">
                  <a:extLst>
                    <a:ext uri="{FF2B5EF4-FFF2-40B4-BE49-F238E27FC236}">
                      <a16:creationId xmlns:a16="http://schemas.microsoft.com/office/drawing/2014/main" xmlns="" id="{A26A6CB1-6E40-4B31-972A-77BFFEDDE2FA}"/>
                    </a:ext>
                  </a:extLst>
                </p:cNvPr>
                <p:cNvSpPr/>
                <p:nvPr/>
              </p:nvSpPr>
              <p:spPr>
                <a:xfrm>
                  <a:off x="9609374" y="36011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9" name="Freeform: Shape 251">
                  <a:extLst>
                    <a:ext uri="{FF2B5EF4-FFF2-40B4-BE49-F238E27FC236}">
                      <a16:creationId xmlns:a16="http://schemas.microsoft.com/office/drawing/2014/main" xmlns="" id="{21180F8F-6CB6-4865-82D9-3BA9B0DAC99C}"/>
                    </a:ext>
                  </a:extLst>
                </p:cNvPr>
                <p:cNvSpPr/>
                <p:nvPr/>
              </p:nvSpPr>
              <p:spPr>
                <a:xfrm>
                  <a:off x="9628424" y="36011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70" name="Freeform: Shape 252">
                  <a:extLst>
                    <a:ext uri="{FF2B5EF4-FFF2-40B4-BE49-F238E27FC236}">
                      <a16:creationId xmlns:a16="http://schemas.microsoft.com/office/drawing/2014/main" xmlns="" id="{8A6B19A4-02A2-43AD-8A92-C4CFF9153C9D}"/>
                    </a:ext>
                  </a:extLst>
                </p:cNvPr>
                <p:cNvSpPr/>
                <p:nvPr/>
              </p:nvSpPr>
              <p:spPr>
                <a:xfrm>
                  <a:off x="964747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71" name="Freeform: Shape 253">
                  <a:extLst>
                    <a:ext uri="{FF2B5EF4-FFF2-40B4-BE49-F238E27FC236}">
                      <a16:creationId xmlns:a16="http://schemas.microsoft.com/office/drawing/2014/main" xmlns="" id="{4BCC05A8-A216-44C2-BBA7-3D2EDF4E642C}"/>
                    </a:ext>
                  </a:extLst>
                </p:cNvPr>
                <p:cNvSpPr/>
                <p:nvPr/>
              </p:nvSpPr>
              <p:spPr>
                <a:xfrm>
                  <a:off x="966652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72" name="Freeform: Shape 254">
                  <a:extLst>
                    <a:ext uri="{FF2B5EF4-FFF2-40B4-BE49-F238E27FC236}">
                      <a16:creationId xmlns:a16="http://schemas.microsoft.com/office/drawing/2014/main" xmlns="" id="{D833A246-A98B-45BB-9E42-8E79A63117E4}"/>
                    </a:ext>
                  </a:extLst>
                </p:cNvPr>
                <p:cNvSpPr/>
                <p:nvPr/>
              </p:nvSpPr>
              <p:spPr>
                <a:xfrm>
                  <a:off x="970462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73" name="Freeform: Shape 255">
                  <a:extLst>
                    <a:ext uri="{FF2B5EF4-FFF2-40B4-BE49-F238E27FC236}">
                      <a16:creationId xmlns:a16="http://schemas.microsoft.com/office/drawing/2014/main" xmlns="" id="{C898FEBA-7075-47AE-80AE-C1E2578E579E}"/>
                    </a:ext>
                  </a:extLst>
                </p:cNvPr>
                <p:cNvSpPr/>
                <p:nvPr/>
              </p:nvSpPr>
              <p:spPr>
                <a:xfrm>
                  <a:off x="974272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74" name="Freeform: Shape 256">
                  <a:extLst>
                    <a:ext uri="{FF2B5EF4-FFF2-40B4-BE49-F238E27FC236}">
                      <a16:creationId xmlns:a16="http://schemas.microsoft.com/office/drawing/2014/main" xmlns="" id="{5D77C118-2025-42C6-8DAD-0D8A1237893C}"/>
                    </a:ext>
                  </a:extLst>
                </p:cNvPr>
                <p:cNvSpPr/>
                <p:nvPr/>
              </p:nvSpPr>
              <p:spPr>
                <a:xfrm>
                  <a:off x="9780824" y="36582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75" name="Freeform: Shape 257">
                  <a:extLst>
                    <a:ext uri="{FF2B5EF4-FFF2-40B4-BE49-F238E27FC236}">
                      <a16:creationId xmlns:a16="http://schemas.microsoft.com/office/drawing/2014/main" xmlns="" id="{DCC7FBB1-2ED1-465A-A4EC-FD3B6B54998E}"/>
                    </a:ext>
                  </a:extLst>
                </p:cNvPr>
                <p:cNvSpPr/>
                <p:nvPr/>
              </p:nvSpPr>
              <p:spPr>
                <a:xfrm>
                  <a:off x="9799874" y="36582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76" name="Freeform: Shape 258">
                  <a:extLst>
                    <a:ext uri="{FF2B5EF4-FFF2-40B4-BE49-F238E27FC236}">
                      <a16:creationId xmlns:a16="http://schemas.microsoft.com/office/drawing/2014/main" xmlns="" id="{1A470393-9AA7-4C68-B5DB-25294BA36180}"/>
                    </a:ext>
                  </a:extLst>
                </p:cNvPr>
                <p:cNvSpPr/>
                <p:nvPr/>
              </p:nvSpPr>
              <p:spPr>
                <a:xfrm>
                  <a:off x="98570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77" name="Freeform: Shape 259">
                  <a:extLst>
                    <a:ext uri="{FF2B5EF4-FFF2-40B4-BE49-F238E27FC236}">
                      <a16:creationId xmlns:a16="http://schemas.microsoft.com/office/drawing/2014/main" xmlns="" id="{DEB72CC7-0534-4B8E-9BC8-A36E25635D0E}"/>
                    </a:ext>
                  </a:extLst>
                </p:cNvPr>
                <p:cNvSpPr/>
                <p:nvPr/>
              </p:nvSpPr>
              <p:spPr>
                <a:xfrm>
                  <a:off x="98951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78" name="Freeform: Shape 260">
                  <a:extLst>
                    <a:ext uri="{FF2B5EF4-FFF2-40B4-BE49-F238E27FC236}">
                      <a16:creationId xmlns:a16="http://schemas.microsoft.com/office/drawing/2014/main" xmlns="" id="{EC2300C8-057C-4161-B045-953C7B1527C6}"/>
                    </a:ext>
                  </a:extLst>
                </p:cNvPr>
                <p:cNvSpPr/>
                <p:nvPr/>
              </p:nvSpPr>
              <p:spPr>
                <a:xfrm>
                  <a:off x="99332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79" name="Freeform: Shape 261">
                  <a:extLst>
                    <a:ext uri="{FF2B5EF4-FFF2-40B4-BE49-F238E27FC236}">
                      <a16:creationId xmlns:a16="http://schemas.microsoft.com/office/drawing/2014/main" xmlns="" id="{1B330264-CEED-4DEA-8501-88AD8C4B8A18}"/>
                    </a:ext>
                  </a:extLst>
                </p:cNvPr>
                <p:cNvSpPr/>
                <p:nvPr/>
              </p:nvSpPr>
              <p:spPr>
                <a:xfrm>
                  <a:off x="99713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80" name="Freeform: Shape 262">
                  <a:extLst>
                    <a:ext uri="{FF2B5EF4-FFF2-40B4-BE49-F238E27FC236}">
                      <a16:creationId xmlns:a16="http://schemas.microsoft.com/office/drawing/2014/main" xmlns="" id="{0530325B-E2EA-4498-BEFE-997F79606397}"/>
                    </a:ext>
                  </a:extLst>
                </p:cNvPr>
                <p:cNvSpPr/>
                <p:nvPr/>
              </p:nvSpPr>
              <p:spPr>
                <a:xfrm>
                  <a:off x="100094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81" name="Freeform: Shape 263">
                  <a:extLst>
                    <a:ext uri="{FF2B5EF4-FFF2-40B4-BE49-F238E27FC236}">
                      <a16:creationId xmlns:a16="http://schemas.microsoft.com/office/drawing/2014/main" xmlns="" id="{03608BD5-C084-4017-8ECD-9C96C1969645}"/>
                    </a:ext>
                  </a:extLst>
                </p:cNvPr>
                <p:cNvSpPr/>
                <p:nvPr/>
              </p:nvSpPr>
              <p:spPr>
                <a:xfrm>
                  <a:off x="100475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82" name="Freeform: Shape 264">
                  <a:extLst>
                    <a:ext uri="{FF2B5EF4-FFF2-40B4-BE49-F238E27FC236}">
                      <a16:creationId xmlns:a16="http://schemas.microsoft.com/office/drawing/2014/main" xmlns="" id="{910374D2-996F-45A7-A8BA-EA9ECA7C18CF}"/>
                    </a:ext>
                  </a:extLst>
                </p:cNvPr>
                <p:cNvSpPr/>
                <p:nvPr/>
              </p:nvSpPr>
              <p:spPr>
                <a:xfrm>
                  <a:off x="100856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83" name="Freeform: Shape 265">
                  <a:extLst>
                    <a:ext uri="{FF2B5EF4-FFF2-40B4-BE49-F238E27FC236}">
                      <a16:creationId xmlns:a16="http://schemas.microsoft.com/office/drawing/2014/main" xmlns="" id="{3B9A2D72-DCB6-4B0C-9240-CE387B4F83AF}"/>
                    </a:ext>
                  </a:extLst>
                </p:cNvPr>
                <p:cNvSpPr/>
                <p:nvPr/>
              </p:nvSpPr>
              <p:spPr>
                <a:xfrm>
                  <a:off x="101237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84" name="Freeform: Shape 266">
                  <a:extLst>
                    <a:ext uri="{FF2B5EF4-FFF2-40B4-BE49-F238E27FC236}">
                      <a16:creationId xmlns:a16="http://schemas.microsoft.com/office/drawing/2014/main" xmlns="" id="{17980C1A-2B51-47B5-9772-5ECE955E5259}"/>
                    </a:ext>
                  </a:extLst>
                </p:cNvPr>
                <p:cNvSpPr/>
                <p:nvPr/>
              </p:nvSpPr>
              <p:spPr>
                <a:xfrm>
                  <a:off x="1021897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85" name="Freeform: Shape 267">
                  <a:extLst>
                    <a:ext uri="{FF2B5EF4-FFF2-40B4-BE49-F238E27FC236}">
                      <a16:creationId xmlns:a16="http://schemas.microsoft.com/office/drawing/2014/main" xmlns="" id="{52A9C0F4-E1BA-43FB-8FB3-8EF83E519745}"/>
                    </a:ext>
                  </a:extLst>
                </p:cNvPr>
                <p:cNvSpPr/>
                <p:nvPr/>
              </p:nvSpPr>
              <p:spPr>
                <a:xfrm>
                  <a:off x="1025707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86" name="Freeform: Shape 268">
                  <a:extLst>
                    <a:ext uri="{FF2B5EF4-FFF2-40B4-BE49-F238E27FC236}">
                      <a16:creationId xmlns:a16="http://schemas.microsoft.com/office/drawing/2014/main" xmlns="" id="{A29B753C-0062-4C6E-B981-A0C481747750}"/>
                    </a:ext>
                  </a:extLst>
                </p:cNvPr>
                <p:cNvSpPr/>
                <p:nvPr/>
              </p:nvSpPr>
              <p:spPr>
                <a:xfrm>
                  <a:off x="1029517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87" name="Freeform: Shape 269">
                  <a:extLst>
                    <a:ext uri="{FF2B5EF4-FFF2-40B4-BE49-F238E27FC236}">
                      <a16:creationId xmlns:a16="http://schemas.microsoft.com/office/drawing/2014/main" xmlns="" id="{1E0E94B9-ACD3-49D7-B6F2-2809A6ED3EDE}"/>
                    </a:ext>
                  </a:extLst>
                </p:cNvPr>
                <p:cNvSpPr/>
                <p:nvPr/>
              </p:nvSpPr>
              <p:spPr>
                <a:xfrm>
                  <a:off x="1035233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88" name="Freeform: Shape 270">
                  <a:extLst>
                    <a:ext uri="{FF2B5EF4-FFF2-40B4-BE49-F238E27FC236}">
                      <a16:creationId xmlns:a16="http://schemas.microsoft.com/office/drawing/2014/main" xmlns="" id="{FF3E657D-6051-4EDB-AC07-C5FCB43F102D}"/>
                    </a:ext>
                  </a:extLst>
                </p:cNvPr>
                <p:cNvSpPr/>
                <p:nvPr/>
              </p:nvSpPr>
              <p:spPr>
                <a:xfrm>
                  <a:off x="1039043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89" name="Freeform: Shape 271">
                  <a:extLst>
                    <a:ext uri="{FF2B5EF4-FFF2-40B4-BE49-F238E27FC236}">
                      <a16:creationId xmlns:a16="http://schemas.microsoft.com/office/drawing/2014/main" xmlns="" id="{C558BDB5-EEF3-4649-AED9-587BC4E401D0}"/>
                    </a:ext>
                  </a:extLst>
                </p:cNvPr>
                <p:cNvSpPr/>
                <p:nvPr/>
              </p:nvSpPr>
              <p:spPr>
                <a:xfrm>
                  <a:off x="1042853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90" name="Freeform: Shape 272">
                  <a:extLst>
                    <a:ext uri="{FF2B5EF4-FFF2-40B4-BE49-F238E27FC236}">
                      <a16:creationId xmlns:a16="http://schemas.microsoft.com/office/drawing/2014/main" xmlns="" id="{930EEC0F-609A-4BA9-AEC4-BE6CE13F7124}"/>
                    </a:ext>
                  </a:extLst>
                </p:cNvPr>
                <p:cNvSpPr/>
                <p:nvPr/>
              </p:nvSpPr>
              <p:spPr>
                <a:xfrm>
                  <a:off x="10447584" y="3753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91" name="Freeform: Shape 273">
                  <a:extLst>
                    <a:ext uri="{FF2B5EF4-FFF2-40B4-BE49-F238E27FC236}">
                      <a16:creationId xmlns:a16="http://schemas.microsoft.com/office/drawing/2014/main" xmlns="" id="{0447C164-31E1-4BAC-B145-BC1E65B4F426}"/>
                    </a:ext>
                  </a:extLst>
                </p:cNvPr>
                <p:cNvSpPr/>
                <p:nvPr/>
              </p:nvSpPr>
              <p:spPr>
                <a:xfrm>
                  <a:off x="10466634" y="3753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92" name="Freeform: Shape 274">
                  <a:extLst>
                    <a:ext uri="{FF2B5EF4-FFF2-40B4-BE49-F238E27FC236}">
                      <a16:creationId xmlns:a16="http://schemas.microsoft.com/office/drawing/2014/main" xmlns="" id="{791C95CC-9C2C-4581-8A26-ECF3BC60B8C8}"/>
                    </a:ext>
                  </a:extLst>
                </p:cNvPr>
                <p:cNvSpPr/>
                <p:nvPr/>
              </p:nvSpPr>
              <p:spPr>
                <a:xfrm>
                  <a:off x="10466634" y="3753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93" name="Freeform: Shape 275">
                  <a:extLst>
                    <a:ext uri="{FF2B5EF4-FFF2-40B4-BE49-F238E27FC236}">
                      <a16:creationId xmlns:a16="http://schemas.microsoft.com/office/drawing/2014/main" xmlns="" id="{EC30887B-BC30-4DAA-869B-4E8C243263CB}"/>
                    </a:ext>
                  </a:extLst>
                </p:cNvPr>
                <p:cNvSpPr/>
                <p:nvPr/>
              </p:nvSpPr>
              <p:spPr>
                <a:xfrm>
                  <a:off x="10504734" y="37725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94" name="Freeform: Shape 276">
                  <a:extLst>
                    <a:ext uri="{FF2B5EF4-FFF2-40B4-BE49-F238E27FC236}">
                      <a16:creationId xmlns:a16="http://schemas.microsoft.com/office/drawing/2014/main" xmlns="" id="{42617BCB-1D4C-4F90-A510-180C9091A367}"/>
                    </a:ext>
                  </a:extLst>
                </p:cNvPr>
                <p:cNvSpPr/>
                <p:nvPr/>
              </p:nvSpPr>
              <p:spPr>
                <a:xfrm>
                  <a:off x="105237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95" name="Freeform: Shape 277">
                  <a:extLst>
                    <a:ext uri="{FF2B5EF4-FFF2-40B4-BE49-F238E27FC236}">
                      <a16:creationId xmlns:a16="http://schemas.microsoft.com/office/drawing/2014/main" xmlns="" id="{21346029-CC2B-4BE9-86B3-C3589DE1B42F}"/>
                    </a:ext>
                  </a:extLst>
                </p:cNvPr>
                <p:cNvSpPr/>
                <p:nvPr/>
              </p:nvSpPr>
              <p:spPr>
                <a:xfrm>
                  <a:off x="105809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96" name="Freeform: Shape 278">
                  <a:extLst>
                    <a:ext uri="{FF2B5EF4-FFF2-40B4-BE49-F238E27FC236}">
                      <a16:creationId xmlns:a16="http://schemas.microsoft.com/office/drawing/2014/main" xmlns="" id="{32B1A83D-4437-4B11-A2BD-2F7ED92128E1}"/>
                    </a:ext>
                  </a:extLst>
                </p:cNvPr>
                <p:cNvSpPr/>
                <p:nvPr/>
              </p:nvSpPr>
              <p:spPr>
                <a:xfrm>
                  <a:off x="105999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97" name="Freeform: Shape 279">
                  <a:extLst>
                    <a:ext uri="{FF2B5EF4-FFF2-40B4-BE49-F238E27FC236}">
                      <a16:creationId xmlns:a16="http://schemas.microsoft.com/office/drawing/2014/main" xmlns="" id="{16DCCEBE-DF16-4C42-A791-9F3281DE15CA}"/>
                    </a:ext>
                  </a:extLst>
                </p:cNvPr>
                <p:cNvSpPr/>
                <p:nvPr/>
              </p:nvSpPr>
              <p:spPr>
                <a:xfrm>
                  <a:off x="106190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98" name="Freeform: Shape 280">
                  <a:extLst>
                    <a:ext uri="{FF2B5EF4-FFF2-40B4-BE49-F238E27FC236}">
                      <a16:creationId xmlns:a16="http://schemas.microsoft.com/office/drawing/2014/main" xmlns="" id="{807C2F59-C25C-403E-85E4-0E5BEB62DB37}"/>
                    </a:ext>
                  </a:extLst>
                </p:cNvPr>
                <p:cNvSpPr/>
                <p:nvPr/>
              </p:nvSpPr>
              <p:spPr>
                <a:xfrm>
                  <a:off x="106380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99" name="Freeform: Shape 281">
                  <a:extLst>
                    <a:ext uri="{FF2B5EF4-FFF2-40B4-BE49-F238E27FC236}">
                      <a16:creationId xmlns:a16="http://schemas.microsoft.com/office/drawing/2014/main" xmlns="" id="{DA6CDACD-1D52-44C0-B66D-0E589EEE27BF}"/>
                    </a:ext>
                  </a:extLst>
                </p:cNvPr>
                <p:cNvSpPr/>
                <p:nvPr/>
              </p:nvSpPr>
              <p:spPr>
                <a:xfrm>
                  <a:off x="106952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200" name="Freeform: Shape 282">
                  <a:extLst>
                    <a:ext uri="{FF2B5EF4-FFF2-40B4-BE49-F238E27FC236}">
                      <a16:creationId xmlns:a16="http://schemas.microsoft.com/office/drawing/2014/main" xmlns="" id="{B3EDAA1E-A753-4896-A3CC-594E320A7F9C}"/>
                    </a:ext>
                  </a:extLst>
                </p:cNvPr>
                <p:cNvSpPr/>
                <p:nvPr/>
              </p:nvSpPr>
              <p:spPr>
                <a:xfrm>
                  <a:off x="107333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201" name="Freeform: Shape 283">
                  <a:extLst>
                    <a:ext uri="{FF2B5EF4-FFF2-40B4-BE49-F238E27FC236}">
                      <a16:creationId xmlns:a16="http://schemas.microsoft.com/office/drawing/2014/main" xmlns="" id="{A7D01CD2-CDF2-4F12-9967-526E967745A9}"/>
                    </a:ext>
                  </a:extLst>
                </p:cNvPr>
                <p:cNvSpPr/>
                <p:nvPr/>
              </p:nvSpPr>
              <p:spPr>
                <a:xfrm>
                  <a:off x="107714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202" name="Freeform: Shape 284">
                  <a:extLst>
                    <a:ext uri="{FF2B5EF4-FFF2-40B4-BE49-F238E27FC236}">
                      <a16:creationId xmlns:a16="http://schemas.microsoft.com/office/drawing/2014/main" xmlns="" id="{DF52B5A7-5B91-409B-A5BE-1FA65DB12FAC}"/>
                    </a:ext>
                  </a:extLst>
                </p:cNvPr>
                <p:cNvSpPr/>
                <p:nvPr/>
              </p:nvSpPr>
              <p:spPr>
                <a:xfrm>
                  <a:off x="109428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grpSp>
        </p:grpSp>
        <p:grpSp>
          <p:nvGrpSpPr>
            <p:cNvPr id="18" name="Group 17">
              <a:extLst>
                <a:ext uri="{FF2B5EF4-FFF2-40B4-BE49-F238E27FC236}">
                  <a16:creationId xmlns:a16="http://schemas.microsoft.com/office/drawing/2014/main" xmlns="" id="{45B74C23-56E5-4F4B-AEC5-40DB2FC5E009}"/>
                </a:ext>
              </a:extLst>
            </p:cNvPr>
            <p:cNvGrpSpPr/>
            <p:nvPr/>
          </p:nvGrpSpPr>
          <p:grpSpPr>
            <a:xfrm>
              <a:off x="988749" y="2647682"/>
              <a:ext cx="3467518" cy="965397"/>
              <a:chOff x="5713120" y="2180461"/>
              <a:chExt cx="5410200" cy="1514485"/>
            </a:xfrm>
          </p:grpSpPr>
          <p:sp>
            <p:nvSpPr>
              <p:cNvPr id="23" name="Freeform: Shape 398">
                <a:extLst>
                  <a:ext uri="{FF2B5EF4-FFF2-40B4-BE49-F238E27FC236}">
                    <a16:creationId xmlns:a16="http://schemas.microsoft.com/office/drawing/2014/main" xmlns="" id="{9446016A-1D2C-45F2-948E-D86F62B0897D}"/>
                  </a:ext>
                </a:extLst>
              </p:cNvPr>
              <p:cNvSpPr/>
              <p:nvPr/>
            </p:nvSpPr>
            <p:spPr>
              <a:xfrm>
                <a:off x="5713120" y="2203362"/>
                <a:ext cx="5410200" cy="1466850"/>
              </a:xfrm>
              <a:custGeom>
                <a:avLst/>
                <a:gdLst>
                  <a:gd name="connsiteX0" fmla="*/ 5415830 w 5410200"/>
                  <a:gd name="connsiteY0" fmla="*/ 1471648 h 1466850"/>
                  <a:gd name="connsiteX1" fmla="*/ 5090265 w 5410200"/>
                  <a:gd name="connsiteY1" fmla="*/ 1471648 h 1466850"/>
                  <a:gd name="connsiteX2" fmla="*/ 5090265 w 5410200"/>
                  <a:gd name="connsiteY2" fmla="*/ 1418851 h 1466850"/>
                  <a:gd name="connsiteX3" fmla="*/ 4428135 w 5410200"/>
                  <a:gd name="connsiteY3" fmla="*/ 1418851 h 1466850"/>
                  <a:gd name="connsiteX4" fmla="*/ 4428135 w 5410200"/>
                  <a:gd name="connsiteY4" fmla="*/ 1403449 h 1466850"/>
                  <a:gd name="connsiteX5" fmla="*/ 4225757 w 5410200"/>
                  <a:gd name="connsiteY5" fmla="*/ 1403449 h 1466850"/>
                  <a:gd name="connsiteX6" fmla="*/ 4225757 w 5410200"/>
                  <a:gd name="connsiteY6" fmla="*/ 1390257 h 1466850"/>
                  <a:gd name="connsiteX7" fmla="*/ 4106971 w 5410200"/>
                  <a:gd name="connsiteY7" fmla="*/ 1390257 h 1466850"/>
                  <a:gd name="connsiteX8" fmla="*/ 4106971 w 5410200"/>
                  <a:gd name="connsiteY8" fmla="*/ 1368254 h 1466850"/>
                  <a:gd name="connsiteX9" fmla="*/ 3867198 w 5410200"/>
                  <a:gd name="connsiteY9" fmla="*/ 1368254 h 1466850"/>
                  <a:gd name="connsiteX10" fmla="*/ 3867198 w 5410200"/>
                  <a:gd name="connsiteY10" fmla="*/ 1322058 h 1466850"/>
                  <a:gd name="connsiteX11" fmla="*/ 3636217 w 5410200"/>
                  <a:gd name="connsiteY11" fmla="*/ 1322058 h 1466850"/>
                  <a:gd name="connsiteX12" fmla="*/ 3636217 w 5410200"/>
                  <a:gd name="connsiteY12" fmla="*/ 1304465 h 1466850"/>
                  <a:gd name="connsiteX13" fmla="*/ 3427238 w 5410200"/>
                  <a:gd name="connsiteY13" fmla="*/ 1304465 h 1466850"/>
                  <a:gd name="connsiteX14" fmla="*/ 3427238 w 5410200"/>
                  <a:gd name="connsiteY14" fmla="*/ 1286863 h 1466850"/>
                  <a:gd name="connsiteX15" fmla="*/ 3266656 w 5410200"/>
                  <a:gd name="connsiteY15" fmla="*/ 1286863 h 1466850"/>
                  <a:gd name="connsiteX16" fmla="*/ 3266656 w 5410200"/>
                  <a:gd name="connsiteY16" fmla="*/ 1269270 h 1466850"/>
                  <a:gd name="connsiteX17" fmla="*/ 3161071 w 5410200"/>
                  <a:gd name="connsiteY17" fmla="*/ 1269270 h 1466850"/>
                  <a:gd name="connsiteX18" fmla="*/ 3161071 w 5410200"/>
                  <a:gd name="connsiteY18" fmla="*/ 1253868 h 1466850"/>
                  <a:gd name="connsiteX19" fmla="*/ 3092872 w 5410200"/>
                  <a:gd name="connsiteY19" fmla="*/ 1253868 h 1466850"/>
                  <a:gd name="connsiteX20" fmla="*/ 3092872 w 5410200"/>
                  <a:gd name="connsiteY20" fmla="*/ 1231875 h 1466850"/>
                  <a:gd name="connsiteX21" fmla="*/ 3037884 w 5410200"/>
                  <a:gd name="connsiteY21" fmla="*/ 1231875 h 1466850"/>
                  <a:gd name="connsiteX22" fmla="*/ 3037884 w 5410200"/>
                  <a:gd name="connsiteY22" fmla="*/ 1205472 h 1466850"/>
                  <a:gd name="connsiteX23" fmla="*/ 2963085 w 5410200"/>
                  <a:gd name="connsiteY23" fmla="*/ 1205472 h 1466850"/>
                  <a:gd name="connsiteX24" fmla="*/ 2963085 w 5410200"/>
                  <a:gd name="connsiteY24" fmla="*/ 1194470 h 1466850"/>
                  <a:gd name="connsiteX25" fmla="*/ 2908097 w 5410200"/>
                  <a:gd name="connsiteY25" fmla="*/ 1194470 h 1466850"/>
                  <a:gd name="connsiteX26" fmla="*/ 2908097 w 5410200"/>
                  <a:gd name="connsiteY26" fmla="*/ 1170277 h 1466850"/>
                  <a:gd name="connsiteX27" fmla="*/ 2798102 w 5410200"/>
                  <a:gd name="connsiteY27" fmla="*/ 1170277 h 1466850"/>
                  <a:gd name="connsiteX28" fmla="*/ 2798102 w 5410200"/>
                  <a:gd name="connsiteY28" fmla="*/ 1150484 h 1466850"/>
                  <a:gd name="connsiteX29" fmla="*/ 2703519 w 5410200"/>
                  <a:gd name="connsiteY29" fmla="*/ 1150484 h 1466850"/>
                  <a:gd name="connsiteX30" fmla="*/ 2703519 w 5410200"/>
                  <a:gd name="connsiteY30" fmla="*/ 1132882 h 1466850"/>
                  <a:gd name="connsiteX31" fmla="*/ 2556129 w 5410200"/>
                  <a:gd name="connsiteY31" fmla="*/ 1132882 h 1466850"/>
                  <a:gd name="connsiteX32" fmla="*/ 2556129 w 5410200"/>
                  <a:gd name="connsiteY32" fmla="*/ 1117480 h 1466850"/>
                  <a:gd name="connsiteX33" fmla="*/ 2507733 w 5410200"/>
                  <a:gd name="connsiteY33" fmla="*/ 1117480 h 1466850"/>
                  <a:gd name="connsiteX34" fmla="*/ 2507733 w 5410200"/>
                  <a:gd name="connsiteY34" fmla="*/ 1077884 h 1466850"/>
                  <a:gd name="connsiteX35" fmla="*/ 2417550 w 5410200"/>
                  <a:gd name="connsiteY35" fmla="*/ 1077884 h 1466850"/>
                  <a:gd name="connsiteX36" fmla="*/ 2417550 w 5410200"/>
                  <a:gd name="connsiteY36" fmla="*/ 1062492 h 1466850"/>
                  <a:gd name="connsiteX37" fmla="*/ 2391147 w 5410200"/>
                  <a:gd name="connsiteY37" fmla="*/ 1062492 h 1466850"/>
                  <a:gd name="connsiteX38" fmla="*/ 2391147 w 5410200"/>
                  <a:gd name="connsiteY38" fmla="*/ 1042689 h 1466850"/>
                  <a:gd name="connsiteX39" fmla="*/ 2320757 w 5410200"/>
                  <a:gd name="connsiteY39" fmla="*/ 1042689 h 1466850"/>
                  <a:gd name="connsiteX40" fmla="*/ 2320757 w 5410200"/>
                  <a:gd name="connsiteY40" fmla="*/ 1022896 h 1466850"/>
                  <a:gd name="connsiteX41" fmla="*/ 2265760 w 5410200"/>
                  <a:gd name="connsiteY41" fmla="*/ 1022896 h 1466850"/>
                  <a:gd name="connsiteX42" fmla="*/ 2265760 w 5410200"/>
                  <a:gd name="connsiteY42" fmla="*/ 992092 h 1466850"/>
                  <a:gd name="connsiteX43" fmla="*/ 2208571 w 5410200"/>
                  <a:gd name="connsiteY43" fmla="*/ 992092 h 1466850"/>
                  <a:gd name="connsiteX44" fmla="*/ 2208571 w 5410200"/>
                  <a:gd name="connsiteY44" fmla="*/ 963498 h 1466850"/>
                  <a:gd name="connsiteX45" fmla="*/ 2094176 w 5410200"/>
                  <a:gd name="connsiteY45" fmla="*/ 963498 h 1466850"/>
                  <a:gd name="connsiteX46" fmla="*/ 2094176 w 5410200"/>
                  <a:gd name="connsiteY46" fmla="*/ 970099 h 1466850"/>
                  <a:gd name="connsiteX47" fmla="*/ 2076583 w 5410200"/>
                  <a:gd name="connsiteY47" fmla="*/ 970099 h 1466850"/>
                  <a:gd name="connsiteX48" fmla="*/ 2076583 w 5410200"/>
                  <a:gd name="connsiteY48" fmla="*/ 948097 h 1466850"/>
                  <a:gd name="connsiteX49" fmla="*/ 2019386 w 5410200"/>
                  <a:gd name="connsiteY49" fmla="*/ 948097 h 1466850"/>
                  <a:gd name="connsiteX50" fmla="*/ 2019386 w 5410200"/>
                  <a:gd name="connsiteY50" fmla="*/ 937105 h 1466850"/>
                  <a:gd name="connsiteX51" fmla="*/ 1935794 w 5410200"/>
                  <a:gd name="connsiteY51" fmla="*/ 937105 h 1466850"/>
                  <a:gd name="connsiteX52" fmla="*/ 1935794 w 5410200"/>
                  <a:gd name="connsiteY52" fmla="*/ 906305 h 1466850"/>
                  <a:gd name="connsiteX53" fmla="*/ 1889598 w 5410200"/>
                  <a:gd name="connsiteY53" fmla="*/ 906305 h 1466850"/>
                  <a:gd name="connsiteX54" fmla="*/ 1889598 w 5410200"/>
                  <a:gd name="connsiteY54" fmla="*/ 860109 h 1466850"/>
                  <a:gd name="connsiteX55" fmla="*/ 1751019 w 5410200"/>
                  <a:gd name="connsiteY55" fmla="*/ 860109 h 1466850"/>
                  <a:gd name="connsiteX56" fmla="*/ 1751019 w 5410200"/>
                  <a:gd name="connsiteY56" fmla="*/ 827113 h 1466850"/>
                  <a:gd name="connsiteX57" fmla="*/ 1630032 w 5410200"/>
                  <a:gd name="connsiteY57" fmla="*/ 827113 h 1466850"/>
                  <a:gd name="connsiteX58" fmla="*/ 1630032 w 5410200"/>
                  <a:gd name="connsiteY58" fmla="*/ 794116 h 1466850"/>
                  <a:gd name="connsiteX59" fmla="*/ 1495844 w 5410200"/>
                  <a:gd name="connsiteY59" fmla="*/ 794116 h 1466850"/>
                  <a:gd name="connsiteX60" fmla="*/ 1495844 w 5410200"/>
                  <a:gd name="connsiteY60" fmla="*/ 769919 h 1466850"/>
                  <a:gd name="connsiteX61" fmla="*/ 1465050 w 5410200"/>
                  <a:gd name="connsiteY61" fmla="*/ 769919 h 1466850"/>
                  <a:gd name="connsiteX62" fmla="*/ 1465050 w 5410200"/>
                  <a:gd name="connsiteY62" fmla="*/ 741322 h 1466850"/>
                  <a:gd name="connsiteX63" fmla="*/ 1412253 w 5410200"/>
                  <a:gd name="connsiteY63" fmla="*/ 741322 h 1466850"/>
                  <a:gd name="connsiteX64" fmla="*/ 1412253 w 5410200"/>
                  <a:gd name="connsiteY64" fmla="*/ 717125 h 1466850"/>
                  <a:gd name="connsiteX65" fmla="*/ 1326461 w 5410200"/>
                  <a:gd name="connsiteY65" fmla="*/ 717125 h 1466850"/>
                  <a:gd name="connsiteX66" fmla="*/ 1326461 w 5410200"/>
                  <a:gd name="connsiteY66" fmla="*/ 692928 h 1466850"/>
                  <a:gd name="connsiteX67" fmla="*/ 1234069 w 5410200"/>
                  <a:gd name="connsiteY67" fmla="*/ 692928 h 1466850"/>
                  <a:gd name="connsiteX68" fmla="*/ 1234069 w 5410200"/>
                  <a:gd name="connsiteY68" fmla="*/ 670930 h 1466850"/>
                  <a:gd name="connsiteX69" fmla="*/ 1179081 w 5410200"/>
                  <a:gd name="connsiteY69" fmla="*/ 670930 h 1466850"/>
                  <a:gd name="connsiteX70" fmla="*/ 1179081 w 5410200"/>
                  <a:gd name="connsiteY70" fmla="*/ 673129 h 1466850"/>
                  <a:gd name="connsiteX71" fmla="*/ 1071286 w 5410200"/>
                  <a:gd name="connsiteY71" fmla="*/ 673129 h 1466850"/>
                  <a:gd name="connsiteX72" fmla="*/ 1071286 w 5410200"/>
                  <a:gd name="connsiteY72" fmla="*/ 633533 h 1466850"/>
                  <a:gd name="connsiteX73" fmla="*/ 1005297 w 5410200"/>
                  <a:gd name="connsiteY73" fmla="*/ 633533 h 1466850"/>
                  <a:gd name="connsiteX74" fmla="*/ 1005297 w 5410200"/>
                  <a:gd name="connsiteY74" fmla="*/ 607136 h 1466850"/>
                  <a:gd name="connsiteX75" fmla="*/ 943701 w 5410200"/>
                  <a:gd name="connsiteY75" fmla="*/ 607136 h 1466850"/>
                  <a:gd name="connsiteX76" fmla="*/ 943701 w 5410200"/>
                  <a:gd name="connsiteY76" fmla="*/ 567540 h 1466850"/>
                  <a:gd name="connsiteX77" fmla="*/ 888706 w 5410200"/>
                  <a:gd name="connsiteY77" fmla="*/ 567540 h 1466850"/>
                  <a:gd name="connsiteX78" fmla="*/ 888706 w 5410200"/>
                  <a:gd name="connsiteY78" fmla="*/ 525745 h 1466850"/>
                  <a:gd name="connsiteX79" fmla="*/ 842512 w 5410200"/>
                  <a:gd name="connsiteY79" fmla="*/ 525745 h 1466850"/>
                  <a:gd name="connsiteX80" fmla="*/ 842512 w 5410200"/>
                  <a:gd name="connsiteY80" fmla="*/ 481749 h 1466850"/>
                  <a:gd name="connsiteX81" fmla="*/ 783118 w 5410200"/>
                  <a:gd name="connsiteY81" fmla="*/ 481749 h 1466850"/>
                  <a:gd name="connsiteX82" fmla="*/ 783118 w 5410200"/>
                  <a:gd name="connsiteY82" fmla="*/ 442153 h 1466850"/>
                  <a:gd name="connsiteX83" fmla="*/ 754521 w 5410200"/>
                  <a:gd name="connsiteY83" fmla="*/ 442153 h 1466850"/>
                  <a:gd name="connsiteX84" fmla="*/ 754521 w 5410200"/>
                  <a:gd name="connsiteY84" fmla="*/ 413556 h 1466850"/>
                  <a:gd name="connsiteX85" fmla="*/ 717125 w 5410200"/>
                  <a:gd name="connsiteY85" fmla="*/ 413556 h 1466850"/>
                  <a:gd name="connsiteX86" fmla="*/ 717125 w 5410200"/>
                  <a:gd name="connsiteY86" fmla="*/ 367361 h 1466850"/>
                  <a:gd name="connsiteX87" fmla="*/ 651132 w 5410200"/>
                  <a:gd name="connsiteY87" fmla="*/ 367361 h 1466850"/>
                  <a:gd name="connsiteX88" fmla="*/ 651132 w 5410200"/>
                  <a:gd name="connsiteY88" fmla="*/ 338764 h 1466850"/>
                  <a:gd name="connsiteX89" fmla="*/ 604937 w 5410200"/>
                  <a:gd name="connsiteY89" fmla="*/ 338764 h 1466850"/>
                  <a:gd name="connsiteX90" fmla="*/ 604937 w 5410200"/>
                  <a:gd name="connsiteY90" fmla="*/ 303567 h 1466850"/>
                  <a:gd name="connsiteX91" fmla="*/ 571940 w 5410200"/>
                  <a:gd name="connsiteY91" fmla="*/ 303567 h 1466850"/>
                  <a:gd name="connsiteX92" fmla="*/ 571940 w 5410200"/>
                  <a:gd name="connsiteY92" fmla="*/ 274971 h 1466850"/>
                  <a:gd name="connsiteX93" fmla="*/ 521345 w 5410200"/>
                  <a:gd name="connsiteY93" fmla="*/ 274971 h 1466850"/>
                  <a:gd name="connsiteX94" fmla="*/ 521345 w 5410200"/>
                  <a:gd name="connsiteY94" fmla="*/ 239775 h 1466850"/>
                  <a:gd name="connsiteX95" fmla="*/ 472951 w 5410200"/>
                  <a:gd name="connsiteY95" fmla="*/ 239775 h 1466850"/>
                  <a:gd name="connsiteX96" fmla="*/ 472951 w 5410200"/>
                  <a:gd name="connsiteY96" fmla="*/ 211178 h 1466850"/>
                  <a:gd name="connsiteX97" fmla="*/ 369561 w 5410200"/>
                  <a:gd name="connsiteY97" fmla="*/ 211178 h 1466850"/>
                  <a:gd name="connsiteX98" fmla="*/ 369561 w 5410200"/>
                  <a:gd name="connsiteY98" fmla="*/ 175981 h 1466850"/>
                  <a:gd name="connsiteX99" fmla="*/ 307968 w 5410200"/>
                  <a:gd name="connsiteY99" fmla="*/ 175981 h 1466850"/>
                  <a:gd name="connsiteX100" fmla="*/ 307968 w 5410200"/>
                  <a:gd name="connsiteY100" fmla="*/ 134186 h 1466850"/>
                  <a:gd name="connsiteX101" fmla="*/ 266172 w 5410200"/>
                  <a:gd name="connsiteY101" fmla="*/ 134186 h 1466850"/>
                  <a:gd name="connsiteX102" fmla="*/ 266172 w 5410200"/>
                  <a:gd name="connsiteY102" fmla="*/ 107789 h 1466850"/>
                  <a:gd name="connsiteX103" fmla="*/ 217777 w 5410200"/>
                  <a:gd name="connsiteY103" fmla="*/ 107789 h 1466850"/>
                  <a:gd name="connsiteX104" fmla="*/ 217777 w 5410200"/>
                  <a:gd name="connsiteY104" fmla="*/ 68193 h 1466850"/>
                  <a:gd name="connsiteX105" fmla="*/ 136386 w 5410200"/>
                  <a:gd name="connsiteY105" fmla="*/ 68193 h 1466850"/>
                  <a:gd name="connsiteX106" fmla="*/ 136386 w 5410200"/>
                  <a:gd name="connsiteY106" fmla="*/ 32997 h 1466850"/>
                  <a:gd name="connsiteX107" fmla="*/ 79192 w 5410200"/>
                  <a:gd name="connsiteY107" fmla="*/ 32997 h 1466850"/>
                  <a:gd name="connsiteX108" fmla="*/ 79192 w 5410200"/>
                  <a:gd name="connsiteY108" fmla="*/ 0 h 1466850"/>
                  <a:gd name="connsiteX109" fmla="*/ 0 w 5410200"/>
                  <a:gd name="connsiteY109" fmla="*/ 0 h 1466850"/>
                  <a:gd name="connsiteX110" fmla="*/ 0 w 5410200"/>
                  <a:gd name="connsiteY110" fmla="*/ 10999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410200" h="1466850">
                    <a:moveTo>
                      <a:pt x="5415830" y="1471648"/>
                    </a:moveTo>
                    <a:lnTo>
                      <a:pt x="5090265" y="1471648"/>
                    </a:lnTo>
                    <a:lnTo>
                      <a:pt x="5090265" y="1418851"/>
                    </a:lnTo>
                    <a:lnTo>
                      <a:pt x="4428135" y="1418851"/>
                    </a:lnTo>
                    <a:lnTo>
                      <a:pt x="4428135" y="1403449"/>
                    </a:lnTo>
                    <a:lnTo>
                      <a:pt x="4225757" y="1403449"/>
                    </a:lnTo>
                    <a:lnTo>
                      <a:pt x="4225757" y="1390257"/>
                    </a:lnTo>
                    <a:lnTo>
                      <a:pt x="4106971" y="1390257"/>
                    </a:lnTo>
                    <a:lnTo>
                      <a:pt x="4106971" y="1368254"/>
                    </a:lnTo>
                    <a:lnTo>
                      <a:pt x="3867198" y="1368254"/>
                    </a:lnTo>
                    <a:lnTo>
                      <a:pt x="3867198" y="1322058"/>
                    </a:lnTo>
                    <a:lnTo>
                      <a:pt x="3636217" y="1322058"/>
                    </a:lnTo>
                    <a:lnTo>
                      <a:pt x="3636217" y="1304465"/>
                    </a:lnTo>
                    <a:lnTo>
                      <a:pt x="3427238" y="1304465"/>
                    </a:lnTo>
                    <a:lnTo>
                      <a:pt x="3427238" y="1286863"/>
                    </a:lnTo>
                    <a:lnTo>
                      <a:pt x="3266656" y="1286863"/>
                    </a:lnTo>
                    <a:lnTo>
                      <a:pt x="3266656" y="1269270"/>
                    </a:lnTo>
                    <a:lnTo>
                      <a:pt x="3161071" y="1269270"/>
                    </a:lnTo>
                    <a:lnTo>
                      <a:pt x="3161071" y="1253868"/>
                    </a:lnTo>
                    <a:lnTo>
                      <a:pt x="3092872" y="1253868"/>
                    </a:lnTo>
                    <a:lnTo>
                      <a:pt x="3092872" y="1231875"/>
                    </a:lnTo>
                    <a:lnTo>
                      <a:pt x="3037884" y="1231875"/>
                    </a:lnTo>
                    <a:lnTo>
                      <a:pt x="3037884" y="1205472"/>
                    </a:lnTo>
                    <a:lnTo>
                      <a:pt x="2963085" y="1205472"/>
                    </a:lnTo>
                    <a:lnTo>
                      <a:pt x="2963085" y="1194470"/>
                    </a:lnTo>
                    <a:lnTo>
                      <a:pt x="2908097" y="1194470"/>
                    </a:lnTo>
                    <a:lnTo>
                      <a:pt x="2908097" y="1170277"/>
                    </a:lnTo>
                    <a:lnTo>
                      <a:pt x="2798102" y="1170277"/>
                    </a:lnTo>
                    <a:lnTo>
                      <a:pt x="2798102" y="1150484"/>
                    </a:lnTo>
                    <a:lnTo>
                      <a:pt x="2703519" y="1150484"/>
                    </a:lnTo>
                    <a:lnTo>
                      <a:pt x="2703519" y="1132882"/>
                    </a:lnTo>
                    <a:lnTo>
                      <a:pt x="2556129" y="1132882"/>
                    </a:lnTo>
                    <a:lnTo>
                      <a:pt x="2556129" y="1117480"/>
                    </a:lnTo>
                    <a:lnTo>
                      <a:pt x="2507733" y="1117480"/>
                    </a:lnTo>
                    <a:lnTo>
                      <a:pt x="2507733" y="1077884"/>
                    </a:lnTo>
                    <a:lnTo>
                      <a:pt x="2417550" y="1077884"/>
                    </a:lnTo>
                    <a:lnTo>
                      <a:pt x="2417550" y="1062492"/>
                    </a:lnTo>
                    <a:lnTo>
                      <a:pt x="2391147" y="1062492"/>
                    </a:lnTo>
                    <a:lnTo>
                      <a:pt x="2391147" y="1042689"/>
                    </a:lnTo>
                    <a:lnTo>
                      <a:pt x="2320757" y="1042689"/>
                    </a:lnTo>
                    <a:lnTo>
                      <a:pt x="2320757" y="1022896"/>
                    </a:lnTo>
                    <a:lnTo>
                      <a:pt x="2265760" y="1022896"/>
                    </a:lnTo>
                    <a:lnTo>
                      <a:pt x="2265760" y="992092"/>
                    </a:lnTo>
                    <a:lnTo>
                      <a:pt x="2208571" y="992092"/>
                    </a:lnTo>
                    <a:lnTo>
                      <a:pt x="2208571" y="963498"/>
                    </a:lnTo>
                    <a:lnTo>
                      <a:pt x="2094176" y="963498"/>
                    </a:lnTo>
                    <a:lnTo>
                      <a:pt x="2094176" y="970099"/>
                    </a:lnTo>
                    <a:lnTo>
                      <a:pt x="2076583" y="970099"/>
                    </a:lnTo>
                    <a:lnTo>
                      <a:pt x="2076583" y="948097"/>
                    </a:lnTo>
                    <a:lnTo>
                      <a:pt x="2019386" y="948097"/>
                    </a:lnTo>
                    <a:lnTo>
                      <a:pt x="2019386" y="937105"/>
                    </a:lnTo>
                    <a:lnTo>
                      <a:pt x="1935794" y="937105"/>
                    </a:lnTo>
                    <a:lnTo>
                      <a:pt x="1935794" y="906305"/>
                    </a:lnTo>
                    <a:lnTo>
                      <a:pt x="1889598" y="906305"/>
                    </a:lnTo>
                    <a:lnTo>
                      <a:pt x="1889598" y="860109"/>
                    </a:lnTo>
                    <a:lnTo>
                      <a:pt x="1751019" y="860109"/>
                    </a:lnTo>
                    <a:lnTo>
                      <a:pt x="1751019" y="827113"/>
                    </a:lnTo>
                    <a:lnTo>
                      <a:pt x="1630032" y="827113"/>
                    </a:lnTo>
                    <a:lnTo>
                      <a:pt x="1630032" y="794116"/>
                    </a:lnTo>
                    <a:lnTo>
                      <a:pt x="1495844" y="794116"/>
                    </a:lnTo>
                    <a:lnTo>
                      <a:pt x="1495844" y="769919"/>
                    </a:lnTo>
                    <a:lnTo>
                      <a:pt x="1465050" y="769919"/>
                    </a:lnTo>
                    <a:lnTo>
                      <a:pt x="1465050" y="741322"/>
                    </a:lnTo>
                    <a:lnTo>
                      <a:pt x="1412253" y="741322"/>
                    </a:lnTo>
                    <a:lnTo>
                      <a:pt x="1412253" y="717125"/>
                    </a:lnTo>
                    <a:lnTo>
                      <a:pt x="1326461" y="717125"/>
                    </a:lnTo>
                    <a:lnTo>
                      <a:pt x="1326461" y="692928"/>
                    </a:lnTo>
                    <a:lnTo>
                      <a:pt x="1234069" y="692928"/>
                    </a:lnTo>
                    <a:lnTo>
                      <a:pt x="1234069" y="670930"/>
                    </a:lnTo>
                    <a:lnTo>
                      <a:pt x="1179081" y="670930"/>
                    </a:lnTo>
                    <a:lnTo>
                      <a:pt x="1179081" y="673129"/>
                    </a:lnTo>
                    <a:lnTo>
                      <a:pt x="1071286" y="673129"/>
                    </a:lnTo>
                    <a:lnTo>
                      <a:pt x="1071286" y="633533"/>
                    </a:lnTo>
                    <a:lnTo>
                      <a:pt x="1005297" y="633533"/>
                    </a:lnTo>
                    <a:lnTo>
                      <a:pt x="1005297" y="607136"/>
                    </a:lnTo>
                    <a:lnTo>
                      <a:pt x="943701" y="607136"/>
                    </a:lnTo>
                    <a:lnTo>
                      <a:pt x="943701" y="567540"/>
                    </a:lnTo>
                    <a:lnTo>
                      <a:pt x="888706" y="567540"/>
                    </a:lnTo>
                    <a:lnTo>
                      <a:pt x="888706" y="525745"/>
                    </a:lnTo>
                    <a:lnTo>
                      <a:pt x="842512" y="525745"/>
                    </a:lnTo>
                    <a:lnTo>
                      <a:pt x="842512" y="481749"/>
                    </a:lnTo>
                    <a:lnTo>
                      <a:pt x="783118" y="481749"/>
                    </a:lnTo>
                    <a:lnTo>
                      <a:pt x="783118" y="442153"/>
                    </a:lnTo>
                    <a:lnTo>
                      <a:pt x="754521" y="442153"/>
                    </a:lnTo>
                    <a:lnTo>
                      <a:pt x="754521" y="413556"/>
                    </a:lnTo>
                    <a:lnTo>
                      <a:pt x="717125" y="413556"/>
                    </a:lnTo>
                    <a:lnTo>
                      <a:pt x="717125" y="367361"/>
                    </a:lnTo>
                    <a:lnTo>
                      <a:pt x="651132" y="367361"/>
                    </a:lnTo>
                    <a:lnTo>
                      <a:pt x="651132" y="338764"/>
                    </a:lnTo>
                    <a:lnTo>
                      <a:pt x="604937" y="338764"/>
                    </a:lnTo>
                    <a:lnTo>
                      <a:pt x="604937" y="303567"/>
                    </a:lnTo>
                    <a:lnTo>
                      <a:pt x="571940" y="303567"/>
                    </a:lnTo>
                    <a:lnTo>
                      <a:pt x="571940" y="274971"/>
                    </a:lnTo>
                    <a:lnTo>
                      <a:pt x="521345" y="274971"/>
                    </a:lnTo>
                    <a:lnTo>
                      <a:pt x="521345" y="239775"/>
                    </a:lnTo>
                    <a:lnTo>
                      <a:pt x="472951" y="239775"/>
                    </a:lnTo>
                    <a:lnTo>
                      <a:pt x="472951" y="211178"/>
                    </a:lnTo>
                    <a:lnTo>
                      <a:pt x="369561" y="211178"/>
                    </a:lnTo>
                    <a:lnTo>
                      <a:pt x="369561" y="175981"/>
                    </a:lnTo>
                    <a:lnTo>
                      <a:pt x="307968" y="175981"/>
                    </a:lnTo>
                    <a:lnTo>
                      <a:pt x="307968" y="134186"/>
                    </a:lnTo>
                    <a:lnTo>
                      <a:pt x="266172" y="134186"/>
                    </a:lnTo>
                    <a:lnTo>
                      <a:pt x="266172" y="107789"/>
                    </a:lnTo>
                    <a:lnTo>
                      <a:pt x="217777" y="107789"/>
                    </a:lnTo>
                    <a:lnTo>
                      <a:pt x="217777" y="68193"/>
                    </a:lnTo>
                    <a:lnTo>
                      <a:pt x="136386" y="68193"/>
                    </a:lnTo>
                    <a:lnTo>
                      <a:pt x="136386" y="32997"/>
                    </a:lnTo>
                    <a:lnTo>
                      <a:pt x="79192" y="32997"/>
                    </a:lnTo>
                    <a:lnTo>
                      <a:pt x="79192" y="0"/>
                    </a:lnTo>
                    <a:lnTo>
                      <a:pt x="0" y="0"/>
                    </a:lnTo>
                    <a:lnTo>
                      <a:pt x="0" y="10999"/>
                    </a:lnTo>
                  </a:path>
                </a:pathLst>
              </a:custGeom>
              <a:noFill/>
              <a:ln w="19050" cap="flat">
                <a:solidFill>
                  <a:schemeClr val="accent3"/>
                </a:solidFill>
                <a:prstDash val="solid"/>
                <a:miter/>
              </a:ln>
            </p:spPr>
            <p:txBody>
              <a:bodyPr rtlCol="0" anchor="ctr"/>
              <a:lstStyle/>
              <a:p>
                <a:endParaRPr lang="fr-FR" dirty="0"/>
              </a:p>
            </p:txBody>
          </p:sp>
          <p:grpSp>
            <p:nvGrpSpPr>
              <p:cNvPr id="24" name="Group 23">
                <a:extLst>
                  <a:ext uri="{FF2B5EF4-FFF2-40B4-BE49-F238E27FC236}">
                    <a16:creationId xmlns:a16="http://schemas.microsoft.com/office/drawing/2014/main" xmlns="" id="{890EC6F1-D053-4AD5-8521-56627FF558CD}"/>
                  </a:ext>
                </a:extLst>
              </p:cNvPr>
              <p:cNvGrpSpPr/>
              <p:nvPr/>
            </p:nvGrpSpPr>
            <p:grpSpPr>
              <a:xfrm>
                <a:off x="5713120" y="2180461"/>
                <a:ext cx="5400684" cy="1514485"/>
                <a:chOff x="5713120" y="2180461"/>
                <a:chExt cx="5400684" cy="1514485"/>
              </a:xfrm>
            </p:grpSpPr>
            <p:sp>
              <p:nvSpPr>
                <p:cNvPr id="25" name="Freeform: Shape 399">
                  <a:extLst>
                    <a:ext uri="{FF2B5EF4-FFF2-40B4-BE49-F238E27FC236}">
                      <a16:creationId xmlns:a16="http://schemas.microsoft.com/office/drawing/2014/main" xmlns="" id="{50747E62-33BB-4E6F-BED9-5982EFFEC4F6}"/>
                    </a:ext>
                  </a:extLst>
                </p:cNvPr>
                <p:cNvSpPr/>
                <p:nvPr/>
              </p:nvSpPr>
              <p:spPr>
                <a:xfrm>
                  <a:off x="5713120" y="2180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26" name="Freeform: Shape 400">
                  <a:extLst>
                    <a:ext uri="{FF2B5EF4-FFF2-40B4-BE49-F238E27FC236}">
                      <a16:creationId xmlns:a16="http://schemas.microsoft.com/office/drawing/2014/main" xmlns="" id="{72EC15D6-692F-4CEA-AEB5-6DA7B29B9572}"/>
                    </a:ext>
                  </a:extLst>
                </p:cNvPr>
                <p:cNvSpPr/>
                <p:nvPr/>
              </p:nvSpPr>
              <p:spPr>
                <a:xfrm>
                  <a:off x="5770270" y="2180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27" name="Freeform: Shape 401">
                  <a:extLst>
                    <a:ext uri="{FF2B5EF4-FFF2-40B4-BE49-F238E27FC236}">
                      <a16:creationId xmlns:a16="http://schemas.microsoft.com/office/drawing/2014/main" xmlns="" id="{7A02C97B-9A4A-4263-8AB6-386D1A034D73}"/>
                    </a:ext>
                  </a:extLst>
                </p:cNvPr>
                <p:cNvSpPr/>
                <p:nvPr/>
              </p:nvSpPr>
              <p:spPr>
                <a:xfrm>
                  <a:off x="5808370" y="21995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28" name="Freeform: Shape 402">
                  <a:extLst>
                    <a:ext uri="{FF2B5EF4-FFF2-40B4-BE49-F238E27FC236}">
                      <a16:creationId xmlns:a16="http://schemas.microsoft.com/office/drawing/2014/main" xmlns="" id="{FB72851C-8844-48D7-BC6F-5590B23C8B8E}"/>
                    </a:ext>
                  </a:extLst>
                </p:cNvPr>
                <p:cNvSpPr/>
                <p:nvPr/>
              </p:nvSpPr>
              <p:spPr>
                <a:xfrm>
                  <a:off x="5827420" y="21995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29" name="Freeform: Shape 403">
                  <a:extLst>
                    <a:ext uri="{FF2B5EF4-FFF2-40B4-BE49-F238E27FC236}">
                      <a16:creationId xmlns:a16="http://schemas.microsoft.com/office/drawing/2014/main" xmlns="" id="{2C353D88-F118-4C0F-897E-1EAEB062BAD0}"/>
                    </a:ext>
                  </a:extLst>
                </p:cNvPr>
                <p:cNvSpPr/>
                <p:nvPr/>
              </p:nvSpPr>
              <p:spPr>
                <a:xfrm>
                  <a:off x="5865520" y="22376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30" name="Freeform: Shape 404">
                  <a:extLst>
                    <a:ext uri="{FF2B5EF4-FFF2-40B4-BE49-F238E27FC236}">
                      <a16:creationId xmlns:a16="http://schemas.microsoft.com/office/drawing/2014/main" xmlns="" id="{DE429CDD-1E75-411C-80AF-114E046DCB7B}"/>
                    </a:ext>
                  </a:extLst>
                </p:cNvPr>
                <p:cNvSpPr/>
                <p:nvPr/>
              </p:nvSpPr>
              <p:spPr>
                <a:xfrm>
                  <a:off x="5903620" y="22376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31" name="Freeform: Shape 405">
                  <a:extLst>
                    <a:ext uri="{FF2B5EF4-FFF2-40B4-BE49-F238E27FC236}">
                      <a16:creationId xmlns:a16="http://schemas.microsoft.com/office/drawing/2014/main" xmlns="" id="{3EAA4D31-3AB3-47D8-AA9A-AD917DDEC056}"/>
                    </a:ext>
                  </a:extLst>
                </p:cNvPr>
                <p:cNvSpPr/>
                <p:nvPr/>
              </p:nvSpPr>
              <p:spPr>
                <a:xfrm>
                  <a:off x="5960770" y="227571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32" name="Freeform: Shape 406">
                  <a:extLst>
                    <a:ext uri="{FF2B5EF4-FFF2-40B4-BE49-F238E27FC236}">
                      <a16:creationId xmlns:a16="http://schemas.microsoft.com/office/drawing/2014/main" xmlns="" id="{535F2961-1862-47BF-A3D1-030C2E5A9373}"/>
                    </a:ext>
                  </a:extLst>
                </p:cNvPr>
                <p:cNvSpPr/>
                <p:nvPr/>
              </p:nvSpPr>
              <p:spPr>
                <a:xfrm>
                  <a:off x="5998870" y="22947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33" name="Freeform: Shape 407">
                  <a:extLst>
                    <a:ext uri="{FF2B5EF4-FFF2-40B4-BE49-F238E27FC236}">
                      <a16:creationId xmlns:a16="http://schemas.microsoft.com/office/drawing/2014/main" xmlns="" id="{A2CE8828-F979-42F0-8F3A-58C3341AC322}"/>
                    </a:ext>
                  </a:extLst>
                </p:cNvPr>
                <p:cNvSpPr/>
                <p:nvPr/>
              </p:nvSpPr>
              <p:spPr>
                <a:xfrm>
                  <a:off x="6036970" y="23328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34" name="Freeform: Shape 408">
                  <a:extLst>
                    <a:ext uri="{FF2B5EF4-FFF2-40B4-BE49-F238E27FC236}">
                      <a16:creationId xmlns:a16="http://schemas.microsoft.com/office/drawing/2014/main" xmlns="" id="{C0F236CE-1F86-4D8A-A7AC-94629EB0381B}"/>
                    </a:ext>
                  </a:extLst>
                </p:cNvPr>
                <p:cNvSpPr/>
                <p:nvPr/>
              </p:nvSpPr>
              <p:spPr>
                <a:xfrm>
                  <a:off x="6056020" y="23328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35" name="Freeform: Shape 409">
                  <a:extLst>
                    <a:ext uri="{FF2B5EF4-FFF2-40B4-BE49-F238E27FC236}">
                      <a16:creationId xmlns:a16="http://schemas.microsoft.com/office/drawing/2014/main" xmlns="" id="{FC639512-90D7-49CD-BE74-24E262505746}"/>
                    </a:ext>
                  </a:extLst>
                </p:cNvPr>
                <p:cNvSpPr/>
                <p:nvPr/>
              </p:nvSpPr>
              <p:spPr>
                <a:xfrm>
                  <a:off x="6132220" y="23709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36" name="Freeform: Shape 410">
                  <a:extLst>
                    <a:ext uri="{FF2B5EF4-FFF2-40B4-BE49-F238E27FC236}">
                      <a16:creationId xmlns:a16="http://schemas.microsoft.com/office/drawing/2014/main" xmlns="" id="{A65FEF52-B4E8-4BB4-8691-688BE17F7B30}"/>
                    </a:ext>
                  </a:extLst>
                </p:cNvPr>
                <p:cNvSpPr/>
                <p:nvPr/>
              </p:nvSpPr>
              <p:spPr>
                <a:xfrm>
                  <a:off x="6227470" y="24090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37" name="Freeform: Shape 411">
                  <a:extLst>
                    <a:ext uri="{FF2B5EF4-FFF2-40B4-BE49-F238E27FC236}">
                      <a16:creationId xmlns:a16="http://schemas.microsoft.com/office/drawing/2014/main" xmlns="" id="{D0294DC6-0BF5-4201-BE04-9CDA1ADEC57E}"/>
                    </a:ext>
                  </a:extLst>
                </p:cNvPr>
                <p:cNvSpPr/>
                <p:nvPr/>
              </p:nvSpPr>
              <p:spPr>
                <a:xfrm>
                  <a:off x="6265570" y="24471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38" name="Freeform: Shape 412">
                  <a:extLst>
                    <a:ext uri="{FF2B5EF4-FFF2-40B4-BE49-F238E27FC236}">
                      <a16:creationId xmlns:a16="http://schemas.microsoft.com/office/drawing/2014/main" xmlns="" id="{B6F092EF-5EB6-4B43-ADF1-1E6309C418EB}"/>
                    </a:ext>
                  </a:extLst>
                </p:cNvPr>
                <p:cNvSpPr/>
                <p:nvPr/>
              </p:nvSpPr>
              <p:spPr>
                <a:xfrm>
                  <a:off x="6303670" y="2466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39" name="Freeform: Shape 413">
                  <a:extLst>
                    <a:ext uri="{FF2B5EF4-FFF2-40B4-BE49-F238E27FC236}">
                      <a16:creationId xmlns:a16="http://schemas.microsoft.com/office/drawing/2014/main" xmlns="" id="{73444C30-FF0D-44DA-B32A-26B89D259907}"/>
                    </a:ext>
                  </a:extLst>
                </p:cNvPr>
                <p:cNvSpPr/>
                <p:nvPr/>
              </p:nvSpPr>
              <p:spPr>
                <a:xfrm>
                  <a:off x="6341770" y="25043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40" name="Freeform: Shape 414">
                  <a:extLst>
                    <a:ext uri="{FF2B5EF4-FFF2-40B4-BE49-F238E27FC236}">
                      <a16:creationId xmlns:a16="http://schemas.microsoft.com/office/drawing/2014/main" xmlns="" id="{F3B4C401-67DD-4105-B701-4EFA324A2DBC}"/>
                    </a:ext>
                  </a:extLst>
                </p:cNvPr>
                <p:cNvSpPr/>
                <p:nvPr/>
              </p:nvSpPr>
              <p:spPr>
                <a:xfrm>
                  <a:off x="6398920" y="25424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41" name="Freeform: Shape 415">
                  <a:extLst>
                    <a:ext uri="{FF2B5EF4-FFF2-40B4-BE49-F238E27FC236}">
                      <a16:creationId xmlns:a16="http://schemas.microsoft.com/office/drawing/2014/main" xmlns="" id="{F7C1A0C8-A55C-4A11-A080-535CBEBB5C9E}"/>
                    </a:ext>
                  </a:extLst>
                </p:cNvPr>
                <p:cNvSpPr/>
                <p:nvPr/>
              </p:nvSpPr>
              <p:spPr>
                <a:xfrm>
                  <a:off x="6456070" y="25805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42" name="Freeform: Shape 416">
                  <a:extLst>
                    <a:ext uri="{FF2B5EF4-FFF2-40B4-BE49-F238E27FC236}">
                      <a16:creationId xmlns:a16="http://schemas.microsoft.com/office/drawing/2014/main" xmlns="" id="{8165A2C6-5EB2-44D7-8296-89750E06F287}"/>
                    </a:ext>
                  </a:extLst>
                </p:cNvPr>
                <p:cNvSpPr/>
                <p:nvPr/>
              </p:nvSpPr>
              <p:spPr>
                <a:xfrm>
                  <a:off x="6532270" y="265671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43" name="Freeform: Shape 417">
                  <a:extLst>
                    <a:ext uri="{FF2B5EF4-FFF2-40B4-BE49-F238E27FC236}">
                      <a16:creationId xmlns:a16="http://schemas.microsoft.com/office/drawing/2014/main" xmlns="" id="{14FAB2FD-EA7B-46ED-887F-C7C1741E5578}"/>
                    </a:ext>
                  </a:extLst>
                </p:cNvPr>
                <p:cNvSpPr/>
                <p:nvPr/>
              </p:nvSpPr>
              <p:spPr>
                <a:xfrm>
                  <a:off x="6589420" y="269481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44" name="Freeform: Shape 418">
                  <a:extLst>
                    <a:ext uri="{FF2B5EF4-FFF2-40B4-BE49-F238E27FC236}">
                      <a16:creationId xmlns:a16="http://schemas.microsoft.com/office/drawing/2014/main" xmlns="" id="{ADF608F1-2609-4F6F-91AE-5883E189FB93}"/>
                    </a:ext>
                  </a:extLst>
                </p:cNvPr>
                <p:cNvSpPr/>
                <p:nvPr/>
              </p:nvSpPr>
              <p:spPr>
                <a:xfrm>
                  <a:off x="6646570" y="27329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45" name="Freeform: Shape 419">
                  <a:extLst>
                    <a:ext uri="{FF2B5EF4-FFF2-40B4-BE49-F238E27FC236}">
                      <a16:creationId xmlns:a16="http://schemas.microsoft.com/office/drawing/2014/main" xmlns="" id="{94FEC3D5-145A-4943-9192-2C45CE0A054F}"/>
                    </a:ext>
                  </a:extLst>
                </p:cNvPr>
                <p:cNvSpPr/>
                <p:nvPr/>
              </p:nvSpPr>
              <p:spPr>
                <a:xfrm>
                  <a:off x="6684670" y="27710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46" name="Freeform: Shape 420">
                  <a:extLst>
                    <a:ext uri="{FF2B5EF4-FFF2-40B4-BE49-F238E27FC236}">
                      <a16:creationId xmlns:a16="http://schemas.microsoft.com/office/drawing/2014/main" xmlns="" id="{FC4AB263-977D-48A4-A273-2ED0701F4583}"/>
                    </a:ext>
                  </a:extLst>
                </p:cNvPr>
                <p:cNvSpPr/>
                <p:nvPr/>
              </p:nvSpPr>
              <p:spPr>
                <a:xfrm>
                  <a:off x="6741820" y="27900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47" name="Freeform: Shape 421">
                  <a:extLst>
                    <a:ext uri="{FF2B5EF4-FFF2-40B4-BE49-F238E27FC236}">
                      <a16:creationId xmlns:a16="http://schemas.microsoft.com/office/drawing/2014/main" xmlns="" id="{BC77D641-7D44-49BE-ACBE-1F56F67B269A}"/>
                    </a:ext>
                  </a:extLst>
                </p:cNvPr>
                <p:cNvSpPr/>
                <p:nvPr/>
              </p:nvSpPr>
              <p:spPr>
                <a:xfrm>
                  <a:off x="681802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48" name="Freeform: Shape 422">
                  <a:extLst>
                    <a:ext uri="{FF2B5EF4-FFF2-40B4-BE49-F238E27FC236}">
                      <a16:creationId xmlns:a16="http://schemas.microsoft.com/office/drawing/2014/main" xmlns="" id="{B258C4A1-1251-4459-A455-9AF6D969DC76}"/>
                    </a:ext>
                  </a:extLst>
                </p:cNvPr>
                <p:cNvSpPr/>
                <p:nvPr/>
              </p:nvSpPr>
              <p:spPr>
                <a:xfrm>
                  <a:off x="685612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49" name="Freeform: Shape 423">
                  <a:extLst>
                    <a:ext uri="{FF2B5EF4-FFF2-40B4-BE49-F238E27FC236}">
                      <a16:creationId xmlns:a16="http://schemas.microsoft.com/office/drawing/2014/main" xmlns="" id="{C1BBC701-2AEF-49DC-8D60-69FCF8FCACB5}"/>
                    </a:ext>
                  </a:extLst>
                </p:cNvPr>
                <p:cNvSpPr/>
                <p:nvPr/>
              </p:nvSpPr>
              <p:spPr>
                <a:xfrm>
                  <a:off x="689422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50" name="Freeform: Shape 424">
                  <a:extLst>
                    <a:ext uri="{FF2B5EF4-FFF2-40B4-BE49-F238E27FC236}">
                      <a16:creationId xmlns:a16="http://schemas.microsoft.com/office/drawing/2014/main" xmlns="" id="{30AD23B3-1F56-46D8-9C24-B75602B20254}"/>
                    </a:ext>
                  </a:extLst>
                </p:cNvPr>
                <p:cNvSpPr/>
                <p:nvPr/>
              </p:nvSpPr>
              <p:spPr>
                <a:xfrm>
                  <a:off x="691327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51" name="Freeform: Shape 425">
                  <a:extLst>
                    <a:ext uri="{FF2B5EF4-FFF2-40B4-BE49-F238E27FC236}">
                      <a16:creationId xmlns:a16="http://schemas.microsoft.com/office/drawing/2014/main" xmlns="" id="{AD61D545-E407-471D-8C27-5BAE52161E94}"/>
                    </a:ext>
                  </a:extLst>
                </p:cNvPr>
                <p:cNvSpPr/>
                <p:nvPr/>
              </p:nvSpPr>
              <p:spPr>
                <a:xfrm>
                  <a:off x="6989470" y="28662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52" name="Freeform: Shape 426">
                  <a:extLst>
                    <a:ext uri="{FF2B5EF4-FFF2-40B4-BE49-F238E27FC236}">
                      <a16:creationId xmlns:a16="http://schemas.microsoft.com/office/drawing/2014/main" xmlns="" id="{6CC63B4C-DBCB-4CBE-9635-8F28AE4B83F6}"/>
                    </a:ext>
                  </a:extLst>
                </p:cNvPr>
                <p:cNvSpPr/>
                <p:nvPr/>
              </p:nvSpPr>
              <p:spPr>
                <a:xfrm>
                  <a:off x="7027570" y="28662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53" name="Freeform: Shape 427">
                  <a:extLst>
                    <a:ext uri="{FF2B5EF4-FFF2-40B4-BE49-F238E27FC236}">
                      <a16:creationId xmlns:a16="http://schemas.microsoft.com/office/drawing/2014/main" xmlns="" id="{76FC40EA-F115-4E21-948A-DB4D7F9DD2F5}"/>
                    </a:ext>
                  </a:extLst>
                </p:cNvPr>
                <p:cNvSpPr/>
                <p:nvPr/>
              </p:nvSpPr>
              <p:spPr>
                <a:xfrm>
                  <a:off x="7084720" y="288531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54" name="Freeform: Shape 428">
                  <a:extLst>
                    <a:ext uri="{FF2B5EF4-FFF2-40B4-BE49-F238E27FC236}">
                      <a16:creationId xmlns:a16="http://schemas.microsoft.com/office/drawing/2014/main" xmlns="" id="{8203D966-D8A9-4860-84BA-7662E7745027}"/>
                    </a:ext>
                  </a:extLst>
                </p:cNvPr>
                <p:cNvSpPr/>
                <p:nvPr/>
              </p:nvSpPr>
              <p:spPr>
                <a:xfrm>
                  <a:off x="7103770" y="288531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55" name="Freeform: Shape 429">
                  <a:extLst>
                    <a:ext uri="{FF2B5EF4-FFF2-40B4-BE49-F238E27FC236}">
                      <a16:creationId xmlns:a16="http://schemas.microsoft.com/office/drawing/2014/main" xmlns="" id="{63555425-BD26-4B90-BE48-D3F93F3C81EA}"/>
                    </a:ext>
                  </a:extLst>
                </p:cNvPr>
                <p:cNvSpPr/>
                <p:nvPr/>
              </p:nvSpPr>
              <p:spPr>
                <a:xfrm>
                  <a:off x="7141870" y="288531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56" name="Freeform: Shape 430">
                  <a:extLst>
                    <a:ext uri="{FF2B5EF4-FFF2-40B4-BE49-F238E27FC236}">
                      <a16:creationId xmlns:a16="http://schemas.microsoft.com/office/drawing/2014/main" xmlns="" id="{E373B1FD-5421-4FE7-9E51-865FB9705F78}"/>
                    </a:ext>
                  </a:extLst>
                </p:cNvPr>
                <p:cNvSpPr/>
                <p:nvPr/>
              </p:nvSpPr>
              <p:spPr>
                <a:xfrm>
                  <a:off x="7179970" y="29043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57" name="Freeform: Shape 431">
                  <a:extLst>
                    <a:ext uri="{FF2B5EF4-FFF2-40B4-BE49-F238E27FC236}">
                      <a16:creationId xmlns:a16="http://schemas.microsoft.com/office/drawing/2014/main" xmlns="" id="{545577D7-7B54-4284-9AB8-DC26B0058FF7}"/>
                    </a:ext>
                  </a:extLst>
                </p:cNvPr>
                <p:cNvSpPr/>
                <p:nvPr/>
              </p:nvSpPr>
              <p:spPr>
                <a:xfrm>
                  <a:off x="7179970" y="29043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58" name="Freeform: Shape 432">
                  <a:extLst>
                    <a:ext uri="{FF2B5EF4-FFF2-40B4-BE49-F238E27FC236}">
                      <a16:creationId xmlns:a16="http://schemas.microsoft.com/office/drawing/2014/main" xmlns="" id="{0CFFF830-AE26-4C3F-8BA0-50BF5A00D53F}"/>
                    </a:ext>
                  </a:extLst>
                </p:cNvPr>
                <p:cNvSpPr/>
                <p:nvPr/>
              </p:nvSpPr>
              <p:spPr>
                <a:xfrm>
                  <a:off x="7408570" y="29996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fr-FR" dirty="0"/>
                </a:p>
              </p:txBody>
            </p:sp>
            <p:sp>
              <p:nvSpPr>
                <p:cNvPr id="59" name="Freeform: Shape 433">
                  <a:extLst>
                    <a:ext uri="{FF2B5EF4-FFF2-40B4-BE49-F238E27FC236}">
                      <a16:creationId xmlns:a16="http://schemas.microsoft.com/office/drawing/2014/main" xmlns="" id="{1D67A0A0-3E8B-4679-B210-B389C920AEBB}"/>
                    </a:ext>
                  </a:extLst>
                </p:cNvPr>
                <p:cNvSpPr/>
                <p:nvPr/>
              </p:nvSpPr>
              <p:spPr>
                <a:xfrm>
                  <a:off x="8780170" y="33996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60" name="Freeform: Shape 434">
                  <a:extLst>
                    <a:ext uri="{FF2B5EF4-FFF2-40B4-BE49-F238E27FC236}">
                      <a16:creationId xmlns:a16="http://schemas.microsoft.com/office/drawing/2014/main" xmlns="" id="{7B4854F0-1BCC-4E86-B88D-A5B3963C293F}"/>
                    </a:ext>
                  </a:extLst>
                </p:cNvPr>
                <p:cNvSpPr/>
                <p:nvPr/>
              </p:nvSpPr>
              <p:spPr>
                <a:xfrm>
                  <a:off x="918022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61" name="Freeform: Shape 435">
                  <a:extLst>
                    <a:ext uri="{FF2B5EF4-FFF2-40B4-BE49-F238E27FC236}">
                      <a16:creationId xmlns:a16="http://schemas.microsoft.com/office/drawing/2014/main" xmlns="" id="{0AD2AA05-AA1E-4B39-944E-B87AAE97B7AF}"/>
                    </a:ext>
                  </a:extLst>
                </p:cNvPr>
                <p:cNvSpPr/>
                <p:nvPr/>
              </p:nvSpPr>
              <p:spPr>
                <a:xfrm>
                  <a:off x="91992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62" name="Freeform: Shape 436">
                  <a:extLst>
                    <a:ext uri="{FF2B5EF4-FFF2-40B4-BE49-F238E27FC236}">
                      <a16:creationId xmlns:a16="http://schemas.microsoft.com/office/drawing/2014/main" xmlns="" id="{0CA41860-7756-42D3-98DB-35239D602326}"/>
                    </a:ext>
                  </a:extLst>
                </p:cNvPr>
                <p:cNvSpPr/>
                <p:nvPr/>
              </p:nvSpPr>
              <p:spPr>
                <a:xfrm>
                  <a:off x="921832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63" name="Freeform: Shape 437">
                  <a:extLst>
                    <a:ext uri="{FF2B5EF4-FFF2-40B4-BE49-F238E27FC236}">
                      <a16:creationId xmlns:a16="http://schemas.microsoft.com/office/drawing/2014/main" xmlns="" id="{4C8703D4-FA15-4F46-AB14-12B14C818DD4}"/>
                    </a:ext>
                  </a:extLst>
                </p:cNvPr>
                <p:cNvSpPr/>
                <p:nvPr/>
              </p:nvSpPr>
              <p:spPr>
                <a:xfrm>
                  <a:off x="92373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64" name="Freeform: Shape 438">
                  <a:extLst>
                    <a:ext uri="{FF2B5EF4-FFF2-40B4-BE49-F238E27FC236}">
                      <a16:creationId xmlns:a16="http://schemas.microsoft.com/office/drawing/2014/main" xmlns="" id="{DB4966CC-A4A5-45F0-B0BF-868DBD8A933B}"/>
                    </a:ext>
                  </a:extLst>
                </p:cNvPr>
                <p:cNvSpPr/>
                <p:nvPr/>
              </p:nvSpPr>
              <p:spPr>
                <a:xfrm>
                  <a:off x="92754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65" name="Freeform: Shape 439">
                  <a:extLst>
                    <a:ext uri="{FF2B5EF4-FFF2-40B4-BE49-F238E27FC236}">
                      <a16:creationId xmlns:a16="http://schemas.microsoft.com/office/drawing/2014/main" xmlns="" id="{344E803C-F360-4F09-A588-E01E3D9ADF48}"/>
                    </a:ext>
                  </a:extLst>
                </p:cNvPr>
                <p:cNvSpPr/>
                <p:nvPr/>
              </p:nvSpPr>
              <p:spPr>
                <a:xfrm>
                  <a:off x="929452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66" name="Freeform: Shape 440">
                  <a:extLst>
                    <a:ext uri="{FF2B5EF4-FFF2-40B4-BE49-F238E27FC236}">
                      <a16:creationId xmlns:a16="http://schemas.microsoft.com/office/drawing/2014/main" xmlns="" id="{BC5EE6D7-22EE-4355-9154-65A7AF3D040B}"/>
                    </a:ext>
                  </a:extLst>
                </p:cNvPr>
                <p:cNvSpPr/>
                <p:nvPr/>
              </p:nvSpPr>
              <p:spPr>
                <a:xfrm>
                  <a:off x="93135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67" name="Freeform: Shape 441">
                  <a:extLst>
                    <a:ext uri="{FF2B5EF4-FFF2-40B4-BE49-F238E27FC236}">
                      <a16:creationId xmlns:a16="http://schemas.microsoft.com/office/drawing/2014/main" xmlns="" id="{3CF6CD6D-1723-42A5-A37A-1FD86DCE109E}"/>
                    </a:ext>
                  </a:extLst>
                </p:cNvPr>
                <p:cNvSpPr/>
                <p:nvPr/>
              </p:nvSpPr>
              <p:spPr>
                <a:xfrm>
                  <a:off x="93516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68" name="Freeform: Shape 442">
                  <a:extLst>
                    <a:ext uri="{FF2B5EF4-FFF2-40B4-BE49-F238E27FC236}">
                      <a16:creationId xmlns:a16="http://schemas.microsoft.com/office/drawing/2014/main" xmlns="" id="{117605AA-23AD-4246-860D-1A634DC4AF9A}"/>
                    </a:ext>
                  </a:extLst>
                </p:cNvPr>
                <p:cNvSpPr/>
                <p:nvPr/>
              </p:nvSpPr>
              <p:spPr>
                <a:xfrm>
                  <a:off x="94088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69" name="Freeform: Shape 443">
                  <a:extLst>
                    <a:ext uri="{FF2B5EF4-FFF2-40B4-BE49-F238E27FC236}">
                      <a16:creationId xmlns:a16="http://schemas.microsoft.com/office/drawing/2014/main" xmlns="" id="{8DE5924E-D39C-417E-B27F-823E19CC810A}"/>
                    </a:ext>
                  </a:extLst>
                </p:cNvPr>
                <p:cNvSpPr/>
                <p:nvPr/>
              </p:nvSpPr>
              <p:spPr>
                <a:xfrm>
                  <a:off x="94469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70" name="Freeform: Shape 444">
                  <a:extLst>
                    <a:ext uri="{FF2B5EF4-FFF2-40B4-BE49-F238E27FC236}">
                      <a16:creationId xmlns:a16="http://schemas.microsoft.com/office/drawing/2014/main" xmlns="" id="{DC8FA912-2B1E-4605-AC8A-6B8DDA818009}"/>
                    </a:ext>
                  </a:extLst>
                </p:cNvPr>
                <p:cNvSpPr/>
                <p:nvPr/>
              </p:nvSpPr>
              <p:spPr>
                <a:xfrm>
                  <a:off x="946597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71" name="Freeform: Shape 445">
                  <a:extLst>
                    <a:ext uri="{FF2B5EF4-FFF2-40B4-BE49-F238E27FC236}">
                      <a16:creationId xmlns:a16="http://schemas.microsoft.com/office/drawing/2014/main" xmlns="" id="{3EDE1BE8-7264-4DD9-8D2D-8E17DF5C06F6}"/>
                    </a:ext>
                  </a:extLst>
                </p:cNvPr>
                <p:cNvSpPr/>
                <p:nvPr/>
              </p:nvSpPr>
              <p:spPr>
                <a:xfrm>
                  <a:off x="94850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72" name="Freeform: Shape 446">
                  <a:extLst>
                    <a:ext uri="{FF2B5EF4-FFF2-40B4-BE49-F238E27FC236}">
                      <a16:creationId xmlns:a16="http://schemas.microsoft.com/office/drawing/2014/main" xmlns="" id="{18587DE8-6411-4C75-8B47-9BDAE76E3AA0}"/>
                    </a:ext>
                  </a:extLst>
                </p:cNvPr>
                <p:cNvSpPr/>
                <p:nvPr/>
              </p:nvSpPr>
              <p:spPr>
                <a:xfrm>
                  <a:off x="95231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73" name="Freeform: Shape 447">
                  <a:extLst>
                    <a:ext uri="{FF2B5EF4-FFF2-40B4-BE49-F238E27FC236}">
                      <a16:creationId xmlns:a16="http://schemas.microsoft.com/office/drawing/2014/main" xmlns="" id="{9A36B7EA-8690-4A89-81AE-20236872F648}"/>
                    </a:ext>
                  </a:extLst>
                </p:cNvPr>
                <p:cNvSpPr/>
                <p:nvPr/>
              </p:nvSpPr>
              <p:spPr>
                <a:xfrm>
                  <a:off x="95612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74" name="Freeform: Shape 448">
                  <a:extLst>
                    <a:ext uri="{FF2B5EF4-FFF2-40B4-BE49-F238E27FC236}">
                      <a16:creationId xmlns:a16="http://schemas.microsoft.com/office/drawing/2014/main" xmlns="" id="{7762852B-85A6-4B7F-8F02-D8969AFE57F6}"/>
                    </a:ext>
                  </a:extLst>
                </p:cNvPr>
                <p:cNvSpPr/>
                <p:nvPr/>
              </p:nvSpPr>
              <p:spPr>
                <a:xfrm>
                  <a:off x="95993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75" name="Freeform: Shape 449">
                  <a:extLst>
                    <a:ext uri="{FF2B5EF4-FFF2-40B4-BE49-F238E27FC236}">
                      <a16:creationId xmlns:a16="http://schemas.microsoft.com/office/drawing/2014/main" xmlns="" id="{926BB233-D39F-4768-BDB4-AFD0D8FDC492}"/>
                    </a:ext>
                  </a:extLst>
                </p:cNvPr>
                <p:cNvSpPr/>
                <p:nvPr/>
              </p:nvSpPr>
              <p:spPr>
                <a:xfrm>
                  <a:off x="95993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76" name="Freeform: Shape 450">
                  <a:extLst>
                    <a:ext uri="{FF2B5EF4-FFF2-40B4-BE49-F238E27FC236}">
                      <a16:creationId xmlns:a16="http://schemas.microsoft.com/office/drawing/2014/main" xmlns="" id="{59934613-914C-401F-BEDB-8B79C5478AC6}"/>
                    </a:ext>
                  </a:extLst>
                </p:cNvPr>
                <p:cNvSpPr/>
                <p:nvPr/>
              </p:nvSpPr>
              <p:spPr>
                <a:xfrm>
                  <a:off x="96183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77" name="Freeform: Shape 451">
                  <a:extLst>
                    <a:ext uri="{FF2B5EF4-FFF2-40B4-BE49-F238E27FC236}">
                      <a16:creationId xmlns:a16="http://schemas.microsoft.com/office/drawing/2014/main" xmlns="" id="{0996169D-BD5B-401D-B7FC-A40773D2A63B}"/>
                    </a:ext>
                  </a:extLst>
                </p:cNvPr>
                <p:cNvSpPr/>
                <p:nvPr/>
              </p:nvSpPr>
              <p:spPr>
                <a:xfrm>
                  <a:off x="96374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78" name="Freeform: Shape 452">
                  <a:extLst>
                    <a:ext uri="{FF2B5EF4-FFF2-40B4-BE49-F238E27FC236}">
                      <a16:creationId xmlns:a16="http://schemas.microsoft.com/office/drawing/2014/main" xmlns="" id="{6FEF2FF9-2AB0-480B-91C9-FBCF0EDC2BCF}"/>
                    </a:ext>
                  </a:extLst>
                </p:cNvPr>
                <p:cNvSpPr/>
                <p:nvPr/>
              </p:nvSpPr>
              <p:spPr>
                <a:xfrm>
                  <a:off x="96564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79" name="Freeform: Shape 453">
                  <a:extLst>
                    <a:ext uri="{FF2B5EF4-FFF2-40B4-BE49-F238E27FC236}">
                      <a16:creationId xmlns:a16="http://schemas.microsoft.com/office/drawing/2014/main" xmlns="" id="{82F5DAA1-0954-43CC-B862-D0C3DD5162EA}"/>
                    </a:ext>
                  </a:extLst>
                </p:cNvPr>
                <p:cNvSpPr/>
                <p:nvPr/>
              </p:nvSpPr>
              <p:spPr>
                <a:xfrm>
                  <a:off x="96945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80" name="Freeform: Shape 454">
                  <a:extLst>
                    <a:ext uri="{FF2B5EF4-FFF2-40B4-BE49-F238E27FC236}">
                      <a16:creationId xmlns:a16="http://schemas.microsoft.com/office/drawing/2014/main" xmlns="" id="{FF7DF849-7101-42E8-84F5-054CEEA6CC06}"/>
                    </a:ext>
                  </a:extLst>
                </p:cNvPr>
                <p:cNvSpPr/>
                <p:nvPr/>
              </p:nvSpPr>
              <p:spPr>
                <a:xfrm>
                  <a:off x="97136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81" name="Freeform: Shape 455">
                  <a:extLst>
                    <a:ext uri="{FF2B5EF4-FFF2-40B4-BE49-F238E27FC236}">
                      <a16:creationId xmlns:a16="http://schemas.microsoft.com/office/drawing/2014/main" xmlns="" id="{BC4BCD16-1FB9-4975-90F6-8E09F3A14E20}"/>
                    </a:ext>
                  </a:extLst>
                </p:cNvPr>
                <p:cNvSpPr/>
                <p:nvPr/>
              </p:nvSpPr>
              <p:spPr>
                <a:xfrm>
                  <a:off x="97517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82" name="Freeform: Shape 456">
                  <a:extLst>
                    <a:ext uri="{FF2B5EF4-FFF2-40B4-BE49-F238E27FC236}">
                      <a16:creationId xmlns:a16="http://schemas.microsoft.com/office/drawing/2014/main" xmlns="" id="{2B373398-B569-40C8-BFAD-E0060089CB80}"/>
                    </a:ext>
                  </a:extLst>
                </p:cNvPr>
                <p:cNvSpPr/>
                <p:nvPr/>
              </p:nvSpPr>
              <p:spPr>
                <a:xfrm>
                  <a:off x="97707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83" name="Freeform: Shape 457">
                  <a:extLst>
                    <a:ext uri="{FF2B5EF4-FFF2-40B4-BE49-F238E27FC236}">
                      <a16:creationId xmlns:a16="http://schemas.microsoft.com/office/drawing/2014/main" xmlns="" id="{8495ADD6-1FEE-4C4F-9FB1-4070060282A1}"/>
                    </a:ext>
                  </a:extLst>
                </p:cNvPr>
                <p:cNvSpPr/>
                <p:nvPr/>
              </p:nvSpPr>
              <p:spPr>
                <a:xfrm>
                  <a:off x="97898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84" name="Freeform: Shape 458">
                  <a:extLst>
                    <a:ext uri="{FF2B5EF4-FFF2-40B4-BE49-F238E27FC236}">
                      <a16:creationId xmlns:a16="http://schemas.microsoft.com/office/drawing/2014/main" xmlns="" id="{4890F1D5-8684-4FA5-AD9D-0AC57ADBC66F}"/>
                    </a:ext>
                  </a:extLst>
                </p:cNvPr>
                <p:cNvSpPr/>
                <p:nvPr/>
              </p:nvSpPr>
              <p:spPr>
                <a:xfrm>
                  <a:off x="982792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85" name="Freeform: Shape 459">
                  <a:extLst>
                    <a:ext uri="{FF2B5EF4-FFF2-40B4-BE49-F238E27FC236}">
                      <a16:creationId xmlns:a16="http://schemas.microsoft.com/office/drawing/2014/main" xmlns="" id="{806276FD-95E7-4F6E-BFBF-6A6D0E5345BE}"/>
                    </a:ext>
                  </a:extLst>
                </p:cNvPr>
                <p:cNvSpPr/>
                <p:nvPr/>
              </p:nvSpPr>
              <p:spPr>
                <a:xfrm>
                  <a:off x="984697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86" name="Freeform: Shape 460">
                  <a:extLst>
                    <a:ext uri="{FF2B5EF4-FFF2-40B4-BE49-F238E27FC236}">
                      <a16:creationId xmlns:a16="http://schemas.microsoft.com/office/drawing/2014/main" xmlns="" id="{1CA79216-4E13-4945-81EF-153818F0A39C}"/>
                    </a:ext>
                  </a:extLst>
                </p:cNvPr>
                <p:cNvSpPr/>
                <p:nvPr/>
              </p:nvSpPr>
              <p:spPr>
                <a:xfrm>
                  <a:off x="986602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87" name="Freeform: Shape 461">
                  <a:extLst>
                    <a:ext uri="{FF2B5EF4-FFF2-40B4-BE49-F238E27FC236}">
                      <a16:creationId xmlns:a16="http://schemas.microsoft.com/office/drawing/2014/main" xmlns="" id="{05DE9F78-AB89-4B8B-831B-D2606F5C40B6}"/>
                    </a:ext>
                  </a:extLst>
                </p:cNvPr>
                <p:cNvSpPr/>
                <p:nvPr/>
              </p:nvSpPr>
              <p:spPr>
                <a:xfrm>
                  <a:off x="988507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88" name="Freeform: Shape 462">
                  <a:extLst>
                    <a:ext uri="{FF2B5EF4-FFF2-40B4-BE49-F238E27FC236}">
                      <a16:creationId xmlns:a16="http://schemas.microsoft.com/office/drawing/2014/main" xmlns="" id="{915D7E54-BE5C-42BB-984F-A7A1809E2A8D}"/>
                    </a:ext>
                  </a:extLst>
                </p:cNvPr>
                <p:cNvSpPr/>
                <p:nvPr/>
              </p:nvSpPr>
              <p:spPr>
                <a:xfrm>
                  <a:off x="990412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89" name="Freeform: Shape 463">
                  <a:extLst>
                    <a:ext uri="{FF2B5EF4-FFF2-40B4-BE49-F238E27FC236}">
                      <a16:creationId xmlns:a16="http://schemas.microsoft.com/office/drawing/2014/main" xmlns="" id="{1B37BE37-D041-4EC4-A8C8-1E54BD1B767F}"/>
                    </a:ext>
                  </a:extLst>
                </p:cNvPr>
                <p:cNvSpPr/>
                <p:nvPr/>
              </p:nvSpPr>
              <p:spPr>
                <a:xfrm>
                  <a:off x="9961270"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90" name="Freeform: Shape 464">
                  <a:extLst>
                    <a:ext uri="{FF2B5EF4-FFF2-40B4-BE49-F238E27FC236}">
                      <a16:creationId xmlns:a16="http://schemas.microsoft.com/office/drawing/2014/main" xmlns="" id="{4D06301C-FC99-4C94-B693-1EAC9008E69F}"/>
                    </a:ext>
                  </a:extLst>
                </p:cNvPr>
                <p:cNvSpPr/>
                <p:nvPr/>
              </p:nvSpPr>
              <p:spPr>
                <a:xfrm>
                  <a:off x="9999370"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91" name="Freeform: Shape 465">
                  <a:extLst>
                    <a:ext uri="{FF2B5EF4-FFF2-40B4-BE49-F238E27FC236}">
                      <a16:creationId xmlns:a16="http://schemas.microsoft.com/office/drawing/2014/main" xmlns="" id="{DC9F2A0A-3501-4672-AFCE-D2119E2B57F1}"/>
                    </a:ext>
                  </a:extLst>
                </p:cNvPr>
                <p:cNvSpPr/>
                <p:nvPr/>
              </p:nvSpPr>
              <p:spPr>
                <a:xfrm>
                  <a:off x="10018420"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92" name="Freeform: Shape 466">
                  <a:extLst>
                    <a:ext uri="{FF2B5EF4-FFF2-40B4-BE49-F238E27FC236}">
                      <a16:creationId xmlns:a16="http://schemas.microsoft.com/office/drawing/2014/main" xmlns="" id="{AE10F955-6D10-46A8-BC15-2662F4BF84F4}"/>
                    </a:ext>
                  </a:extLst>
                </p:cNvPr>
                <p:cNvSpPr/>
                <p:nvPr/>
              </p:nvSpPr>
              <p:spPr>
                <a:xfrm>
                  <a:off x="100374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93" name="Freeform: Shape 467">
                  <a:extLst>
                    <a:ext uri="{FF2B5EF4-FFF2-40B4-BE49-F238E27FC236}">
                      <a16:creationId xmlns:a16="http://schemas.microsoft.com/office/drawing/2014/main" xmlns="" id="{CBA1E218-4545-45DF-B426-D41D36397C5B}"/>
                    </a:ext>
                  </a:extLst>
                </p:cNvPr>
                <p:cNvSpPr/>
                <p:nvPr/>
              </p:nvSpPr>
              <p:spPr>
                <a:xfrm>
                  <a:off x="100755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94" name="Freeform: Shape 468">
                  <a:extLst>
                    <a:ext uri="{FF2B5EF4-FFF2-40B4-BE49-F238E27FC236}">
                      <a16:creationId xmlns:a16="http://schemas.microsoft.com/office/drawing/2014/main" xmlns="" id="{88FEBF0C-485F-4FE4-B2CD-29C2907020E3}"/>
                    </a:ext>
                  </a:extLst>
                </p:cNvPr>
                <p:cNvSpPr/>
                <p:nvPr/>
              </p:nvSpPr>
              <p:spPr>
                <a:xfrm>
                  <a:off x="1009462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95" name="Freeform: Shape 469">
                  <a:extLst>
                    <a:ext uri="{FF2B5EF4-FFF2-40B4-BE49-F238E27FC236}">
                      <a16:creationId xmlns:a16="http://schemas.microsoft.com/office/drawing/2014/main" xmlns="" id="{4AA51FCA-2287-47FB-9A1F-75C11DAFD0DC}"/>
                    </a:ext>
                  </a:extLst>
                </p:cNvPr>
                <p:cNvSpPr/>
                <p:nvPr/>
              </p:nvSpPr>
              <p:spPr>
                <a:xfrm>
                  <a:off x="101136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96" name="Freeform: Shape 470">
                  <a:extLst>
                    <a:ext uri="{FF2B5EF4-FFF2-40B4-BE49-F238E27FC236}">
                      <a16:creationId xmlns:a16="http://schemas.microsoft.com/office/drawing/2014/main" xmlns="" id="{3767E204-F0AC-4173-A1A7-B9FFFE90FD79}"/>
                    </a:ext>
                  </a:extLst>
                </p:cNvPr>
                <p:cNvSpPr/>
                <p:nvPr/>
              </p:nvSpPr>
              <p:spPr>
                <a:xfrm>
                  <a:off x="101136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97" name="Freeform: Shape 471">
                  <a:extLst>
                    <a:ext uri="{FF2B5EF4-FFF2-40B4-BE49-F238E27FC236}">
                      <a16:creationId xmlns:a16="http://schemas.microsoft.com/office/drawing/2014/main" xmlns="" id="{5BB310C2-7EF8-4275-BF34-93A6C7E7BD92}"/>
                    </a:ext>
                  </a:extLst>
                </p:cNvPr>
                <p:cNvSpPr/>
                <p:nvPr/>
              </p:nvSpPr>
              <p:spPr>
                <a:xfrm>
                  <a:off x="101517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98" name="Freeform: Shape 472">
                  <a:extLst>
                    <a:ext uri="{FF2B5EF4-FFF2-40B4-BE49-F238E27FC236}">
                      <a16:creationId xmlns:a16="http://schemas.microsoft.com/office/drawing/2014/main" xmlns="" id="{4A7EEAA4-01D5-42F2-A8A1-3DBBAFF09297}"/>
                    </a:ext>
                  </a:extLst>
                </p:cNvPr>
                <p:cNvSpPr/>
                <p:nvPr/>
              </p:nvSpPr>
              <p:spPr>
                <a:xfrm>
                  <a:off x="101708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99" name="Freeform: Shape 473">
                  <a:extLst>
                    <a:ext uri="{FF2B5EF4-FFF2-40B4-BE49-F238E27FC236}">
                      <a16:creationId xmlns:a16="http://schemas.microsoft.com/office/drawing/2014/main" xmlns="" id="{DDB1D811-FD74-43D6-A9E1-DC70C8581553}"/>
                    </a:ext>
                  </a:extLst>
                </p:cNvPr>
                <p:cNvSpPr/>
                <p:nvPr/>
              </p:nvSpPr>
              <p:spPr>
                <a:xfrm>
                  <a:off x="102089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00" name="Freeform: Shape 474">
                  <a:extLst>
                    <a:ext uri="{FF2B5EF4-FFF2-40B4-BE49-F238E27FC236}">
                      <a16:creationId xmlns:a16="http://schemas.microsoft.com/office/drawing/2014/main" xmlns="" id="{F603690D-1F53-49F5-B813-A9D1242496B3}"/>
                    </a:ext>
                  </a:extLst>
                </p:cNvPr>
                <p:cNvSpPr/>
                <p:nvPr/>
              </p:nvSpPr>
              <p:spPr>
                <a:xfrm>
                  <a:off x="102470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01" name="Freeform: Shape 475">
                  <a:extLst>
                    <a:ext uri="{FF2B5EF4-FFF2-40B4-BE49-F238E27FC236}">
                      <a16:creationId xmlns:a16="http://schemas.microsoft.com/office/drawing/2014/main" xmlns="" id="{EE74EEC4-04A4-4B47-925D-6BBCFB1D1C74}"/>
                    </a:ext>
                  </a:extLst>
                </p:cNvPr>
                <p:cNvSpPr/>
                <p:nvPr/>
              </p:nvSpPr>
              <p:spPr>
                <a:xfrm>
                  <a:off x="102851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02" name="Freeform: Shape 476">
                  <a:extLst>
                    <a:ext uri="{FF2B5EF4-FFF2-40B4-BE49-F238E27FC236}">
                      <a16:creationId xmlns:a16="http://schemas.microsoft.com/office/drawing/2014/main" xmlns="" id="{61DB783B-8516-4885-9F3C-31A4A6B615D0}"/>
                    </a:ext>
                  </a:extLst>
                </p:cNvPr>
                <p:cNvSpPr/>
                <p:nvPr/>
              </p:nvSpPr>
              <p:spPr>
                <a:xfrm>
                  <a:off x="103232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03" name="Freeform: Shape 477">
                  <a:extLst>
                    <a:ext uri="{FF2B5EF4-FFF2-40B4-BE49-F238E27FC236}">
                      <a16:creationId xmlns:a16="http://schemas.microsoft.com/office/drawing/2014/main" xmlns="" id="{967E4891-6C38-44A3-AF19-F8AF16E6A5DE}"/>
                    </a:ext>
                  </a:extLst>
                </p:cNvPr>
                <p:cNvSpPr/>
                <p:nvPr/>
              </p:nvSpPr>
              <p:spPr>
                <a:xfrm>
                  <a:off x="103803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04" name="Freeform: Shape 478">
                  <a:extLst>
                    <a:ext uri="{FF2B5EF4-FFF2-40B4-BE49-F238E27FC236}">
                      <a16:creationId xmlns:a16="http://schemas.microsoft.com/office/drawing/2014/main" xmlns="" id="{202E473C-BB43-4E27-A8A1-200443121A79}"/>
                    </a:ext>
                  </a:extLst>
                </p:cNvPr>
                <p:cNvSpPr/>
                <p:nvPr/>
              </p:nvSpPr>
              <p:spPr>
                <a:xfrm>
                  <a:off x="103994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05" name="Freeform: Shape 479">
                  <a:extLst>
                    <a:ext uri="{FF2B5EF4-FFF2-40B4-BE49-F238E27FC236}">
                      <a16:creationId xmlns:a16="http://schemas.microsoft.com/office/drawing/2014/main" xmlns="" id="{5910CB3D-6CCF-42F3-9D95-09AF76A31340}"/>
                    </a:ext>
                  </a:extLst>
                </p:cNvPr>
                <p:cNvSpPr/>
                <p:nvPr/>
              </p:nvSpPr>
              <p:spPr>
                <a:xfrm>
                  <a:off x="104565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06" name="Freeform: Shape 480">
                  <a:extLst>
                    <a:ext uri="{FF2B5EF4-FFF2-40B4-BE49-F238E27FC236}">
                      <a16:creationId xmlns:a16="http://schemas.microsoft.com/office/drawing/2014/main" xmlns="" id="{30ED6296-BAA2-43F0-B9F1-7E074DAB1226}"/>
                    </a:ext>
                  </a:extLst>
                </p:cNvPr>
                <p:cNvSpPr/>
                <p:nvPr/>
              </p:nvSpPr>
              <p:spPr>
                <a:xfrm>
                  <a:off x="104756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07" name="Freeform: Shape 481">
                  <a:extLst>
                    <a:ext uri="{FF2B5EF4-FFF2-40B4-BE49-F238E27FC236}">
                      <a16:creationId xmlns:a16="http://schemas.microsoft.com/office/drawing/2014/main" xmlns="" id="{492BE308-27D7-4010-BC6A-FCA02C7BB690}"/>
                    </a:ext>
                  </a:extLst>
                </p:cNvPr>
                <p:cNvSpPr/>
                <p:nvPr/>
              </p:nvSpPr>
              <p:spPr>
                <a:xfrm>
                  <a:off x="105137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08" name="Freeform: Shape 482">
                  <a:extLst>
                    <a:ext uri="{FF2B5EF4-FFF2-40B4-BE49-F238E27FC236}">
                      <a16:creationId xmlns:a16="http://schemas.microsoft.com/office/drawing/2014/main" xmlns="" id="{675B8414-625C-4F4A-93B5-84F67BA1EE2D}"/>
                    </a:ext>
                  </a:extLst>
                </p:cNvPr>
                <p:cNvSpPr/>
                <p:nvPr/>
              </p:nvSpPr>
              <p:spPr>
                <a:xfrm>
                  <a:off x="105327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09" name="Freeform: Shape 483">
                  <a:extLst>
                    <a:ext uri="{FF2B5EF4-FFF2-40B4-BE49-F238E27FC236}">
                      <a16:creationId xmlns:a16="http://schemas.microsoft.com/office/drawing/2014/main" xmlns="" id="{930E96BE-1741-4724-BDBF-8F990641E530}"/>
                    </a:ext>
                  </a:extLst>
                </p:cNvPr>
                <p:cNvSpPr/>
                <p:nvPr/>
              </p:nvSpPr>
              <p:spPr>
                <a:xfrm>
                  <a:off x="105518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10" name="Freeform: Shape 484">
                  <a:extLst>
                    <a:ext uri="{FF2B5EF4-FFF2-40B4-BE49-F238E27FC236}">
                      <a16:creationId xmlns:a16="http://schemas.microsoft.com/office/drawing/2014/main" xmlns="" id="{2EAB2A93-BF3D-4615-B180-E7B7DAB671CB}"/>
                    </a:ext>
                  </a:extLst>
                </p:cNvPr>
                <p:cNvSpPr/>
                <p:nvPr/>
              </p:nvSpPr>
              <p:spPr>
                <a:xfrm>
                  <a:off x="105708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11" name="Freeform: Shape 485">
                  <a:extLst>
                    <a:ext uri="{FF2B5EF4-FFF2-40B4-BE49-F238E27FC236}">
                      <a16:creationId xmlns:a16="http://schemas.microsoft.com/office/drawing/2014/main" xmlns="" id="{38D0137A-E0DF-4899-81A9-56E137923A68}"/>
                    </a:ext>
                  </a:extLst>
                </p:cNvPr>
                <p:cNvSpPr/>
                <p:nvPr/>
              </p:nvSpPr>
              <p:spPr>
                <a:xfrm>
                  <a:off x="106089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12" name="Freeform: Shape 486">
                  <a:extLst>
                    <a:ext uri="{FF2B5EF4-FFF2-40B4-BE49-F238E27FC236}">
                      <a16:creationId xmlns:a16="http://schemas.microsoft.com/office/drawing/2014/main" xmlns="" id="{61FC8C86-E72F-4DFD-9271-22D24F89BFE6}"/>
                    </a:ext>
                  </a:extLst>
                </p:cNvPr>
                <p:cNvSpPr/>
                <p:nvPr/>
              </p:nvSpPr>
              <p:spPr>
                <a:xfrm>
                  <a:off x="106851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13" name="Freeform: Shape 487">
                  <a:extLst>
                    <a:ext uri="{FF2B5EF4-FFF2-40B4-BE49-F238E27FC236}">
                      <a16:creationId xmlns:a16="http://schemas.microsoft.com/office/drawing/2014/main" xmlns="" id="{15E547DC-A225-4EAD-A0DF-565507637BE8}"/>
                    </a:ext>
                  </a:extLst>
                </p:cNvPr>
                <p:cNvSpPr/>
                <p:nvPr/>
              </p:nvSpPr>
              <p:spPr>
                <a:xfrm>
                  <a:off x="107042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14" name="Freeform: Shape 488">
                  <a:extLst>
                    <a:ext uri="{FF2B5EF4-FFF2-40B4-BE49-F238E27FC236}">
                      <a16:creationId xmlns:a16="http://schemas.microsoft.com/office/drawing/2014/main" xmlns="" id="{77D23124-3C08-4EF4-B5E1-B5D5D96C4789}"/>
                    </a:ext>
                  </a:extLst>
                </p:cNvPr>
                <p:cNvSpPr/>
                <p:nvPr/>
              </p:nvSpPr>
              <p:spPr>
                <a:xfrm>
                  <a:off x="107232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15" name="Freeform: Shape 489">
                  <a:extLst>
                    <a:ext uri="{FF2B5EF4-FFF2-40B4-BE49-F238E27FC236}">
                      <a16:creationId xmlns:a16="http://schemas.microsoft.com/office/drawing/2014/main" xmlns="" id="{CBA2C97A-3B80-4C3D-A412-50AD79F5F9B5}"/>
                    </a:ext>
                  </a:extLst>
                </p:cNvPr>
                <p:cNvSpPr/>
                <p:nvPr/>
              </p:nvSpPr>
              <p:spPr>
                <a:xfrm>
                  <a:off x="107423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16" name="Freeform: Shape 490">
                  <a:extLst>
                    <a:ext uri="{FF2B5EF4-FFF2-40B4-BE49-F238E27FC236}">
                      <a16:creationId xmlns:a16="http://schemas.microsoft.com/office/drawing/2014/main" xmlns="" id="{41581E7D-21C8-444C-BFCD-75E94659CDCB}"/>
                    </a:ext>
                  </a:extLst>
                </p:cNvPr>
                <p:cNvSpPr/>
                <p:nvPr/>
              </p:nvSpPr>
              <p:spPr>
                <a:xfrm>
                  <a:off x="107804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17" name="Freeform: Shape 491">
                  <a:extLst>
                    <a:ext uri="{FF2B5EF4-FFF2-40B4-BE49-F238E27FC236}">
                      <a16:creationId xmlns:a16="http://schemas.microsoft.com/office/drawing/2014/main" xmlns="" id="{17EF87DC-F2EC-4197-B75A-7216C93606E1}"/>
                    </a:ext>
                  </a:extLst>
                </p:cNvPr>
                <p:cNvSpPr/>
                <p:nvPr/>
              </p:nvSpPr>
              <p:spPr>
                <a:xfrm>
                  <a:off x="107994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18" name="Freeform: Shape 492">
                  <a:extLst>
                    <a:ext uri="{FF2B5EF4-FFF2-40B4-BE49-F238E27FC236}">
                      <a16:creationId xmlns:a16="http://schemas.microsoft.com/office/drawing/2014/main" xmlns="" id="{83037BF7-7CB4-4C9B-BE8E-C381374D00FF}"/>
                    </a:ext>
                  </a:extLst>
                </p:cNvPr>
                <p:cNvSpPr/>
                <p:nvPr/>
              </p:nvSpPr>
              <p:spPr>
                <a:xfrm>
                  <a:off x="108375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19" name="Freeform: Shape 493">
                  <a:extLst>
                    <a:ext uri="{FF2B5EF4-FFF2-40B4-BE49-F238E27FC236}">
                      <a16:creationId xmlns:a16="http://schemas.microsoft.com/office/drawing/2014/main" xmlns="" id="{C16AB9B4-730A-47D1-BFBC-B2841A160666}"/>
                    </a:ext>
                  </a:extLst>
                </p:cNvPr>
                <p:cNvSpPr/>
                <p:nvPr/>
              </p:nvSpPr>
              <p:spPr>
                <a:xfrm>
                  <a:off x="108566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20" name="Freeform: Shape 494">
                  <a:extLst>
                    <a:ext uri="{FF2B5EF4-FFF2-40B4-BE49-F238E27FC236}">
                      <a16:creationId xmlns:a16="http://schemas.microsoft.com/office/drawing/2014/main" xmlns="" id="{2E097496-F124-4F4E-970F-51E1F11852E6}"/>
                    </a:ext>
                  </a:extLst>
                </p:cNvPr>
                <p:cNvSpPr/>
                <p:nvPr/>
              </p:nvSpPr>
              <p:spPr>
                <a:xfrm>
                  <a:off x="108756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21" name="Freeform: Shape 495">
                  <a:extLst>
                    <a:ext uri="{FF2B5EF4-FFF2-40B4-BE49-F238E27FC236}">
                      <a16:creationId xmlns:a16="http://schemas.microsoft.com/office/drawing/2014/main" xmlns="" id="{EE0EF7C9-EA0D-42CB-A58C-9F5CAC3713D0}"/>
                    </a:ext>
                  </a:extLst>
                </p:cNvPr>
                <p:cNvSpPr/>
                <p:nvPr/>
              </p:nvSpPr>
              <p:spPr>
                <a:xfrm>
                  <a:off x="108947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22" name="Freeform: Shape 496">
                  <a:extLst>
                    <a:ext uri="{FF2B5EF4-FFF2-40B4-BE49-F238E27FC236}">
                      <a16:creationId xmlns:a16="http://schemas.microsoft.com/office/drawing/2014/main" xmlns="" id="{58436816-A924-47FF-800B-0BC7B562D2E1}"/>
                    </a:ext>
                  </a:extLst>
                </p:cNvPr>
                <p:cNvSpPr/>
                <p:nvPr/>
              </p:nvSpPr>
              <p:spPr>
                <a:xfrm>
                  <a:off x="109137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23" name="Freeform: Shape 497">
                  <a:extLst>
                    <a:ext uri="{FF2B5EF4-FFF2-40B4-BE49-F238E27FC236}">
                      <a16:creationId xmlns:a16="http://schemas.microsoft.com/office/drawing/2014/main" xmlns="" id="{DEF0B5BC-C7ED-4447-9FB1-3D0324C9D34A}"/>
                    </a:ext>
                  </a:extLst>
                </p:cNvPr>
                <p:cNvSpPr/>
                <p:nvPr/>
              </p:nvSpPr>
              <p:spPr>
                <a:xfrm>
                  <a:off x="109328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24" name="Freeform: Shape 498">
                  <a:extLst>
                    <a:ext uri="{FF2B5EF4-FFF2-40B4-BE49-F238E27FC236}">
                      <a16:creationId xmlns:a16="http://schemas.microsoft.com/office/drawing/2014/main" xmlns="" id="{CE76BAE8-AB6E-44D8-8C0A-2B295A5358B1}"/>
                    </a:ext>
                  </a:extLst>
                </p:cNvPr>
                <p:cNvSpPr/>
                <p:nvPr/>
              </p:nvSpPr>
              <p:spPr>
                <a:xfrm>
                  <a:off x="109709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25" name="Freeform: Shape 499">
                  <a:extLst>
                    <a:ext uri="{FF2B5EF4-FFF2-40B4-BE49-F238E27FC236}">
                      <a16:creationId xmlns:a16="http://schemas.microsoft.com/office/drawing/2014/main" xmlns="" id="{652D2F8C-DCC6-4099-BEEF-92D0CBFFA507}"/>
                    </a:ext>
                  </a:extLst>
                </p:cNvPr>
                <p:cNvSpPr/>
                <p:nvPr/>
              </p:nvSpPr>
              <p:spPr>
                <a:xfrm>
                  <a:off x="109899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26" name="Freeform: Shape 500">
                  <a:extLst>
                    <a:ext uri="{FF2B5EF4-FFF2-40B4-BE49-F238E27FC236}">
                      <a16:creationId xmlns:a16="http://schemas.microsoft.com/office/drawing/2014/main" xmlns="" id="{E3EED8F3-906D-4537-A861-D5E98BADC12A}"/>
                    </a:ext>
                  </a:extLst>
                </p:cNvPr>
                <p:cNvSpPr/>
                <p:nvPr/>
              </p:nvSpPr>
              <p:spPr>
                <a:xfrm>
                  <a:off x="110090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27" name="Freeform: Shape 501">
                  <a:extLst>
                    <a:ext uri="{FF2B5EF4-FFF2-40B4-BE49-F238E27FC236}">
                      <a16:creationId xmlns:a16="http://schemas.microsoft.com/office/drawing/2014/main" xmlns="" id="{2C77B61C-3E23-4A7D-BA0B-9A0C5EBADE13}"/>
                    </a:ext>
                  </a:extLst>
                </p:cNvPr>
                <p:cNvSpPr/>
                <p:nvPr/>
              </p:nvSpPr>
              <p:spPr>
                <a:xfrm>
                  <a:off x="110280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28" name="Freeform: Shape 502">
                  <a:extLst>
                    <a:ext uri="{FF2B5EF4-FFF2-40B4-BE49-F238E27FC236}">
                      <a16:creationId xmlns:a16="http://schemas.microsoft.com/office/drawing/2014/main" xmlns="" id="{436EBA4B-BEDD-47E3-9D52-6A45CC3F781E}"/>
                    </a:ext>
                  </a:extLst>
                </p:cNvPr>
                <p:cNvSpPr/>
                <p:nvPr/>
              </p:nvSpPr>
              <p:spPr>
                <a:xfrm>
                  <a:off x="110661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29" name="Freeform: Shape 503">
                  <a:extLst>
                    <a:ext uri="{FF2B5EF4-FFF2-40B4-BE49-F238E27FC236}">
                      <a16:creationId xmlns:a16="http://schemas.microsoft.com/office/drawing/2014/main" xmlns="" id="{EFD4FB51-F884-4B8E-B4AA-D24DFAAA0BF5}"/>
                    </a:ext>
                  </a:extLst>
                </p:cNvPr>
                <p:cNvSpPr/>
                <p:nvPr/>
              </p:nvSpPr>
              <p:spPr>
                <a:xfrm>
                  <a:off x="111042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sp>
              <p:nvSpPr>
                <p:cNvPr id="130" name="Freeform: Shape 504">
                  <a:extLst>
                    <a:ext uri="{FF2B5EF4-FFF2-40B4-BE49-F238E27FC236}">
                      <a16:creationId xmlns:a16="http://schemas.microsoft.com/office/drawing/2014/main" xmlns="" id="{2FB3C4FC-0A50-4289-84B0-5BC0E6887945}"/>
                    </a:ext>
                  </a:extLst>
                </p:cNvPr>
                <p:cNvSpPr/>
                <p:nvPr/>
              </p:nvSpPr>
              <p:spPr>
                <a:xfrm>
                  <a:off x="111042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fr-FR" dirty="0"/>
                </a:p>
              </p:txBody>
            </p:sp>
          </p:grpSp>
        </p:grpSp>
        <p:sp>
          <p:nvSpPr>
            <p:cNvPr id="19" name="TextBox 18">
              <a:extLst>
                <a:ext uri="{FF2B5EF4-FFF2-40B4-BE49-F238E27FC236}">
                  <a16:creationId xmlns:a16="http://schemas.microsoft.com/office/drawing/2014/main" xmlns="" id="{8217AAEB-3861-44EF-B872-9335FA7EA463}"/>
                </a:ext>
              </a:extLst>
            </p:cNvPr>
            <p:cNvSpPr txBox="1"/>
            <p:nvPr/>
          </p:nvSpPr>
          <p:spPr>
            <a:xfrm>
              <a:off x="1515840" y="2689966"/>
              <a:ext cx="889987" cy="461665"/>
            </a:xfrm>
            <a:prstGeom prst="rect">
              <a:avLst/>
            </a:prstGeom>
            <a:noFill/>
          </p:spPr>
          <p:txBody>
            <a:bodyPr wrap="none" rtlCol="0">
              <a:spAutoFit/>
            </a:bodyPr>
            <a:lstStyle/>
            <a:p>
              <a:pPr algn="ctr"/>
              <a:r>
                <a:rPr lang="fr-FR" sz="800" dirty="0"/>
                <a:t>Taux à 12 mois</a:t>
              </a:r>
            </a:p>
            <a:p>
              <a:pPr algn="ctr"/>
              <a:r>
                <a:rPr lang="fr-FR" sz="800" dirty="0">
                  <a:solidFill>
                    <a:schemeClr val="accent3"/>
                  </a:solidFill>
                </a:rPr>
                <a:t>60%</a:t>
              </a:r>
            </a:p>
            <a:p>
              <a:pPr algn="ctr"/>
              <a:r>
                <a:rPr lang="fr-FR" sz="800" dirty="0">
                  <a:solidFill>
                    <a:schemeClr val="accent2"/>
                  </a:solidFill>
                </a:rPr>
                <a:t>55%</a:t>
              </a:r>
            </a:p>
          </p:txBody>
        </p:sp>
        <p:sp>
          <p:nvSpPr>
            <p:cNvPr id="20" name="TextBox 19">
              <a:extLst>
                <a:ext uri="{FF2B5EF4-FFF2-40B4-BE49-F238E27FC236}">
                  <a16:creationId xmlns:a16="http://schemas.microsoft.com/office/drawing/2014/main" xmlns="" id="{208986E1-3E70-4ED0-A622-591DC86C4C77}"/>
                </a:ext>
              </a:extLst>
            </p:cNvPr>
            <p:cNvSpPr txBox="1"/>
            <p:nvPr/>
          </p:nvSpPr>
          <p:spPr>
            <a:xfrm>
              <a:off x="2886992" y="3049802"/>
              <a:ext cx="889987" cy="461665"/>
            </a:xfrm>
            <a:prstGeom prst="rect">
              <a:avLst/>
            </a:prstGeom>
            <a:noFill/>
          </p:spPr>
          <p:txBody>
            <a:bodyPr wrap="none" rtlCol="0">
              <a:spAutoFit/>
            </a:bodyPr>
            <a:lstStyle/>
            <a:p>
              <a:pPr algn="ctr"/>
              <a:r>
                <a:rPr lang="fr-FR" sz="800" dirty="0"/>
                <a:t>Taux à 24 mois</a:t>
              </a:r>
            </a:p>
            <a:p>
              <a:pPr algn="ctr"/>
              <a:r>
                <a:rPr lang="fr-FR" sz="800" dirty="0">
                  <a:solidFill>
                    <a:schemeClr val="accent3"/>
                  </a:solidFill>
                </a:rPr>
                <a:t>37%</a:t>
              </a:r>
            </a:p>
            <a:p>
              <a:pPr algn="ctr"/>
              <a:r>
                <a:rPr lang="fr-FR" sz="800" dirty="0">
                  <a:solidFill>
                    <a:schemeClr val="accent2"/>
                  </a:solidFill>
                </a:rPr>
                <a:t>33%</a:t>
              </a:r>
            </a:p>
          </p:txBody>
        </p:sp>
        <p:sp>
          <p:nvSpPr>
            <p:cNvPr id="21" name="Rectangle 20">
              <a:extLst>
                <a:ext uri="{FF2B5EF4-FFF2-40B4-BE49-F238E27FC236}">
                  <a16:creationId xmlns:a16="http://schemas.microsoft.com/office/drawing/2014/main" xmlns="" id="{79069080-EE5A-4FAB-A864-6611AC69689B}"/>
                </a:ext>
              </a:extLst>
            </p:cNvPr>
            <p:cNvSpPr/>
            <p:nvPr/>
          </p:nvSpPr>
          <p:spPr>
            <a:xfrm>
              <a:off x="3841518" y="3324863"/>
              <a:ext cx="670376" cy="215444"/>
            </a:xfrm>
            <a:prstGeom prst="rect">
              <a:avLst/>
            </a:prstGeom>
          </p:spPr>
          <p:txBody>
            <a:bodyPr wrap="none">
              <a:spAutoFit/>
            </a:bodyPr>
            <a:lstStyle/>
            <a:p>
              <a:pPr lvl="0" algn="r" defTabSz="914400" fontAlgn="base">
                <a:spcBef>
                  <a:spcPct val="0"/>
                </a:spcBef>
                <a:spcAft>
                  <a:spcPct val="0"/>
                </a:spcAft>
                <a:defRPr/>
              </a:pPr>
              <a:r>
                <a:rPr lang="fr-FR" sz="800" dirty="0">
                  <a:solidFill>
                    <a:schemeClr val="accent3"/>
                  </a:solidFill>
                  <a:latin typeface="Arial" charset="0"/>
                  <a:cs typeface="Arial" panose="020B0604020202020204" pitchFamily="34" charset="0"/>
                </a:rPr>
                <a:t>Nivolumab</a:t>
              </a:r>
            </a:p>
          </p:txBody>
        </p:sp>
        <p:sp>
          <p:nvSpPr>
            <p:cNvPr id="22" name="Rectangle 21">
              <a:extLst>
                <a:ext uri="{FF2B5EF4-FFF2-40B4-BE49-F238E27FC236}">
                  <a16:creationId xmlns:a16="http://schemas.microsoft.com/office/drawing/2014/main" xmlns="" id="{CC3DB0F6-4C5A-4231-BD7F-C1ED5C1814A4}"/>
                </a:ext>
              </a:extLst>
            </p:cNvPr>
            <p:cNvSpPr/>
            <p:nvPr/>
          </p:nvSpPr>
          <p:spPr>
            <a:xfrm>
              <a:off x="3841518" y="3733391"/>
              <a:ext cx="627095" cy="215444"/>
            </a:xfrm>
            <a:prstGeom prst="rect">
              <a:avLst/>
            </a:prstGeom>
          </p:spPr>
          <p:txBody>
            <a:bodyPr wrap="none">
              <a:spAutoFit/>
            </a:bodyPr>
            <a:lstStyle/>
            <a:p>
              <a:pPr lvl="0" algn="r" defTabSz="914400" fontAlgn="base">
                <a:spcBef>
                  <a:spcPct val="0"/>
                </a:spcBef>
                <a:spcAft>
                  <a:spcPct val="0"/>
                </a:spcAft>
                <a:defRPr/>
              </a:pPr>
              <a:r>
                <a:rPr lang="fr-FR" sz="800" dirty="0">
                  <a:solidFill>
                    <a:schemeClr val="accent2"/>
                  </a:solidFill>
                  <a:cs typeface="Arial" panose="020B0604020202020204" pitchFamily="34" charset="0"/>
                </a:rPr>
                <a:t>S</a:t>
              </a:r>
              <a:r>
                <a:rPr lang="fr-FR" sz="800" dirty="0">
                  <a:solidFill>
                    <a:schemeClr val="accent2"/>
                  </a:solidFill>
                  <a:latin typeface="Arial" charset="0"/>
                  <a:cs typeface="Arial" panose="020B0604020202020204" pitchFamily="34" charset="0"/>
                </a:rPr>
                <a:t>orafénib</a:t>
              </a:r>
            </a:p>
          </p:txBody>
        </p:sp>
      </p:grpSp>
      <p:graphicFrame>
        <p:nvGraphicFramePr>
          <p:cNvPr id="279" name="Table 278">
            <a:extLst>
              <a:ext uri="{FF2B5EF4-FFF2-40B4-BE49-F238E27FC236}">
                <a16:creationId xmlns:a16="http://schemas.microsoft.com/office/drawing/2014/main" xmlns="" id="{DC571E76-7364-43BA-A0C2-4A06A084AA41}"/>
              </a:ext>
            </a:extLst>
          </p:cNvPr>
          <p:cNvGraphicFramePr>
            <a:graphicFrameLocks noGrp="1"/>
          </p:cNvGraphicFramePr>
          <p:nvPr>
            <p:extLst>
              <p:ext uri="{D42A27DB-BD31-4B8C-83A1-F6EECF244321}">
                <p14:modId xmlns:p14="http://schemas.microsoft.com/office/powerpoint/2010/main" xmlns="" val="2544513270"/>
              </p:ext>
            </p:extLst>
          </p:nvPr>
        </p:nvGraphicFramePr>
        <p:xfrm>
          <a:off x="6076950" y="2340376"/>
          <a:ext cx="2967813" cy="626662"/>
        </p:xfrm>
        <a:graphic>
          <a:graphicData uri="http://schemas.openxmlformats.org/drawingml/2006/table">
            <a:tbl>
              <a:tblPr firstRow="1" bandRow="1">
                <a:tableStyleId>{5C22544A-7EE6-4342-B048-85BDC9FD1C3A}</a:tableStyleId>
              </a:tblPr>
              <a:tblGrid>
                <a:gridCol w="901155">
                  <a:extLst>
                    <a:ext uri="{9D8B030D-6E8A-4147-A177-3AD203B41FA5}">
                      <a16:colId xmlns:a16="http://schemas.microsoft.com/office/drawing/2014/main" xmlns="" val="3648236501"/>
                    </a:ext>
                  </a:extLst>
                </a:gridCol>
                <a:gridCol w="690566">
                  <a:extLst>
                    <a:ext uri="{9D8B030D-6E8A-4147-A177-3AD203B41FA5}">
                      <a16:colId xmlns:a16="http://schemas.microsoft.com/office/drawing/2014/main" xmlns="" val="1586087309"/>
                    </a:ext>
                  </a:extLst>
                </a:gridCol>
                <a:gridCol w="680485">
                  <a:extLst>
                    <a:ext uri="{9D8B030D-6E8A-4147-A177-3AD203B41FA5}">
                      <a16:colId xmlns:a16="http://schemas.microsoft.com/office/drawing/2014/main" xmlns="" val="2746403429"/>
                    </a:ext>
                  </a:extLst>
                </a:gridCol>
                <a:gridCol w="695607">
                  <a:extLst>
                    <a:ext uri="{9D8B030D-6E8A-4147-A177-3AD203B41FA5}">
                      <a16:colId xmlns:a16="http://schemas.microsoft.com/office/drawing/2014/main" xmlns="" val="49883797"/>
                    </a:ext>
                  </a:extLst>
                </a:gridCol>
              </a:tblGrid>
              <a:tr h="141489">
                <a:tc>
                  <a:txBody>
                    <a:bodyPr/>
                    <a:lstStyle/>
                    <a:p>
                      <a:endParaRPr lang="en-GB" sz="7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accent3"/>
                          </a:solidFill>
                        </a:rPr>
                        <a:t>Nivolumab </a:t>
                      </a:r>
                      <a:br>
                        <a:rPr lang="en-GB" sz="700" dirty="0">
                          <a:solidFill>
                            <a:schemeClr val="accent3"/>
                          </a:solidFill>
                        </a:rPr>
                      </a:br>
                      <a:r>
                        <a:rPr lang="en-GB" sz="700" dirty="0">
                          <a:solidFill>
                            <a:schemeClr val="accent3"/>
                          </a:solidFill>
                        </a:rPr>
                        <a:t>(n=371)</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chemeClr val="accent2"/>
                          </a:solidFill>
                        </a:rPr>
                        <a:t>Sorafénib </a:t>
                      </a:r>
                      <a:br>
                        <a:rPr lang="en-GB" sz="700" dirty="0">
                          <a:solidFill>
                            <a:schemeClr val="accent2"/>
                          </a:solidFill>
                        </a:rPr>
                      </a:br>
                      <a:r>
                        <a:rPr lang="en-GB" sz="700" dirty="0">
                          <a:solidFill>
                            <a:schemeClr val="accent2"/>
                          </a:solidFill>
                        </a:rPr>
                        <a:t>(n=372)</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dirty="0">
                          <a:solidFill>
                            <a:srgbClr val="4D4D4D"/>
                          </a:solidFill>
                        </a:rPr>
                        <a:t>HR</a:t>
                      </a:r>
                      <a:br>
                        <a:rPr lang="en-GB" sz="700" dirty="0">
                          <a:solidFill>
                            <a:srgbClr val="4D4D4D"/>
                          </a:solidFill>
                        </a:rPr>
                      </a:br>
                      <a:r>
                        <a:rPr lang="en-GB" sz="700" dirty="0">
                          <a:solidFill>
                            <a:srgbClr val="4D4D4D"/>
                          </a:solidFill>
                        </a:rPr>
                        <a:t>(IC95%)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917423186"/>
                  </a:ext>
                </a:extLst>
              </a:tr>
              <a:tr h="321862">
                <a:tc>
                  <a:txBody>
                    <a:bodyPr/>
                    <a:lstStyle/>
                    <a:p>
                      <a:r>
                        <a:rPr lang="en-GB" sz="700" b="1" dirty="0">
                          <a:solidFill>
                            <a:srgbClr val="4D4D4D"/>
                          </a:solidFill>
                        </a:rPr>
                        <a:t>SSPm, </a:t>
                      </a:r>
                      <a:r>
                        <a:rPr lang="en-GB" sz="700" b="1" dirty="0" err="1">
                          <a:solidFill>
                            <a:srgbClr val="4D4D4D"/>
                          </a:solidFill>
                        </a:rPr>
                        <a:t>mois</a:t>
                      </a:r>
                      <a:r>
                        <a:rPr lang="en-GB" sz="700" dirty="0">
                          <a:solidFill>
                            <a:srgbClr val="4D4D4D"/>
                          </a:solidFill>
                        </a:rPr>
                        <a:t/>
                      </a:r>
                      <a:br>
                        <a:rPr lang="en-GB" sz="700" dirty="0">
                          <a:solidFill>
                            <a:srgbClr val="4D4D4D"/>
                          </a:solidFill>
                        </a:rPr>
                      </a:br>
                      <a:r>
                        <a:rPr lang="en-GB" sz="700" dirty="0">
                          <a:solidFill>
                            <a:srgbClr val="4D4D4D"/>
                          </a:solidFill>
                        </a:rPr>
                        <a:t>(IC95%)</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700" b="1" dirty="0">
                          <a:solidFill>
                            <a:schemeClr val="accent3"/>
                          </a:solidFill>
                        </a:rPr>
                        <a:t>3,7</a:t>
                      </a:r>
                      <a:r>
                        <a:rPr lang="en-GB" sz="700" dirty="0">
                          <a:solidFill>
                            <a:schemeClr val="accent3"/>
                          </a:solidFill>
                        </a:rPr>
                        <a:t/>
                      </a:r>
                      <a:br>
                        <a:rPr lang="en-GB" sz="700" dirty="0">
                          <a:solidFill>
                            <a:schemeClr val="accent3"/>
                          </a:solidFill>
                        </a:rPr>
                      </a:br>
                      <a:r>
                        <a:rPr lang="en-GB" sz="700" dirty="0">
                          <a:solidFill>
                            <a:schemeClr val="accent3"/>
                          </a:solidFill>
                        </a:rPr>
                        <a:t>(3,1 - 3,9)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solidFill>
                            <a:schemeClr val="accent2"/>
                          </a:solidFill>
                        </a:rPr>
                        <a:t>3,8</a:t>
                      </a:r>
                      <a:r>
                        <a:rPr lang="en-GB" sz="700" dirty="0">
                          <a:solidFill>
                            <a:schemeClr val="accent2"/>
                          </a:solidFill>
                        </a:rPr>
                        <a:t/>
                      </a:r>
                      <a:br>
                        <a:rPr lang="en-GB" sz="700" dirty="0">
                          <a:solidFill>
                            <a:schemeClr val="accent2"/>
                          </a:solidFill>
                        </a:rPr>
                      </a:br>
                      <a:r>
                        <a:rPr lang="en-GB" sz="700" dirty="0">
                          <a:solidFill>
                            <a:schemeClr val="accent2"/>
                          </a:solidFill>
                        </a:rPr>
                        <a:t>(3,7 - 4,5)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solidFill>
                            <a:srgbClr val="4D4D4D"/>
                          </a:solidFill>
                        </a:rPr>
                        <a:t>0,93</a:t>
                      </a:r>
                      <a:r>
                        <a:rPr lang="en-GB" sz="700" dirty="0">
                          <a:solidFill>
                            <a:srgbClr val="4D4D4D"/>
                          </a:solidFill>
                        </a:rPr>
                        <a:t/>
                      </a:r>
                      <a:br>
                        <a:rPr lang="en-GB" sz="700" dirty="0">
                          <a:solidFill>
                            <a:srgbClr val="4D4D4D"/>
                          </a:solidFill>
                        </a:rPr>
                      </a:br>
                      <a:r>
                        <a:rPr lang="en-GB" sz="700" dirty="0">
                          <a:solidFill>
                            <a:srgbClr val="4D4D4D"/>
                          </a:solidFill>
                        </a:rPr>
                        <a:t>(0,79 - 1,10)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738949535"/>
                  </a:ext>
                </a:extLst>
              </a:tr>
            </a:tbl>
          </a:graphicData>
        </a:graphic>
      </p:graphicFrame>
      <p:grpSp>
        <p:nvGrpSpPr>
          <p:cNvPr id="280" name="Group 279">
            <a:extLst>
              <a:ext uri="{FF2B5EF4-FFF2-40B4-BE49-F238E27FC236}">
                <a16:creationId xmlns:a16="http://schemas.microsoft.com/office/drawing/2014/main" xmlns="" id="{5CCDF20C-0CB4-4C52-8C32-DCF76EA6A476}"/>
              </a:ext>
            </a:extLst>
          </p:cNvPr>
          <p:cNvGrpSpPr/>
          <p:nvPr/>
        </p:nvGrpSpPr>
        <p:grpSpPr>
          <a:xfrm>
            <a:off x="4868771" y="2791321"/>
            <a:ext cx="4192138" cy="2243377"/>
            <a:chOff x="4868771" y="2476996"/>
            <a:chExt cx="4192138" cy="2243377"/>
          </a:xfrm>
        </p:grpSpPr>
        <p:grpSp>
          <p:nvGrpSpPr>
            <p:cNvPr id="281" name="Group 280">
              <a:extLst>
                <a:ext uri="{FF2B5EF4-FFF2-40B4-BE49-F238E27FC236}">
                  <a16:creationId xmlns:a16="http://schemas.microsoft.com/office/drawing/2014/main" xmlns="" id="{21E8F689-6ABA-4815-82E5-7B753CB7E918}"/>
                </a:ext>
              </a:extLst>
            </p:cNvPr>
            <p:cNvGrpSpPr/>
            <p:nvPr/>
          </p:nvGrpSpPr>
          <p:grpSpPr>
            <a:xfrm>
              <a:off x="5297788" y="4493782"/>
              <a:ext cx="3727855" cy="226591"/>
              <a:chOff x="839633" y="4389007"/>
              <a:chExt cx="3727855" cy="226591"/>
            </a:xfrm>
          </p:grpSpPr>
          <p:sp>
            <p:nvSpPr>
              <p:cNvPr id="451" name="TextBox 450">
                <a:extLst>
                  <a:ext uri="{FF2B5EF4-FFF2-40B4-BE49-F238E27FC236}">
                    <a16:creationId xmlns:a16="http://schemas.microsoft.com/office/drawing/2014/main" xmlns="" id="{7FEF16D9-DE0A-44DC-B1FB-716ADF8BB027}"/>
                  </a:ext>
                </a:extLst>
              </p:cNvPr>
              <p:cNvSpPr txBox="1"/>
              <p:nvPr/>
            </p:nvSpPr>
            <p:spPr>
              <a:xfrm>
                <a:off x="1111410"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207</a:t>
                </a:r>
              </a:p>
            </p:txBody>
          </p:sp>
          <p:sp>
            <p:nvSpPr>
              <p:cNvPr id="452" name="TextBox 451">
                <a:extLst>
                  <a:ext uri="{FF2B5EF4-FFF2-40B4-BE49-F238E27FC236}">
                    <a16:creationId xmlns:a16="http://schemas.microsoft.com/office/drawing/2014/main" xmlns="" id="{7662B5A9-5C5C-4813-89ED-DA479B6740C4}"/>
                  </a:ext>
                </a:extLst>
              </p:cNvPr>
              <p:cNvSpPr txBox="1"/>
              <p:nvPr/>
            </p:nvSpPr>
            <p:spPr>
              <a:xfrm>
                <a:off x="1439098" y="4389007"/>
                <a:ext cx="213767"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87</a:t>
                </a:r>
              </a:p>
            </p:txBody>
          </p:sp>
          <p:sp>
            <p:nvSpPr>
              <p:cNvPr id="453" name="TextBox 452">
                <a:extLst>
                  <a:ext uri="{FF2B5EF4-FFF2-40B4-BE49-F238E27FC236}">
                    <a16:creationId xmlns:a16="http://schemas.microsoft.com/office/drawing/2014/main" xmlns="" id="{CE5F7FC2-C6F1-4F1E-B4E1-6823884B8C8B}"/>
                  </a:ext>
                </a:extLst>
              </p:cNvPr>
              <p:cNvSpPr txBox="1"/>
              <p:nvPr/>
            </p:nvSpPr>
            <p:spPr>
              <a:xfrm>
                <a:off x="167626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000" dirty="0">
                    <a:solidFill>
                      <a:schemeClr val="accent2"/>
                    </a:solidFill>
                    <a:latin typeface="Arial" charset="0"/>
                    <a:cs typeface="Arial" panose="020B0604020202020204" pitchFamily="34" charset="0"/>
                  </a:rPr>
                  <a:t>55</a:t>
                </a:r>
                <a:endParaRPr kumimoji="0" lang="fr-FR" sz="1000" b="0" i="0" u="none" strike="noStrike" kern="1200" cap="none" spc="0" normalizeH="0" baseline="0" noProof="0" dirty="0">
                  <a:ln>
                    <a:noFill/>
                  </a:ln>
                  <a:solidFill>
                    <a:schemeClr val="accent2"/>
                  </a:solidFill>
                  <a:effectLst/>
                  <a:uLnTx/>
                  <a:uFillTx/>
                  <a:latin typeface="Arial" charset="0"/>
                  <a:cs typeface="Arial" panose="020B0604020202020204" pitchFamily="34" charset="0"/>
                </a:endParaRPr>
              </a:p>
            </p:txBody>
          </p:sp>
          <p:sp>
            <p:nvSpPr>
              <p:cNvPr id="454" name="TextBox 453">
                <a:extLst>
                  <a:ext uri="{FF2B5EF4-FFF2-40B4-BE49-F238E27FC236}">
                    <a16:creationId xmlns:a16="http://schemas.microsoft.com/office/drawing/2014/main" xmlns="" id="{63E520AB-5B7B-4E6A-B201-7322084CDBEA}"/>
                  </a:ext>
                </a:extLst>
              </p:cNvPr>
              <p:cNvSpPr txBox="1"/>
              <p:nvPr/>
            </p:nvSpPr>
            <p:spPr>
              <a:xfrm>
                <a:off x="194677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32</a:t>
                </a:r>
              </a:p>
            </p:txBody>
          </p:sp>
          <p:sp>
            <p:nvSpPr>
              <p:cNvPr id="455" name="TextBox 454">
                <a:extLst>
                  <a:ext uri="{FF2B5EF4-FFF2-40B4-BE49-F238E27FC236}">
                    <a16:creationId xmlns:a16="http://schemas.microsoft.com/office/drawing/2014/main" xmlns="" id="{1E1EDBEF-144C-4AC3-9FC3-12248172B9E1}"/>
                  </a:ext>
                </a:extLst>
              </p:cNvPr>
              <p:cNvSpPr txBox="1"/>
              <p:nvPr/>
            </p:nvSpPr>
            <p:spPr>
              <a:xfrm>
                <a:off x="221728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26</a:t>
                </a:r>
              </a:p>
            </p:txBody>
          </p:sp>
          <p:sp>
            <p:nvSpPr>
              <p:cNvPr id="456" name="TextBox 455">
                <a:extLst>
                  <a:ext uri="{FF2B5EF4-FFF2-40B4-BE49-F238E27FC236}">
                    <a16:creationId xmlns:a16="http://schemas.microsoft.com/office/drawing/2014/main" xmlns="" id="{A9AB4BBE-E49A-4447-81AF-9CE3D2DFBBCB}"/>
                  </a:ext>
                </a:extLst>
              </p:cNvPr>
              <p:cNvSpPr txBox="1"/>
              <p:nvPr/>
            </p:nvSpPr>
            <p:spPr>
              <a:xfrm>
                <a:off x="248779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21</a:t>
                </a:r>
              </a:p>
            </p:txBody>
          </p:sp>
          <p:sp>
            <p:nvSpPr>
              <p:cNvPr id="457" name="TextBox 456">
                <a:extLst>
                  <a:ext uri="{FF2B5EF4-FFF2-40B4-BE49-F238E27FC236}">
                    <a16:creationId xmlns:a16="http://schemas.microsoft.com/office/drawing/2014/main" xmlns="" id="{B253D5C8-0435-42C4-B911-3461EE34C6CC}"/>
                  </a:ext>
                </a:extLst>
              </p:cNvPr>
              <p:cNvSpPr txBox="1"/>
              <p:nvPr/>
            </p:nvSpPr>
            <p:spPr>
              <a:xfrm>
                <a:off x="275830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14</a:t>
                </a:r>
              </a:p>
            </p:txBody>
          </p:sp>
          <p:sp>
            <p:nvSpPr>
              <p:cNvPr id="458" name="TextBox 457">
                <a:extLst>
                  <a:ext uri="{FF2B5EF4-FFF2-40B4-BE49-F238E27FC236}">
                    <a16:creationId xmlns:a16="http://schemas.microsoft.com/office/drawing/2014/main" xmlns="" id="{383339B1-3529-4275-9F99-683CB6AFE96A}"/>
                  </a:ext>
                </a:extLst>
              </p:cNvPr>
              <p:cNvSpPr txBox="1"/>
              <p:nvPr/>
            </p:nvSpPr>
            <p:spPr>
              <a:xfrm>
                <a:off x="302500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10</a:t>
                </a:r>
              </a:p>
            </p:txBody>
          </p:sp>
          <p:sp>
            <p:nvSpPr>
              <p:cNvPr id="459" name="TextBox 458">
                <a:extLst>
                  <a:ext uri="{FF2B5EF4-FFF2-40B4-BE49-F238E27FC236}">
                    <a16:creationId xmlns:a16="http://schemas.microsoft.com/office/drawing/2014/main" xmlns="" id="{B33185CA-A8CA-4BE0-A9DE-0F76604F15F6}"/>
                  </a:ext>
                </a:extLst>
              </p:cNvPr>
              <p:cNvSpPr txBox="1"/>
              <p:nvPr/>
            </p:nvSpPr>
            <p:spPr>
              <a:xfrm>
                <a:off x="3354640" y="4389007"/>
                <a:ext cx="143235"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6</a:t>
                </a:r>
              </a:p>
            </p:txBody>
          </p:sp>
          <p:sp>
            <p:nvSpPr>
              <p:cNvPr id="460" name="TextBox 459">
                <a:extLst>
                  <a:ext uri="{FF2B5EF4-FFF2-40B4-BE49-F238E27FC236}">
                    <a16:creationId xmlns:a16="http://schemas.microsoft.com/office/drawing/2014/main" xmlns="" id="{8598E391-72B7-45AE-9998-36C3C77C0135}"/>
                  </a:ext>
                </a:extLst>
              </p:cNvPr>
              <p:cNvSpPr txBox="1"/>
              <p:nvPr/>
            </p:nvSpPr>
            <p:spPr>
              <a:xfrm>
                <a:off x="3591280" y="4389007"/>
                <a:ext cx="1785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E75C00"/>
                    </a:solidFill>
                    <a:effectLst/>
                    <a:uLnTx/>
                    <a:uFillTx/>
                    <a:latin typeface="Arial" charset="0"/>
                    <a:ea typeface="+mn-ea"/>
                    <a:cs typeface="Arial" panose="020B0604020202020204" pitchFamily="34" charset="0"/>
                  </a:rPr>
                  <a:t> </a:t>
                </a: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5</a:t>
                </a:r>
              </a:p>
            </p:txBody>
          </p:sp>
          <p:sp>
            <p:nvSpPr>
              <p:cNvPr id="461" name="TextBox 460">
                <a:extLst>
                  <a:ext uri="{FF2B5EF4-FFF2-40B4-BE49-F238E27FC236}">
                    <a16:creationId xmlns:a16="http://schemas.microsoft.com/office/drawing/2014/main" xmlns="" id="{A3028FDA-CFC6-4AB0-9DBC-FD1A681D708C}"/>
                  </a:ext>
                </a:extLst>
              </p:cNvPr>
              <p:cNvSpPr txBox="1"/>
              <p:nvPr/>
            </p:nvSpPr>
            <p:spPr>
              <a:xfrm>
                <a:off x="3841787" y="4389007"/>
                <a:ext cx="178502"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000" dirty="0">
                    <a:solidFill>
                      <a:srgbClr val="E75C00"/>
                    </a:solidFill>
                    <a:latin typeface="Arial" charset="0"/>
                    <a:cs typeface="Arial" panose="020B0604020202020204" pitchFamily="34" charset="0"/>
                  </a:rPr>
                  <a:t> </a:t>
                </a:r>
                <a:r>
                  <a:rPr kumimoji="0" lang="fr-FR" sz="1000" b="0" i="0" u="none" strike="noStrike" kern="1200" cap="none" spc="0" normalizeH="0" baseline="0" noProof="0" dirty="0">
                    <a:ln>
                      <a:noFill/>
                    </a:ln>
                    <a:solidFill>
                      <a:schemeClr val="accent2"/>
                    </a:solidFill>
                    <a:effectLst/>
                    <a:uLnTx/>
                    <a:uFillTx/>
                    <a:latin typeface="Arial" charset="0"/>
                    <a:cs typeface="Arial" panose="020B0604020202020204" pitchFamily="34" charset="0"/>
                  </a:rPr>
                  <a:t>0</a:t>
                </a:r>
              </a:p>
            </p:txBody>
          </p:sp>
          <p:sp>
            <p:nvSpPr>
              <p:cNvPr id="462" name="TextBox 461">
                <a:extLst>
                  <a:ext uri="{FF2B5EF4-FFF2-40B4-BE49-F238E27FC236}">
                    <a16:creationId xmlns:a16="http://schemas.microsoft.com/office/drawing/2014/main" xmlns="" id="{252DE51E-5778-4402-8F2E-14A3BD6992FE}"/>
                  </a:ext>
                </a:extLst>
              </p:cNvPr>
              <p:cNvSpPr txBox="1"/>
              <p:nvPr/>
            </p:nvSpPr>
            <p:spPr>
              <a:xfrm>
                <a:off x="4156621" y="438900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0</a:t>
                </a:r>
              </a:p>
            </p:txBody>
          </p:sp>
          <p:sp>
            <p:nvSpPr>
              <p:cNvPr id="463" name="TextBox 462">
                <a:extLst>
                  <a:ext uri="{FF2B5EF4-FFF2-40B4-BE49-F238E27FC236}">
                    <a16:creationId xmlns:a16="http://schemas.microsoft.com/office/drawing/2014/main" xmlns="" id="{512AE4AA-AA91-4527-9CF5-3C0EE45158BD}"/>
                  </a:ext>
                </a:extLst>
              </p:cNvPr>
              <p:cNvSpPr txBox="1"/>
              <p:nvPr/>
            </p:nvSpPr>
            <p:spPr>
              <a:xfrm>
                <a:off x="4424253" y="438900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0</a:t>
                </a:r>
              </a:p>
            </p:txBody>
          </p:sp>
          <p:sp>
            <p:nvSpPr>
              <p:cNvPr id="464" name="TextBox 463">
                <a:extLst>
                  <a:ext uri="{FF2B5EF4-FFF2-40B4-BE49-F238E27FC236}">
                    <a16:creationId xmlns:a16="http://schemas.microsoft.com/office/drawing/2014/main" xmlns="" id="{C9BBC5D6-68AB-4C1D-A32D-63FFC564EC4A}"/>
                  </a:ext>
                </a:extLst>
              </p:cNvPr>
              <p:cNvSpPr txBox="1"/>
              <p:nvPr/>
            </p:nvSpPr>
            <p:spPr>
              <a:xfrm>
                <a:off x="839633" y="4389007"/>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372</a:t>
                </a:r>
              </a:p>
            </p:txBody>
          </p:sp>
        </p:grpSp>
        <p:sp>
          <p:nvSpPr>
            <p:cNvPr id="282" name="TextBox 281">
              <a:extLst>
                <a:ext uri="{FF2B5EF4-FFF2-40B4-BE49-F238E27FC236}">
                  <a16:creationId xmlns:a16="http://schemas.microsoft.com/office/drawing/2014/main" xmlns="" id="{8630DA9F-427A-46CE-94B9-752345335593}"/>
                </a:ext>
              </a:extLst>
            </p:cNvPr>
            <p:cNvSpPr txBox="1"/>
            <p:nvPr/>
          </p:nvSpPr>
          <p:spPr>
            <a:xfrm rot="16200000">
              <a:off x="4154633" y="3191134"/>
              <a:ext cx="1654867"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000" dirty="0">
                  <a:solidFill>
                    <a:srgbClr val="4D4D4D"/>
                  </a:solidFill>
                  <a:latin typeface="Arial" charset="0"/>
                  <a:cs typeface="Arial" panose="020B0604020202020204" pitchFamily="34" charset="0"/>
                </a:rPr>
                <a:t>Survie sans progression</a:t>
              </a:r>
              <a:r>
                <a:rPr kumimoji="0" lang="fr-FR" sz="1000" b="0" i="0" u="none" strike="noStrike" kern="1200" cap="none" spc="0" normalizeH="0" baseline="0" noProof="0" dirty="0">
                  <a:ln>
                    <a:noFill/>
                  </a:ln>
                  <a:solidFill>
                    <a:srgbClr val="4D4D4D"/>
                  </a:solidFill>
                  <a:effectLst/>
                  <a:uLnTx/>
                  <a:uFillTx/>
                  <a:latin typeface="Arial" charset="0"/>
                  <a:cs typeface="Arial" panose="020B0604020202020204" pitchFamily="34" charset="0"/>
                </a:rPr>
                <a:t>, %</a:t>
              </a:r>
            </a:p>
          </p:txBody>
        </p:sp>
        <p:grpSp>
          <p:nvGrpSpPr>
            <p:cNvPr id="283" name="Group 282">
              <a:extLst>
                <a:ext uri="{FF2B5EF4-FFF2-40B4-BE49-F238E27FC236}">
                  <a16:creationId xmlns:a16="http://schemas.microsoft.com/office/drawing/2014/main" xmlns="" id="{BF2708B5-9063-4EDA-AAE8-283A644E6D65}"/>
                </a:ext>
              </a:extLst>
            </p:cNvPr>
            <p:cNvGrpSpPr/>
            <p:nvPr/>
          </p:nvGrpSpPr>
          <p:grpSpPr>
            <a:xfrm>
              <a:off x="5297788" y="4303582"/>
              <a:ext cx="3727855" cy="226591"/>
              <a:chOff x="839633" y="4208332"/>
              <a:chExt cx="3727855" cy="226591"/>
            </a:xfrm>
          </p:grpSpPr>
          <p:sp>
            <p:nvSpPr>
              <p:cNvPr id="437" name="TextBox 436">
                <a:extLst>
                  <a:ext uri="{FF2B5EF4-FFF2-40B4-BE49-F238E27FC236}">
                    <a16:creationId xmlns:a16="http://schemas.microsoft.com/office/drawing/2014/main" xmlns="" id="{C8B21BE4-CC14-489D-9A2E-0F085289A849}"/>
                  </a:ext>
                </a:extLst>
              </p:cNvPr>
              <p:cNvSpPr txBox="1"/>
              <p:nvPr/>
            </p:nvSpPr>
            <p:spPr>
              <a:xfrm>
                <a:off x="111141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000" dirty="0">
                    <a:solidFill>
                      <a:schemeClr val="accent3"/>
                    </a:solidFill>
                    <a:latin typeface="Arial" charset="0"/>
                    <a:cs typeface="Arial" panose="020B0604020202020204" pitchFamily="34" charset="0"/>
                  </a:rPr>
                  <a:t>193</a:t>
                </a:r>
                <a:endParaRPr kumimoji="0" lang="fr-FR" sz="1000" b="0" i="0" u="none" strike="noStrike" kern="1200" cap="none" spc="0" normalizeH="0" baseline="0" noProof="0" dirty="0">
                  <a:ln>
                    <a:noFill/>
                  </a:ln>
                  <a:solidFill>
                    <a:schemeClr val="accent3"/>
                  </a:solidFill>
                  <a:effectLst/>
                  <a:uLnTx/>
                  <a:uFillTx/>
                  <a:latin typeface="Arial" charset="0"/>
                  <a:cs typeface="Arial" panose="020B0604020202020204" pitchFamily="34" charset="0"/>
                </a:endParaRPr>
              </a:p>
            </p:txBody>
          </p:sp>
          <p:sp>
            <p:nvSpPr>
              <p:cNvPr id="438" name="TextBox 437">
                <a:extLst>
                  <a:ext uri="{FF2B5EF4-FFF2-40B4-BE49-F238E27FC236}">
                    <a16:creationId xmlns:a16="http://schemas.microsoft.com/office/drawing/2014/main" xmlns="" id="{8DE26B9E-8DF9-4CF3-964D-A0C62B378854}"/>
                  </a:ext>
                </a:extLst>
              </p:cNvPr>
              <p:cNvSpPr txBox="1"/>
              <p:nvPr/>
            </p:nvSpPr>
            <p:spPr>
              <a:xfrm>
                <a:off x="1370490"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110</a:t>
                </a:r>
              </a:p>
            </p:txBody>
          </p:sp>
          <p:sp>
            <p:nvSpPr>
              <p:cNvPr id="439" name="TextBox 438">
                <a:extLst>
                  <a:ext uri="{FF2B5EF4-FFF2-40B4-BE49-F238E27FC236}">
                    <a16:creationId xmlns:a16="http://schemas.microsoft.com/office/drawing/2014/main" xmlns="" id="{999420F7-6BCE-4A65-BA7C-F32DA3BEFBB1}"/>
                  </a:ext>
                </a:extLst>
              </p:cNvPr>
              <p:cNvSpPr txBox="1"/>
              <p:nvPr/>
            </p:nvSpPr>
            <p:spPr>
              <a:xfrm>
                <a:off x="167626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84</a:t>
                </a:r>
              </a:p>
            </p:txBody>
          </p:sp>
          <p:sp>
            <p:nvSpPr>
              <p:cNvPr id="440" name="TextBox 439">
                <a:extLst>
                  <a:ext uri="{FF2B5EF4-FFF2-40B4-BE49-F238E27FC236}">
                    <a16:creationId xmlns:a16="http://schemas.microsoft.com/office/drawing/2014/main" xmlns="" id="{F2939DD5-06A4-40C0-9318-A649B7FC1982}"/>
                  </a:ext>
                </a:extLst>
              </p:cNvPr>
              <p:cNvSpPr txBox="1"/>
              <p:nvPr/>
            </p:nvSpPr>
            <p:spPr>
              <a:xfrm>
                <a:off x="194677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68</a:t>
                </a:r>
              </a:p>
            </p:txBody>
          </p:sp>
          <p:sp>
            <p:nvSpPr>
              <p:cNvPr id="441" name="TextBox 440">
                <a:extLst>
                  <a:ext uri="{FF2B5EF4-FFF2-40B4-BE49-F238E27FC236}">
                    <a16:creationId xmlns:a16="http://schemas.microsoft.com/office/drawing/2014/main" xmlns="" id="{31AA7B28-2F0D-45D2-A372-2F5CCD85DB83}"/>
                  </a:ext>
                </a:extLst>
              </p:cNvPr>
              <p:cNvSpPr txBox="1"/>
              <p:nvPr/>
            </p:nvSpPr>
            <p:spPr>
              <a:xfrm>
                <a:off x="221728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56</a:t>
                </a:r>
              </a:p>
            </p:txBody>
          </p:sp>
          <p:sp>
            <p:nvSpPr>
              <p:cNvPr id="442" name="TextBox 441">
                <a:extLst>
                  <a:ext uri="{FF2B5EF4-FFF2-40B4-BE49-F238E27FC236}">
                    <a16:creationId xmlns:a16="http://schemas.microsoft.com/office/drawing/2014/main" xmlns="" id="{467CA2E7-5091-4386-AE3E-C31E0F4B115D}"/>
                  </a:ext>
                </a:extLst>
              </p:cNvPr>
              <p:cNvSpPr txBox="1"/>
              <p:nvPr/>
            </p:nvSpPr>
            <p:spPr>
              <a:xfrm>
                <a:off x="248779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46</a:t>
                </a:r>
              </a:p>
            </p:txBody>
          </p:sp>
          <p:sp>
            <p:nvSpPr>
              <p:cNvPr id="443" name="TextBox 442">
                <a:extLst>
                  <a:ext uri="{FF2B5EF4-FFF2-40B4-BE49-F238E27FC236}">
                    <a16:creationId xmlns:a16="http://schemas.microsoft.com/office/drawing/2014/main" xmlns="" id="{0231B935-2B90-466C-879B-58EC437D6928}"/>
                  </a:ext>
                </a:extLst>
              </p:cNvPr>
              <p:cNvSpPr txBox="1"/>
              <p:nvPr/>
            </p:nvSpPr>
            <p:spPr>
              <a:xfrm>
                <a:off x="275830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36</a:t>
                </a:r>
              </a:p>
            </p:txBody>
          </p:sp>
          <p:sp>
            <p:nvSpPr>
              <p:cNvPr id="444" name="TextBox 443">
                <a:extLst>
                  <a:ext uri="{FF2B5EF4-FFF2-40B4-BE49-F238E27FC236}">
                    <a16:creationId xmlns:a16="http://schemas.microsoft.com/office/drawing/2014/main" xmlns="" id="{CE4DFC8D-A5DE-4FBC-8CD3-34DC87437105}"/>
                  </a:ext>
                </a:extLst>
              </p:cNvPr>
              <p:cNvSpPr txBox="1"/>
              <p:nvPr/>
            </p:nvSpPr>
            <p:spPr>
              <a:xfrm>
                <a:off x="302500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32</a:t>
                </a:r>
              </a:p>
            </p:txBody>
          </p:sp>
          <p:sp>
            <p:nvSpPr>
              <p:cNvPr id="445" name="TextBox 444">
                <a:extLst>
                  <a:ext uri="{FF2B5EF4-FFF2-40B4-BE49-F238E27FC236}">
                    <a16:creationId xmlns:a16="http://schemas.microsoft.com/office/drawing/2014/main" xmlns="" id="{BCF91164-9C3D-4885-8345-4517D984A06C}"/>
                  </a:ext>
                </a:extLst>
              </p:cNvPr>
              <p:cNvSpPr txBox="1"/>
              <p:nvPr/>
            </p:nvSpPr>
            <p:spPr>
              <a:xfrm>
                <a:off x="329170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19</a:t>
                </a:r>
              </a:p>
            </p:txBody>
          </p:sp>
          <p:sp>
            <p:nvSpPr>
              <p:cNvPr id="446" name="TextBox 445">
                <a:extLst>
                  <a:ext uri="{FF2B5EF4-FFF2-40B4-BE49-F238E27FC236}">
                    <a16:creationId xmlns:a16="http://schemas.microsoft.com/office/drawing/2014/main" xmlns="" id="{28AE371E-6300-4D63-B3AA-D21690D1A08F}"/>
                  </a:ext>
                </a:extLst>
              </p:cNvPr>
              <p:cNvSpPr txBox="1"/>
              <p:nvPr/>
            </p:nvSpPr>
            <p:spPr>
              <a:xfrm>
                <a:off x="357364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11</a:t>
                </a:r>
              </a:p>
            </p:txBody>
          </p:sp>
          <p:sp>
            <p:nvSpPr>
              <p:cNvPr id="447" name="TextBox 446">
                <a:extLst>
                  <a:ext uri="{FF2B5EF4-FFF2-40B4-BE49-F238E27FC236}">
                    <a16:creationId xmlns:a16="http://schemas.microsoft.com/office/drawing/2014/main" xmlns="" id="{F7CF2593-6EE6-4C4E-A9A4-E29647C2FC9E}"/>
                  </a:ext>
                </a:extLst>
              </p:cNvPr>
              <p:cNvSpPr txBox="1"/>
              <p:nvPr/>
            </p:nvSpPr>
            <p:spPr>
              <a:xfrm>
                <a:off x="3864183"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7</a:t>
                </a:r>
              </a:p>
            </p:txBody>
          </p:sp>
          <p:sp>
            <p:nvSpPr>
              <p:cNvPr id="448" name="TextBox 447">
                <a:extLst>
                  <a:ext uri="{FF2B5EF4-FFF2-40B4-BE49-F238E27FC236}">
                    <a16:creationId xmlns:a16="http://schemas.microsoft.com/office/drawing/2014/main" xmlns="" id="{6F7E4A23-F2F1-4C94-844C-B0474B406330}"/>
                  </a:ext>
                </a:extLst>
              </p:cNvPr>
              <p:cNvSpPr txBox="1"/>
              <p:nvPr/>
            </p:nvSpPr>
            <p:spPr>
              <a:xfrm>
                <a:off x="4149933"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a:t>
                </a:r>
              </a:p>
            </p:txBody>
          </p:sp>
          <p:sp>
            <p:nvSpPr>
              <p:cNvPr id="449" name="TextBox 448">
                <a:extLst>
                  <a:ext uri="{FF2B5EF4-FFF2-40B4-BE49-F238E27FC236}">
                    <a16:creationId xmlns:a16="http://schemas.microsoft.com/office/drawing/2014/main" xmlns="" id="{E9816572-56C1-4973-AD8C-D5C1429F1A49}"/>
                  </a:ext>
                </a:extLst>
              </p:cNvPr>
              <p:cNvSpPr txBox="1"/>
              <p:nvPr/>
            </p:nvSpPr>
            <p:spPr>
              <a:xfrm>
                <a:off x="4424253"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0</a:t>
                </a:r>
              </a:p>
            </p:txBody>
          </p:sp>
          <p:sp>
            <p:nvSpPr>
              <p:cNvPr id="450" name="TextBox 449">
                <a:extLst>
                  <a:ext uri="{FF2B5EF4-FFF2-40B4-BE49-F238E27FC236}">
                    <a16:creationId xmlns:a16="http://schemas.microsoft.com/office/drawing/2014/main" xmlns="" id="{8808C342-B7F1-4E31-9ADB-0B5FA9B78604}"/>
                  </a:ext>
                </a:extLst>
              </p:cNvPr>
              <p:cNvSpPr txBox="1"/>
              <p:nvPr/>
            </p:nvSpPr>
            <p:spPr>
              <a:xfrm>
                <a:off x="839633" y="4208332"/>
                <a:ext cx="2843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371</a:t>
                </a:r>
              </a:p>
            </p:txBody>
          </p:sp>
        </p:grpSp>
        <p:grpSp>
          <p:nvGrpSpPr>
            <p:cNvPr id="284" name="Group 283">
              <a:extLst>
                <a:ext uri="{FF2B5EF4-FFF2-40B4-BE49-F238E27FC236}">
                  <a16:creationId xmlns:a16="http://schemas.microsoft.com/office/drawing/2014/main" xmlns="" id="{8DC5C6F6-9B7E-4053-BAFD-048BF91DDC2A}"/>
                </a:ext>
              </a:extLst>
            </p:cNvPr>
            <p:cNvGrpSpPr/>
            <p:nvPr/>
          </p:nvGrpSpPr>
          <p:grpSpPr>
            <a:xfrm>
              <a:off x="5082959" y="2553694"/>
              <a:ext cx="3977950" cy="1804563"/>
              <a:chOff x="624804" y="2372719"/>
              <a:chExt cx="3977950" cy="1804563"/>
            </a:xfrm>
          </p:grpSpPr>
          <p:sp>
            <p:nvSpPr>
              <p:cNvPr id="392" name="Freeform 21">
                <a:extLst>
                  <a:ext uri="{FF2B5EF4-FFF2-40B4-BE49-F238E27FC236}">
                    <a16:creationId xmlns:a16="http://schemas.microsoft.com/office/drawing/2014/main" xmlns="" id="{27196504-167D-4889-BD4F-9AF82F1AF20C}"/>
                  </a:ext>
                </a:extLst>
              </p:cNvPr>
              <p:cNvSpPr>
                <a:spLocks/>
              </p:cNvSpPr>
              <p:nvPr/>
            </p:nvSpPr>
            <p:spPr bwMode="auto">
              <a:xfrm>
                <a:off x="977560" y="2487417"/>
                <a:ext cx="3534707" cy="12896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93" name="Line 6">
                <a:extLst>
                  <a:ext uri="{FF2B5EF4-FFF2-40B4-BE49-F238E27FC236}">
                    <a16:creationId xmlns:a16="http://schemas.microsoft.com/office/drawing/2014/main" xmlns="" id="{EC5C1D81-27E6-4E9C-9266-7CEDA16F1CAA}"/>
                  </a:ext>
                </a:extLst>
              </p:cNvPr>
              <p:cNvSpPr>
                <a:spLocks noChangeShapeType="1"/>
              </p:cNvSpPr>
              <p:nvPr/>
            </p:nvSpPr>
            <p:spPr bwMode="auto">
              <a:xfrm>
                <a:off x="905266" y="2487417"/>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94" name="Line 7">
                <a:extLst>
                  <a:ext uri="{FF2B5EF4-FFF2-40B4-BE49-F238E27FC236}">
                    <a16:creationId xmlns:a16="http://schemas.microsoft.com/office/drawing/2014/main" xmlns="" id="{182FC377-7852-47A3-8B97-1FD5C2B45F49}"/>
                  </a:ext>
                </a:extLst>
              </p:cNvPr>
              <p:cNvSpPr>
                <a:spLocks noChangeShapeType="1"/>
              </p:cNvSpPr>
              <p:nvPr/>
            </p:nvSpPr>
            <p:spPr bwMode="auto">
              <a:xfrm>
                <a:off x="905266" y="2758361"/>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95" name="Line 8">
                <a:extLst>
                  <a:ext uri="{FF2B5EF4-FFF2-40B4-BE49-F238E27FC236}">
                    <a16:creationId xmlns:a16="http://schemas.microsoft.com/office/drawing/2014/main" xmlns="" id="{74CDCF5E-BACE-4EEC-A6F7-736D8C7AA4BC}"/>
                  </a:ext>
                </a:extLst>
              </p:cNvPr>
              <p:cNvSpPr>
                <a:spLocks noChangeShapeType="1"/>
              </p:cNvSpPr>
              <p:nvPr/>
            </p:nvSpPr>
            <p:spPr bwMode="auto">
              <a:xfrm>
                <a:off x="905266" y="3004252"/>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96" name="Line 9">
                <a:extLst>
                  <a:ext uri="{FF2B5EF4-FFF2-40B4-BE49-F238E27FC236}">
                    <a16:creationId xmlns:a16="http://schemas.microsoft.com/office/drawing/2014/main" xmlns="" id="{B7351180-FCE7-47E7-9D78-0B5A422ADED0}"/>
                  </a:ext>
                </a:extLst>
              </p:cNvPr>
              <p:cNvSpPr>
                <a:spLocks noChangeShapeType="1"/>
              </p:cNvSpPr>
              <p:nvPr/>
            </p:nvSpPr>
            <p:spPr bwMode="auto">
              <a:xfrm>
                <a:off x="905266" y="3265341"/>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97" name="Line 10">
                <a:extLst>
                  <a:ext uri="{FF2B5EF4-FFF2-40B4-BE49-F238E27FC236}">
                    <a16:creationId xmlns:a16="http://schemas.microsoft.com/office/drawing/2014/main" xmlns="" id="{D4AD01BA-E4BE-40A8-8DDC-1B84EB703921}"/>
                  </a:ext>
                </a:extLst>
              </p:cNvPr>
              <p:cNvSpPr>
                <a:spLocks noChangeShapeType="1"/>
              </p:cNvSpPr>
              <p:nvPr/>
            </p:nvSpPr>
            <p:spPr bwMode="auto">
              <a:xfrm>
                <a:off x="905266" y="3519235"/>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98" name="Line 11">
                <a:extLst>
                  <a:ext uri="{FF2B5EF4-FFF2-40B4-BE49-F238E27FC236}">
                    <a16:creationId xmlns:a16="http://schemas.microsoft.com/office/drawing/2014/main" xmlns="" id="{13844900-6562-4C5B-8DCB-61F9899D534A}"/>
                  </a:ext>
                </a:extLst>
              </p:cNvPr>
              <p:cNvSpPr>
                <a:spLocks noChangeShapeType="1"/>
              </p:cNvSpPr>
              <p:nvPr/>
            </p:nvSpPr>
            <p:spPr bwMode="auto">
              <a:xfrm>
                <a:off x="905266" y="3777225"/>
                <a:ext cx="72000" cy="0"/>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399" name="TextBox 398">
                <a:extLst>
                  <a:ext uri="{FF2B5EF4-FFF2-40B4-BE49-F238E27FC236}">
                    <a16:creationId xmlns:a16="http://schemas.microsoft.com/office/drawing/2014/main" xmlns="" id="{88155E2B-8233-4B0F-9270-3162C7A36BE3}"/>
                  </a:ext>
                </a:extLst>
              </p:cNvPr>
              <p:cNvSpPr txBox="1"/>
              <p:nvPr/>
            </p:nvSpPr>
            <p:spPr>
              <a:xfrm>
                <a:off x="624804" y="2372719"/>
                <a:ext cx="284301"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400" name="TextBox 399">
                <a:extLst>
                  <a:ext uri="{FF2B5EF4-FFF2-40B4-BE49-F238E27FC236}">
                    <a16:creationId xmlns:a16="http://schemas.microsoft.com/office/drawing/2014/main" xmlns="" id="{C9B93D71-F9BE-4D07-82CD-1EB040206760}"/>
                  </a:ext>
                </a:extLst>
              </p:cNvPr>
              <p:cNvSpPr txBox="1"/>
              <p:nvPr/>
            </p:nvSpPr>
            <p:spPr>
              <a:xfrm>
                <a:off x="695337" y="2644641"/>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401" name="TextBox 400">
                <a:extLst>
                  <a:ext uri="{FF2B5EF4-FFF2-40B4-BE49-F238E27FC236}">
                    <a16:creationId xmlns:a16="http://schemas.microsoft.com/office/drawing/2014/main" xmlns="" id="{862C12EF-71AC-4D05-93C1-2D61A57B096C}"/>
                  </a:ext>
                </a:extLst>
              </p:cNvPr>
              <p:cNvSpPr txBox="1"/>
              <p:nvPr/>
            </p:nvSpPr>
            <p:spPr>
              <a:xfrm>
                <a:off x="695337" y="2890415"/>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402" name="TextBox 401">
                <a:extLst>
                  <a:ext uri="{FF2B5EF4-FFF2-40B4-BE49-F238E27FC236}">
                    <a16:creationId xmlns:a16="http://schemas.microsoft.com/office/drawing/2014/main" xmlns="" id="{A4BC89C3-B50F-48CA-AC09-AFB253AD39CF}"/>
                  </a:ext>
                </a:extLst>
              </p:cNvPr>
              <p:cNvSpPr txBox="1"/>
              <p:nvPr/>
            </p:nvSpPr>
            <p:spPr>
              <a:xfrm>
                <a:off x="695337" y="3151390"/>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403" name="TextBox 402">
                <a:extLst>
                  <a:ext uri="{FF2B5EF4-FFF2-40B4-BE49-F238E27FC236}">
                    <a16:creationId xmlns:a16="http://schemas.microsoft.com/office/drawing/2014/main" xmlns="" id="{DD9D9A72-D449-4656-ACD5-5342A9A5C2F1}"/>
                  </a:ext>
                </a:extLst>
              </p:cNvPr>
              <p:cNvSpPr txBox="1"/>
              <p:nvPr/>
            </p:nvSpPr>
            <p:spPr>
              <a:xfrm>
                <a:off x="695337" y="3405167"/>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404" name="TextBox 403">
                <a:extLst>
                  <a:ext uri="{FF2B5EF4-FFF2-40B4-BE49-F238E27FC236}">
                    <a16:creationId xmlns:a16="http://schemas.microsoft.com/office/drawing/2014/main" xmlns="" id="{85A78B89-32B0-424A-8501-E3E56E16B573}"/>
                  </a:ext>
                </a:extLst>
              </p:cNvPr>
              <p:cNvSpPr txBox="1"/>
              <p:nvPr/>
            </p:nvSpPr>
            <p:spPr>
              <a:xfrm>
                <a:off x="780541" y="3667782"/>
                <a:ext cx="14323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cs typeface="Arial" panose="020B0604020202020204" pitchFamily="34" charset="0"/>
                  </a:rPr>
                  <a:t>0</a:t>
                </a:r>
              </a:p>
            </p:txBody>
          </p:sp>
          <p:sp>
            <p:nvSpPr>
              <p:cNvPr id="405" name="Line 21">
                <a:extLst>
                  <a:ext uri="{FF2B5EF4-FFF2-40B4-BE49-F238E27FC236}">
                    <a16:creationId xmlns:a16="http://schemas.microsoft.com/office/drawing/2014/main" xmlns="" id="{E074986E-CD44-4259-935E-BF8359096791}"/>
                  </a:ext>
                </a:extLst>
              </p:cNvPr>
              <p:cNvSpPr>
                <a:spLocks noChangeShapeType="1"/>
              </p:cNvSpPr>
              <p:nvPr/>
            </p:nvSpPr>
            <p:spPr bwMode="auto">
              <a:xfrm>
                <a:off x="981977"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06" name="TextBox 405">
                <a:extLst>
                  <a:ext uri="{FF2B5EF4-FFF2-40B4-BE49-F238E27FC236}">
                    <a16:creationId xmlns:a16="http://schemas.microsoft.com/office/drawing/2014/main" xmlns="" id="{20059ADF-4BFD-4B56-BC1A-7E8B972E14D8}"/>
                  </a:ext>
                </a:extLst>
              </p:cNvPr>
              <p:cNvSpPr txBox="1"/>
              <p:nvPr/>
            </p:nvSpPr>
            <p:spPr>
              <a:xfrm>
                <a:off x="118194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07" name="Line 21">
                <a:extLst>
                  <a:ext uri="{FF2B5EF4-FFF2-40B4-BE49-F238E27FC236}">
                    <a16:creationId xmlns:a16="http://schemas.microsoft.com/office/drawing/2014/main" xmlns="" id="{29C1E531-4379-4906-A6B1-0E4BD315C55E}"/>
                  </a:ext>
                </a:extLst>
              </p:cNvPr>
              <p:cNvSpPr>
                <a:spLocks noChangeShapeType="1"/>
              </p:cNvSpPr>
              <p:nvPr/>
            </p:nvSpPr>
            <p:spPr bwMode="auto">
              <a:xfrm>
                <a:off x="125356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cxnSp>
            <p:nvCxnSpPr>
              <p:cNvPr id="408" name="Straight Connector 407">
                <a:extLst>
                  <a:ext uri="{FF2B5EF4-FFF2-40B4-BE49-F238E27FC236}">
                    <a16:creationId xmlns:a16="http://schemas.microsoft.com/office/drawing/2014/main" xmlns="" id="{A2204394-2AB0-4A27-97A6-D6F3F0688D3F}"/>
                  </a:ext>
                </a:extLst>
              </p:cNvPr>
              <p:cNvCxnSpPr>
                <a:cxnSpLocks/>
              </p:cNvCxnSpPr>
              <p:nvPr/>
            </p:nvCxnSpPr>
            <p:spPr>
              <a:xfrm rot="5400000">
                <a:off x="2796133"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xmlns="" id="{A7F132C1-8260-40F0-8E06-72184281D24B}"/>
                  </a:ext>
                </a:extLst>
              </p:cNvPr>
              <p:cNvCxnSpPr>
                <a:cxnSpLocks/>
              </p:cNvCxnSpPr>
              <p:nvPr/>
            </p:nvCxnSpPr>
            <p:spPr>
              <a:xfrm rot="5400000">
                <a:off x="1717736"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410" name="TextBox 409">
                <a:extLst>
                  <a:ext uri="{FF2B5EF4-FFF2-40B4-BE49-F238E27FC236}">
                    <a16:creationId xmlns:a16="http://schemas.microsoft.com/office/drawing/2014/main" xmlns="" id="{B68587D7-5544-46D4-92E3-221B6886A004}"/>
                  </a:ext>
                </a:extLst>
              </p:cNvPr>
              <p:cNvSpPr txBox="1"/>
              <p:nvPr/>
            </p:nvSpPr>
            <p:spPr>
              <a:xfrm>
                <a:off x="144102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11" name="Line 21">
                <a:extLst>
                  <a:ext uri="{FF2B5EF4-FFF2-40B4-BE49-F238E27FC236}">
                    <a16:creationId xmlns:a16="http://schemas.microsoft.com/office/drawing/2014/main" xmlns="" id="{B4877455-7C1B-4F4B-A719-52E8BB887ECD}"/>
                  </a:ext>
                </a:extLst>
              </p:cNvPr>
              <p:cNvSpPr>
                <a:spLocks noChangeShapeType="1"/>
              </p:cNvSpPr>
              <p:nvPr/>
            </p:nvSpPr>
            <p:spPr bwMode="auto">
              <a:xfrm>
                <a:off x="151264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12" name="TextBox 411">
                <a:extLst>
                  <a:ext uri="{FF2B5EF4-FFF2-40B4-BE49-F238E27FC236}">
                    <a16:creationId xmlns:a16="http://schemas.microsoft.com/office/drawing/2014/main" xmlns="" id="{45A3414B-9F8A-462F-9FDF-4DDB86F61791}"/>
                  </a:ext>
                </a:extLst>
              </p:cNvPr>
              <p:cNvSpPr txBox="1"/>
              <p:nvPr/>
            </p:nvSpPr>
            <p:spPr>
              <a:xfrm>
                <a:off x="1711533"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13" name="Line 21">
                <a:extLst>
                  <a:ext uri="{FF2B5EF4-FFF2-40B4-BE49-F238E27FC236}">
                    <a16:creationId xmlns:a16="http://schemas.microsoft.com/office/drawing/2014/main" xmlns="" id="{AD46BF46-65CC-43EB-9344-E9BB5B964805}"/>
                  </a:ext>
                </a:extLst>
              </p:cNvPr>
              <p:cNvSpPr>
                <a:spLocks noChangeShapeType="1"/>
              </p:cNvSpPr>
              <p:nvPr/>
            </p:nvSpPr>
            <p:spPr bwMode="auto">
              <a:xfrm>
                <a:off x="178315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14" name="TextBox 413">
                <a:extLst>
                  <a:ext uri="{FF2B5EF4-FFF2-40B4-BE49-F238E27FC236}">
                    <a16:creationId xmlns:a16="http://schemas.microsoft.com/office/drawing/2014/main" xmlns="" id="{AA64DD17-29CD-4B64-8536-13D09044E7E6}"/>
                  </a:ext>
                </a:extLst>
              </p:cNvPr>
              <p:cNvSpPr txBox="1"/>
              <p:nvPr/>
            </p:nvSpPr>
            <p:spPr>
              <a:xfrm>
                <a:off x="194677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12</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15" name="Line 21">
                <a:extLst>
                  <a:ext uri="{FF2B5EF4-FFF2-40B4-BE49-F238E27FC236}">
                    <a16:creationId xmlns:a16="http://schemas.microsoft.com/office/drawing/2014/main" xmlns="" id="{89E22225-E9A4-4D8F-95E7-16C165CA41B2}"/>
                  </a:ext>
                </a:extLst>
              </p:cNvPr>
              <p:cNvSpPr>
                <a:spLocks noChangeShapeType="1"/>
              </p:cNvSpPr>
              <p:nvPr/>
            </p:nvSpPr>
            <p:spPr bwMode="auto">
              <a:xfrm>
                <a:off x="205366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16" name="TextBox 415">
                <a:extLst>
                  <a:ext uri="{FF2B5EF4-FFF2-40B4-BE49-F238E27FC236}">
                    <a16:creationId xmlns:a16="http://schemas.microsoft.com/office/drawing/2014/main" xmlns="" id="{48772D5A-24DD-4800-88E1-13BEC10A62D7}"/>
                  </a:ext>
                </a:extLst>
              </p:cNvPr>
              <p:cNvSpPr txBox="1"/>
              <p:nvPr/>
            </p:nvSpPr>
            <p:spPr>
              <a:xfrm>
                <a:off x="221728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15</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17" name="Line 21">
                <a:extLst>
                  <a:ext uri="{FF2B5EF4-FFF2-40B4-BE49-F238E27FC236}">
                    <a16:creationId xmlns:a16="http://schemas.microsoft.com/office/drawing/2014/main" xmlns="" id="{CEC2C8E5-1A9F-47ED-900A-348ADE44BA32}"/>
                  </a:ext>
                </a:extLst>
              </p:cNvPr>
              <p:cNvSpPr>
                <a:spLocks noChangeShapeType="1"/>
              </p:cNvSpPr>
              <p:nvPr/>
            </p:nvSpPr>
            <p:spPr bwMode="auto">
              <a:xfrm>
                <a:off x="232417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18" name="TextBox 417">
                <a:extLst>
                  <a:ext uri="{FF2B5EF4-FFF2-40B4-BE49-F238E27FC236}">
                    <a16:creationId xmlns:a16="http://schemas.microsoft.com/office/drawing/2014/main" xmlns="" id="{A129675E-CDD2-4FAF-90CB-13B730684532}"/>
                  </a:ext>
                </a:extLst>
              </p:cNvPr>
              <p:cNvSpPr txBox="1"/>
              <p:nvPr/>
            </p:nvSpPr>
            <p:spPr>
              <a:xfrm>
                <a:off x="248779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18</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19" name="Line 21">
                <a:extLst>
                  <a:ext uri="{FF2B5EF4-FFF2-40B4-BE49-F238E27FC236}">
                    <a16:creationId xmlns:a16="http://schemas.microsoft.com/office/drawing/2014/main" xmlns="" id="{675071E3-391D-49F9-A468-8BCD605E1667}"/>
                  </a:ext>
                </a:extLst>
              </p:cNvPr>
              <p:cNvSpPr>
                <a:spLocks noChangeShapeType="1"/>
              </p:cNvSpPr>
              <p:nvPr/>
            </p:nvSpPr>
            <p:spPr bwMode="auto">
              <a:xfrm>
                <a:off x="259468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20" name="TextBox 419">
                <a:extLst>
                  <a:ext uri="{FF2B5EF4-FFF2-40B4-BE49-F238E27FC236}">
                    <a16:creationId xmlns:a16="http://schemas.microsoft.com/office/drawing/2014/main" xmlns="" id="{50FF64B8-E3D2-4AD8-AF11-1C05FAC9FA56}"/>
                  </a:ext>
                </a:extLst>
              </p:cNvPr>
              <p:cNvSpPr txBox="1"/>
              <p:nvPr/>
            </p:nvSpPr>
            <p:spPr>
              <a:xfrm>
                <a:off x="275830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21</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21" name="Line 21">
                <a:extLst>
                  <a:ext uri="{FF2B5EF4-FFF2-40B4-BE49-F238E27FC236}">
                    <a16:creationId xmlns:a16="http://schemas.microsoft.com/office/drawing/2014/main" xmlns="" id="{37DCD501-2325-4137-A0BE-6C274168B984}"/>
                  </a:ext>
                </a:extLst>
              </p:cNvPr>
              <p:cNvSpPr>
                <a:spLocks noChangeShapeType="1"/>
              </p:cNvSpPr>
              <p:nvPr/>
            </p:nvSpPr>
            <p:spPr bwMode="auto">
              <a:xfrm>
                <a:off x="286519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22" name="TextBox 421">
                <a:extLst>
                  <a:ext uri="{FF2B5EF4-FFF2-40B4-BE49-F238E27FC236}">
                    <a16:creationId xmlns:a16="http://schemas.microsoft.com/office/drawing/2014/main" xmlns="" id="{5465093E-C519-478B-BDAE-8F84575A8024}"/>
                  </a:ext>
                </a:extLst>
              </p:cNvPr>
              <p:cNvSpPr txBox="1"/>
              <p:nvPr/>
            </p:nvSpPr>
            <p:spPr>
              <a:xfrm>
                <a:off x="302500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24</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23" name="Line 21">
                <a:extLst>
                  <a:ext uri="{FF2B5EF4-FFF2-40B4-BE49-F238E27FC236}">
                    <a16:creationId xmlns:a16="http://schemas.microsoft.com/office/drawing/2014/main" xmlns="" id="{2737512E-2EE7-4213-9D12-992B3B24A5B8}"/>
                  </a:ext>
                </a:extLst>
              </p:cNvPr>
              <p:cNvSpPr>
                <a:spLocks noChangeShapeType="1"/>
              </p:cNvSpPr>
              <p:nvPr/>
            </p:nvSpPr>
            <p:spPr bwMode="auto">
              <a:xfrm>
                <a:off x="313189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24" name="TextBox 423">
                <a:extLst>
                  <a:ext uri="{FF2B5EF4-FFF2-40B4-BE49-F238E27FC236}">
                    <a16:creationId xmlns:a16="http://schemas.microsoft.com/office/drawing/2014/main" xmlns="" id="{5477577B-6D55-474F-B5EF-B08BBB8BA843}"/>
                  </a:ext>
                </a:extLst>
              </p:cNvPr>
              <p:cNvSpPr txBox="1"/>
              <p:nvPr/>
            </p:nvSpPr>
            <p:spPr>
              <a:xfrm>
                <a:off x="329170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27</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25" name="Line 21">
                <a:extLst>
                  <a:ext uri="{FF2B5EF4-FFF2-40B4-BE49-F238E27FC236}">
                    <a16:creationId xmlns:a16="http://schemas.microsoft.com/office/drawing/2014/main" xmlns="" id="{40C1199C-D5BF-487C-8940-8BA9B8FA56B4}"/>
                  </a:ext>
                </a:extLst>
              </p:cNvPr>
              <p:cNvSpPr>
                <a:spLocks noChangeShapeType="1"/>
              </p:cNvSpPr>
              <p:nvPr/>
            </p:nvSpPr>
            <p:spPr bwMode="auto">
              <a:xfrm>
                <a:off x="339859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26" name="TextBox 425">
                <a:extLst>
                  <a:ext uri="{FF2B5EF4-FFF2-40B4-BE49-F238E27FC236}">
                    <a16:creationId xmlns:a16="http://schemas.microsoft.com/office/drawing/2014/main" xmlns="" id="{5D7F5603-5316-40CB-9CC0-00E00DE0D853}"/>
                  </a:ext>
                </a:extLst>
              </p:cNvPr>
              <p:cNvSpPr txBox="1"/>
              <p:nvPr/>
            </p:nvSpPr>
            <p:spPr>
              <a:xfrm>
                <a:off x="357364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27" name="Line 21">
                <a:extLst>
                  <a:ext uri="{FF2B5EF4-FFF2-40B4-BE49-F238E27FC236}">
                    <a16:creationId xmlns:a16="http://schemas.microsoft.com/office/drawing/2014/main" xmlns="" id="{A53F1E00-72BB-457A-817E-23DBBD2EC335}"/>
                  </a:ext>
                </a:extLst>
              </p:cNvPr>
              <p:cNvSpPr>
                <a:spLocks noChangeShapeType="1"/>
              </p:cNvSpPr>
              <p:nvPr/>
            </p:nvSpPr>
            <p:spPr bwMode="auto">
              <a:xfrm>
                <a:off x="368053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28" name="TextBox 427">
                <a:extLst>
                  <a:ext uri="{FF2B5EF4-FFF2-40B4-BE49-F238E27FC236}">
                    <a16:creationId xmlns:a16="http://schemas.microsoft.com/office/drawing/2014/main" xmlns="" id="{1D716019-5D2F-4DC6-9D23-582901F81983}"/>
                  </a:ext>
                </a:extLst>
              </p:cNvPr>
              <p:cNvSpPr txBox="1"/>
              <p:nvPr/>
            </p:nvSpPr>
            <p:spPr>
              <a:xfrm>
                <a:off x="382891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33</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29" name="Line 21">
                <a:extLst>
                  <a:ext uri="{FF2B5EF4-FFF2-40B4-BE49-F238E27FC236}">
                    <a16:creationId xmlns:a16="http://schemas.microsoft.com/office/drawing/2014/main" xmlns="" id="{59FA69F8-85EA-40B2-A47E-0165B26BF422}"/>
                  </a:ext>
                </a:extLst>
              </p:cNvPr>
              <p:cNvSpPr>
                <a:spLocks noChangeShapeType="1"/>
              </p:cNvSpPr>
              <p:nvPr/>
            </p:nvSpPr>
            <p:spPr bwMode="auto">
              <a:xfrm>
                <a:off x="393580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30" name="TextBox 429">
                <a:extLst>
                  <a:ext uri="{FF2B5EF4-FFF2-40B4-BE49-F238E27FC236}">
                    <a16:creationId xmlns:a16="http://schemas.microsoft.com/office/drawing/2014/main" xmlns="" id="{BC8033F5-4F9A-4B7D-AA74-4621264FAE37}"/>
                  </a:ext>
                </a:extLst>
              </p:cNvPr>
              <p:cNvSpPr txBox="1"/>
              <p:nvPr/>
            </p:nvSpPr>
            <p:spPr>
              <a:xfrm>
                <a:off x="411466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36</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31" name="Line 21">
                <a:extLst>
                  <a:ext uri="{FF2B5EF4-FFF2-40B4-BE49-F238E27FC236}">
                    <a16:creationId xmlns:a16="http://schemas.microsoft.com/office/drawing/2014/main" xmlns="" id="{AC2B3B05-4143-4C58-97FB-F90E467ECF9D}"/>
                  </a:ext>
                </a:extLst>
              </p:cNvPr>
              <p:cNvSpPr>
                <a:spLocks noChangeShapeType="1"/>
              </p:cNvSpPr>
              <p:nvPr/>
            </p:nvSpPr>
            <p:spPr bwMode="auto">
              <a:xfrm>
                <a:off x="422155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32" name="TextBox 431">
                <a:extLst>
                  <a:ext uri="{FF2B5EF4-FFF2-40B4-BE49-F238E27FC236}">
                    <a16:creationId xmlns:a16="http://schemas.microsoft.com/office/drawing/2014/main" xmlns="" id="{F0DC0F82-6F31-4CEB-BB80-02410D3ABF0C}"/>
                  </a:ext>
                </a:extLst>
              </p:cNvPr>
              <p:cNvSpPr txBox="1"/>
              <p:nvPr/>
            </p:nvSpPr>
            <p:spPr>
              <a:xfrm>
                <a:off x="438898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39</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33" name="Line 21">
                <a:extLst>
                  <a:ext uri="{FF2B5EF4-FFF2-40B4-BE49-F238E27FC236}">
                    <a16:creationId xmlns:a16="http://schemas.microsoft.com/office/drawing/2014/main" xmlns="" id="{8E31894F-F12F-4522-9C5D-CA4470A40565}"/>
                  </a:ext>
                </a:extLst>
              </p:cNvPr>
              <p:cNvSpPr>
                <a:spLocks noChangeShapeType="1"/>
              </p:cNvSpPr>
              <p:nvPr/>
            </p:nvSpPr>
            <p:spPr bwMode="auto">
              <a:xfrm>
                <a:off x="4495870"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34" name="TextBox 433">
                <a:extLst>
                  <a:ext uri="{FF2B5EF4-FFF2-40B4-BE49-F238E27FC236}">
                    <a16:creationId xmlns:a16="http://schemas.microsoft.com/office/drawing/2014/main" xmlns="" id="{31478077-56DF-4AC3-ACF0-1F3707614B76}"/>
                  </a:ext>
                </a:extLst>
              </p:cNvPr>
              <p:cNvSpPr txBox="1"/>
              <p:nvPr/>
            </p:nvSpPr>
            <p:spPr>
              <a:xfrm>
                <a:off x="910166"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fr-FR" sz="10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435" name="Line 21">
                <a:extLst>
                  <a:ext uri="{FF2B5EF4-FFF2-40B4-BE49-F238E27FC236}">
                    <a16:creationId xmlns:a16="http://schemas.microsoft.com/office/drawing/2014/main" xmlns="" id="{7FBE965D-FADC-4CCA-A2C2-8FA2DC04B2DC}"/>
                  </a:ext>
                </a:extLst>
              </p:cNvPr>
              <p:cNvSpPr>
                <a:spLocks noChangeShapeType="1"/>
              </p:cNvSpPr>
              <p:nvPr/>
            </p:nvSpPr>
            <p:spPr bwMode="auto">
              <a:xfrm>
                <a:off x="981783" y="3777225"/>
                <a:ext cx="0" cy="36429"/>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436" name="Rectangle 435">
                <a:extLst>
                  <a:ext uri="{FF2B5EF4-FFF2-40B4-BE49-F238E27FC236}">
                    <a16:creationId xmlns:a16="http://schemas.microsoft.com/office/drawing/2014/main" xmlns="" id="{28FE9867-B9C6-4B3C-A9CC-6867AB55E927}"/>
                  </a:ext>
                </a:extLst>
              </p:cNvPr>
              <p:cNvSpPr/>
              <p:nvPr/>
            </p:nvSpPr>
            <p:spPr>
              <a:xfrm>
                <a:off x="2047601" y="3931061"/>
                <a:ext cx="1394624" cy="246221"/>
              </a:xfrm>
              <a:prstGeom prst="rect">
                <a:avLst/>
              </a:prstGeom>
            </p:spPr>
            <p:txBody>
              <a:bodyPr wrap="square">
                <a:spAutoFit/>
              </a:bodyPr>
              <a:lstStyle/>
              <a:p>
                <a:pPr lvl="0" algn="ctr" defTabSz="914400" fontAlgn="base">
                  <a:spcBef>
                    <a:spcPct val="0"/>
                  </a:spcBef>
                  <a:spcAft>
                    <a:spcPct val="0"/>
                  </a:spcAft>
                  <a:defRPr/>
                </a:pPr>
                <a:r>
                  <a:rPr lang="fr-FR" sz="1000" dirty="0">
                    <a:solidFill>
                      <a:srgbClr val="4D4D4D"/>
                    </a:solidFill>
                    <a:cs typeface="Arial" panose="020B0604020202020204" pitchFamily="34" charset="0"/>
                  </a:rPr>
                  <a:t>M</a:t>
                </a:r>
                <a:r>
                  <a:rPr lang="fr-FR" sz="1000" dirty="0">
                    <a:solidFill>
                      <a:srgbClr val="4D4D4D"/>
                    </a:solidFill>
                    <a:latin typeface="Arial" charset="0"/>
                    <a:cs typeface="Arial" panose="020B0604020202020204" pitchFamily="34" charset="0"/>
                  </a:rPr>
                  <a:t>ois</a:t>
                </a:r>
              </a:p>
            </p:txBody>
          </p:sp>
        </p:grpSp>
        <p:sp>
          <p:nvSpPr>
            <p:cNvPr id="285" name="TextBox 284">
              <a:extLst>
                <a:ext uri="{FF2B5EF4-FFF2-40B4-BE49-F238E27FC236}">
                  <a16:creationId xmlns:a16="http://schemas.microsoft.com/office/drawing/2014/main" xmlns="" id="{7A0D7367-BE3B-487D-81FC-FCC963CC00BC}"/>
                </a:ext>
              </a:extLst>
            </p:cNvPr>
            <p:cNvSpPr txBox="1"/>
            <p:nvPr/>
          </p:nvSpPr>
          <p:spPr>
            <a:xfrm>
              <a:off x="5890016" y="3007220"/>
              <a:ext cx="889987" cy="461665"/>
            </a:xfrm>
            <a:prstGeom prst="rect">
              <a:avLst/>
            </a:prstGeom>
            <a:noFill/>
          </p:spPr>
          <p:txBody>
            <a:bodyPr wrap="none" rtlCol="0">
              <a:spAutoFit/>
            </a:bodyPr>
            <a:lstStyle/>
            <a:p>
              <a:pPr algn="ctr"/>
              <a:r>
                <a:rPr lang="fr-FR" sz="800" dirty="0"/>
                <a:t>Taux à 12 mois</a:t>
              </a:r>
            </a:p>
            <a:p>
              <a:pPr algn="ctr"/>
              <a:r>
                <a:rPr lang="fr-FR" sz="800" dirty="0">
                  <a:solidFill>
                    <a:schemeClr val="accent3"/>
                  </a:solidFill>
                </a:rPr>
                <a:t>22%</a:t>
              </a:r>
            </a:p>
            <a:p>
              <a:pPr algn="ctr"/>
              <a:r>
                <a:rPr lang="fr-FR" sz="800" dirty="0">
                  <a:solidFill>
                    <a:schemeClr val="accent2"/>
                  </a:solidFill>
                </a:rPr>
                <a:t>14%</a:t>
              </a:r>
            </a:p>
          </p:txBody>
        </p:sp>
        <p:sp>
          <p:nvSpPr>
            <p:cNvPr id="286" name="TextBox 285">
              <a:extLst>
                <a:ext uri="{FF2B5EF4-FFF2-40B4-BE49-F238E27FC236}">
                  <a16:creationId xmlns:a16="http://schemas.microsoft.com/office/drawing/2014/main" xmlns="" id="{0B5747E8-ED44-4488-8574-61D3E75E9D71}"/>
                </a:ext>
              </a:extLst>
            </p:cNvPr>
            <p:cNvSpPr txBox="1"/>
            <p:nvPr/>
          </p:nvSpPr>
          <p:spPr>
            <a:xfrm>
              <a:off x="7345147" y="3049802"/>
              <a:ext cx="889987" cy="461665"/>
            </a:xfrm>
            <a:prstGeom prst="rect">
              <a:avLst/>
            </a:prstGeom>
            <a:noFill/>
          </p:spPr>
          <p:txBody>
            <a:bodyPr wrap="none" rtlCol="0">
              <a:spAutoFit/>
            </a:bodyPr>
            <a:lstStyle/>
            <a:p>
              <a:pPr algn="ctr"/>
              <a:r>
                <a:rPr lang="fr-FR" sz="800" dirty="0"/>
                <a:t>Taux à 24 mois</a:t>
              </a:r>
            </a:p>
            <a:p>
              <a:pPr algn="ctr"/>
              <a:r>
                <a:rPr lang="fr-FR" sz="800" dirty="0">
                  <a:solidFill>
                    <a:schemeClr val="accent3"/>
                  </a:solidFill>
                </a:rPr>
                <a:t>14%</a:t>
              </a:r>
            </a:p>
            <a:p>
              <a:pPr algn="ctr"/>
              <a:r>
                <a:rPr lang="fr-FR" sz="800" dirty="0">
                  <a:solidFill>
                    <a:schemeClr val="accent2"/>
                  </a:solidFill>
                </a:rPr>
                <a:t>6%</a:t>
              </a:r>
            </a:p>
          </p:txBody>
        </p:sp>
        <p:sp>
          <p:nvSpPr>
            <p:cNvPr id="287" name="Rectangle 286">
              <a:extLst>
                <a:ext uri="{FF2B5EF4-FFF2-40B4-BE49-F238E27FC236}">
                  <a16:creationId xmlns:a16="http://schemas.microsoft.com/office/drawing/2014/main" xmlns="" id="{872B4A01-237B-4C41-A487-D0312E0D1DAC}"/>
                </a:ext>
              </a:extLst>
            </p:cNvPr>
            <p:cNvSpPr/>
            <p:nvPr/>
          </p:nvSpPr>
          <p:spPr>
            <a:xfrm>
              <a:off x="6723916" y="3497943"/>
              <a:ext cx="670376" cy="215444"/>
            </a:xfrm>
            <a:prstGeom prst="rect">
              <a:avLst/>
            </a:prstGeom>
          </p:spPr>
          <p:txBody>
            <a:bodyPr wrap="none">
              <a:spAutoFit/>
            </a:bodyPr>
            <a:lstStyle/>
            <a:p>
              <a:pPr lvl="0" algn="r" defTabSz="914400" fontAlgn="base">
                <a:spcBef>
                  <a:spcPct val="0"/>
                </a:spcBef>
                <a:spcAft>
                  <a:spcPct val="0"/>
                </a:spcAft>
                <a:defRPr/>
              </a:pPr>
              <a:r>
                <a:rPr lang="fr-FR" sz="800" dirty="0">
                  <a:solidFill>
                    <a:schemeClr val="accent3"/>
                  </a:solidFill>
                  <a:latin typeface="Arial" charset="0"/>
                  <a:cs typeface="Arial" panose="020B0604020202020204" pitchFamily="34" charset="0"/>
                </a:rPr>
                <a:t>Nivolumab</a:t>
              </a:r>
            </a:p>
          </p:txBody>
        </p:sp>
        <p:sp>
          <p:nvSpPr>
            <p:cNvPr id="288" name="Rectangle 287">
              <a:extLst>
                <a:ext uri="{FF2B5EF4-FFF2-40B4-BE49-F238E27FC236}">
                  <a16:creationId xmlns:a16="http://schemas.microsoft.com/office/drawing/2014/main" xmlns="" id="{E97D9BAC-371D-423D-AFEB-9B687772E045}"/>
                </a:ext>
              </a:extLst>
            </p:cNvPr>
            <p:cNvSpPr/>
            <p:nvPr/>
          </p:nvSpPr>
          <p:spPr>
            <a:xfrm>
              <a:off x="5703786" y="3657381"/>
              <a:ext cx="627095" cy="215444"/>
            </a:xfrm>
            <a:prstGeom prst="rect">
              <a:avLst/>
            </a:prstGeom>
          </p:spPr>
          <p:txBody>
            <a:bodyPr wrap="none">
              <a:spAutoFit/>
            </a:bodyPr>
            <a:lstStyle/>
            <a:p>
              <a:pPr lvl="0" algn="r" defTabSz="914400" fontAlgn="base">
                <a:spcBef>
                  <a:spcPct val="0"/>
                </a:spcBef>
                <a:spcAft>
                  <a:spcPct val="0"/>
                </a:spcAft>
                <a:defRPr/>
              </a:pPr>
              <a:r>
                <a:rPr lang="fr-FR" sz="800" dirty="0">
                  <a:solidFill>
                    <a:schemeClr val="accent2"/>
                  </a:solidFill>
                  <a:cs typeface="Arial" panose="020B0604020202020204" pitchFamily="34" charset="0"/>
                </a:rPr>
                <a:t>S</a:t>
              </a:r>
              <a:r>
                <a:rPr lang="fr-FR" sz="800" dirty="0">
                  <a:solidFill>
                    <a:schemeClr val="accent2"/>
                  </a:solidFill>
                  <a:latin typeface="Arial" charset="0"/>
                  <a:cs typeface="Arial" panose="020B0604020202020204" pitchFamily="34" charset="0"/>
                </a:rPr>
                <a:t>orafénib</a:t>
              </a:r>
            </a:p>
          </p:txBody>
        </p:sp>
        <p:grpSp>
          <p:nvGrpSpPr>
            <p:cNvPr id="289" name="Group 288">
              <a:extLst>
                <a:ext uri="{FF2B5EF4-FFF2-40B4-BE49-F238E27FC236}">
                  <a16:creationId xmlns:a16="http://schemas.microsoft.com/office/drawing/2014/main" xmlns="" id="{AC5D95DC-CABA-4E65-BFA2-2A8707DF5107}"/>
                </a:ext>
              </a:extLst>
            </p:cNvPr>
            <p:cNvGrpSpPr/>
            <p:nvPr/>
          </p:nvGrpSpPr>
          <p:grpSpPr>
            <a:xfrm>
              <a:off x="5457556" y="2655896"/>
              <a:ext cx="3512491" cy="1296000"/>
              <a:chOff x="8143448" y="4853292"/>
              <a:chExt cx="5505450" cy="2038350"/>
            </a:xfrm>
          </p:grpSpPr>
          <p:sp>
            <p:nvSpPr>
              <p:cNvPr id="344" name="Freeform: Shape 832">
                <a:extLst>
                  <a:ext uri="{FF2B5EF4-FFF2-40B4-BE49-F238E27FC236}">
                    <a16:creationId xmlns:a16="http://schemas.microsoft.com/office/drawing/2014/main" xmlns="" id="{22863FE7-9EC2-4779-8251-EBB9C6D78D07}"/>
                  </a:ext>
                </a:extLst>
              </p:cNvPr>
              <p:cNvSpPr/>
              <p:nvPr/>
            </p:nvSpPr>
            <p:spPr>
              <a:xfrm>
                <a:off x="8143448" y="4872342"/>
                <a:ext cx="5505450" cy="2019300"/>
              </a:xfrm>
              <a:custGeom>
                <a:avLst/>
                <a:gdLst>
                  <a:gd name="connsiteX0" fmla="*/ 5508270 w 5505450"/>
                  <a:gd name="connsiteY0" fmla="*/ 2026006 h 2019300"/>
                  <a:gd name="connsiteX1" fmla="*/ 4641552 w 5505450"/>
                  <a:gd name="connsiteY1" fmla="*/ 2026006 h 2019300"/>
                  <a:gd name="connsiteX2" fmla="*/ 4641552 w 5505450"/>
                  <a:gd name="connsiteY2" fmla="*/ 1907219 h 2019300"/>
                  <a:gd name="connsiteX3" fmla="*/ 3411874 w 5505450"/>
                  <a:gd name="connsiteY3" fmla="*/ 1907219 h 2019300"/>
                  <a:gd name="connsiteX4" fmla="*/ 3411874 w 5505450"/>
                  <a:gd name="connsiteY4" fmla="*/ 1913811 h 2019300"/>
                  <a:gd name="connsiteX5" fmla="*/ 3359077 w 5505450"/>
                  <a:gd name="connsiteY5" fmla="*/ 1913811 h 2019300"/>
                  <a:gd name="connsiteX6" fmla="*/ 3359077 w 5505450"/>
                  <a:gd name="connsiteY6" fmla="*/ 1894018 h 2019300"/>
                  <a:gd name="connsiteX7" fmla="*/ 3055506 w 5505450"/>
                  <a:gd name="connsiteY7" fmla="*/ 1894018 h 2019300"/>
                  <a:gd name="connsiteX8" fmla="*/ 3055506 w 5505450"/>
                  <a:gd name="connsiteY8" fmla="*/ 1858823 h 2019300"/>
                  <a:gd name="connsiteX9" fmla="*/ 2747534 w 5505450"/>
                  <a:gd name="connsiteY9" fmla="*/ 1858823 h 2019300"/>
                  <a:gd name="connsiteX10" fmla="*/ 2747534 w 5505450"/>
                  <a:gd name="connsiteY10" fmla="*/ 1830219 h 2019300"/>
                  <a:gd name="connsiteX11" fmla="*/ 2355971 w 5505450"/>
                  <a:gd name="connsiteY11" fmla="*/ 1830219 h 2019300"/>
                  <a:gd name="connsiteX12" fmla="*/ 2355971 w 5505450"/>
                  <a:gd name="connsiteY12" fmla="*/ 1806026 h 2019300"/>
                  <a:gd name="connsiteX13" fmla="*/ 2232784 w 5505450"/>
                  <a:gd name="connsiteY13" fmla="*/ 1806026 h 2019300"/>
                  <a:gd name="connsiteX14" fmla="*/ 2232784 w 5505450"/>
                  <a:gd name="connsiteY14" fmla="*/ 1795024 h 2019300"/>
                  <a:gd name="connsiteX15" fmla="*/ 2234984 w 5505450"/>
                  <a:gd name="connsiteY15" fmla="*/ 1795024 h 2019300"/>
                  <a:gd name="connsiteX16" fmla="*/ 2234984 w 5505450"/>
                  <a:gd name="connsiteY16" fmla="*/ 1784023 h 2019300"/>
                  <a:gd name="connsiteX17" fmla="*/ 1940214 w 5505450"/>
                  <a:gd name="connsiteY17" fmla="*/ 1784023 h 2019300"/>
                  <a:gd name="connsiteX18" fmla="*/ 1940214 w 5505450"/>
                  <a:gd name="connsiteY18" fmla="*/ 1757629 h 2019300"/>
                  <a:gd name="connsiteX19" fmla="*/ 1850022 w 5505450"/>
                  <a:gd name="connsiteY19" fmla="*/ 1757629 h 2019300"/>
                  <a:gd name="connsiteX20" fmla="*/ 1850022 w 5505450"/>
                  <a:gd name="connsiteY20" fmla="*/ 1746628 h 2019300"/>
                  <a:gd name="connsiteX21" fmla="*/ 1630042 w 5505450"/>
                  <a:gd name="connsiteY21" fmla="*/ 1746628 h 2019300"/>
                  <a:gd name="connsiteX22" fmla="*/ 1630042 w 5505450"/>
                  <a:gd name="connsiteY22" fmla="*/ 1715833 h 2019300"/>
                  <a:gd name="connsiteX23" fmla="*/ 1588246 w 5505450"/>
                  <a:gd name="connsiteY23" fmla="*/ 1715833 h 2019300"/>
                  <a:gd name="connsiteX24" fmla="*/ 1588246 w 5505450"/>
                  <a:gd name="connsiteY24" fmla="*/ 1696031 h 2019300"/>
                  <a:gd name="connsiteX25" fmla="*/ 1531049 w 5505450"/>
                  <a:gd name="connsiteY25" fmla="*/ 1696031 h 2019300"/>
                  <a:gd name="connsiteX26" fmla="*/ 1531049 w 5505450"/>
                  <a:gd name="connsiteY26" fmla="*/ 1663036 h 2019300"/>
                  <a:gd name="connsiteX27" fmla="*/ 1489253 w 5505450"/>
                  <a:gd name="connsiteY27" fmla="*/ 1663036 h 2019300"/>
                  <a:gd name="connsiteX28" fmla="*/ 1489253 w 5505450"/>
                  <a:gd name="connsiteY28" fmla="*/ 1641043 h 2019300"/>
                  <a:gd name="connsiteX29" fmla="*/ 1335272 w 5505450"/>
                  <a:gd name="connsiteY29" fmla="*/ 1641043 h 2019300"/>
                  <a:gd name="connsiteX30" fmla="*/ 1335272 w 5505450"/>
                  <a:gd name="connsiteY30" fmla="*/ 1616840 h 2019300"/>
                  <a:gd name="connsiteX31" fmla="*/ 1286875 w 5505450"/>
                  <a:gd name="connsiteY31" fmla="*/ 1616840 h 2019300"/>
                  <a:gd name="connsiteX32" fmla="*/ 1286875 w 5505450"/>
                  <a:gd name="connsiteY32" fmla="*/ 1586046 h 2019300"/>
                  <a:gd name="connsiteX33" fmla="*/ 1231878 w 5505450"/>
                  <a:gd name="connsiteY33" fmla="*/ 1586046 h 2019300"/>
                  <a:gd name="connsiteX34" fmla="*/ 1231878 w 5505450"/>
                  <a:gd name="connsiteY34" fmla="*/ 1564053 h 2019300"/>
                  <a:gd name="connsiteX35" fmla="*/ 1148286 w 5505450"/>
                  <a:gd name="connsiteY35" fmla="*/ 1564053 h 2019300"/>
                  <a:gd name="connsiteX36" fmla="*/ 1148286 w 5505450"/>
                  <a:gd name="connsiteY36" fmla="*/ 1533249 h 2019300"/>
                  <a:gd name="connsiteX37" fmla="*/ 1064695 w 5505450"/>
                  <a:gd name="connsiteY37" fmla="*/ 1533249 h 2019300"/>
                  <a:gd name="connsiteX38" fmla="*/ 1064695 w 5505450"/>
                  <a:gd name="connsiteY38" fmla="*/ 1500254 h 2019300"/>
                  <a:gd name="connsiteX39" fmla="*/ 1040501 w 5505450"/>
                  <a:gd name="connsiteY39" fmla="*/ 1500254 h 2019300"/>
                  <a:gd name="connsiteX40" fmla="*/ 1040501 w 5505450"/>
                  <a:gd name="connsiteY40" fmla="*/ 1476061 h 2019300"/>
                  <a:gd name="connsiteX41" fmla="*/ 1000906 w 5505450"/>
                  <a:gd name="connsiteY41" fmla="*/ 1476061 h 2019300"/>
                  <a:gd name="connsiteX42" fmla="*/ 1000906 w 5505450"/>
                  <a:gd name="connsiteY42" fmla="*/ 1434265 h 2019300"/>
                  <a:gd name="connsiteX43" fmla="*/ 923911 w 5505450"/>
                  <a:gd name="connsiteY43" fmla="*/ 1434265 h 2019300"/>
                  <a:gd name="connsiteX44" fmla="*/ 923911 w 5505450"/>
                  <a:gd name="connsiteY44" fmla="*/ 1401261 h 2019300"/>
                  <a:gd name="connsiteX45" fmla="*/ 857917 w 5505450"/>
                  <a:gd name="connsiteY45" fmla="*/ 1401261 h 2019300"/>
                  <a:gd name="connsiteX46" fmla="*/ 857917 w 5505450"/>
                  <a:gd name="connsiteY46" fmla="*/ 1383668 h 2019300"/>
                  <a:gd name="connsiteX47" fmla="*/ 791924 w 5505450"/>
                  <a:gd name="connsiteY47" fmla="*/ 1383668 h 2019300"/>
                  <a:gd name="connsiteX48" fmla="*/ 791924 w 5505450"/>
                  <a:gd name="connsiteY48" fmla="*/ 1258281 h 2019300"/>
                  <a:gd name="connsiteX49" fmla="*/ 780924 w 5505450"/>
                  <a:gd name="connsiteY49" fmla="*/ 1258281 h 2019300"/>
                  <a:gd name="connsiteX50" fmla="*/ 780924 w 5505450"/>
                  <a:gd name="connsiteY50" fmla="*/ 1176890 h 2019300"/>
                  <a:gd name="connsiteX51" fmla="*/ 739129 w 5505450"/>
                  <a:gd name="connsiteY51" fmla="*/ 1176890 h 2019300"/>
                  <a:gd name="connsiteX52" fmla="*/ 739129 w 5505450"/>
                  <a:gd name="connsiteY52" fmla="*/ 1124093 h 2019300"/>
                  <a:gd name="connsiteX53" fmla="*/ 631339 w 5505450"/>
                  <a:gd name="connsiteY53" fmla="*/ 1124093 h 2019300"/>
                  <a:gd name="connsiteX54" fmla="*/ 631339 w 5505450"/>
                  <a:gd name="connsiteY54" fmla="*/ 1102090 h 2019300"/>
                  <a:gd name="connsiteX55" fmla="*/ 571945 w 5505450"/>
                  <a:gd name="connsiteY55" fmla="*/ 1102090 h 2019300"/>
                  <a:gd name="connsiteX56" fmla="*/ 571945 w 5505450"/>
                  <a:gd name="connsiteY56" fmla="*/ 1069095 h 2019300"/>
                  <a:gd name="connsiteX57" fmla="*/ 541148 w 5505450"/>
                  <a:gd name="connsiteY57" fmla="*/ 1069095 h 2019300"/>
                  <a:gd name="connsiteX58" fmla="*/ 541148 w 5505450"/>
                  <a:gd name="connsiteY58" fmla="*/ 1005307 h 2019300"/>
                  <a:gd name="connsiteX59" fmla="*/ 510350 w 5505450"/>
                  <a:gd name="connsiteY59" fmla="*/ 1005307 h 2019300"/>
                  <a:gd name="connsiteX60" fmla="*/ 510350 w 5505450"/>
                  <a:gd name="connsiteY60" fmla="*/ 783124 h 2019300"/>
                  <a:gd name="connsiteX61" fmla="*/ 457555 w 5505450"/>
                  <a:gd name="connsiteY61" fmla="*/ 783124 h 2019300"/>
                  <a:gd name="connsiteX62" fmla="*/ 457555 w 5505450"/>
                  <a:gd name="connsiteY62" fmla="*/ 736928 h 2019300"/>
                  <a:gd name="connsiteX63" fmla="*/ 380563 w 5505450"/>
                  <a:gd name="connsiteY63" fmla="*/ 736928 h 2019300"/>
                  <a:gd name="connsiteX64" fmla="*/ 380563 w 5505450"/>
                  <a:gd name="connsiteY64" fmla="*/ 717131 h 2019300"/>
                  <a:gd name="connsiteX65" fmla="*/ 325568 w 5505450"/>
                  <a:gd name="connsiteY65" fmla="*/ 717131 h 2019300"/>
                  <a:gd name="connsiteX66" fmla="*/ 325568 w 5505450"/>
                  <a:gd name="connsiteY66" fmla="*/ 684134 h 2019300"/>
                  <a:gd name="connsiteX67" fmla="*/ 285972 w 5505450"/>
                  <a:gd name="connsiteY67" fmla="*/ 684134 h 2019300"/>
                  <a:gd name="connsiteX68" fmla="*/ 285972 w 5505450"/>
                  <a:gd name="connsiteY68" fmla="*/ 611541 h 2019300"/>
                  <a:gd name="connsiteX69" fmla="*/ 233178 w 5505450"/>
                  <a:gd name="connsiteY69" fmla="*/ 611541 h 2019300"/>
                  <a:gd name="connsiteX70" fmla="*/ 233178 w 5505450"/>
                  <a:gd name="connsiteY70" fmla="*/ 211180 h 2019300"/>
                  <a:gd name="connsiteX71" fmla="*/ 217779 w 5505450"/>
                  <a:gd name="connsiteY71" fmla="*/ 211180 h 2019300"/>
                  <a:gd name="connsiteX72" fmla="*/ 217779 w 5505450"/>
                  <a:gd name="connsiteY72" fmla="*/ 118788 h 2019300"/>
                  <a:gd name="connsiteX73" fmla="*/ 191381 w 5505450"/>
                  <a:gd name="connsiteY73" fmla="*/ 118788 h 2019300"/>
                  <a:gd name="connsiteX74" fmla="*/ 191381 w 5505450"/>
                  <a:gd name="connsiteY74" fmla="*/ 81392 h 2019300"/>
                  <a:gd name="connsiteX75" fmla="*/ 149585 w 5505450"/>
                  <a:gd name="connsiteY75" fmla="*/ 81392 h 2019300"/>
                  <a:gd name="connsiteX76" fmla="*/ 149585 w 5505450"/>
                  <a:gd name="connsiteY76" fmla="*/ 41796 h 2019300"/>
                  <a:gd name="connsiteX77" fmla="*/ 94591 w 5505450"/>
                  <a:gd name="connsiteY77" fmla="*/ 41796 h 2019300"/>
                  <a:gd name="connsiteX78" fmla="*/ 94591 w 5505450"/>
                  <a:gd name="connsiteY78" fmla="*/ 2200 h 2019300"/>
                  <a:gd name="connsiteX79" fmla="*/ 0 w 5505450"/>
                  <a:gd name="connsiteY79" fmla="*/ 2200 h 2019300"/>
                  <a:gd name="connsiteX80" fmla="*/ 0 w 5505450"/>
                  <a:gd name="connsiteY80"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505450" h="2019300">
                    <a:moveTo>
                      <a:pt x="5508270" y="2026006"/>
                    </a:moveTo>
                    <a:lnTo>
                      <a:pt x="4641552" y="2026006"/>
                    </a:lnTo>
                    <a:lnTo>
                      <a:pt x="4641552" y="1907219"/>
                    </a:lnTo>
                    <a:lnTo>
                      <a:pt x="3411874" y="1907219"/>
                    </a:lnTo>
                    <a:lnTo>
                      <a:pt x="3411874" y="1913811"/>
                    </a:lnTo>
                    <a:lnTo>
                      <a:pt x="3359077" y="1913811"/>
                    </a:lnTo>
                    <a:lnTo>
                      <a:pt x="3359077" y="1894018"/>
                    </a:lnTo>
                    <a:lnTo>
                      <a:pt x="3055506" y="1894018"/>
                    </a:lnTo>
                    <a:lnTo>
                      <a:pt x="3055506" y="1858823"/>
                    </a:lnTo>
                    <a:lnTo>
                      <a:pt x="2747534" y="1858823"/>
                    </a:lnTo>
                    <a:lnTo>
                      <a:pt x="2747534" y="1830219"/>
                    </a:lnTo>
                    <a:lnTo>
                      <a:pt x="2355971" y="1830219"/>
                    </a:lnTo>
                    <a:lnTo>
                      <a:pt x="2355971" y="1806026"/>
                    </a:lnTo>
                    <a:lnTo>
                      <a:pt x="2232784" y="1806026"/>
                    </a:lnTo>
                    <a:lnTo>
                      <a:pt x="2232784" y="1795024"/>
                    </a:lnTo>
                    <a:lnTo>
                      <a:pt x="2234984" y="1795024"/>
                    </a:lnTo>
                    <a:lnTo>
                      <a:pt x="2234984" y="1784023"/>
                    </a:lnTo>
                    <a:lnTo>
                      <a:pt x="1940214" y="1784023"/>
                    </a:lnTo>
                    <a:lnTo>
                      <a:pt x="1940214" y="1757629"/>
                    </a:lnTo>
                    <a:lnTo>
                      <a:pt x="1850022" y="1757629"/>
                    </a:lnTo>
                    <a:lnTo>
                      <a:pt x="1850022" y="1746628"/>
                    </a:lnTo>
                    <a:lnTo>
                      <a:pt x="1630042" y="1746628"/>
                    </a:lnTo>
                    <a:lnTo>
                      <a:pt x="1630042" y="1715833"/>
                    </a:lnTo>
                    <a:lnTo>
                      <a:pt x="1588246" y="1715833"/>
                    </a:lnTo>
                    <a:lnTo>
                      <a:pt x="1588246" y="1696031"/>
                    </a:lnTo>
                    <a:lnTo>
                      <a:pt x="1531049" y="1696031"/>
                    </a:lnTo>
                    <a:lnTo>
                      <a:pt x="1531049" y="1663036"/>
                    </a:lnTo>
                    <a:lnTo>
                      <a:pt x="1489253" y="1663036"/>
                    </a:lnTo>
                    <a:lnTo>
                      <a:pt x="1489253" y="1641043"/>
                    </a:lnTo>
                    <a:lnTo>
                      <a:pt x="1335272" y="1641043"/>
                    </a:lnTo>
                    <a:lnTo>
                      <a:pt x="1335272" y="1616840"/>
                    </a:lnTo>
                    <a:lnTo>
                      <a:pt x="1286875" y="1616840"/>
                    </a:lnTo>
                    <a:lnTo>
                      <a:pt x="1286875" y="1586046"/>
                    </a:lnTo>
                    <a:lnTo>
                      <a:pt x="1231878" y="1586046"/>
                    </a:lnTo>
                    <a:lnTo>
                      <a:pt x="1231878" y="1564053"/>
                    </a:lnTo>
                    <a:lnTo>
                      <a:pt x="1148286" y="1564053"/>
                    </a:lnTo>
                    <a:lnTo>
                      <a:pt x="1148286" y="1533249"/>
                    </a:lnTo>
                    <a:lnTo>
                      <a:pt x="1064695" y="1533249"/>
                    </a:lnTo>
                    <a:lnTo>
                      <a:pt x="1064695" y="1500254"/>
                    </a:lnTo>
                    <a:lnTo>
                      <a:pt x="1040501" y="1500254"/>
                    </a:lnTo>
                    <a:lnTo>
                      <a:pt x="1040501" y="1476061"/>
                    </a:lnTo>
                    <a:lnTo>
                      <a:pt x="1000906" y="1476061"/>
                    </a:lnTo>
                    <a:lnTo>
                      <a:pt x="1000906" y="1434265"/>
                    </a:lnTo>
                    <a:lnTo>
                      <a:pt x="923911" y="1434265"/>
                    </a:lnTo>
                    <a:lnTo>
                      <a:pt x="923911" y="1401261"/>
                    </a:lnTo>
                    <a:lnTo>
                      <a:pt x="857917" y="1401261"/>
                    </a:lnTo>
                    <a:lnTo>
                      <a:pt x="857917" y="1383668"/>
                    </a:lnTo>
                    <a:lnTo>
                      <a:pt x="791924" y="1383668"/>
                    </a:lnTo>
                    <a:lnTo>
                      <a:pt x="791924" y="1258281"/>
                    </a:lnTo>
                    <a:lnTo>
                      <a:pt x="780924" y="1258281"/>
                    </a:lnTo>
                    <a:lnTo>
                      <a:pt x="780924" y="1176890"/>
                    </a:lnTo>
                    <a:lnTo>
                      <a:pt x="739129" y="1176890"/>
                    </a:lnTo>
                    <a:lnTo>
                      <a:pt x="739129" y="1124093"/>
                    </a:lnTo>
                    <a:lnTo>
                      <a:pt x="631339" y="1124093"/>
                    </a:lnTo>
                    <a:lnTo>
                      <a:pt x="631339" y="1102090"/>
                    </a:lnTo>
                    <a:lnTo>
                      <a:pt x="571945" y="1102090"/>
                    </a:lnTo>
                    <a:lnTo>
                      <a:pt x="571945" y="1069095"/>
                    </a:lnTo>
                    <a:lnTo>
                      <a:pt x="541148" y="1069095"/>
                    </a:lnTo>
                    <a:lnTo>
                      <a:pt x="541148" y="1005307"/>
                    </a:lnTo>
                    <a:lnTo>
                      <a:pt x="510350" y="1005307"/>
                    </a:lnTo>
                    <a:lnTo>
                      <a:pt x="510350" y="783124"/>
                    </a:lnTo>
                    <a:lnTo>
                      <a:pt x="457555" y="783124"/>
                    </a:lnTo>
                    <a:lnTo>
                      <a:pt x="457555" y="736928"/>
                    </a:lnTo>
                    <a:lnTo>
                      <a:pt x="380563" y="736928"/>
                    </a:lnTo>
                    <a:lnTo>
                      <a:pt x="380563" y="717131"/>
                    </a:lnTo>
                    <a:lnTo>
                      <a:pt x="325568" y="717131"/>
                    </a:lnTo>
                    <a:lnTo>
                      <a:pt x="325568" y="684134"/>
                    </a:lnTo>
                    <a:lnTo>
                      <a:pt x="285972" y="684134"/>
                    </a:lnTo>
                    <a:lnTo>
                      <a:pt x="285972" y="611541"/>
                    </a:lnTo>
                    <a:lnTo>
                      <a:pt x="233178" y="611541"/>
                    </a:lnTo>
                    <a:lnTo>
                      <a:pt x="233178" y="211180"/>
                    </a:lnTo>
                    <a:lnTo>
                      <a:pt x="217779" y="211180"/>
                    </a:lnTo>
                    <a:lnTo>
                      <a:pt x="217779" y="118788"/>
                    </a:lnTo>
                    <a:lnTo>
                      <a:pt x="191381" y="118788"/>
                    </a:lnTo>
                    <a:lnTo>
                      <a:pt x="191381" y="81392"/>
                    </a:lnTo>
                    <a:lnTo>
                      <a:pt x="149585" y="81392"/>
                    </a:lnTo>
                    <a:lnTo>
                      <a:pt x="149585" y="41796"/>
                    </a:lnTo>
                    <a:lnTo>
                      <a:pt x="94591" y="41796"/>
                    </a:lnTo>
                    <a:lnTo>
                      <a:pt x="94591" y="2200"/>
                    </a:lnTo>
                    <a:lnTo>
                      <a:pt x="0" y="220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345" name="Group 344">
                <a:extLst>
                  <a:ext uri="{FF2B5EF4-FFF2-40B4-BE49-F238E27FC236}">
                    <a16:creationId xmlns:a16="http://schemas.microsoft.com/office/drawing/2014/main" xmlns="" id="{4644C8A1-4212-4F37-B71A-5D1A2087B65F}"/>
                  </a:ext>
                </a:extLst>
              </p:cNvPr>
              <p:cNvGrpSpPr/>
              <p:nvPr/>
            </p:nvGrpSpPr>
            <p:grpSpPr>
              <a:xfrm>
                <a:off x="8162498" y="4853292"/>
                <a:ext cx="4486284" cy="1952635"/>
                <a:chOff x="8162498" y="4853292"/>
                <a:chExt cx="4486284" cy="1952635"/>
              </a:xfrm>
            </p:grpSpPr>
            <p:sp>
              <p:nvSpPr>
                <p:cNvPr id="346" name="Freeform: Shape 833">
                  <a:extLst>
                    <a:ext uri="{FF2B5EF4-FFF2-40B4-BE49-F238E27FC236}">
                      <a16:creationId xmlns:a16="http://schemas.microsoft.com/office/drawing/2014/main" xmlns="" id="{EB109E32-F3E7-40F4-8825-75228401D786}"/>
                    </a:ext>
                  </a:extLst>
                </p:cNvPr>
                <p:cNvSpPr/>
                <p:nvPr/>
              </p:nvSpPr>
              <p:spPr>
                <a:xfrm>
                  <a:off x="8162498" y="48532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7" name="Freeform: Shape 834">
                  <a:extLst>
                    <a:ext uri="{FF2B5EF4-FFF2-40B4-BE49-F238E27FC236}">
                      <a16:creationId xmlns:a16="http://schemas.microsoft.com/office/drawing/2014/main" xmlns="" id="{FA543A24-556C-472F-A3FA-AD3FF2C51534}"/>
                    </a:ext>
                  </a:extLst>
                </p:cNvPr>
                <p:cNvSpPr/>
                <p:nvPr/>
              </p:nvSpPr>
              <p:spPr>
                <a:xfrm>
                  <a:off x="8219648" y="48532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8" name="Freeform: Shape 835">
                  <a:extLst>
                    <a:ext uri="{FF2B5EF4-FFF2-40B4-BE49-F238E27FC236}">
                      <a16:creationId xmlns:a16="http://schemas.microsoft.com/office/drawing/2014/main" xmlns="" id="{254E51E2-389C-4DFA-B84B-FAB93DE7112E}"/>
                    </a:ext>
                  </a:extLst>
                </p:cNvPr>
                <p:cNvSpPr/>
                <p:nvPr/>
              </p:nvSpPr>
              <p:spPr>
                <a:xfrm>
                  <a:off x="8316998" y="506074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9" name="Freeform: Shape 836">
                  <a:extLst>
                    <a:ext uri="{FF2B5EF4-FFF2-40B4-BE49-F238E27FC236}">
                      <a16:creationId xmlns:a16="http://schemas.microsoft.com/office/drawing/2014/main" xmlns="" id="{98EB776D-F061-4632-A898-AF0BDBDEBB3A}"/>
                    </a:ext>
                  </a:extLst>
                </p:cNvPr>
                <p:cNvSpPr/>
                <p:nvPr/>
              </p:nvSpPr>
              <p:spPr>
                <a:xfrm>
                  <a:off x="8336048" y="52321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0" name="Freeform: Shape 837">
                  <a:extLst>
                    <a:ext uri="{FF2B5EF4-FFF2-40B4-BE49-F238E27FC236}">
                      <a16:creationId xmlns:a16="http://schemas.microsoft.com/office/drawing/2014/main" xmlns="" id="{2068EDA3-895A-436B-9B6F-3F88B517F421}"/>
                    </a:ext>
                  </a:extLst>
                </p:cNvPr>
                <p:cNvSpPr/>
                <p:nvPr/>
              </p:nvSpPr>
              <p:spPr>
                <a:xfrm>
                  <a:off x="8336048" y="52702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1" name="Freeform: Shape 838">
                  <a:extLst>
                    <a:ext uri="{FF2B5EF4-FFF2-40B4-BE49-F238E27FC236}">
                      <a16:creationId xmlns:a16="http://schemas.microsoft.com/office/drawing/2014/main" xmlns="" id="{88BDCD46-02BB-45DF-92EB-57F94A3CBDFF}"/>
                    </a:ext>
                  </a:extLst>
                </p:cNvPr>
                <p:cNvSpPr/>
                <p:nvPr/>
              </p:nvSpPr>
              <p:spPr>
                <a:xfrm>
                  <a:off x="8336048" y="53083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2" name="Freeform: Shape 839">
                  <a:extLst>
                    <a:ext uri="{FF2B5EF4-FFF2-40B4-BE49-F238E27FC236}">
                      <a16:creationId xmlns:a16="http://schemas.microsoft.com/office/drawing/2014/main" xmlns="" id="{229CED95-A7E4-42D7-B7E7-8244666FCBEC}"/>
                    </a:ext>
                  </a:extLst>
                </p:cNvPr>
                <p:cNvSpPr/>
                <p:nvPr/>
              </p:nvSpPr>
              <p:spPr>
                <a:xfrm>
                  <a:off x="8336048" y="53464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3" name="Freeform: Shape 840">
                  <a:extLst>
                    <a:ext uri="{FF2B5EF4-FFF2-40B4-BE49-F238E27FC236}">
                      <a16:creationId xmlns:a16="http://schemas.microsoft.com/office/drawing/2014/main" xmlns="" id="{91F88C1F-9B32-4884-8918-5431D1F0FBBA}"/>
                    </a:ext>
                  </a:extLst>
                </p:cNvPr>
                <p:cNvSpPr/>
                <p:nvPr/>
              </p:nvSpPr>
              <p:spPr>
                <a:xfrm>
                  <a:off x="8336048" y="538459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4" name="Freeform: Shape 841">
                  <a:extLst>
                    <a:ext uri="{FF2B5EF4-FFF2-40B4-BE49-F238E27FC236}">
                      <a16:creationId xmlns:a16="http://schemas.microsoft.com/office/drawing/2014/main" xmlns="" id="{E899FE26-53B9-464D-8663-6321FD600870}"/>
                    </a:ext>
                  </a:extLst>
                </p:cNvPr>
                <p:cNvSpPr/>
                <p:nvPr/>
              </p:nvSpPr>
              <p:spPr>
                <a:xfrm>
                  <a:off x="8336048" y="542269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5" name="Freeform: Shape 842">
                  <a:extLst>
                    <a:ext uri="{FF2B5EF4-FFF2-40B4-BE49-F238E27FC236}">
                      <a16:creationId xmlns:a16="http://schemas.microsoft.com/office/drawing/2014/main" xmlns="" id="{9C69DFC9-77D6-4D8D-9A9B-E215B57F8FED}"/>
                    </a:ext>
                  </a:extLst>
                </p:cNvPr>
                <p:cNvSpPr/>
                <p:nvPr/>
              </p:nvSpPr>
              <p:spPr>
                <a:xfrm>
                  <a:off x="8621798" y="567034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6" name="Freeform: Shape 843">
                  <a:extLst>
                    <a:ext uri="{FF2B5EF4-FFF2-40B4-BE49-F238E27FC236}">
                      <a16:creationId xmlns:a16="http://schemas.microsoft.com/office/drawing/2014/main" xmlns="" id="{E1368736-124F-40D7-ABE0-010C921DD65C}"/>
                    </a:ext>
                  </a:extLst>
                </p:cNvPr>
                <p:cNvSpPr/>
                <p:nvPr/>
              </p:nvSpPr>
              <p:spPr>
                <a:xfrm>
                  <a:off x="8621798" y="5708447"/>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7" name="Freeform: Shape 844">
                  <a:extLst>
                    <a:ext uri="{FF2B5EF4-FFF2-40B4-BE49-F238E27FC236}">
                      <a16:creationId xmlns:a16="http://schemas.microsoft.com/office/drawing/2014/main" xmlns="" id="{DF4D3437-73DC-426E-8B07-ECF092FE1B54}"/>
                    </a:ext>
                  </a:extLst>
                </p:cNvPr>
                <p:cNvSpPr/>
                <p:nvPr/>
              </p:nvSpPr>
              <p:spPr>
                <a:xfrm>
                  <a:off x="8621798" y="5746547"/>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8" name="Freeform: Shape 845">
                  <a:extLst>
                    <a:ext uri="{FF2B5EF4-FFF2-40B4-BE49-F238E27FC236}">
                      <a16:creationId xmlns:a16="http://schemas.microsoft.com/office/drawing/2014/main" xmlns="" id="{C6628B0A-4D17-489E-953D-D6E12DF8A8F2}"/>
                    </a:ext>
                  </a:extLst>
                </p:cNvPr>
                <p:cNvSpPr/>
                <p:nvPr/>
              </p:nvSpPr>
              <p:spPr>
                <a:xfrm>
                  <a:off x="8621798" y="5784647"/>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9" name="Freeform: Shape 846">
                  <a:extLst>
                    <a:ext uri="{FF2B5EF4-FFF2-40B4-BE49-F238E27FC236}">
                      <a16:creationId xmlns:a16="http://schemas.microsoft.com/office/drawing/2014/main" xmlns="" id="{1382A5FA-DC5E-483C-8ED6-476DA43B0F56}"/>
                    </a:ext>
                  </a:extLst>
                </p:cNvPr>
                <p:cNvSpPr/>
                <p:nvPr/>
              </p:nvSpPr>
              <p:spPr>
                <a:xfrm>
                  <a:off x="8621798" y="582274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0" name="Freeform: Shape 847">
                  <a:extLst>
                    <a:ext uri="{FF2B5EF4-FFF2-40B4-BE49-F238E27FC236}">
                      <a16:creationId xmlns:a16="http://schemas.microsoft.com/office/drawing/2014/main" xmlns="" id="{3D338D6A-5BF8-4552-AE95-493567FB5FDF}"/>
                    </a:ext>
                  </a:extLst>
                </p:cNvPr>
                <p:cNvSpPr/>
                <p:nvPr/>
              </p:nvSpPr>
              <p:spPr>
                <a:xfrm>
                  <a:off x="8640848" y="591799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1" name="Freeform: Shape 848">
                  <a:extLst>
                    <a:ext uri="{FF2B5EF4-FFF2-40B4-BE49-F238E27FC236}">
                      <a16:creationId xmlns:a16="http://schemas.microsoft.com/office/drawing/2014/main" xmlns="" id="{A5686380-C503-4108-B020-84421A76BF40}"/>
                    </a:ext>
                  </a:extLst>
                </p:cNvPr>
                <p:cNvSpPr/>
                <p:nvPr/>
              </p:nvSpPr>
              <p:spPr>
                <a:xfrm>
                  <a:off x="8733998" y="593915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2" name="Freeform: Shape 849">
                  <a:extLst>
                    <a:ext uri="{FF2B5EF4-FFF2-40B4-BE49-F238E27FC236}">
                      <a16:creationId xmlns:a16="http://schemas.microsoft.com/office/drawing/2014/main" xmlns="" id="{83EA4968-9CF1-42D4-ABB2-C124CF30A123}"/>
                    </a:ext>
                  </a:extLst>
                </p:cNvPr>
                <p:cNvSpPr/>
                <p:nvPr/>
              </p:nvSpPr>
              <p:spPr>
                <a:xfrm>
                  <a:off x="8753048" y="593915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3" name="Freeform: Shape 850">
                  <a:extLst>
                    <a:ext uri="{FF2B5EF4-FFF2-40B4-BE49-F238E27FC236}">
                      <a16:creationId xmlns:a16="http://schemas.microsoft.com/office/drawing/2014/main" xmlns="" id="{7444B9FA-FF84-44E4-ADCC-B91D76CE568E}"/>
                    </a:ext>
                  </a:extLst>
                </p:cNvPr>
                <p:cNvSpPr/>
                <p:nvPr/>
              </p:nvSpPr>
              <p:spPr>
                <a:xfrm>
                  <a:off x="8791148" y="595820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4" name="Freeform: Shape 851">
                  <a:extLst>
                    <a:ext uri="{FF2B5EF4-FFF2-40B4-BE49-F238E27FC236}">
                      <a16:creationId xmlns:a16="http://schemas.microsoft.com/office/drawing/2014/main" xmlns="" id="{9C378B68-3275-4BD4-A6F6-E1B5E29A1134}"/>
                    </a:ext>
                  </a:extLst>
                </p:cNvPr>
                <p:cNvSpPr/>
                <p:nvPr/>
              </p:nvSpPr>
              <p:spPr>
                <a:xfrm>
                  <a:off x="8848298" y="595820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5" name="Freeform: Shape 852">
                  <a:extLst>
                    <a:ext uri="{FF2B5EF4-FFF2-40B4-BE49-F238E27FC236}">
                      <a16:creationId xmlns:a16="http://schemas.microsoft.com/office/drawing/2014/main" xmlns="" id="{A6A9E0C9-D450-4BCA-95CF-752AC085A70F}"/>
                    </a:ext>
                  </a:extLst>
                </p:cNvPr>
                <p:cNvSpPr/>
                <p:nvPr/>
              </p:nvSpPr>
              <p:spPr>
                <a:xfrm>
                  <a:off x="8888498" y="6127546"/>
                  <a:ext cx="66675" cy="9525"/>
                </a:xfrm>
                <a:custGeom>
                  <a:avLst/>
                  <a:gdLst>
                    <a:gd name="connsiteX0" fmla="*/ 0 w 66675"/>
                    <a:gd name="connsiteY0" fmla="*/ 0 h 0"/>
                    <a:gd name="connsiteX1" fmla="*/ 72000 w 66675"/>
                    <a:gd name="connsiteY1" fmla="*/ 0 h 0"/>
                  </a:gdLst>
                  <a:ahLst/>
                  <a:cxnLst>
                    <a:cxn ang="0">
                      <a:pos x="connsiteX0" y="connsiteY0"/>
                    </a:cxn>
                    <a:cxn ang="0">
                      <a:pos x="connsiteX1" y="connsiteY1"/>
                    </a:cxn>
                  </a:cxnLst>
                  <a:rect l="l" t="t" r="r" b="b"/>
                  <a:pathLst>
                    <a:path w="66675">
                      <a:moveTo>
                        <a:pt x="0" y="0"/>
                      </a:moveTo>
                      <a:lnTo>
                        <a:pt x="7200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6" name="Freeform: Shape 853">
                  <a:extLst>
                    <a:ext uri="{FF2B5EF4-FFF2-40B4-BE49-F238E27FC236}">
                      <a16:creationId xmlns:a16="http://schemas.microsoft.com/office/drawing/2014/main" xmlns="" id="{19A05843-46B1-4980-805C-3677AA73C02A}"/>
                    </a:ext>
                  </a:extLst>
                </p:cNvPr>
                <p:cNvSpPr/>
                <p:nvPr/>
              </p:nvSpPr>
              <p:spPr>
                <a:xfrm>
                  <a:off x="8888498" y="6165646"/>
                  <a:ext cx="66675" cy="9525"/>
                </a:xfrm>
                <a:custGeom>
                  <a:avLst/>
                  <a:gdLst>
                    <a:gd name="connsiteX0" fmla="*/ 0 w 66675"/>
                    <a:gd name="connsiteY0" fmla="*/ 0 h 0"/>
                    <a:gd name="connsiteX1" fmla="*/ 72000 w 66675"/>
                    <a:gd name="connsiteY1" fmla="*/ 0 h 0"/>
                  </a:gdLst>
                  <a:ahLst/>
                  <a:cxnLst>
                    <a:cxn ang="0">
                      <a:pos x="connsiteX0" y="connsiteY0"/>
                    </a:cxn>
                    <a:cxn ang="0">
                      <a:pos x="connsiteX1" y="connsiteY1"/>
                    </a:cxn>
                  </a:cxnLst>
                  <a:rect l="l" t="t" r="r" b="b"/>
                  <a:pathLst>
                    <a:path w="66675">
                      <a:moveTo>
                        <a:pt x="0" y="0"/>
                      </a:moveTo>
                      <a:lnTo>
                        <a:pt x="7200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7" name="Freeform: Shape 854">
                  <a:extLst>
                    <a:ext uri="{FF2B5EF4-FFF2-40B4-BE49-F238E27FC236}">
                      <a16:creationId xmlns:a16="http://schemas.microsoft.com/office/drawing/2014/main" xmlns="" id="{35B7A3A4-CD72-4A8F-81F2-30C00FBA18D2}"/>
                    </a:ext>
                  </a:extLst>
                </p:cNvPr>
                <p:cNvSpPr/>
                <p:nvPr/>
              </p:nvSpPr>
              <p:spPr>
                <a:xfrm>
                  <a:off x="8962598" y="62249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8" name="Freeform: Shape 855">
                  <a:extLst>
                    <a:ext uri="{FF2B5EF4-FFF2-40B4-BE49-F238E27FC236}">
                      <a16:creationId xmlns:a16="http://schemas.microsoft.com/office/drawing/2014/main" xmlns="" id="{1E9F0323-1206-428E-AFDF-D53A4ACBA0CB}"/>
                    </a:ext>
                  </a:extLst>
                </p:cNvPr>
                <p:cNvSpPr/>
                <p:nvPr/>
              </p:nvSpPr>
              <p:spPr>
                <a:xfrm>
                  <a:off x="9038798" y="62439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9" name="Freeform: Shape 856">
                  <a:extLst>
                    <a:ext uri="{FF2B5EF4-FFF2-40B4-BE49-F238E27FC236}">
                      <a16:creationId xmlns:a16="http://schemas.microsoft.com/office/drawing/2014/main" xmlns="" id="{AE9DC120-7ECA-445B-8E59-8D922A424559}"/>
                    </a:ext>
                  </a:extLst>
                </p:cNvPr>
                <p:cNvSpPr/>
                <p:nvPr/>
              </p:nvSpPr>
              <p:spPr>
                <a:xfrm>
                  <a:off x="9095948" y="6282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0" name="Freeform: Shape 857">
                  <a:extLst>
                    <a:ext uri="{FF2B5EF4-FFF2-40B4-BE49-F238E27FC236}">
                      <a16:creationId xmlns:a16="http://schemas.microsoft.com/office/drawing/2014/main" xmlns="" id="{430D120E-1388-4BDF-AA26-EB0B7DB3AFC0}"/>
                    </a:ext>
                  </a:extLst>
                </p:cNvPr>
                <p:cNvSpPr/>
                <p:nvPr/>
              </p:nvSpPr>
              <p:spPr>
                <a:xfrm>
                  <a:off x="9210248" y="6358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1" name="Freeform: Shape 858">
                  <a:extLst>
                    <a:ext uri="{FF2B5EF4-FFF2-40B4-BE49-F238E27FC236}">
                      <a16:creationId xmlns:a16="http://schemas.microsoft.com/office/drawing/2014/main" xmlns="" id="{3E806EB9-5E0A-4E9D-A820-1CCCF5CCBC3A}"/>
                    </a:ext>
                  </a:extLst>
                </p:cNvPr>
                <p:cNvSpPr/>
                <p:nvPr/>
              </p:nvSpPr>
              <p:spPr>
                <a:xfrm>
                  <a:off x="9248348" y="6358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2" name="Freeform: Shape 859">
                  <a:extLst>
                    <a:ext uri="{FF2B5EF4-FFF2-40B4-BE49-F238E27FC236}">
                      <a16:creationId xmlns:a16="http://schemas.microsoft.com/office/drawing/2014/main" xmlns="" id="{9ADC0020-87A3-4F75-A980-134F90017DE7}"/>
                    </a:ext>
                  </a:extLst>
                </p:cNvPr>
                <p:cNvSpPr/>
                <p:nvPr/>
              </p:nvSpPr>
              <p:spPr>
                <a:xfrm>
                  <a:off x="9305498" y="63963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3" name="Freeform: Shape 860">
                  <a:extLst>
                    <a:ext uri="{FF2B5EF4-FFF2-40B4-BE49-F238E27FC236}">
                      <a16:creationId xmlns:a16="http://schemas.microsoft.com/office/drawing/2014/main" xmlns="" id="{EA563893-5028-4165-ACB5-2BA07FDD36BD}"/>
                    </a:ext>
                  </a:extLst>
                </p:cNvPr>
                <p:cNvSpPr/>
                <p:nvPr/>
              </p:nvSpPr>
              <p:spPr>
                <a:xfrm>
                  <a:off x="9362648" y="63963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4" name="Freeform: Shape 861">
                  <a:extLst>
                    <a:ext uri="{FF2B5EF4-FFF2-40B4-BE49-F238E27FC236}">
                      <a16:creationId xmlns:a16="http://schemas.microsoft.com/office/drawing/2014/main" xmlns="" id="{B32D5F57-0149-41EE-A390-6ED177BDB3D3}"/>
                    </a:ext>
                  </a:extLst>
                </p:cNvPr>
                <p:cNvSpPr/>
                <p:nvPr/>
              </p:nvSpPr>
              <p:spPr>
                <a:xfrm>
                  <a:off x="9400748" y="64344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5" name="Freeform: Shape 862">
                  <a:extLst>
                    <a:ext uri="{FF2B5EF4-FFF2-40B4-BE49-F238E27FC236}">
                      <a16:creationId xmlns:a16="http://schemas.microsoft.com/office/drawing/2014/main" xmlns="" id="{1D0809FF-B179-492C-87C2-60D43B16ECBF}"/>
                    </a:ext>
                  </a:extLst>
                </p:cNvPr>
                <p:cNvSpPr/>
                <p:nvPr/>
              </p:nvSpPr>
              <p:spPr>
                <a:xfrm>
                  <a:off x="9457898" y="64535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6" name="Freeform: Shape 863">
                  <a:extLst>
                    <a:ext uri="{FF2B5EF4-FFF2-40B4-BE49-F238E27FC236}">
                      <a16:creationId xmlns:a16="http://schemas.microsoft.com/office/drawing/2014/main" xmlns="" id="{4154086A-0804-481E-808E-7FA6C4304452}"/>
                    </a:ext>
                  </a:extLst>
                </p:cNvPr>
                <p:cNvSpPr/>
                <p:nvPr/>
              </p:nvSpPr>
              <p:spPr>
                <a:xfrm>
                  <a:off x="9553148" y="64725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7" name="Freeform: Shape 864">
                  <a:extLst>
                    <a:ext uri="{FF2B5EF4-FFF2-40B4-BE49-F238E27FC236}">
                      <a16:creationId xmlns:a16="http://schemas.microsoft.com/office/drawing/2014/main" xmlns="" id="{8CCE3057-5A7D-48B1-9666-0B8303F7301B}"/>
                    </a:ext>
                  </a:extLst>
                </p:cNvPr>
                <p:cNvSpPr/>
                <p:nvPr/>
              </p:nvSpPr>
              <p:spPr>
                <a:xfrm>
                  <a:off x="9648398" y="64916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8" name="Freeform: Shape 865">
                  <a:extLst>
                    <a:ext uri="{FF2B5EF4-FFF2-40B4-BE49-F238E27FC236}">
                      <a16:creationId xmlns:a16="http://schemas.microsoft.com/office/drawing/2014/main" xmlns="" id="{D91FAE34-D63C-4183-BA80-C494F492621E}"/>
                    </a:ext>
                  </a:extLst>
                </p:cNvPr>
                <p:cNvSpPr/>
                <p:nvPr/>
              </p:nvSpPr>
              <p:spPr>
                <a:xfrm>
                  <a:off x="9705548" y="65297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9" name="Freeform: Shape 866">
                  <a:extLst>
                    <a:ext uri="{FF2B5EF4-FFF2-40B4-BE49-F238E27FC236}">
                      <a16:creationId xmlns:a16="http://schemas.microsoft.com/office/drawing/2014/main" xmlns="" id="{0D088406-E372-4445-A998-5DAE4980DF27}"/>
                    </a:ext>
                  </a:extLst>
                </p:cNvPr>
                <p:cNvSpPr/>
                <p:nvPr/>
              </p:nvSpPr>
              <p:spPr>
                <a:xfrm>
                  <a:off x="10067498" y="65868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0" name="Freeform: Shape 867">
                  <a:extLst>
                    <a:ext uri="{FF2B5EF4-FFF2-40B4-BE49-F238E27FC236}">
                      <a16:creationId xmlns:a16="http://schemas.microsoft.com/office/drawing/2014/main" xmlns="" id="{1B0E4AA2-11F2-4310-A9FD-2B8CFBA02C14}"/>
                    </a:ext>
                  </a:extLst>
                </p:cNvPr>
                <p:cNvSpPr/>
                <p:nvPr/>
              </p:nvSpPr>
              <p:spPr>
                <a:xfrm>
                  <a:off x="10734248" y="6663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1" name="Freeform: Shape 868">
                  <a:extLst>
                    <a:ext uri="{FF2B5EF4-FFF2-40B4-BE49-F238E27FC236}">
                      <a16:creationId xmlns:a16="http://schemas.microsoft.com/office/drawing/2014/main" xmlns="" id="{7856929B-87F6-4008-9984-9D4A7B61A187}"/>
                    </a:ext>
                  </a:extLst>
                </p:cNvPr>
                <p:cNvSpPr/>
                <p:nvPr/>
              </p:nvSpPr>
              <p:spPr>
                <a:xfrm>
                  <a:off x="10772348" y="6663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2" name="Freeform: Shape 869">
                  <a:extLst>
                    <a:ext uri="{FF2B5EF4-FFF2-40B4-BE49-F238E27FC236}">
                      <a16:creationId xmlns:a16="http://schemas.microsoft.com/office/drawing/2014/main" xmlns="" id="{2FF82697-127B-426D-A4E6-B49D0B1DF9EF}"/>
                    </a:ext>
                  </a:extLst>
                </p:cNvPr>
                <p:cNvSpPr/>
                <p:nvPr/>
              </p:nvSpPr>
              <p:spPr>
                <a:xfrm>
                  <a:off x="10848548" y="6663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3" name="Freeform: Shape 870">
                  <a:extLst>
                    <a:ext uri="{FF2B5EF4-FFF2-40B4-BE49-F238E27FC236}">
                      <a16:creationId xmlns:a16="http://schemas.microsoft.com/office/drawing/2014/main" xmlns="" id="{28104670-9DA5-4885-9556-AADDA30841C2}"/>
                    </a:ext>
                  </a:extLst>
                </p:cNvPr>
                <p:cNvSpPr/>
                <p:nvPr/>
              </p:nvSpPr>
              <p:spPr>
                <a:xfrm>
                  <a:off x="10943798" y="67011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4" name="Freeform: Shape 871">
                  <a:extLst>
                    <a:ext uri="{FF2B5EF4-FFF2-40B4-BE49-F238E27FC236}">
                      <a16:creationId xmlns:a16="http://schemas.microsoft.com/office/drawing/2014/main" xmlns="" id="{4711551E-88C3-432C-B19E-851F1E930357}"/>
                    </a:ext>
                  </a:extLst>
                </p:cNvPr>
                <p:cNvSpPr/>
                <p:nvPr/>
              </p:nvSpPr>
              <p:spPr>
                <a:xfrm>
                  <a:off x="11248598" y="67202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5" name="Freeform: Shape 872">
                  <a:extLst>
                    <a:ext uri="{FF2B5EF4-FFF2-40B4-BE49-F238E27FC236}">
                      <a16:creationId xmlns:a16="http://schemas.microsoft.com/office/drawing/2014/main" xmlns="" id="{EA86A2B9-8EC9-4E20-B322-C953FFD0CC9C}"/>
                    </a:ext>
                  </a:extLst>
                </p:cNvPr>
                <p:cNvSpPr/>
                <p:nvPr/>
              </p:nvSpPr>
              <p:spPr>
                <a:xfrm>
                  <a:off x="11610548"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6" name="Freeform: Shape 873">
                  <a:extLst>
                    <a:ext uri="{FF2B5EF4-FFF2-40B4-BE49-F238E27FC236}">
                      <a16:creationId xmlns:a16="http://schemas.microsoft.com/office/drawing/2014/main" xmlns="" id="{BF603003-A981-4C2E-9B93-B43F764C157C}"/>
                    </a:ext>
                  </a:extLst>
                </p:cNvPr>
                <p:cNvSpPr/>
                <p:nvPr/>
              </p:nvSpPr>
              <p:spPr>
                <a:xfrm>
                  <a:off x="11648648"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7" name="Freeform: Shape 874">
                  <a:extLst>
                    <a:ext uri="{FF2B5EF4-FFF2-40B4-BE49-F238E27FC236}">
                      <a16:creationId xmlns:a16="http://schemas.microsoft.com/office/drawing/2014/main" xmlns="" id="{4D86AB6C-F2D1-46AA-B379-DFE042B8384D}"/>
                    </a:ext>
                  </a:extLst>
                </p:cNvPr>
                <p:cNvSpPr/>
                <p:nvPr/>
              </p:nvSpPr>
              <p:spPr>
                <a:xfrm>
                  <a:off x="12029648"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8" name="Freeform: Shape 875">
                  <a:extLst>
                    <a:ext uri="{FF2B5EF4-FFF2-40B4-BE49-F238E27FC236}">
                      <a16:creationId xmlns:a16="http://schemas.microsoft.com/office/drawing/2014/main" xmlns="" id="{266FECB9-0579-4C5C-B028-57C1E5636A8F}"/>
                    </a:ext>
                  </a:extLst>
                </p:cNvPr>
                <p:cNvSpPr/>
                <p:nvPr/>
              </p:nvSpPr>
              <p:spPr>
                <a:xfrm>
                  <a:off x="1241065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9" name="Freeform: Shape 876">
                  <a:extLst>
                    <a:ext uri="{FF2B5EF4-FFF2-40B4-BE49-F238E27FC236}">
                      <a16:creationId xmlns:a16="http://schemas.microsoft.com/office/drawing/2014/main" xmlns="" id="{538C1AD2-F5B3-4CB6-B833-9229517048C1}"/>
                    </a:ext>
                  </a:extLst>
                </p:cNvPr>
                <p:cNvSpPr/>
                <p:nvPr/>
              </p:nvSpPr>
              <p:spPr>
                <a:xfrm>
                  <a:off x="1246780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0" name="Freeform: Shape 877">
                  <a:extLst>
                    <a:ext uri="{FF2B5EF4-FFF2-40B4-BE49-F238E27FC236}">
                      <a16:creationId xmlns:a16="http://schemas.microsoft.com/office/drawing/2014/main" xmlns="" id="{7521CC19-146E-4414-8C17-484E688408D9}"/>
                    </a:ext>
                  </a:extLst>
                </p:cNvPr>
                <p:cNvSpPr/>
                <p:nvPr/>
              </p:nvSpPr>
              <p:spPr>
                <a:xfrm>
                  <a:off x="1258210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1" name="Freeform: Shape 878">
                  <a:extLst>
                    <a:ext uri="{FF2B5EF4-FFF2-40B4-BE49-F238E27FC236}">
                      <a16:creationId xmlns:a16="http://schemas.microsoft.com/office/drawing/2014/main" xmlns="" id="{0ADE8C4A-00DF-4BCB-8DFA-052B2E4FB4AA}"/>
                    </a:ext>
                  </a:extLst>
                </p:cNvPr>
                <p:cNvSpPr/>
                <p:nvPr/>
              </p:nvSpPr>
              <p:spPr>
                <a:xfrm>
                  <a:off x="1263925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grpSp>
          <p:nvGrpSpPr>
            <p:cNvPr id="290" name="Group 289">
              <a:extLst>
                <a:ext uri="{FF2B5EF4-FFF2-40B4-BE49-F238E27FC236}">
                  <a16:creationId xmlns:a16="http://schemas.microsoft.com/office/drawing/2014/main" xmlns="" id="{43FBB792-9DFD-44DC-927D-E9C57D5702D8}"/>
                </a:ext>
              </a:extLst>
            </p:cNvPr>
            <p:cNvGrpSpPr/>
            <p:nvPr/>
          </p:nvGrpSpPr>
          <p:grpSpPr>
            <a:xfrm>
              <a:off x="5457557" y="2655896"/>
              <a:ext cx="3252322" cy="1289669"/>
              <a:chOff x="9357724" y="4816959"/>
              <a:chExt cx="5133975" cy="2031273"/>
            </a:xfrm>
          </p:grpSpPr>
          <p:sp>
            <p:nvSpPr>
              <p:cNvPr id="291" name="Freeform: Shape 883">
                <a:extLst>
                  <a:ext uri="{FF2B5EF4-FFF2-40B4-BE49-F238E27FC236}">
                    <a16:creationId xmlns:a16="http://schemas.microsoft.com/office/drawing/2014/main" xmlns="" id="{BD0CD401-49D2-4440-A127-AEE0A20C772F}"/>
                  </a:ext>
                </a:extLst>
              </p:cNvPr>
              <p:cNvSpPr/>
              <p:nvPr/>
            </p:nvSpPr>
            <p:spPr>
              <a:xfrm>
                <a:off x="9357724" y="4851484"/>
                <a:ext cx="5133975" cy="1962150"/>
              </a:xfrm>
              <a:custGeom>
                <a:avLst/>
                <a:gdLst>
                  <a:gd name="connsiteX0" fmla="*/ 5137785 w 5133975"/>
                  <a:gd name="connsiteY0" fmla="*/ 1963972 h 1962150"/>
                  <a:gd name="connsiteX1" fmla="*/ 5057365 w 5133975"/>
                  <a:gd name="connsiteY1" fmla="*/ 1963972 h 1962150"/>
                  <a:gd name="connsiteX2" fmla="*/ 5057365 w 5133975"/>
                  <a:gd name="connsiteY2" fmla="*/ 1912146 h 1962150"/>
                  <a:gd name="connsiteX3" fmla="*/ 4882230 w 5133975"/>
                  <a:gd name="connsiteY3" fmla="*/ 1912146 h 1962150"/>
                  <a:gd name="connsiteX4" fmla="*/ 4882230 w 5133975"/>
                  <a:gd name="connsiteY4" fmla="*/ 1879981 h 1962150"/>
                  <a:gd name="connsiteX5" fmla="*/ 4733906 w 5133975"/>
                  <a:gd name="connsiteY5" fmla="*/ 1879981 h 1962150"/>
                  <a:gd name="connsiteX6" fmla="*/ 4733906 w 5133975"/>
                  <a:gd name="connsiteY6" fmla="*/ 1835308 h 1962150"/>
                  <a:gd name="connsiteX7" fmla="*/ 4279992 w 5133975"/>
                  <a:gd name="connsiteY7" fmla="*/ 1835308 h 1962150"/>
                  <a:gd name="connsiteX8" fmla="*/ 4279992 w 5133975"/>
                  <a:gd name="connsiteY8" fmla="*/ 1819221 h 1962150"/>
                  <a:gd name="connsiteX9" fmla="*/ 3860035 w 5133975"/>
                  <a:gd name="connsiteY9" fmla="*/ 1819221 h 1962150"/>
                  <a:gd name="connsiteX10" fmla="*/ 3860035 w 5133975"/>
                  <a:gd name="connsiteY10" fmla="*/ 1801352 h 1962150"/>
                  <a:gd name="connsiteX11" fmla="*/ 3829660 w 5133975"/>
                  <a:gd name="connsiteY11" fmla="*/ 1801352 h 1962150"/>
                  <a:gd name="connsiteX12" fmla="*/ 3829660 w 5133975"/>
                  <a:gd name="connsiteY12" fmla="*/ 1781692 h 1962150"/>
                  <a:gd name="connsiteX13" fmla="*/ 3629511 w 5133975"/>
                  <a:gd name="connsiteY13" fmla="*/ 1781692 h 1962150"/>
                  <a:gd name="connsiteX14" fmla="*/ 3629511 w 5133975"/>
                  <a:gd name="connsiteY14" fmla="*/ 1760251 h 1962150"/>
                  <a:gd name="connsiteX15" fmla="*/ 3511563 w 5133975"/>
                  <a:gd name="connsiteY15" fmla="*/ 1760251 h 1962150"/>
                  <a:gd name="connsiteX16" fmla="*/ 3511563 w 5133975"/>
                  <a:gd name="connsiteY16" fmla="*/ 1728085 h 1962150"/>
                  <a:gd name="connsiteX17" fmla="*/ 3123771 w 5133975"/>
                  <a:gd name="connsiteY17" fmla="*/ 1728085 h 1962150"/>
                  <a:gd name="connsiteX18" fmla="*/ 3123771 w 5133975"/>
                  <a:gd name="connsiteY18" fmla="*/ 1704854 h 1962150"/>
                  <a:gd name="connsiteX19" fmla="*/ 2757421 w 5133975"/>
                  <a:gd name="connsiteY19" fmla="*/ 1704854 h 1962150"/>
                  <a:gd name="connsiteX20" fmla="*/ 2757421 w 5133975"/>
                  <a:gd name="connsiteY20" fmla="*/ 1669107 h 1962150"/>
                  <a:gd name="connsiteX21" fmla="*/ 2421455 w 5133975"/>
                  <a:gd name="connsiteY21" fmla="*/ 1669107 h 1962150"/>
                  <a:gd name="connsiteX22" fmla="*/ 2421455 w 5133975"/>
                  <a:gd name="connsiteY22" fmla="*/ 1645875 h 1962150"/>
                  <a:gd name="connsiteX23" fmla="*/ 2258835 w 5133975"/>
                  <a:gd name="connsiteY23" fmla="*/ 1645875 h 1962150"/>
                  <a:gd name="connsiteX24" fmla="*/ 2258835 w 5133975"/>
                  <a:gd name="connsiteY24" fmla="*/ 1620863 h 1962150"/>
                  <a:gd name="connsiteX25" fmla="*/ 2106940 w 5133975"/>
                  <a:gd name="connsiteY25" fmla="*/ 1620863 h 1962150"/>
                  <a:gd name="connsiteX26" fmla="*/ 2106940 w 5133975"/>
                  <a:gd name="connsiteY26" fmla="*/ 1629797 h 1962150"/>
                  <a:gd name="connsiteX27" fmla="*/ 2015795 w 5133975"/>
                  <a:gd name="connsiteY27" fmla="*/ 1629797 h 1962150"/>
                  <a:gd name="connsiteX28" fmla="*/ 2015795 w 5133975"/>
                  <a:gd name="connsiteY28" fmla="*/ 1617281 h 1962150"/>
                  <a:gd name="connsiteX29" fmla="*/ 1980057 w 5133975"/>
                  <a:gd name="connsiteY29" fmla="*/ 1617281 h 1962150"/>
                  <a:gd name="connsiteX30" fmla="*/ 1980057 w 5133975"/>
                  <a:gd name="connsiteY30" fmla="*/ 1592268 h 1962150"/>
                  <a:gd name="connsiteX31" fmla="*/ 1822799 w 5133975"/>
                  <a:gd name="connsiteY31" fmla="*/ 1592268 h 1962150"/>
                  <a:gd name="connsiteX32" fmla="*/ 1822799 w 5133975"/>
                  <a:gd name="connsiteY32" fmla="*/ 1572609 h 1962150"/>
                  <a:gd name="connsiteX33" fmla="*/ 1704851 w 5133975"/>
                  <a:gd name="connsiteY33" fmla="*/ 1572609 h 1962150"/>
                  <a:gd name="connsiteX34" fmla="*/ 1704851 w 5133975"/>
                  <a:gd name="connsiteY34" fmla="*/ 1554740 h 1962150"/>
                  <a:gd name="connsiteX35" fmla="*/ 1579759 w 5133975"/>
                  <a:gd name="connsiteY35" fmla="*/ 1554740 h 1962150"/>
                  <a:gd name="connsiteX36" fmla="*/ 1579759 w 5133975"/>
                  <a:gd name="connsiteY36" fmla="*/ 1522574 h 1962150"/>
                  <a:gd name="connsiteX37" fmla="*/ 1334929 w 5133975"/>
                  <a:gd name="connsiteY37" fmla="*/ 1522574 h 1962150"/>
                  <a:gd name="connsiteX38" fmla="*/ 1334929 w 5133975"/>
                  <a:gd name="connsiteY38" fmla="*/ 1492189 h 1962150"/>
                  <a:gd name="connsiteX39" fmla="*/ 1184815 w 5133975"/>
                  <a:gd name="connsiteY39" fmla="*/ 1492189 h 1962150"/>
                  <a:gd name="connsiteX40" fmla="*/ 1184815 w 5133975"/>
                  <a:gd name="connsiteY40" fmla="*/ 1467177 h 1962150"/>
                  <a:gd name="connsiteX41" fmla="*/ 1079383 w 5133975"/>
                  <a:gd name="connsiteY41" fmla="*/ 1467177 h 1962150"/>
                  <a:gd name="connsiteX42" fmla="*/ 1079383 w 5133975"/>
                  <a:gd name="connsiteY42" fmla="*/ 1433220 h 1962150"/>
                  <a:gd name="connsiteX43" fmla="*/ 1048998 w 5133975"/>
                  <a:gd name="connsiteY43" fmla="*/ 1433220 h 1962150"/>
                  <a:gd name="connsiteX44" fmla="*/ 1048998 w 5133975"/>
                  <a:gd name="connsiteY44" fmla="*/ 1408198 h 1962150"/>
                  <a:gd name="connsiteX45" fmla="*/ 1022194 w 5133975"/>
                  <a:gd name="connsiteY45" fmla="*/ 1408198 h 1962150"/>
                  <a:gd name="connsiteX46" fmla="*/ 1022194 w 5133975"/>
                  <a:gd name="connsiteY46" fmla="*/ 1368888 h 1962150"/>
                  <a:gd name="connsiteX47" fmla="*/ 914972 w 5133975"/>
                  <a:gd name="connsiteY47" fmla="*/ 1368888 h 1962150"/>
                  <a:gd name="connsiteX48" fmla="*/ 914972 w 5133975"/>
                  <a:gd name="connsiteY48" fmla="*/ 1338503 h 1962150"/>
                  <a:gd name="connsiteX49" fmla="*/ 823833 w 5133975"/>
                  <a:gd name="connsiteY49" fmla="*/ 1338503 h 1962150"/>
                  <a:gd name="connsiteX50" fmla="*/ 823833 w 5133975"/>
                  <a:gd name="connsiteY50" fmla="*/ 1270600 h 1962150"/>
                  <a:gd name="connsiteX51" fmla="*/ 797026 w 5133975"/>
                  <a:gd name="connsiteY51" fmla="*/ 1270600 h 1962150"/>
                  <a:gd name="connsiteX52" fmla="*/ 797026 w 5133975"/>
                  <a:gd name="connsiteY52" fmla="*/ 1195543 h 1962150"/>
                  <a:gd name="connsiteX53" fmla="*/ 748776 w 5133975"/>
                  <a:gd name="connsiteY53" fmla="*/ 1195543 h 1962150"/>
                  <a:gd name="connsiteX54" fmla="*/ 748776 w 5133975"/>
                  <a:gd name="connsiteY54" fmla="*/ 1174092 h 1962150"/>
                  <a:gd name="connsiteX55" fmla="*/ 698738 w 5133975"/>
                  <a:gd name="connsiteY55" fmla="*/ 1174092 h 1962150"/>
                  <a:gd name="connsiteX56" fmla="*/ 698738 w 5133975"/>
                  <a:gd name="connsiteY56" fmla="*/ 1143717 h 1962150"/>
                  <a:gd name="connsiteX57" fmla="*/ 573644 w 5133975"/>
                  <a:gd name="connsiteY57" fmla="*/ 1143717 h 1962150"/>
                  <a:gd name="connsiteX58" fmla="*/ 573644 w 5133975"/>
                  <a:gd name="connsiteY58" fmla="*/ 1086529 h 1962150"/>
                  <a:gd name="connsiteX59" fmla="*/ 546839 w 5133975"/>
                  <a:gd name="connsiteY59" fmla="*/ 1086529 h 1962150"/>
                  <a:gd name="connsiteX60" fmla="*/ 546839 w 5133975"/>
                  <a:gd name="connsiteY60" fmla="*/ 991812 h 1962150"/>
                  <a:gd name="connsiteX61" fmla="*/ 521820 w 5133975"/>
                  <a:gd name="connsiteY61" fmla="*/ 991812 h 1962150"/>
                  <a:gd name="connsiteX62" fmla="*/ 521820 w 5133975"/>
                  <a:gd name="connsiteY62" fmla="*/ 914972 h 1962150"/>
                  <a:gd name="connsiteX63" fmla="*/ 446763 w 5133975"/>
                  <a:gd name="connsiteY63" fmla="*/ 914972 h 1962150"/>
                  <a:gd name="connsiteX64" fmla="*/ 446763 w 5133975"/>
                  <a:gd name="connsiteY64" fmla="*/ 884592 h 1962150"/>
                  <a:gd name="connsiteX65" fmla="*/ 378856 w 5133975"/>
                  <a:gd name="connsiteY65" fmla="*/ 884592 h 1962150"/>
                  <a:gd name="connsiteX66" fmla="*/ 378856 w 5133975"/>
                  <a:gd name="connsiteY66" fmla="*/ 861361 h 1962150"/>
                  <a:gd name="connsiteX67" fmla="*/ 327031 w 5133975"/>
                  <a:gd name="connsiteY67" fmla="*/ 861361 h 1962150"/>
                  <a:gd name="connsiteX68" fmla="*/ 327031 w 5133975"/>
                  <a:gd name="connsiteY68" fmla="*/ 825619 h 1962150"/>
                  <a:gd name="connsiteX69" fmla="*/ 303799 w 5133975"/>
                  <a:gd name="connsiteY69" fmla="*/ 825619 h 1962150"/>
                  <a:gd name="connsiteX70" fmla="*/ 303799 w 5133975"/>
                  <a:gd name="connsiteY70" fmla="*/ 696952 h 1962150"/>
                  <a:gd name="connsiteX71" fmla="*/ 293077 w 5133975"/>
                  <a:gd name="connsiteY71" fmla="*/ 696952 h 1962150"/>
                  <a:gd name="connsiteX72" fmla="*/ 293077 w 5133975"/>
                  <a:gd name="connsiteY72" fmla="*/ 294864 h 1962150"/>
                  <a:gd name="connsiteX73" fmla="*/ 253762 w 5133975"/>
                  <a:gd name="connsiteY73" fmla="*/ 294864 h 1962150"/>
                  <a:gd name="connsiteX74" fmla="*/ 253762 w 5133975"/>
                  <a:gd name="connsiteY74" fmla="*/ 200151 h 1962150"/>
                  <a:gd name="connsiteX75" fmla="*/ 244827 w 5133975"/>
                  <a:gd name="connsiteY75" fmla="*/ 200151 h 1962150"/>
                  <a:gd name="connsiteX76" fmla="*/ 244827 w 5133975"/>
                  <a:gd name="connsiteY76" fmla="*/ 119733 h 1962150"/>
                  <a:gd name="connsiteX77" fmla="*/ 203725 w 5133975"/>
                  <a:gd name="connsiteY77" fmla="*/ 119733 h 1962150"/>
                  <a:gd name="connsiteX78" fmla="*/ 203725 w 5133975"/>
                  <a:gd name="connsiteY78" fmla="*/ 78631 h 1962150"/>
                  <a:gd name="connsiteX79" fmla="*/ 142965 w 5133975"/>
                  <a:gd name="connsiteY79" fmla="*/ 78631 h 1962150"/>
                  <a:gd name="connsiteX80" fmla="*/ 142965 w 5133975"/>
                  <a:gd name="connsiteY80" fmla="*/ 42890 h 1962150"/>
                  <a:gd name="connsiteX81" fmla="*/ 105436 w 5133975"/>
                  <a:gd name="connsiteY81" fmla="*/ 42890 h 1962150"/>
                  <a:gd name="connsiteX82" fmla="*/ 105436 w 5133975"/>
                  <a:gd name="connsiteY82" fmla="*/ 19658 h 1962150"/>
                  <a:gd name="connsiteX83" fmla="*/ 62547 w 5133975"/>
                  <a:gd name="connsiteY83" fmla="*/ 19658 h 1962150"/>
                  <a:gd name="connsiteX84" fmla="*/ 62547 w 5133975"/>
                  <a:gd name="connsiteY84" fmla="*/ 3575 h 1962150"/>
                  <a:gd name="connsiteX85" fmla="*/ 0 w 5133975"/>
                  <a:gd name="connsiteY85" fmla="*/ 3575 h 1962150"/>
                  <a:gd name="connsiteX86" fmla="*/ 0 w 5133975"/>
                  <a:gd name="connsiteY86" fmla="*/ 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133975" h="1962150">
                    <a:moveTo>
                      <a:pt x="5137785" y="1963972"/>
                    </a:moveTo>
                    <a:lnTo>
                      <a:pt x="5057365" y="1963972"/>
                    </a:lnTo>
                    <a:lnTo>
                      <a:pt x="5057365" y="1912146"/>
                    </a:lnTo>
                    <a:lnTo>
                      <a:pt x="4882230" y="1912146"/>
                    </a:lnTo>
                    <a:lnTo>
                      <a:pt x="4882230" y="1879981"/>
                    </a:lnTo>
                    <a:lnTo>
                      <a:pt x="4733906" y="1879981"/>
                    </a:lnTo>
                    <a:lnTo>
                      <a:pt x="4733906" y="1835308"/>
                    </a:lnTo>
                    <a:lnTo>
                      <a:pt x="4279992" y="1835308"/>
                    </a:lnTo>
                    <a:lnTo>
                      <a:pt x="4279992" y="1819221"/>
                    </a:lnTo>
                    <a:lnTo>
                      <a:pt x="3860035" y="1819221"/>
                    </a:lnTo>
                    <a:lnTo>
                      <a:pt x="3860035" y="1801352"/>
                    </a:lnTo>
                    <a:lnTo>
                      <a:pt x="3829660" y="1801352"/>
                    </a:lnTo>
                    <a:lnTo>
                      <a:pt x="3829660" y="1781692"/>
                    </a:lnTo>
                    <a:lnTo>
                      <a:pt x="3629511" y="1781692"/>
                    </a:lnTo>
                    <a:lnTo>
                      <a:pt x="3629511" y="1760251"/>
                    </a:lnTo>
                    <a:lnTo>
                      <a:pt x="3511563" y="1760251"/>
                    </a:lnTo>
                    <a:lnTo>
                      <a:pt x="3511563" y="1728085"/>
                    </a:lnTo>
                    <a:lnTo>
                      <a:pt x="3123771" y="1728085"/>
                    </a:lnTo>
                    <a:lnTo>
                      <a:pt x="3123771" y="1704854"/>
                    </a:lnTo>
                    <a:lnTo>
                      <a:pt x="2757421" y="1704854"/>
                    </a:lnTo>
                    <a:lnTo>
                      <a:pt x="2757421" y="1669107"/>
                    </a:lnTo>
                    <a:lnTo>
                      <a:pt x="2421455" y="1669107"/>
                    </a:lnTo>
                    <a:lnTo>
                      <a:pt x="2421455" y="1645875"/>
                    </a:lnTo>
                    <a:lnTo>
                      <a:pt x="2258835" y="1645875"/>
                    </a:lnTo>
                    <a:lnTo>
                      <a:pt x="2258835" y="1620863"/>
                    </a:lnTo>
                    <a:lnTo>
                      <a:pt x="2106940" y="1620863"/>
                    </a:lnTo>
                    <a:lnTo>
                      <a:pt x="2106940" y="1629797"/>
                    </a:lnTo>
                    <a:lnTo>
                      <a:pt x="2015795" y="1629797"/>
                    </a:lnTo>
                    <a:lnTo>
                      <a:pt x="2015795" y="1617281"/>
                    </a:lnTo>
                    <a:lnTo>
                      <a:pt x="1980057" y="1617281"/>
                    </a:lnTo>
                    <a:lnTo>
                      <a:pt x="1980057" y="1592268"/>
                    </a:lnTo>
                    <a:lnTo>
                      <a:pt x="1822799" y="1592268"/>
                    </a:lnTo>
                    <a:lnTo>
                      <a:pt x="1822799" y="1572609"/>
                    </a:lnTo>
                    <a:lnTo>
                      <a:pt x="1704851" y="1572609"/>
                    </a:lnTo>
                    <a:lnTo>
                      <a:pt x="1704851" y="1554740"/>
                    </a:lnTo>
                    <a:lnTo>
                      <a:pt x="1579759" y="1554740"/>
                    </a:lnTo>
                    <a:lnTo>
                      <a:pt x="1579759" y="1522574"/>
                    </a:lnTo>
                    <a:lnTo>
                      <a:pt x="1334929" y="1522574"/>
                    </a:lnTo>
                    <a:lnTo>
                      <a:pt x="1334929" y="1492189"/>
                    </a:lnTo>
                    <a:lnTo>
                      <a:pt x="1184815" y="1492189"/>
                    </a:lnTo>
                    <a:lnTo>
                      <a:pt x="1184815" y="1467177"/>
                    </a:lnTo>
                    <a:lnTo>
                      <a:pt x="1079383" y="1467177"/>
                    </a:lnTo>
                    <a:lnTo>
                      <a:pt x="1079383" y="1433220"/>
                    </a:lnTo>
                    <a:lnTo>
                      <a:pt x="1048998" y="1433220"/>
                    </a:lnTo>
                    <a:lnTo>
                      <a:pt x="1048998" y="1408198"/>
                    </a:lnTo>
                    <a:lnTo>
                      <a:pt x="1022194" y="1408198"/>
                    </a:lnTo>
                    <a:lnTo>
                      <a:pt x="1022194" y="1368888"/>
                    </a:lnTo>
                    <a:lnTo>
                      <a:pt x="914972" y="1368888"/>
                    </a:lnTo>
                    <a:lnTo>
                      <a:pt x="914972" y="1338503"/>
                    </a:lnTo>
                    <a:lnTo>
                      <a:pt x="823833" y="1338503"/>
                    </a:lnTo>
                    <a:lnTo>
                      <a:pt x="823833" y="1270600"/>
                    </a:lnTo>
                    <a:lnTo>
                      <a:pt x="797026" y="1270600"/>
                    </a:lnTo>
                    <a:lnTo>
                      <a:pt x="797026" y="1195543"/>
                    </a:lnTo>
                    <a:lnTo>
                      <a:pt x="748776" y="1195543"/>
                    </a:lnTo>
                    <a:lnTo>
                      <a:pt x="748776" y="1174092"/>
                    </a:lnTo>
                    <a:lnTo>
                      <a:pt x="698738" y="1174092"/>
                    </a:lnTo>
                    <a:lnTo>
                      <a:pt x="698738" y="1143717"/>
                    </a:lnTo>
                    <a:lnTo>
                      <a:pt x="573644" y="1143717"/>
                    </a:lnTo>
                    <a:lnTo>
                      <a:pt x="573644" y="1086529"/>
                    </a:lnTo>
                    <a:lnTo>
                      <a:pt x="546839" y="1086529"/>
                    </a:lnTo>
                    <a:lnTo>
                      <a:pt x="546839" y="991812"/>
                    </a:lnTo>
                    <a:lnTo>
                      <a:pt x="521820" y="991812"/>
                    </a:lnTo>
                    <a:lnTo>
                      <a:pt x="521820" y="914972"/>
                    </a:lnTo>
                    <a:lnTo>
                      <a:pt x="446763" y="914972"/>
                    </a:lnTo>
                    <a:lnTo>
                      <a:pt x="446763" y="884592"/>
                    </a:lnTo>
                    <a:lnTo>
                      <a:pt x="378856" y="884592"/>
                    </a:lnTo>
                    <a:lnTo>
                      <a:pt x="378856" y="861361"/>
                    </a:lnTo>
                    <a:lnTo>
                      <a:pt x="327031" y="861361"/>
                    </a:lnTo>
                    <a:lnTo>
                      <a:pt x="327031" y="825619"/>
                    </a:lnTo>
                    <a:lnTo>
                      <a:pt x="303799" y="825619"/>
                    </a:lnTo>
                    <a:lnTo>
                      <a:pt x="303799" y="696952"/>
                    </a:lnTo>
                    <a:lnTo>
                      <a:pt x="293077" y="696952"/>
                    </a:lnTo>
                    <a:lnTo>
                      <a:pt x="293077" y="294864"/>
                    </a:lnTo>
                    <a:lnTo>
                      <a:pt x="253762" y="294864"/>
                    </a:lnTo>
                    <a:lnTo>
                      <a:pt x="253762" y="200151"/>
                    </a:lnTo>
                    <a:lnTo>
                      <a:pt x="244827" y="200151"/>
                    </a:lnTo>
                    <a:lnTo>
                      <a:pt x="244827" y="119733"/>
                    </a:lnTo>
                    <a:lnTo>
                      <a:pt x="203725" y="119733"/>
                    </a:lnTo>
                    <a:lnTo>
                      <a:pt x="203725" y="78631"/>
                    </a:lnTo>
                    <a:lnTo>
                      <a:pt x="142965" y="78631"/>
                    </a:lnTo>
                    <a:lnTo>
                      <a:pt x="142965" y="42890"/>
                    </a:lnTo>
                    <a:lnTo>
                      <a:pt x="105436" y="42890"/>
                    </a:lnTo>
                    <a:lnTo>
                      <a:pt x="105436" y="19658"/>
                    </a:lnTo>
                    <a:lnTo>
                      <a:pt x="62547" y="19658"/>
                    </a:lnTo>
                    <a:lnTo>
                      <a:pt x="62547" y="3575"/>
                    </a:lnTo>
                    <a:lnTo>
                      <a:pt x="0" y="3575"/>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292" name="Group 291">
                <a:extLst>
                  <a:ext uri="{FF2B5EF4-FFF2-40B4-BE49-F238E27FC236}">
                    <a16:creationId xmlns:a16="http://schemas.microsoft.com/office/drawing/2014/main" xmlns="" id="{3E635F57-7B5E-47FF-8378-B85CD7B35C25}"/>
                  </a:ext>
                </a:extLst>
              </p:cNvPr>
              <p:cNvGrpSpPr/>
              <p:nvPr/>
            </p:nvGrpSpPr>
            <p:grpSpPr>
              <a:xfrm>
                <a:off x="9382170" y="4816959"/>
                <a:ext cx="5099594" cy="2031273"/>
                <a:chOff x="9382170" y="4816959"/>
                <a:chExt cx="5099594" cy="2031273"/>
              </a:xfrm>
            </p:grpSpPr>
            <p:sp>
              <p:nvSpPr>
                <p:cNvPr id="293" name="Freeform: Shape 884">
                  <a:extLst>
                    <a:ext uri="{FF2B5EF4-FFF2-40B4-BE49-F238E27FC236}">
                      <a16:creationId xmlns:a16="http://schemas.microsoft.com/office/drawing/2014/main" xmlns="" id="{753AD7E0-DC58-48E8-9E7E-BB9C38FD1811}"/>
                    </a:ext>
                  </a:extLst>
                </p:cNvPr>
                <p:cNvSpPr/>
                <p:nvPr/>
              </p:nvSpPr>
              <p:spPr>
                <a:xfrm>
                  <a:off x="9382170" y="48169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4" name="Freeform: Shape 885">
                  <a:extLst>
                    <a:ext uri="{FF2B5EF4-FFF2-40B4-BE49-F238E27FC236}">
                      <a16:creationId xmlns:a16="http://schemas.microsoft.com/office/drawing/2014/main" xmlns="" id="{F7137425-4586-4B25-B26E-057861590D61}"/>
                    </a:ext>
                  </a:extLst>
                </p:cNvPr>
                <p:cNvSpPr/>
                <p:nvPr/>
              </p:nvSpPr>
              <p:spPr>
                <a:xfrm>
                  <a:off x="9439320" y="48169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5" name="Freeform: Shape 886">
                  <a:extLst>
                    <a:ext uri="{FF2B5EF4-FFF2-40B4-BE49-F238E27FC236}">
                      <a16:creationId xmlns:a16="http://schemas.microsoft.com/office/drawing/2014/main" xmlns="" id="{81FE4CE4-1685-47AA-B137-4DF534373213}"/>
                    </a:ext>
                  </a:extLst>
                </p:cNvPr>
                <p:cNvSpPr/>
                <p:nvPr/>
              </p:nvSpPr>
              <p:spPr>
                <a:xfrm>
                  <a:off x="9477420" y="48550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6" name="Freeform: Shape 887">
                  <a:extLst>
                    <a:ext uri="{FF2B5EF4-FFF2-40B4-BE49-F238E27FC236}">
                      <a16:creationId xmlns:a16="http://schemas.microsoft.com/office/drawing/2014/main" xmlns="" id="{0F6C456F-9974-4239-B264-B9C6EA76AE24}"/>
                    </a:ext>
                  </a:extLst>
                </p:cNvPr>
                <p:cNvSpPr/>
                <p:nvPr/>
              </p:nvSpPr>
              <p:spPr>
                <a:xfrm>
                  <a:off x="9534570" y="489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7" name="Freeform: Shape 888">
                  <a:extLst>
                    <a:ext uri="{FF2B5EF4-FFF2-40B4-BE49-F238E27FC236}">
                      <a16:creationId xmlns:a16="http://schemas.microsoft.com/office/drawing/2014/main" xmlns="" id="{D1CB7E7D-7AAC-4C55-9A46-F0C9E71A6613}"/>
                    </a:ext>
                  </a:extLst>
                </p:cNvPr>
                <p:cNvSpPr/>
                <p:nvPr/>
              </p:nvSpPr>
              <p:spPr>
                <a:xfrm>
                  <a:off x="9591720" y="4931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8" name="Freeform: Shape 889">
                  <a:extLst>
                    <a:ext uri="{FF2B5EF4-FFF2-40B4-BE49-F238E27FC236}">
                      <a16:creationId xmlns:a16="http://schemas.microsoft.com/office/drawing/2014/main" xmlns="" id="{68E4ADD2-CCD7-4F99-88C7-BC93C631D664}"/>
                    </a:ext>
                  </a:extLst>
                </p:cNvPr>
                <p:cNvSpPr/>
                <p:nvPr/>
              </p:nvSpPr>
              <p:spPr>
                <a:xfrm>
                  <a:off x="9574771" y="5081561"/>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9" name="Freeform: Shape 890">
                  <a:extLst>
                    <a:ext uri="{FF2B5EF4-FFF2-40B4-BE49-F238E27FC236}">
                      <a16:creationId xmlns:a16="http://schemas.microsoft.com/office/drawing/2014/main" xmlns="" id="{A9CC3BFE-F4E4-42E2-A527-5141FE44798A}"/>
                    </a:ext>
                  </a:extLst>
                </p:cNvPr>
                <p:cNvSpPr/>
                <p:nvPr/>
              </p:nvSpPr>
              <p:spPr>
                <a:xfrm>
                  <a:off x="9612871" y="54435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0" name="Freeform: Shape 891">
                  <a:extLst>
                    <a:ext uri="{FF2B5EF4-FFF2-40B4-BE49-F238E27FC236}">
                      <a16:creationId xmlns:a16="http://schemas.microsoft.com/office/drawing/2014/main" xmlns="" id="{9FA1A94B-0C29-47D1-9AC4-0AE7CBC9C552}"/>
                    </a:ext>
                  </a:extLst>
                </p:cNvPr>
                <p:cNvSpPr/>
                <p:nvPr/>
              </p:nvSpPr>
              <p:spPr>
                <a:xfrm>
                  <a:off x="9612871" y="553876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1" name="Freeform: Shape 892">
                  <a:extLst>
                    <a:ext uri="{FF2B5EF4-FFF2-40B4-BE49-F238E27FC236}">
                      <a16:creationId xmlns:a16="http://schemas.microsoft.com/office/drawing/2014/main" xmlns="" id="{4AB3C350-FB9F-4310-B490-134CCC5B3547}"/>
                    </a:ext>
                  </a:extLst>
                </p:cNvPr>
                <p:cNvSpPr/>
                <p:nvPr/>
              </p:nvSpPr>
              <p:spPr>
                <a:xfrm>
                  <a:off x="9612871" y="56340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2" name="Freeform: Shape 893">
                  <a:extLst>
                    <a:ext uri="{FF2B5EF4-FFF2-40B4-BE49-F238E27FC236}">
                      <a16:creationId xmlns:a16="http://schemas.microsoft.com/office/drawing/2014/main" xmlns="" id="{16D7851C-9C15-4803-9655-3DEF48B193FD}"/>
                    </a:ext>
                  </a:extLst>
                </p:cNvPr>
                <p:cNvSpPr/>
                <p:nvPr/>
              </p:nvSpPr>
              <p:spPr>
                <a:xfrm>
                  <a:off x="9841471" y="580546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3" name="Freeform: Shape 894">
                  <a:extLst>
                    <a:ext uri="{FF2B5EF4-FFF2-40B4-BE49-F238E27FC236}">
                      <a16:creationId xmlns:a16="http://schemas.microsoft.com/office/drawing/2014/main" xmlns="" id="{006DCFF9-1833-44D8-B133-807BDB4652E8}"/>
                    </a:ext>
                  </a:extLst>
                </p:cNvPr>
                <p:cNvSpPr/>
                <p:nvPr/>
              </p:nvSpPr>
              <p:spPr>
                <a:xfrm>
                  <a:off x="9860521" y="58626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4" name="Freeform: Shape 895">
                  <a:extLst>
                    <a:ext uri="{FF2B5EF4-FFF2-40B4-BE49-F238E27FC236}">
                      <a16:creationId xmlns:a16="http://schemas.microsoft.com/office/drawing/2014/main" xmlns="" id="{054A4D67-F33A-4A4B-A24F-A22A75CBF146}"/>
                    </a:ext>
                  </a:extLst>
                </p:cNvPr>
                <p:cNvSpPr/>
                <p:nvPr/>
              </p:nvSpPr>
              <p:spPr>
                <a:xfrm>
                  <a:off x="9860521" y="59007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5" name="Freeform: Shape 896">
                  <a:extLst>
                    <a:ext uri="{FF2B5EF4-FFF2-40B4-BE49-F238E27FC236}">
                      <a16:creationId xmlns:a16="http://schemas.microsoft.com/office/drawing/2014/main" xmlns="" id="{1858ED1F-DB84-48DD-9847-27B15CC77695}"/>
                    </a:ext>
                  </a:extLst>
                </p:cNvPr>
                <p:cNvSpPr/>
                <p:nvPr/>
              </p:nvSpPr>
              <p:spPr>
                <a:xfrm>
                  <a:off x="9706020" y="56742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6" name="Freeform: Shape 897">
                  <a:extLst>
                    <a:ext uri="{FF2B5EF4-FFF2-40B4-BE49-F238E27FC236}">
                      <a16:creationId xmlns:a16="http://schemas.microsoft.com/office/drawing/2014/main" xmlns="" id="{2C2223DA-170A-4FBB-8CED-3D669233C8B6}"/>
                    </a:ext>
                  </a:extLst>
                </p:cNvPr>
                <p:cNvSpPr/>
                <p:nvPr/>
              </p:nvSpPr>
              <p:spPr>
                <a:xfrm>
                  <a:off x="9763170" y="569326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7" name="Freeform: Shape 898">
                  <a:extLst>
                    <a:ext uri="{FF2B5EF4-FFF2-40B4-BE49-F238E27FC236}">
                      <a16:creationId xmlns:a16="http://schemas.microsoft.com/office/drawing/2014/main" xmlns="" id="{8A0BE921-0147-4A6D-A6CB-49EFF8292BD7}"/>
                    </a:ext>
                  </a:extLst>
                </p:cNvPr>
                <p:cNvSpPr/>
                <p:nvPr/>
              </p:nvSpPr>
              <p:spPr>
                <a:xfrm>
                  <a:off x="10163220" y="6074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8" name="Freeform: Shape 899">
                  <a:extLst>
                    <a:ext uri="{FF2B5EF4-FFF2-40B4-BE49-F238E27FC236}">
                      <a16:creationId xmlns:a16="http://schemas.microsoft.com/office/drawing/2014/main" xmlns="" id="{F2BD345D-DCF7-45D1-9987-C8DE1C360770}"/>
                    </a:ext>
                  </a:extLst>
                </p:cNvPr>
                <p:cNvSpPr/>
                <p:nvPr/>
              </p:nvSpPr>
              <p:spPr>
                <a:xfrm>
                  <a:off x="10334674" y="6188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9" name="Freeform: Shape 900">
                  <a:extLst>
                    <a:ext uri="{FF2B5EF4-FFF2-40B4-BE49-F238E27FC236}">
                      <a16:creationId xmlns:a16="http://schemas.microsoft.com/office/drawing/2014/main" xmlns="" id="{041CC53B-6ECD-4802-95D9-D055ECA2D005}"/>
                    </a:ext>
                  </a:extLst>
                </p:cNvPr>
                <p:cNvSpPr/>
                <p:nvPr/>
              </p:nvSpPr>
              <p:spPr>
                <a:xfrm>
                  <a:off x="10410874" y="6226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0" name="Freeform: Shape 901">
                  <a:extLst>
                    <a:ext uri="{FF2B5EF4-FFF2-40B4-BE49-F238E27FC236}">
                      <a16:creationId xmlns:a16="http://schemas.microsoft.com/office/drawing/2014/main" xmlns="" id="{3B75B80B-E7C3-4A6A-AAF0-E39C203591C1}"/>
                    </a:ext>
                  </a:extLst>
                </p:cNvPr>
                <p:cNvSpPr/>
                <p:nvPr/>
              </p:nvSpPr>
              <p:spPr>
                <a:xfrm>
                  <a:off x="10601374" y="6302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1" name="Freeform: Shape 902">
                  <a:extLst>
                    <a:ext uri="{FF2B5EF4-FFF2-40B4-BE49-F238E27FC236}">
                      <a16:creationId xmlns:a16="http://schemas.microsoft.com/office/drawing/2014/main" xmlns="" id="{6B371066-D9FD-4260-81E2-3CC738D73A44}"/>
                    </a:ext>
                  </a:extLst>
                </p:cNvPr>
                <p:cNvSpPr/>
                <p:nvPr/>
              </p:nvSpPr>
              <p:spPr>
                <a:xfrm>
                  <a:off x="10658524" y="6302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2" name="Freeform: Shape 903">
                  <a:extLst>
                    <a:ext uri="{FF2B5EF4-FFF2-40B4-BE49-F238E27FC236}">
                      <a16:creationId xmlns:a16="http://schemas.microsoft.com/office/drawing/2014/main" xmlns="" id="{DB12FBF0-70DC-4A2E-A86A-BD9E53771D56}"/>
                    </a:ext>
                  </a:extLst>
                </p:cNvPr>
                <p:cNvSpPr/>
                <p:nvPr/>
              </p:nvSpPr>
              <p:spPr>
                <a:xfrm>
                  <a:off x="10753774" y="63409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3" name="Freeform: Shape 904">
                  <a:extLst>
                    <a:ext uri="{FF2B5EF4-FFF2-40B4-BE49-F238E27FC236}">
                      <a16:creationId xmlns:a16="http://schemas.microsoft.com/office/drawing/2014/main" xmlns="" id="{2568009A-5C74-4CD6-BA39-82C9E8C2A2D1}"/>
                    </a:ext>
                  </a:extLst>
                </p:cNvPr>
                <p:cNvSpPr/>
                <p:nvPr/>
              </p:nvSpPr>
              <p:spPr>
                <a:xfrm>
                  <a:off x="10868074" y="63409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4" name="Freeform: Shape 905">
                  <a:extLst>
                    <a:ext uri="{FF2B5EF4-FFF2-40B4-BE49-F238E27FC236}">
                      <a16:creationId xmlns:a16="http://schemas.microsoft.com/office/drawing/2014/main" xmlns="" id="{D6B791C2-DE45-472D-A99D-B97F3F692015}"/>
                    </a:ext>
                  </a:extLst>
                </p:cNvPr>
                <p:cNvSpPr/>
                <p:nvPr/>
              </p:nvSpPr>
              <p:spPr>
                <a:xfrm>
                  <a:off x="11249074" y="63981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5" name="Freeform: Shape 906">
                  <a:extLst>
                    <a:ext uri="{FF2B5EF4-FFF2-40B4-BE49-F238E27FC236}">
                      <a16:creationId xmlns:a16="http://schemas.microsoft.com/office/drawing/2014/main" xmlns="" id="{C7B2C6C8-C390-482D-B830-270D216FF041}"/>
                    </a:ext>
                  </a:extLst>
                </p:cNvPr>
                <p:cNvSpPr/>
                <p:nvPr/>
              </p:nvSpPr>
              <p:spPr>
                <a:xfrm>
                  <a:off x="1140147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6" name="Freeform: Shape 907">
                  <a:extLst>
                    <a:ext uri="{FF2B5EF4-FFF2-40B4-BE49-F238E27FC236}">
                      <a16:creationId xmlns:a16="http://schemas.microsoft.com/office/drawing/2014/main" xmlns="" id="{2200E60B-DB02-4631-BFA3-097E6630D784}"/>
                    </a:ext>
                  </a:extLst>
                </p:cNvPr>
                <p:cNvSpPr/>
                <p:nvPr/>
              </p:nvSpPr>
              <p:spPr>
                <a:xfrm>
                  <a:off x="1155387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7" name="Freeform: Shape 908">
                  <a:extLst>
                    <a:ext uri="{FF2B5EF4-FFF2-40B4-BE49-F238E27FC236}">
                      <a16:creationId xmlns:a16="http://schemas.microsoft.com/office/drawing/2014/main" xmlns="" id="{84F37BDD-7DD7-451F-817D-A14B825329C6}"/>
                    </a:ext>
                  </a:extLst>
                </p:cNvPr>
                <p:cNvSpPr/>
                <p:nvPr/>
              </p:nvSpPr>
              <p:spPr>
                <a:xfrm>
                  <a:off x="11668174" y="6455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8" name="Freeform: Shape 909">
                  <a:extLst>
                    <a:ext uri="{FF2B5EF4-FFF2-40B4-BE49-F238E27FC236}">
                      <a16:creationId xmlns:a16="http://schemas.microsoft.com/office/drawing/2014/main" xmlns="" id="{F83EDB7A-2C45-4ADD-A701-C2815F3A83C9}"/>
                    </a:ext>
                  </a:extLst>
                </p:cNvPr>
                <p:cNvSpPr/>
                <p:nvPr/>
              </p:nvSpPr>
              <p:spPr>
                <a:xfrm>
                  <a:off x="11706274" y="6455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9" name="Freeform: Shape 910">
                  <a:extLst>
                    <a:ext uri="{FF2B5EF4-FFF2-40B4-BE49-F238E27FC236}">
                      <a16:creationId xmlns:a16="http://schemas.microsoft.com/office/drawing/2014/main" xmlns="" id="{7AEF775B-2C07-484F-BC6F-88262413C765}"/>
                    </a:ext>
                  </a:extLst>
                </p:cNvPr>
                <p:cNvSpPr/>
                <p:nvPr/>
              </p:nvSpPr>
              <p:spPr>
                <a:xfrm>
                  <a:off x="11744374" y="6455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0" name="Freeform: Shape 911">
                  <a:extLst>
                    <a:ext uri="{FF2B5EF4-FFF2-40B4-BE49-F238E27FC236}">
                      <a16:creationId xmlns:a16="http://schemas.microsoft.com/office/drawing/2014/main" xmlns="" id="{6180B429-A6E0-4E78-B0CA-9FE277E2EC68}"/>
                    </a:ext>
                  </a:extLst>
                </p:cNvPr>
                <p:cNvSpPr/>
                <p:nvPr/>
              </p:nvSpPr>
              <p:spPr>
                <a:xfrm>
                  <a:off x="12087274" y="6493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1" name="Freeform: Shape 912">
                  <a:extLst>
                    <a:ext uri="{FF2B5EF4-FFF2-40B4-BE49-F238E27FC236}">
                      <a16:creationId xmlns:a16="http://schemas.microsoft.com/office/drawing/2014/main" xmlns="" id="{51B2DCC5-A0EA-433C-B2B8-097ADB219A67}"/>
                    </a:ext>
                  </a:extLst>
                </p:cNvPr>
                <p:cNvSpPr/>
                <p:nvPr/>
              </p:nvSpPr>
              <p:spPr>
                <a:xfrm>
                  <a:off x="12087274" y="64743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2" name="Freeform: Shape 913">
                  <a:extLst>
                    <a:ext uri="{FF2B5EF4-FFF2-40B4-BE49-F238E27FC236}">
                      <a16:creationId xmlns:a16="http://schemas.microsoft.com/office/drawing/2014/main" xmlns="" id="{A1A1F341-BA10-4046-A1DA-795BC78405CC}"/>
                    </a:ext>
                  </a:extLst>
                </p:cNvPr>
                <p:cNvSpPr/>
                <p:nvPr/>
              </p:nvSpPr>
              <p:spPr>
                <a:xfrm>
                  <a:off x="1142052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3" name="Freeform: Shape 914">
                  <a:extLst>
                    <a:ext uri="{FF2B5EF4-FFF2-40B4-BE49-F238E27FC236}">
                      <a16:creationId xmlns:a16="http://schemas.microsoft.com/office/drawing/2014/main" xmlns="" id="{E79922B4-10AD-4E9C-B742-1C3EB2377188}"/>
                    </a:ext>
                  </a:extLst>
                </p:cNvPr>
                <p:cNvSpPr/>
                <p:nvPr/>
              </p:nvSpPr>
              <p:spPr>
                <a:xfrm>
                  <a:off x="1145862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4" name="Freeform: Shape 915">
                  <a:extLst>
                    <a:ext uri="{FF2B5EF4-FFF2-40B4-BE49-F238E27FC236}">
                      <a16:creationId xmlns:a16="http://schemas.microsoft.com/office/drawing/2014/main" xmlns="" id="{C87CE985-97A2-451F-ABA1-A5343D8D8B05}"/>
                    </a:ext>
                  </a:extLst>
                </p:cNvPr>
                <p:cNvSpPr/>
                <p:nvPr/>
              </p:nvSpPr>
              <p:spPr>
                <a:xfrm>
                  <a:off x="12144424" y="65124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5" name="Freeform: Shape 916">
                  <a:extLst>
                    <a:ext uri="{FF2B5EF4-FFF2-40B4-BE49-F238E27FC236}">
                      <a16:creationId xmlns:a16="http://schemas.microsoft.com/office/drawing/2014/main" xmlns="" id="{2A5621AF-C3A3-4C1D-A236-D66687707CEE}"/>
                    </a:ext>
                  </a:extLst>
                </p:cNvPr>
                <p:cNvSpPr/>
                <p:nvPr/>
              </p:nvSpPr>
              <p:spPr>
                <a:xfrm>
                  <a:off x="12182524" y="65124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6" name="Freeform: Shape 917">
                  <a:extLst>
                    <a:ext uri="{FF2B5EF4-FFF2-40B4-BE49-F238E27FC236}">
                      <a16:creationId xmlns:a16="http://schemas.microsoft.com/office/drawing/2014/main" xmlns="" id="{F27836CF-7CB6-4154-B7C7-3DBEE60311B7}"/>
                    </a:ext>
                  </a:extLst>
                </p:cNvPr>
                <p:cNvSpPr/>
                <p:nvPr/>
              </p:nvSpPr>
              <p:spPr>
                <a:xfrm>
                  <a:off x="12239674" y="65124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7" name="Freeform: Shape 918">
                  <a:extLst>
                    <a:ext uri="{FF2B5EF4-FFF2-40B4-BE49-F238E27FC236}">
                      <a16:creationId xmlns:a16="http://schemas.microsoft.com/office/drawing/2014/main" xmlns="" id="{2D03E61F-9CEA-4B4F-9F6B-13B872C18E84}"/>
                    </a:ext>
                  </a:extLst>
                </p:cNvPr>
                <p:cNvSpPr/>
                <p:nvPr/>
              </p:nvSpPr>
              <p:spPr>
                <a:xfrm>
                  <a:off x="12639724" y="65505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8" name="Freeform: Shape 919">
                  <a:extLst>
                    <a:ext uri="{FF2B5EF4-FFF2-40B4-BE49-F238E27FC236}">
                      <a16:creationId xmlns:a16="http://schemas.microsoft.com/office/drawing/2014/main" xmlns="" id="{6B7880C8-520C-4491-924E-9FE26E1C9E80}"/>
                    </a:ext>
                  </a:extLst>
                </p:cNvPr>
                <p:cNvSpPr/>
                <p:nvPr/>
              </p:nvSpPr>
              <p:spPr>
                <a:xfrm>
                  <a:off x="12811174" y="65505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9" name="Freeform: Shape 920">
                  <a:extLst>
                    <a:ext uri="{FF2B5EF4-FFF2-40B4-BE49-F238E27FC236}">
                      <a16:creationId xmlns:a16="http://schemas.microsoft.com/office/drawing/2014/main" xmlns="" id="{F2ABFC66-1A93-46D9-B0BC-4D6BB3B59B85}"/>
                    </a:ext>
                  </a:extLst>
                </p:cNvPr>
                <p:cNvSpPr/>
                <p:nvPr/>
              </p:nvSpPr>
              <p:spPr>
                <a:xfrm>
                  <a:off x="12887374" y="6569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0" name="Freeform: Shape 921">
                  <a:extLst>
                    <a:ext uri="{FF2B5EF4-FFF2-40B4-BE49-F238E27FC236}">
                      <a16:creationId xmlns:a16="http://schemas.microsoft.com/office/drawing/2014/main" xmlns="" id="{36008088-EA39-4D06-9043-2901D2404F0E}"/>
                    </a:ext>
                  </a:extLst>
                </p:cNvPr>
                <p:cNvSpPr/>
                <p:nvPr/>
              </p:nvSpPr>
              <p:spPr>
                <a:xfrm>
                  <a:off x="12925474" y="6569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1" name="Freeform: Shape 922">
                  <a:extLst>
                    <a:ext uri="{FF2B5EF4-FFF2-40B4-BE49-F238E27FC236}">
                      <a16:creationId xmlns:a16="http://schemas.microsoft.com/office/drawing/2014/main" xmlns="" id="{17CCA9A4-C304-4495-B4D5-CD26822D3794}"/>
                    </a:ext>
                  </a:extLst>
                </p:cNvPr>
                <p:cNvSpPr/>
                <p:nvPr/>
              </p:nvSpPr>
              <p:spPr>
                <a:xfrm>
                  <a:off x="13020724" y="65886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2" name="Freeform: Shape 923">
                  <a:extLst>
                    <a:ext uri="{FF2B5EF4-FFF2-40B4-BE49-F238E27FC236}">
                      <a16:creationId xmlns:a16="http://schemas.microsoft.com/office/drawing/2014/main" xmlns="" id="{2E677B77-AA62-4DB4-B3CA-D11DFD080FCC}"/>
                    </a:ext>
                  </a:extLst>
                </p:cNvPr>
                <p:cNvSpPr/>
                <p:nvPr/>
              </p:nvSpPr>
              <p:spPr>
                <a:xfrm>
                  <a:off x="13096924" y="65886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3" name="Freeform: Shape 924">
                  <a:extLst>
                    <a:ext uri="{FF2B5EF4-FFF2-40B4-BE49-F238E27FC236}">
                      <a16:creationId xmlns:a16="http://schemas.microsoft.com/office/drawing/2014/main" xmlns="" id="{B989943E-0CDD-4826-B470-090C75D67A16}"/>
                    </a:ext>
                  </a:extLst>
                </p:cNvPr>
                <p:cNvSpPr/>
                <p:nvPr/>
              </p:nvSpPr>
              <p:spPr>
                <a:xfrm>
                  <a:off x="13249324"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4" name="Freeform: Shape 925">
                  <a:extLst>
                    <a:ext uri="{FF2B5EF4-FFF2-40B4-BE49-F238E27FC236}">
                      <a16:creationId xmlns:a16="http://schemas.microsoft.com/office/drawing/2014/main" xmlns="" id="{39B2FDA3-8BC3-4EE0-AFE2-B2D5C61C3B45}"/>
                    </a:ext>
                  </a:extLst>
                </p:cNvPr>
                <p:cNvSpPr/>
                <p:nvPr/>
              </p:nvSpPr>
              <p:spPr>
                <a:xfrm>
                  <a:off x="13306474"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5" name="Freeform: Shape 926">
                  <a:extLst>
                    <a:ext uri="{FF2B5EF4-FFF2-40B4-BE49-F238E27FC236}">
                      <a16:creationId xmlns:a16="http://schemas.microsoft.com/office/drawing/2014/main" xmlns="" id="{86FF821B-0E43-47AB-9182-A2F1A4AF2D20}"/>
                    </a:ext>
                  </a:extLst>
                </p:cNvPr>
                <p:cNvSpPr/>
                <p:nvPr/>
              </p:nvSpPr>
              <p:spPr>
                <a:xfrm>
                  <a:off x="13439824"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6" name="Freeform: Shape 927">
                  <a:extLst>
                    <a:ext uri="{FF2B5EF4-FFF2-40B4-BE49-F238E27FC236}">
                      <a16:creationId xmlns:a16="http://schemas.microsoft.com/office/drawing/2014/main" xmlns="" id="{6A367DF1-AF01-4D6D-9011-3513D6BBFBF5}"/>
                    </a:ext>
                  </a:extLst>
                </p:cNvPr>
                <p:cNvSpPr/>
                <p:nvPr/>
              </p:nvSpPr>
              <p:spPr>
                <a:xfrm>
                  <a:off x="13611274"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7" name="Freeform: Shape 928">
                  <a:extLst>
                    <a:ext uri="{FF2B5EF4-FFF2-40B4-BE49-F238E27FC236}">
                      <a16:creationId xmlns:a16="http://schemas.microsoft.com/office/drawing/2014/main" xmlns="" id="{0AC09B4D-F89A-4CB4-A61C-F5AD485640C6}"/>
                    </a:ext>
                  </a:extLst>
                </p:cNvPr>
                <p:cNvSpPr/>
                <p:nvPr/>
              </p:nvSpPr>
              <p:spPr>
                <a:xfrm>
                  <a:off x="13649374"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8" name="Freeform: Shape 929">
                  <a:extLst>
                    <a:ext uri="{FF2B5EF4-FFF2-40B4-BE49-F238E27FC236}">
                      <a16:creationId xmlns:a16="http://schemas.microsoft.com/office/drawing/2014/main" xmlns="" id="{13253616-47CA-4980-8052-B555D51E0427}"/>
                    </a:ext>
                  </a:extLst>
                </p:cNvPr>
                <p:cNvSpPr/>
                <p:nvPr/>
              </p:nvSpPr>
              <p:spPr>
                <a:xfrm>
                  <a:off x="13687474"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9" name="Freeform: Shape 930">
                  <a:extLst>
                    <a:ext uri="{FF2B5EF4-FFF2-40B4-BE49-F238E27FC236}">
                      <a16:creationId xmlns:a16="http://schemas.microsoft.com/office/drawing/2014/main" xmlns="" id="{84ECA603-2BAF-47E4-BAAD-7FFE5608A599}"/>
                    </a:ext>
                  </a:extLst>
                </p:cNvPr>
                <p:cNvSpPr/>
                <p:nvPr/>
              </p:nvSpPr>
              <p:spPr>
                <a:xfrm>
                  <a:off x="13725574"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0" name="Freeform: Shape 931">
                  <a:extLst>
                    <a:ext uri="{FF2B5EF4-FFF2-40B4-BE49-F238E27FC236}">
                      <a16:creationId xmlns:a16="http://schemas.microsoft.com/office/drawing/2014/main" xmlns="" id="{C818C856-48CC-4865-B458-B62F989A7A2A}"/>
                    </a:ext>
                  </a:extLst>
                </p:cNvPr>
                <p:cNvSpPr/>
                <p:nvPr/>
              </p:nvSpPr>
              <p:spPr>
                <a:xfrm>
                  <a:off x="14049424"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1" name="Freeform: Shape 932">
                  <a:extLst>
                    <a:ext uri="{FF2B5EF4-FFF2-40B4-BE49-F238E27FC236}">
                      <a16:creationId xmlns:a16="http://schemas.microsoft.com/office/drawing/2014/main" xmlns="" id="{5F1F14A7-71FB-4F15-AFFB-F608F97D4F41}"/>
                    </a:ext>
                  </a:extLst>
                </p:cNvPr>
                <p:cNvSpPr/>
                <p:nvPr/>
              </p:nvSpPr>
              <p:spPr>
                <a:xfrm>
                  <a:off x="14144684" y="67029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2" name="Freeform: Shape 933">
                  <a:extLst>
                    <a:ext uri="{FF2B5EF4-FFF2-40B4-BE49-F238E27FC236}">
                      <a16:creationId xmlns:a16="http://schemas.microsoft.com/office/drawing/2014/main" xmlns="" id="{77A5DE45-0EC2-4CFE-9E79-E9698D0666A0}"/>
                    </a:ext>
                  </a:extLst>
                </p:cNvPr>
                <p:cNvSpPr/>
                <p:nvPr/>
              </p:nvSpPr>
              <p:spPr>
                <a:xfrm>
                  <a:off x="14415089" y="67244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3" name="Freeform: Shape 934">
                  <a:extLst>
                    <a:ext uri="{FF2B5EF4-FFF2-40B4-BE49-F238E27FC236}">
                      <a16:creationId xmlns:a16="http://schemas.microsoft.com/office/drawing/2014/main" xmlns="" id="{21DABB5E-E383-4B6C-B078-F68D9A5967E0}"/>
                    </a:ext>
                  </a:extLst>
                </p:cNvPr>
                <p:cNvSpPr/>
                <p:nvPr/>
              </p:nvSpPr>
              <p:spPr>
                <a:xfrm>
                  <a:off x="14472239" y="678155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grpSp>
    </p:spTree>
    <p:extLst>
      <p:ext uri="{BB962C8B-B14F-4D97-AF65-F5344CB8AC3E}">
        <p14:creationId xmlns:p14="http://schemas.microsoft.com/office/powerpoint/2010/main" xmlns="" val="2382580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LBA38_PR: </a:t>
            </a:r>
            <a:r>
              <a:rPr lang="fr-FR" dirty="0" err="1"/>
              <a:t>CheckMate</a:t>
            </a:r>
            <a:r>
              <a:rPr lang="fr-FR" dirty="0"/>
              <a:t> 459: étude multicentrique randomisée de phase 3 évaluant nivolumab vs sorafénib en traitement de 1</a:t>
            </a:r>
            <a:r>
              <a:rPr lang="fr-FR" baseline="30000" dirty="0"/>
              <a:t>e</a:t>
            </a:r>
            <a:r>
              <a:rPr lang="fr-FR" dirty="0"/>
              <a:t> ligne chez les patients avec carcinome hépatocellulaire avancé – </a:t>
            </a:r>
            <a:r>
              <a:rPr lang="fr-FR" dirty="0" err="1"/>
              <a:t>Yau</a:t>
            </a:r>
            <a:r>
              <a:rPr lang="fr-FR" dirty="0"/>
              <a:t> </a:t>
            </a:r>
            <a:r>
              <a:rPr lang="fr-FR" dirty="0" err="1"/>
              <a:t>T</a:t>
            </a:r>
            <a:r>
              <a:rPr lang="fr-FR" dirty="0"/>
              <a:t>,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endParaRPr lang="en-GB" b="1" dirty="0"/>
          </a:p>
        </p:txBody>
      </p:sp>
      <p:sp>
        <p:nvSpPr>
          <p:cNvPr id="5" name="Text Placeholder 4"/>
          <p:cNvSpPr>
            <a:spLocks noGrp="1"/>
          </p:cNvSpPr>
          <p:nvPr>
            <p:ph type="body" sz="quarter" idx="11"/>
          </p:nvPr>
        </p:nvSpPr>
        <p:spPr/>
        <p:txBody>
          <a:bodyPr/>
          <a:lstStyle/>
          <a:p>
            <a:r>
              <a:rPr lang="en-GB" dirty="0" err="1"/>
              <a:t>Yau</a:t>
            </a:r>
            <a:r>
              <a:rPr lang="en-GB" dirty="0"/>
              <a:t> T, et al, Ann Oncol 2019;30(</a:t>
            </a:r>
            <a:r>
              <a:rPr lang="en-GB" dirty="0" err="1"/>
              <a:t>suppl</a:t>
            </a:r>
            <a:r>
              <a:rPr lang="en-GB" dirty="0"/>
              <a:t>):</a:t>
            </a:r>
            <a:r>
              <a:rPr lang="en-GB" dirty="0" err="1"/>
              <a:t>abstr</a:t>
            </a:r>
            <a:r>
              <a:rPr lang="en-GB" dirty="0"/>
              <a:t> LBA38_PR</a:t>
            </a:r>
          </a:p>
        </p:txBody>
      </p:sp>
      <p:graphicFrame>
        <p:nvGraphicFramePr>
          <p:cNvPr id="6" name="Group 88"/>
          <p:cNvGraphicFramePr>
            <a:graphicFrameLocks noGrp="1"/>
          </p:cNvGraphicFramePr>
          <p:nvPr>
            <p:extLst>
              <p:ext uri="{D42A27DB-BD31-4B8C-83A1-F6EECF244321}">
                <p14:modId xmlns:p14="http://schemas.microsoft.com/office/powerpoint/2010/main" xmlns="" val="1991423617"/>
              </p:ext>
            </p:extLst>
          </p:nvPr>
        </p:nvGraphicFramePr>
        <p:xfrm>
          <a:off x="369888" y="1589200"/>
          <a:ext cx="8408989" cy="1709520"/>
        </p:xfrm>
        <a:graphic>
          <a:graphicData uri="http://schemas.openxmlformats.org/drawingml/2006/table">
            <a:tbl>
              <a:tblPr firstRow="1" bandRow="1">
                <a:tableStyleId>{69012ECD-51FC-41F1-AA8D-1B2483CD663E}</a:tableStyleId>
              </a:tblPr>
              <a:tblGrid>
                <a:gridCol w="2482258">
                  <a:extLst>
                    <a:ext uri="{9D8B030D-6E8A-4147-A177-3AD203B41FA5}">
                      <a16:colId xmlns:a16="http://schemas.microsoft.com/office/drawing/2014/main" xmlns="" val="20000"/>
                    </a:ext>
                  </a:extLst>
                </a:gridCol>
                <a:gridCol w="1975577">
                  <a:extLst>
                    <a:ext uri="{9D8B030D-6E8A-4147-A177-3AD203B41FA5}">
                      <a16:colId xmlns:a16="http://schemas.microsoft.com/office/drawing/2014/main" xmlns="" val="20001"/>
                    </a:ext>
                  </a:extLst>
                </a:gridCol>
                <a:gridCol w="1975577">
                  <a:extLst>
                    <a:ext uri="{9D8B030D-6E8A-4147-A177-3AD203B41FA5}">
                      <a16:colId xmlns:a16="http://schemas.microsoft.com/office/drawing/2014/main" xmlns="" val="20002"/>
                    </a:ext>
                  </a:extLst>
                </a:gridCol>
                <a:gridCol w="1975577">
                  <a:extLst>
                    <a:ext uri="{9D8B030D-6E8A-4147-A177-3AD203B41FA5}">
                      <a16:colId xmlns:a16="http://schemas.microsoft.com/office/drawing/2014/main" xmlns="" val="488517834"/>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Nivolumab</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Sorafénib</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HR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SGm, mois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PD-L1 </a:t>
                      </a: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r>
                        <a:rPr kumimoji="0" lang="fr-FR" sz="1400" b="0" i="0" u="none" strike="noStrike" cap="none" normalizeH="0" baseline="0" noProof="0" dirty="0">
                          <a:ln>
                            <a:noFill/>
                          </a:ln>
                          <a:solidFill>
                            <a:srgbClr val="4D4D4D"/>
                          </a:solidFill>
                          <a:effectLst/>
                          <a:latin typeface="+mn-lt"/>
                          <a:cs typeface="+mn-cs"/>
                        </a:rPr>
                        <a:t>1%</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PD-L1 &lt;1%</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u="none" strike="noStrike" cap="none" normalizeH="0" baseline="0" noProof="0">
                        <a:ln>
                          <a:noFill/>
                        </a:ln>
                        <a:solidFill>
                          <a:srgbClr val="4D4D4D"/>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16,1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0,80 (0,54 </a:t>
                      </a:r>
                      <a:r>
                        <a:rPr kumimoji="0" lang="fr-FR" sz="1400" b="0" i="0" u="none" strike="noStrike" cap="none" normalizeH="0" baseline="0" noProof="0" dirty="0" smtClean="0">
                          <a:ln>
                            <a:noFill/>
                          </a:ln>
                          <a:solidFill>
                            <a:srgbClr val="4D4D4D"/>
                          </a:solidFill>
                          <a:effectLst/>
                          <a:latin typeface="+mn-lt"/>
                          <a:cs typeface="Arial" charset="0"/>
                        </a:rPr>
                        <a:t>- 1,19</a:t>
                      </a:r>
                      <a:r>
                        <a:rPr kumimoji="0" lang="fr-FR" sz="1400" b="0" i="0" u="none" strike="noStrike" cap="none" normalizeH="0" baseline="0" noProof="0" dirty="0">
                          <a:ln>
                            <a:noFill/>
                          </a:ln>
                          <a:solidFill>
                            <a:srgbClr val="4D4D4D"/>
                          </a:solidFill>
                          <a:effectLst/>
                          <a:latin typeface="+mn-lt"/>
                          <a:cs typeface="Arial" charset="0"/>
                        </a:rPr>
                        <a:t>)</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0,84 (0,69 - 1,02)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 n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PD-L1 </a:t>
                      </a: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r>
                        <a:rPr kumimoji="0" lang="fr-FR" sz="1400" b="0" i="0" u="none" strike="noStrike" cap="none" normalizeH="0" baseline="0" noProof="0" dirty="0">
                          <a:ln>
                            <a:noFill/>
                          </a:ln>
                          <a:solidFill>
                            <a:srgbClr val="4D4D4D"/>
                          </a:solidFill>
                          <a:effectLst/>
                          <a:latin typeface="+mn-lt"/>
                          <a:cs typeface="+mn-cs"/>
                        </a:rPr>
                        <a:t>1%</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PD-L1 &lt;1%</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20 (28)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36 (12)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20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1599885273"/>
              </p:ext>
            </p:extLst>
          </p:nvPr>
        </p:nvGraphicFramePr>
        <p:xfrm>
          <a:off x="256381" y="3375703"/>
          <a:ext cx="8631239" cy="2992320"/>
        </p:xfrm>
        <a:graphic>
          <a:graphicData uri="http://schemas.openxmlformats.org/drawingml/2006/table">
            <a:tbl>
              <a:tblPr firstRow="1" bandRow="1">
                <a:tableStyleId>{69012ECD-51FC-41F1-AA8D-1B2483CD663E}</a:tableStyleId>
              </a:tblPr>
              <a:tblGrid>
                <a:gridCol w="4758706">
                  <a:extLst>
                    <a:ext uri="{9D8B030D-6E8A-4147-A177-3AD203B41FA5}">
                      <a16:colId xmlns:a16="http://schemas.microsoft.com/office/drawing/2014/main" xmlns="" val="20000"/>
                    </a:ext>
                  </a:extLst>
                </a:gridCol>
                <a:gridCol w="1772742">
                  <a:extLst>
                    <a:ext uri="{9D8B030D-6E8A-4147-A177-3AD203B41FA5}">
                      <a16:colId xmlns:a16="http://schemas.microsoft.com/office/drawing/2014/main" xmlns="" val="20001"/>
                    </a:ext>
                  </a:extLst>
                </a:gridCol>
                <a:gridCol w="2099791">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Nivolumab (n=371)</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Sorafénib (n=372)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TRO, n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RC</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RP</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MS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Non RC/non progression</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Progression</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NE</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57 (15)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14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43 (12)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130 (35)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16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136 (37)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32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26 (7)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21 (6)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180 (48)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 (2)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105 (28)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52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TCM,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203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215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Durée médiane de contrôle de la maladie, mois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7,5 (6,5 - 10,7)</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5,7 (5,6 - 7,4)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Délai médian de réponse, mois (range)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3,3 (</a:t>
                      </a:r>
                      <a:r>
                        <a:rPr kumimoji="0" lang="fr-FR" sz="1400" b="0" i="0" u="none" strike="noStrike" cap="none" normalizeH="0" baseline="0" noProof="0" dirty="0" smtClean="0">
                          <a:ln>
                            <a:noFill/>
                          </a:ln>
                          <a:solidFill>
                            <a:srgbClr val="4D4D4D"/>
                          </a:solidFill>
                          <a:effectLst/>
                          <a:latin typeface="+mn-lt"/>
                          <a:cs typeface="+mn-cs"/>
                        </a:rPr>
                        <a:t>1,6–19,4</a:t>
                      </a:r>
                      <a:r>
                        <a:rPr kumimoji="0" lang="fr-FR" sz="1400" b="0" i="0" u="none" strike="noStrike" cap="none" normalizeH="0" baseline="0" noProof="0" dirty="0">
                          <a:ln>
                            <a:noFill/>
                          </a:ln>
                          <a:solidFill>
                            <a:srgbClr val="4D4D4D"/>
                          </a:solidFill>
                          <a:effectLst/>
                          <a:latin typeface="+mn-lt"/>
                          <a:cs typeface="+mn-cs"/>
                        </a:rPr>
                        <a:t>)</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3,7 (</a:t>
                      </a:r>
                      <a:r>
                        <a:rPr kumimoji="0" lang="fr-FR" sz="1400" b="0" i="0" u="none" strike="noStrike" cap="none" normalizeH="0" baseline="0" noProof="0" dirty="0" smtClean="0">
                          <a:ln>
                            <a:noFill/>
                          </a:ln>
                          <a:solidFill>
                            <a:srgbClr val="4D4D4D"/>
                          </a:solidFill>
                          <a:effectLst/>
                          <a:latin typeface="+mn-lt"/>
                          <a:cs typeface="Arial" charset="0"/>
                        </a:rPr>
                        <a:t>1,5–11,1</a:t>
                      </a:r>
                      <a:r>
                        <a:rPr kumimoji="0" lang="fr-FR" sz="1400" b="0" i="0" u="none" strike="noStrike" cap="none" normalizeH="0" baseline="0" noProof="0" dirty="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Durée médiane de réponse, mois (range)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23,3 (</a:t>
                      </a:r>
                      <a:r>
                        <a:rPr kumimoji="0" lang="fr-FR" sz="1400" b="0" i="0" u="none" strike="noStrike" cap="none" normalizeH="0" baseline="0" noProof="0" dirty="0" smtClean="0">
                          <a:ln>
                            <a:noFill/>
                          </a:ln>
                          <a:solidFill>
                            <a:srgbClr val="4D4D4D"/>
                          </a:solidFill>
                          <a:effectLst/>
                          <a:latin typeface="+mn-lt"/>
                          <a:cs typeface="+mn-cs"/>
                        </a:rPr>
                        <a:t>3,1–35,5</a:t>
                      </a:r>
                      <a:r>
                        <a:rPr kumimoji="0" lang="fr-FR" sz="1400" b="0" i="0" u="none" strike="noStrike" cap="none" normalizeH="0" baseline="0" noProof="0" dirty="0">
                          <a:ln>
                            <a:noFill/>
                          </a:ln>
                          <a:solidFill>
                            <a:srgbClr val="4D4D4D"/>
                          </a:solidFill>
                          <a:effectLst/>
                          <a:latin typeface="+mn-lt"/>
                          <a:cs typeface="+mn-cs"/>
                        </a:rPr>
                        <a:t>+)</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23,4 (1,9</a:t>
                      </a:r>
                      <a:r>
                        <a:rPr kumimoji="0" lang="fr-FR" sz="1400" b="0" i="0" u="none" strike="noStrike" cap="none" normalizeH="0" baseline="0" noProof="0" dirty="0" smtClean="0">
                          <a:ln>
                            <a:noFill/>
                          </a:ln>
                          <a:solidFill>
                            <a:srgbClr val="4D4D4D"/>
                          </a:solidFill>
                          <a:effectLst/>
                          <a:latin typeface="+mn-lt"/>
                          <a:cs typeface="Arial" charset="0"/>
                        </a:rPr>
                        <a:t>+–28,7</a:t>
                      </a:r>
                      <a:r>
                        <a:rPr kumimoji="0" lang="fr-FR" sz="1400" b="0" i="0" u="none" strike="noStrike" cap="none" normalizeH="0" baseline="0" noProof="0" dirty="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803350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LBA38_PR: </a:t>
            </a:r>
            <a:r>
              <a:rPr lang="fr-FR" dirty="0" err="1"/>
              <a:t>CheckMate</a:t>
            </a:r>
            <a:r>
              <a:rPr lang="fr-FR" dirty="0"/>
              <a:t> 459: étude multicentrique randomisée de phase 3 évaluant nivolumab vs sorafénib en traitement de 1</a:t>
            </a:r>
            <a:r>
              <a:rPr lang="fr-FR" baseline="30000" dirty="0"/>
              <a:t>e</a:t>
            </a:r>
            <a:r>
              <a:rPr lang="fr-FR" dirty="0"/>
              <a:t> ligne chez les patients avec carcinome hépatocellulaire avancé – </a:t>
            </a:r>
            <a:r>
              <a:rPr lang="fr-FR" dirty="0" err="1"/>
              <a:t>Yau</a:t>
            </a:r>
            <a:r>
              <a:rPr lang="fr-FR" dirty="0"/>
              <a:t> </a:t>
            </a:r>
            <a:r>
              <a:rPr lang="fr-FR" dirty="0" err="1"/>
              <a:t>T</a:t>
            </a:r>
            <a:r>
              <a:rPr lang="fr-FR" dirty="0"/>
              <a:t>, et al</a:t>
            </a:r>
          </a:p>
        </p:txBody>
      </p:sp>
      <p:sp>
        <p:nvSpPr>
          <p:cNvPr id="3" name="Content Placeholder 2"/>
          <p:cNvSpPr>
            <a:spLocks noGrp="1"/>
          </p:cNvSpPr>
          <p:nvPr>
            <p:ph idx="1"/>
          </p:nvPr>
        </p:nvSpPr>
        <p:spPr>
          <a:xfrm>
            <a:off x="365124" y="1254035"/>
            <a:ext cx="8646014" cy="4746172"/>
          </a:xfrm>
        </p:spPr>
        <p:txBody>
          <a:bodyPr/>
          <a:lstStyle/>
          <a:p>
            <a:pPr marL="0" indent="0">
              <a:buNone/>
            </a:pPr>
            <a:r>
              <a:rPr lang="fr-FR" b="1" dirty="0"/>
              <a:t>Résultats </a:t>
            </a:r>
            <a:endParaRPr lang="fr-FR" dirty="0"/>
          </a:p>
          <a:p>
            <a:pPr marL="0" indent="0">
              <a:spcBef>
                <a:spcPts val="19200"/>
              </a:spcBef>
              <a:buNone/>
            </a:pPr>
            <a:r>
              <a:rPr lang="fr-FR" b="1" dirty="0"/>
              <a:t>Conclusion</a:t>
            </a:r>
          </a:p>
          <a:p>
            <a:r>
              <a:rPr lang="fr-FR" b="1" dirty="0"/>
              <a:t>Chez ces patients avec CHC avancé, le nivolumab en 1</a:t>
            </a:r>
            <a:r>
              <a:rPr lang="fr-FR" b="1" baseline="30000" dirty="0"/>
              <a:t>e</a:t>
            </a:r>
            <a:r>
              <a:rPr lang="fr-FR" b="1" dirty="0"/>
              <a:t> ligne n’a pas apporté d’amélioration significative de la SG comparativement au sorafénib mais il a montré un profil de tolérance gérable</a:t>
            </a:r>
          </a:p>
        </p:txBody>
      </p:sp>
      <p:sp>
        <p:nvSpPr>
          <p:cNvPr id="5" name="Text Placeholder 4"/>
          <p:cNvSpPr>
            <a:spLocks noGrp="1"/>
          </p:cNvSpPr>
          <p:nvPr>
            <p:ph type="body" sz="quarter" idx="11"/>
          </p:nvPr>
        </p:nvSpPr>
        <p:spPr/>
        <p:txBody>
          <a:bodyPr/>
          <a:lstStyle/>
          <a:p>
            <a:r>
              <a:rPr lang="fr-FR" dirty="0" err="1"/>
              <a:t>Yau</a:t>
            </a:r>
            <a:r>
              <a:rPr lang="fr-FR" dirty="0"/>
              <a:t> </a:t>
            </a:r>
            <a:r>
              <a:rPr lang="fr-FR" dirty="0" err="1"/>
              <a:t>T</a:t>
            </a:r>
            <a:r>
              <a:rPr lang="fr-FR" dirty="0"/>
              <a:t>, et al, Ann </a:t>
            </a:r>
            <a:r>
              <a:rPr lang="fr-FR" dirty="0" err="1"/>
              <a:t>Oncol</a:t>
            </a:r>
            <a:r>
              <a:rPr lang="fr-FR" dirty="0"/>
              <a:t> 2019;30(</a:t>
            </a:r>
            <a:r>
              <a:rPr lang="fr-FR" dirty="0" err="1"/>
              <a:t>suppl</a:t>
            </a:r>
            <a:r>
              <a:rPr lang="fr-FR" dirty="0"/>
              <a:t>):</a:t>
            </a:r>
            <a:r>
              <a:rPr lang="fr-FR" dirty="0" err="1"/>
              <a:t>abstr</a:t>
            </a:r>
            <a:r>
              <a:rPr lang="fr-FR" dirty="0"/>
              <a:t> LBA38_PR</a:t>
            </a:r>
          </a:p>
        </p:txBody>
      </p:sp>
      <p:graphicFrame>
        <p:nvGraphicFramePr>
          <p:cNvPr id="6" name="Group 88"/>
          <p:cNvGraphicFramePr>
            <a:graphicFrameLocks noGrp="1"/>
          </p:cNvGraphicFramePr>
          <p:nvPr>
            <p:extLst>
              <p:ext uri="{D42A27DB-BD31-4B8C-83A1-F6EECF244321}">
                <p14:modId xmlns:p14="http://schemas.microsoft.com/office/powerpoint/2010/main" xmlns="" val="2608251323"/>
              </p:ext>
            </p:extLst>
          </p:nvPr>
        </p:nvGraphicFramePr>
        <p:xfrm>
          <a:off x="369886" y="1601189"/>
          <a:ext cx="8400042" cy="2282880"/>
        </p:xfrm>
        <a:graphic>
          <a:graphicData uri="http://schemas.openxmlformats.org/drawingml/2006/table">
            <a:tbl>
              <a:tblPr firstRow="1" bandRow="1">
                <a:tableStyleId>{69012ECD-51FC-41F1-AA8D-1B2483CD663E}</a:tableStyleId>
              </a:tblPr>
              <a:tblGrid>
                <a:gridCol w="4312950">
                  <a:extLst>
                    <a:ext uri="{9D8B030D-6E8A-4147-A177-3AD203B41FA5}">
                      <a16:colId xmlns:a16="http://schemas.microsoft.com/office/drawing/2014/main" xmlns="" val="20000"/>
                    </a:ext>
                  </a:extLst>
                </a:gridCol>
                <a:gridCol w="2043546">
                  <a:extLst>
                    <a:ext uri="{9D8B030D-6E8A-4147-A177-3AD203B41FA5}">
                      <a16:colId xmlns:a16="http://schemas.microsoft.com/office/drawing/2014/main" xmlns="" val="20001"/>
                    </a:ext>
                  </a:extLst>
                </a:gridCol>
                <a:gridCol w="2043546">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EILTs grade 3–4 d’intérêt,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Nivolumab (n=371)</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Sorafénib (n=372)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Cutanés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7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66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Hépatiques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35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26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Endocriniens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 (1)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Gastrointestinaux</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6 (2)</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18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Hypersensibilité/réaction à la perfusion</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(0,3)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Pulmonaires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5142179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Rénaux</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584633911"/>
                  </a:ext>
                </a:extLst>
              </a:tr>
            </a:tbl>
          </a:graphicData>
        </a:graphic>
      </p:graphicFrame>
    </p:spTree>
    <p:extLst>
      <p:ext uri="{BB962C8B-B14F-4D97-AF65-F5344CB8AC3E}">
        <p14:creationId xmlns:p14="http://schemas.microsoft.com/office/powerpoint/2010/main" xmlns="" val="1947949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LBA39: Résultats d’étude randomisée d’efficacité et de tolérance d’atézolizumab + bévacizumab chez les patients avec carcinome hépatocellulaire non résécable, non prétraité – Lee M,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Etudier l'efficacité et la tolérance d’atézolizumab + bévacizumab en traitement de 1</a:t>
            </a:r>
            <a:r>
              <a:rPr lang="fr-FR" baseline="30000" dirty="0"/>
              <a:t>e</a:t>
            </a:r>
            <a:r>
              <a:rPr lang="fr-FR" dirty="0"/>
              <a:t> ligne chez des patients avec CHC non résécable</a:t>
            </a:r>
          </a:p>
        </p:txBody>
      </p:sp>
      <p:sp>
        <p:nvSpPr>
          <p:cNvPr id="5" name="Text Placeholder 4"/>
          <p:cNvSpPr>
            <a:spLocks noGrp="1"/>
          </p:cNvSpPr>
          <p:nvPr>
            <p:ph type="body" sz="quarter" idx="11"/>
          </p:nvPr>
        </p:nvSpPr>
        <p:spPr/>
        <p:txBody>
          <a:bodyPr/>
          <a:lstStyle/>
          <a:p>
            <a:r>
              <a:rPr lang="fr-FR" dirty="0"/>
              <a:t>Lee M, et al, Ann </a:t>
            </a:r>
            <a:r>
              <a:rPr lang="fr-FR" dirty="0" err="1"/>
              <a:t>Oncol</a:t>
            </a:r>
            <a:r>
              <a:rPr lang="fr-FR" dirty="0"/>
              <a:t> 2019;30(</a:t>
            </a:r>
            <a:r>
              <a:rPr lang="fr-FR" dirty="0" err="1"/>
              <a:t>suppl</a:t>
            </a:r>
            <a:r>
              <a:rPr lang="fr-FR" dirty="0"/>
              <a:t>):</a:t>
            </a:r>
            <a:r>
              <a:rPr lang="fr-FR" dirty="0" err="1"/>
              <a:t>abstr</a:t>
            </a:r>
            <a:r>
              <a:rPr lang="fr-FR" dirty="0"/>
              <a:t> LBA39</a:t>
            </a:r>
          </a:p>
        </p:txBody>
      </p:sp>
      <p:sp>
        <p:nvSpPr>
          <p:cNvPr id="6" name="Rectangle 9"/>
          <p:cNvSpPr txBox="1">
            <a:spLocks noChangeArrowheads="1"/>
          </p:cNvSpPr>
          <p:nvPr/>
        </p:nvSpPr>
        <p:spPr bwMode="auto">
          <a:xfrm>
            <a:off x="229687" y="5592142"/>
            <a:ext cx="4130676" cy="1017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PRINCIPAUX</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noProof="0" dirty="0" smtClean="0">
                <a:latin typeface="Arial"/>
                <a:cs typeface="Arial"/>
              </a:rPr>
              <a:t>Bras </a:t>
            </a:r>
            <a:r>
              <a:rPr lang="fr-FR" noProof="0" dirty="0">
                <a:latin typeface="Arial"/>
                <a:cs typeface="Arial"/>
              </a:rPr>
              <a:t>A: TRO (RECIST v1.1)</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a:ln>
                  <a:noFill/>
                </a:ln>
                <a:solidFill>
                  <a:srgbClr val="4D4D4D"/>
                </a:solidFill>
                <a:effectLst/>
                <a:uLnTx/>
                <a:uFillTx/>
                <a:latin typeface="Arial"/>
                <a:cs typeface="Arial"/>
              </a:rPr>
              <a:t>Bras</a:t>
            </a:r>
            <a:r>
              <a:rPr kumimoji="0" lang="fr-FR" sz="1600" b="0" i="0" u="none" strike="noStrike" kern="1200" cap="none" spc="0" normalizeH="0" dirty="0">
                <a:ln>
                  <a:noFill/>
                </a:ln>
                <a:solidFill>
                  <a:srgbClr val="4D4D4D"/>
                </a:solidFill>
                <a:effectLst/>
                <a:uLnTx/>
                <a:uFillTx/>
                <a:latin typeface="Arial"/>
                <a:cs typeface="Arial"/>
              </a:rPr>
              <a:t> F: SSP (RECIST v1.1)</a:t>
            </a:r>
            <a:r>
              <a:rPr kumimoji="0" lang="fr-FR" sz="1600" b="0" i="0" u="none" strike="noStrike" kern="1200" cap="none" spc="0" normalizeH="0" baseline="0" noProof="0" dirty="0">
                <a:ln>
                  <a:noFill/>
                </a:ln>
                <a:solidFill>
                  <a:srgbClr val="4D4D4D"/>
                </a:solidFill>
                <a:effectLst/>
                <a:uLnTx/>
                <a:uFillTx/>
                <a:latin typeface="Arial"/>
                <a:cs typeface="Arial"/>
              </a:rPr>
              <a:t>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7" name="Oval 14"/>
          <p:cNvSpPr>
            <a:spLocks noChangeArrowheads="1"/>
          </p:cNvSpPr>
          <p:nvPr/>
        </p:nvSpPr>
        <p:spPr bwMode="auto">
          <a:xfrm>
            <a:off x="4360363" y="396288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8" name="AutoShape 15"/>
          <p:cNvCxnSpPr>
            <a:cxnSpLocks noChangeShapeType="1"/>
            <a:stCxn id="14" idx="3"/>
            <a:endCxn id="13" idx="1"/>
          </p:cNvCxnSpPr>
          <p:nvPr/>
        </p:nvCxnSpPr>
        <p:spPr bwMode="auto">
          <a:xfrm flipV="1">
            <a:off x="2914668" y="2606700"/>
            <a:ext cx="431190" cy="865888"/>
          </a:xfrm>
          <a:prstGeom prst="bentConnector3">
            <a:avLst>
              <a:gd name="adj1" fmla="val 50000"/>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034427" y="2282656"/>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sp>
        <p:nvSpPr>
          <p:cNvPr id="10" name="Content Placeholder 26"/>
          <p:cNvSpPr txBox="1">
            <a:spLocks/>
          </p:cNvSpPr>
          <p:nvPr/>
        </p:nvSpPr>
        <p:spPr bwMode="auto">
          <a:xfrm>
            <a:off x="106769" y="4772736"/>
            <a:ext cx="5301690"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fr-FR" sz="1100" b="1" dirty="0">
                <a:solidFill>
                  <a:srgbClr val="043882"/>
                </a:solidFill>
                <a:latin typeface="Arial"/>
                <a:cs typeface="Arial"/>
              </a:rPr>
              <a:t>Stratification</a:t>
            </a:r>
            <a:endParaRPr kumimoji="0" lang="fr-FR" sz="11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100" dirty="0">
                <a:solidFill>
                  <a:srgbClr val="4D4D4D"/>
                </a:solidFill>
                <a:latin typeface="Arial"/>
                <a:cs typeface="Arial"/>
              </a:rPr>
              <a:t>Taux AFP (&lt;400 vs. </a:t>
            </a:r>
            <a:r>
              <a:rPr lang="fr-FR" sz="1100" dirty="0">
                <a:solidFill>
                  <a:srgbClr val="4D4D4D"/>
                </a:solidFill>
                <a:latin typeface="Arial" panose="020B0604020202020204" pitchFamily="34" charset="0"/>
                <a:cs typeface="Arial" panose="020B0604020202020204" pitchFamily="34" charset="0"/>
              </a:rPr>
              <a:t>≥</a:t>
            </a:r>
            <a:r>
              <a:rPr lang="fr-FR" sz="1100" dirty="0">
                <a:solidFill>
                  <a:srgbClr val="4D4D4D"/>
                </a:solidFill>
                <a:latin typeface="Arial"/>
                <a:cs typeface="Arial"/>
              </a:rPr>
              <a:t>400 ng/mL)</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100" b="0" i="0" u="none" strike="noStrike" kern="1200" cap="none" spc="0" normalizeH="0" baseline="0" noProof="0" dirty="0">
                <a:ln>
                  <a:noFill/>
                </a:ln>
                <a:solidFill>
                  <a:srgbClr val="4D4D4D"/>
                </a:solidFill>
                <a:effectLst/>
                <a:uLnTx/>
                <a:uFillTx/>
                <a:latin typeface="Arial"/>
                <a:cs typeface="Arial"/>
              </a:rPr>
              <a:t>Invasion </a:t>
            </a:r>
            <a:r>
              <a:rPr kumimoji="0" lang="fr-FR" sz="1100" b="0" i="0" u="none" strike="noStrike" kern="1200" cap="none" spc="0" normalizeH="0" baseline="0" noProof="0" dirty="0" err="1">
                <a:ln>
                  <a:noFill/>
                </a:ln>
                <a:solidFill>
                  <a:srgbClr val="4D4D4D"/>
                </a:solidFill>
                <a:effectLst/>
                <a:uLnTx/>
                <a:uFillTx/>
                <a:latin typeface="Arial"/>
                <a:cs typeface="Arial"/>
              </a:rPr>
              <a:t>macrovasculaire</a:t>
            </a:r>
            <a:r>
              <a:rPr kumimoji="0" lang="fr-FR" sz="1100" b="0" i="0" u="none" strike="noStrike" kern="1200" cap="none" spc="0" normalizeH="0" baseline="0" noProof="0" dirty="0">
                <a:ln>
                  <a:noFill/>
                </a:ln>
                <a:solidFill>
                  <a:srgbClr val="4D4D4D"/>
                </a:solidFill>
                <a:effectLst/>
                <a:uLnTx/>
                <a:uFillTx/>
                <a:latin typeface="Arial"/>
                <a:cs typeface="Arial"/>
              </a:rPr>
              <a:t> et/ou dissémination </a:t>
            </a:r>
            <a:r>
              <a:rPr kumimoji="0" lang="fr-FR" sz="1100" b="0" i="0" u="none" strike="noStrike" kern="1200" cap="none" spc="0" normalizeH="0" baseline="0" noProof="0" dirty="0" err="1">
                <a:ln>
                  <a:noFill/>
                </a:ln>
                <a:solidFill>
                  <a:srgbClr val="4D4D4D"/>
                </a:solidFill>
                <a:effectLst/>
                <a:uLnTx/>
                <a:uFillTx/>
                <a:latin typeface="Arial"/>
                <a:cs typeface="Arial"/>
              </a:rPr>
              <a:t>e</a:t>
            </a:r>
            <a:r>
              <a:rPr kumimoji="0" lang="fr-FR" sz="1100" b="0" i="0" u="none" strike="noStrike" kern="1200" cap="none" spc="0" normalizeH="0" noProof="0" dirty="0" err="1">
                <a:ln>
                  <a:noFill/>
                </a:ln>
                <a:solidFill>
                  <a:srgbClr val="4D4D4D"/>
                </a:solidFill>
                <a:effectLst/>
                <a:uLnTx/>
                <a:uFillTx/>
                <a:latin typeface="Arial"/>
                <a:cs typeface="Arial"/>
              </a:rPr>
              <a:t>xtrahépatique</a:t>
            </a:r>
            <a:r>
              <a:rPr kumimoji="0" lang="fr-FR" sz="1100" b="0" i="0" u="none" strike="noStrike" kern="1200" cap="none" spc="0" normalizeH="0" noProof="0" dirty="0">
                <a:ln>
                  <a:noFill/>
                </a:ln>
                <a:solidFill>
                  <a:srgbClr val="4D4D4D"/>
                </a:solidFill>
                <a:effectLst/>
                <a:uLnTx/>
                <a:uFillTx/>
                <a:latin typeface="Arial"/>
                <a:cs typeface="Arial"/>
              </a:rPr>
              <a:t> (</a:t>
            </a:r>
            <a:r>
              <a:rPr lang="fr-FR" sz="1100" dirty="0">
                <a:solidFill>
                  <a:srgbClr val="4D4D4D"/>
                </a:solidFill>
                <a:latin typeface="Arial"/>
                <a:cs typeface="Arial"/>
              </a:rPr>
              <a:t>oui vs. non</a:t>
            </a:r>
            <a:r>
              <a:rPr kumimoji="0" lang="fr-FR" sz="1100" b="0" i="0" u="none" strike="noStrike" kern="1200" cap="none" spc="0" normalizeH="0" noProof="0" dirty="0">
                <a:ln>
                  <a:noFill/>
                </a:ln>
                <a:solidFill>
                  <a:srgbClr val="4D4D4D"/>
                </a:solidFill>
                <a:effectLst/>
                <a:uLnTx/>
                <a:uFillTx/>
                <a:latin typeface="Arial"/>
                <a:cs typeface="Arial"/>
              </a:rPr>
              <a:t>)</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100" baseline="0" dirty="0">
                <a:solidFill>
                  <a:srgbClr val="4D4D4D"/>
                </a:solidFill>
                <a:latin typeface="Arial"/>
                <a:cs typeface="Arial"/>
              </a:rPr>
              <a:t>Région</a:t>
            </a:r>
            <a:r>
              <a:rPr lang="fr-FR" sz="1100" dirty="0">
                <a:solidFill>
                  <a:srgbClr val="4D4D4D"/>
                </a:solidFill>
                <a:latin typeface="Arial"/>
                <a:cs typeface="Arial"/>
              </a:rPr>
              <a:t> (Asie sauf Japon vs. reste du monde)</a:t>
            </a:r>
            <a:endParaRPr kumimoji="0" lang="fr-FR" sz="1100" b="0" i="0" u="none" strike="noStrike" kern="1200" cap="none" spc="0" normalizeH="0" baseline="0" noProof="0" dirty="0">
              <a:ln>
                <a:noFill/>
              </a:ln>
              <a:solidFill>
                <a:srgbClr val="4D4D4D"/>
              </a:solidFill>
              <a:effectLst/>
              <a:uLnTx/>
              <a:uFillTx/>
              <a:latin typeface="Arial"/>
              <a:cs typeface="Arial"/>
            </a:endParaRPr>
          </a:p>
        </p:txBody>
      </p:sp>
      <p:cxnSp>
        <p:nvCxnSpPr>
          <p:cNvPr id="11" name="AutoShape 19"/>
          <p:cNvCxnSpPr>
            <a:cxnSpLocks noChangeShapeType="1"/>
            <a:stCxn id="33" idx="3"/>
            <a:endCxn id="7" idx="2"/>
          </p:cNvCxnSpPr>
          <p:nvPr/>
        </p:nvCxnSpPr>
        <p:spPr bwMode="auto">
          <a:xfrm>
            <a:off x="4238220" y="4254986"/>
            <a:ext cx="122143"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6844139" y="2606700"/>
            <a:ext cx="1190288"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3345858" y="2172964"/>
            <a:ext cx="3498281" cy="867471"/>
          </a:xfrm>
          <a:prstGeom prst="rect">
            <a:avLst/>
          </a:prstGeom>
          <a:solidFill>
            <a:schemeClr val="accent6"/>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Bras A:</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CHC 1</a:t>
            </a:r>
            <a:r>
              <a:rPr kumimoji="0" lang="fr-FR" altLang="zh-CN" sz="1800" b="0" i="0" u="none" strike="noStrike" kern="1200" cap="none" spc="0" normalizeH="0" baseline="30000" noProof="0" dirty="0">
                <a:ln>
                  <a:noFill/>
                </a:ln>
                <a:solidFill>
                  <a:srgbClr val="FFFFFF"/>
                </a:solidFill>
                <a:effectLst/>
                <a:uLnTx/>
                <a:uFillTx/>
                <a:latin typeface="Arial"/>
                <a:ea typeface="SimSun" pitchFamily="2" charset="-122"/>
                <a:cs typeface="Arial"/>
              </a:rPr>
              <a:t>e</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ligne</a:t>
            </a:r>
            <a:b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atézolizumab 1200 mg + bévacizumab 15 mg/kg iv /3S</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4" name="AutoShape 9"/>
          <p:cNvSpPr>
            <a:spLocks noChangeArrowheads="1"/>
          </p:cNvSpPr>
          <p:nvPr/>
        </p:nvSpPr>
        <p:spPr bwMode="auto">
          <a:xfrm>
            <a:off x="162189" y="2135042"/>
            <a:ext cx="2752479"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CHC avancé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Child-</a:t>
            </a:r>
            <a:r>
              <a:rPr kumimoji="0" lang="fr-FR" altLang="zh-CN" sz="1600" b="0" i="0" u="none" strike="noStrike" kern="1200" cap="none" spc="0" normalizeH="0" baseline="0" noProof="0" dirty="0" err="1">
                <a:ln>
                  <a:noFill/>
                </a:ln>
                <a:solidFill>
                  <a:srgbClr val="FFFFFF"/>
                </a:solidFill>
                <a:effectLst/>
                <a:uLnTx/>
                <a:uFillTx/>
                <a:latin typeface="Arial"/>
                <a:ea typeface="SimSun" pitchFamily="2" charset="-122"/>
                <a:cs typeface="Arial"/>
              </a:rPr>
              <a:t>Pugh</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 jusqu’à classe B7 pour bras A et classe A pour bras F</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Naïf de traitement systémique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ECOG</a:t>
            </a:r>
            <a:r>
              <a:rPr lang="fr-FR" altLang="zh-CN" sz="1600" dirty="0">
                <a:solidFill>
                  <a:srgbClr val="FFFFFF"/>
                </a:solidFill>
                <a:latin typeface="Arial"/>
                <a:ea typeface="SimSun" pitchFamily="2" charset="-122"/>
                <a:cs typeface="Arial"/>
              </a:rPr>
              <a:t> PS 0–1 </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(n=743)</a:t>
            </a:r>
          </a:p>
        </p:txBody>
      </p:sp>
      <p:cxnSp>
        <p:nvCxnSpPr>
          <p:cNvPr id="15" name="AutoShape 16"/>
          <p:cNvCxnSpPr>
            <a:cxnSpLocks noChangeShapeType="1"/>
            <a:stCxn id="7" idx="4"/>
            <a:endCxn id="18" idx="1"/>
          </p:cNvCxnSpPr>
          <p:nvPr/>
        </p:nvCxnSpPr>
        <p:spPr bwMode="auto">
          <a:xfrm rot="16200000" flipH="1">
            <a:off x="4768605" y="4430641"/>
            <a:ext cx="185717" cy="418605"/>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034427" y="4408759"/>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7" name="AutoShape 20"/>
          <p:cNvCxnSpPr>
            <a:cxnSpLocks noChangeShapeType="1"/>
            <a:stCxn id="18" idx="3"/>
            <a:endCxn id="16" idx="1"/>
          </p:cNvCxnSpPr>
          <p:nvPr/>
        </p:nvCxnSpPr>
        <p:spPr bwMode="auto">
          <a:xfrm>
            <a:off x="7824009" y="4732803"/>
            <a:ext cx="210418"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5070766" y="4347976"/>
            <a:ext cx="2753243" cy="769654"/>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smtClean="0">
                <a:ln>
                  <a:noFill/>
                </a:ln>
                <a:solidFill>
                  <a:srgbClr val="4D4D4D"/>
                </a:solidFill>
                <a:effectLst/>
                <a:uLnTx/>
                <a:uFillTx/>
                <a:latin typeface="Arial"/>
                <a:ea typeface="SimSun" pitchFamily="2" charset="-122"/>
                <a:cs typeface="Arial"/>
              </a:rPr>
              <a:t>Atézolizumab</a:t>
            </a:r>
            <a:r>
              <a:rPr kumimoji="0" lang="fr-FR" altLang="zh-CN" sz="1800" b="0" i="0" u="none" strike="noStrike" kern="1200" cap="none" spc="0" normalizeH="0" noProof="0" dirty="0" smtClean="0">
                <a:ln>
                  <a:noFill/>
                </a:ln>
                <a:solidFill>
                  <a:srgbClr val="4D4D4D"/>
                </a:solidFill>
                <a:effectLst/>
                <a:uLnTx/>
                <a:uFillTx/>
                <a:latin typeface="Arial"/>
                <a:ea typeface="SimSun" pitchFamily="2" charset="-122"/>
                <a:cs typeface="Arial"/>
              </a:rPr>
              <a:t> </a:t>
            </a:r>
            <a:r>
              <a:rPr kumimoji="0" lang="fr-FR" altLang="zh-CN" sz="1800" b="0" i="0" u="none" strike="noStrike" kern="1200" cap="none" spc="0" normalizeH="0" noProof="0" dirty="0">
                <a:ln>
                  <a:noFill/>
                </a:ln>
                <a:solidFill>
                  <a:srgbClr val="4D4D4D"/>
                </a:solidFill>
                <a:effectLst/>
                <a:uLnTx/>
                <a:uFillTx/>
                <a:latin typeface="Arial"/>
                <a:ea typeface="SimSun" pitchFamily="2" charset="-122"/>
                <a:cs typeface="Arial"/>
              </a:rPr>
              <a:t>1200 mg </a:t>
            </a:r>
            <a:br>
              <a:rPr kumimoji="0" lang="fr-FR" altLang="zh-CN" sz="1800" b="0" i="0" u="none" strike="noStrike" kern="1200" cap="none" spc="0" normalizeH="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4D4D4D"/>
                </a:solidFill>
                <a:effectLst/>
                <a:uLnTx/>
                <a:uFillTx/>
                <a:latin typeface="Arial"/>
                <a:ea typeface="SimSun" pitchFamily="2" charset="-122"/>
                <a:cs typeface="Arial"/>
              </a:rPr>
              <a:t>iv /3S</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19" name="Content Placeholder 26"/>
          <p:cNvSpPr txBox="1">
            <a:spLocks/>
          </p:cNvSpPr>
          <p:nvPr/>
        </p:nvSpPr>
        <p:spPr>
          <a:xfrm>
            <a:off x="4173383" y="559214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a:t>
            </a:r>
            <a:r>
              <a:rPr lang="fr-FR" dirty="0"/>
              <a:t>, tolérance</a:t>
            </a:r>
          </a:p>
        </p:txBody>
      </p:sp>
      <p:sp>
        <p:nvSpPr>
          <p:cNvPr id="30" name="AutoShape 12"/>
          <p:cNvSpPr>
            <a:spLocks noChangeArrowheads="1"/>
          </p:cNvSpPr>
          <p:nvPr/>
        </p:nvSpPr>
        <p:spPr bwMode="auto">
          <a:xfrm>
            <a:off x="5077854" y="3387384"/>
            <a:ext cx="2753243" cy="827241"/>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dirty="0">
                <a:solidFill>
                  <a:srgbClr val="FFFFFF"/>
                </a:solidFill>
                <a:latin typeface="Arial"/>
                <a:ea typeface="SimSun" pitchFamily="2" charset="-122"/>
                <a:cs typeface="Arial"/>
              </a:rPr>
              <a:t>Atézolizumab 1200 mg + bévacizumab 15 mg/kg iv /3S</a:t>
            </a:r>
            <a:endParaRPr lang="fr-FR" altLang="zh-CN" sz="1600" dirty="0">
              <a:solidFill>
                <a:srgbClr val="FFFFFF"/>
              </a:solidFill>
              <a:latin typeface="Arial"/>
              <a:ea typeface="SimSun" pitchFamily="2" charset="-122"/>
              <a:cs typeface="Arial"/>
            </a:endParaRPr>
          </a:p>
        </p:txBody>
      </p:sp>
      <p:sp>
        <p:nvSpPr>
          <p:cNvPr id="33" name="AutoShape 12"/>
          <p:cNvSpPr>
            <a:spLocks noChangeArrowheads="1"/>
          </p:cNvSpPr>
          <p:nvPr/>
        </p:nvSpPr>
        <p:spPr bwMode="auto">
          <a:xfrm>
            <a:off x="3345859" y="3837675"/>
            <a:ext cx="892361" cy="834622"/>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sz="1600" dirty="0">
                <a:solidFill>
                  <a:srgbClr val="FFFFFF"/>
                </a:solidFill>
                <a:latin typeface="Arial"/>
                <a:ea typeface="SimSun" pitchFamily="2" charset="-122"/>
                <a:cs typeface="Arial"/>
              </a:rPr>
              <a:t>Bras</a:t>
            </a:r>
            <a:r>
              <a:rPr kumimoji="0" lang="fr-FR" altLang="zh-CN" sz="1600" i="0" u="none" strike="noStrike" kern="1200" cap="none" spc="0" normalizeH="0" baseline="0" noProof="0" dirty="0">
                <a:ln>
                  <a:noFill/>
                </a:ln>
                <a:solidFill>
                  <a:srgbClr val="FFFFFF"/>
                </a:solidFill>
                <a:effectLst/>
                <a:uLnTx/>
                <a:uFillTx/>
                <a:latin typeface="Arial"/>
                <a:ea typeface="SimSun" pitchFamily="2" charset="-122"/>
                <a:cs typeface="Arial"/>
              </a:rPr>
              <a:t> F</a:t>
            </a:r>
            <a:r>
              <a:rPr kumimoji="0" lang="fr-FR" altLang="zh-CN" sz="1600" i="0" u="none" strike="noStrike" kern="1200" cap="none" spc="0" normalizeH="0" baseline="0" noProof="0" dirty="0" smtClean="0">
                <a:ln>
                  <a:noFill/>
                </a:ln>
                <a:solidFill>
                  <a:srgbClr val="FFFFFF"/>
                </a:solidFill>
                <a:effectLst/>
                <a:uLnTx/>
                <a:uFillTx/>
                <a:latin typeface="Arial"/>
                <a:ea typeface="SimSun" pitchFamily="2" charset="-122"/>
                <a:cs typeface="Arial"/>
              </a:rPr>
              <a:t>: </a:t>
            </a:r>
            <a:r>
              <a:rPr kumimoji="0" lang="fr-FR" altLang="zh-CN" sz="1600" i="0" u="none" strike="noStrike" kern="1200" cap="none" spc="0" normalizeH="0" baseline="0" noProof="0" dirty="0">
                <a:ln>
                  <a:noFill/>
                </a:ln>
                <a:solidFill>
                  <a:srgbClr val="FFFFFF"/>
                </a:solidFill>
                <a:effectLst/>
                <a:uLnTx/>
                <a:uFillTx/>
                <a:latin typeface="Arial"/>
                <a:ea typeface="SimSun" pitchFamily="2" charset="-122"/>
                <a:cs typeface="Arial"/>
              </a:rPr>
              <a:t>CHC 1</a:t>
            </a:r>
            <a:r>
              <a:rPr kumimoji="0" lang="fr-FR" altLang="zh-CN" sz="1600" i="0" u="none" strike="noStrike" kern="1200" cap="none" spc="0" normalizeH="0" baseline="30000" noProof="0" dirty="0">
                <a:ln>
                  <a:noFill/>
                </a:ln>
                <a:solidFill>
                  <a:srgbClr val="FFFFFF"/>
                </a:solidFill>
                <a:effectLst/>
                <a:uLnTx/>
                <a:uFillTx/>
                <a:latin typeface="Arial"/>
                <a:ea typeface="SimSun" pitchFamily="2" charset="-122"/>
                <a:cs typeface="Arial"/>
              </a:rPr>
              <a:t>e</a:t>
            </a:r>
            <a:r>
              <a:rPr kumimoji="0" lang="fr-FR" altLang="zh-CN" sz="1600" i="0" u="none" strike="noStrike" kern="1200" cap="none" spc="0" normalizeH="0" baseline="0" noProof="0" dirty="0">
                <a:ln>
                  <a:noFill/>
                </a:ln>
                <a:solidFill>
                  <a:srgbClr val="FFFFFF"/>
                </a:solidFill>
                <a:effectLst/>
                <a:uLnTx/>
                <a:uFillTx/>
                <a:latin typeface="Arial"/>
                <a:ea typeface="SimSun" pitchFamily="2" charset="-122"/>
                <a:cs typeface="Arial"/>
              </a:rPr>
              <a:t> ligne</a:t>
            </a:r>
          </a:p>
        </p:txBody>
      </p:sp>
      <p:cxnSp>
        <p:nvCxnSpPr>
          <p:cNvPr id="38" name="AutoShape 15"/>
          <p:cNvCxnSpPr>
            <a:cxnSpLocks noChangeShapeType="1"/>
            <a:stCxn id="14" idx="3"/>
            <a:endCxn id="33" idx="1"/>
          </p:cNvCxnSpPr>
          <p:nvPr/>
        </p:nvCxnSpPr>
        <p:spPr bwMode="auto">
          <a:xfrm>
            <a:off x="2914668" y="3472588"/>
            <a:ext cx="431191" cy="782398"/>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6" name="AutoShape 16"/>
          <p:cNvCxnSpPr>
            <a:cxnSpLocks noChangeShapeType="1"/>
            <a:stCxn id="7" idx="0"/>
            <a:endCxn id="30" idx="1"/>
          </p:cNvCxnSpPr>
          <p:nvPr/>
        </p:nvCxnSpPr>
        <p:spPr bwMode="auto">
          <a:xfrm rot="5400000" flipH="1" flipV="1">
            <a:off x="4784067" y="3669100"/>
            <a:ext cx="161881" cy="425693"/>
          </a:xfrm>
          <a:prstGeom prst="bentConnector2">
            <a:avLst/>
          </a:prstGeom>
          <a:noFill/>
          <a:ln w="57150">
            <a:solidFill>
              <a:schemeClr val="bg2">
                <a:lumMod val="60000"/>
                <a:lumOff val="40000"/>
              </a:schemeClr>
            </a:solidFill>
            <a:round/>
            <a:headEnd/>
            <a:tailEnd type="triangle" w="med" len="med"/>
          </a:ln>
        </p:spPr>
      </p:cxnSp>
      <p:sp>
        <p:nvSpPr>
          <p:cNvPr id="61" name="Rectangle 60"/>
          <p:cNvSpPr/>
          <p:nvPr/>
        </p:nvSpPr>
        <p:spPr>
          <a:xfrm>
            <a:off x="3345859" y="3387384"/>
            <a:ext cx="4478150" cy="17302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29941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LBA39: Résultats d’étude randomisée d’efficacité et de tolérance d’atézolizumab + bévacizumab chez les patients avec carcinome hépatocellulaire non résécable, non prétraité – Lee M,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Lee M, et al, Ann </a:t>
            </a:r>
            <a:r>
              <a:rPr lang="fr-FR" dirty="0" err="1"/>
              <a:t>Oncol</a:t>
            </a:r>
            <a:r>
              <a:rPr lang="fr-FR" dirty="0"/>
              <a:t> 2019;30(</a:t>
            </a:r>
            <a:r>
              <a:rPr lang="fr-FR" dirty="0" err="1"/>
              <a:t>suppl</a:t>
            </a:r>
            <a:r>
              <a:rPr lang="fr-FR" dirty="0"/>
              <a:t>):</a:t>
            </a:r>
            <a:r>
              <a:rPr lang="fr-FR" dirty="0" err="1"/>
              <a:t>abstr</a:t>
            </a:r>
            <a:r>
              <a:rPr lang="fr-FR" dirty="0"/>
              <a:t> LBA39</a:t>
            </a:r>
          </a:p>
        </p:txBody>
      </p:sp>
      <p:sp>
        <p:nvSpPr>
          <p:cNvPr id="7" name="TextBox 6"/>
          <p:cNvSpPr txBox="1"/>
          <p:nvPr/>
        </p:nvSpPr>
        <p:spPr>
          <a:xfrm>
            <a:off x="4275285" y="1466153"/>
            <a:ext cx="593432" cy="338554"/>
          </a:xfrm>
          <a:prstGeom prst="rect">
            <a:avLst/>
          </a:prstGeom>
          <a:noFill/>
        </p:spPr>
        <p:txBody>
          <a:bodyPr wrap="none" rtlCol="0">
            <a:spAutoFit/>
          </a:bodyPr>
          <a:lstStyle/>
          <a:p>
            <a:pPr algn="ctr"/>
            <a:r>
              <a:rPr lang="fr-FR" sz="1600" b="1" dirty="0"/>
              <a:t>SSP</a:t>
            </a:r>
          </a:p>
        </p:txBody>
      </p:sp>
      <p:graphicFrame>
        <p:nvGraphicFramePr>
          <p:cNvPr id="8" name="Group 88">
            <a:extLst>
              <a:ext uri="{FF2B5EF4-FFF2-40B4-BE49-F238E27FC236}">
                <a16:creationId xmlns:a16="http://schemas.microsoft.com/office/drawing/2014/main" xmlns="" id="{52333881-3221-4699-ACC4-6CC6C7988A99}"/>
              </a:ext>
            </a:extLst>
          </p:cNvPr>
          <p:cNvGraphicFramePr>
            <a:graphicFrameLocks noGrp="1"/>
          </p:cNvGraphicFramePr>
          <p:nvPr>
            <p:extLst>
              <p:ext uri="{D42A27DB-BD31-4B8C-83A1-F6EECF244321}">
                <p14:modId xmlns:p14="http://schemas.microsoft.com/office/powerpoint/2010/main" xmlns="" val="3859146663"/>
              </p:ext>
            </p:extLst>
          </p:nvPr>
        </p:nvGraphicFramePr>
        <p:xfrm>
          <a:off x="5065793" y="1897613"/>
          <a:ext cx="3606902" cy="1928160"/>
        </p:xfrm>
        <a:graphic>
          <a:graphicData uri="http://schemas.openxmlformats.org/drawingml/2006/table">
            <a:tbl>
              <a:tblPr firstRow="1" bandRow="1">
                <a:tableStyleId>{69012ECD-51FC-41F1-AA8D-1B2483CD663E}</a:tableStyleId>
              </a:tblPr>
              <a:tblGrid>
                <a:gridCol w="1284083">
                  <a:extLst>
                    <a:ext uri="{9D8B030D-6E8A-4147-A177-3AD203B41FA5}">
                      <a16:colId xmlns:a16="http://schemas.microsoft.com/office/drawing/2014/main" xmlns="" val="20000"/>
                    </a:ext>
                  </a:extLst>
                </a:gridCol>
                <a:gridCol w="1203146">
                  <a:extLst>
                    <a:ext uri="{9D8B030D-6E8A-4147-A177-3AD203B41FA5}">
                      <a16:colId xmlns:a16="http://schemas.microsoft.com/office/drawing/2014/main" xmlns="" val="20001"/>
                    </a:ext>
                  </a:extLst>
                </a:gridCol>
                <a:gridCol w="1119673">
                  <a:extLst>
                    <a:ext uri="{9D8B030D-6E8A-4147-A177-3AD203B41FA5}">
                      <a16:colId xmlns:a16="http://schemas.microsoft.com/office/drawing/2014/main" xmlns="" val="3605169658"/>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a:ln>
                            <a:noFill/>
                          </a:ln>
                          <a:solidFill>
                            <a:srgbClr val="4D4D4D"/>
                          </a:solidFill>
                          <a:effectLst/>
                          <a:latin typeface="+mn-lt"/>
                          <a:cs typeface="Arial" charset="0"/>
                        </a:rPr>
                        <a:t>Bras F</a:t>
                      </a: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rgbClr val="4D4D4D"/>
                          </a:solidFill>
                          <a:effectLst/>
                          <a:latin typeface="+mn-lt"/>
                        </a:rPr>
                        <a:t>Atézo</a:t>
                      </a:r>
                      <a:r>
                        <a:rPr kumimoji="0" lang="en-GB" sz="1200" u="none" strike="noStrike" cap="none" normalizeH="0" baseline="0" dirty="0">
                          <a:ln>
                            <a:noFill/>
                          </a:ln>
                          <a:solidFill>
                            <a:srgbClr val="4D4D4D"/>
                          </a:solidFill>
                          <a:effectLst/>
                          <a:latin typeface="+mn-lt"/>
                        </a:rPr>
                        <a:t> + Bev</a:t>
                      </a:r>
                      <a:br>
                        <a:rPr kumimoji="0" lang="en-GB" sz="1200" u="none" strike="noStrike" cap="none" normalizeH="0" baseline="0" dirty="0">
                          <a:ln>
                            <a:noFill/>
                          </a:ln>
                          <a:solidFill>
                            <a:srgbClr val="4D4D4D"/>
                          </a:solidFill>
                          <a:effectLst/>
                          <a:latin typeface="+mn-lt"/>
                        </a:rPr>
                      </a:br>
                      <a:r>
                        <a:rPr kumimoji="0" lang="en-GB" sz="1200" u="none" strike="noStrike" cap="none" normalizeH="0" baseline="0" dirty="0">
                          <a:ln>
                            <a:noFill/>
                          </a:ln>
                          <a:solidFill>
                            <a:srgbClr val="4D4D4D"/>
                          </a:solidFill>
                          <a:effectLst/>
                          <a:latin typeface="+mn-lt"/>
                        </a:rPr>
                        <a:t>(n=60)</a:t>
                      </a:r>
                      <a:endParaRPr kumimoji="0" lang="en-GB" sz="1200" b="1" i="0" u="none" strike="noStrike" cap="none" normalizeH="0" baseline="0" dirty="0">
                        <a:ln>
                          <a:noFill/>
                        </a:ln>
                        <a:solidFill>
                          <a:srgbClr val="4D4D4D"/>
                        </a:solidFill>
                        <a:effectLst/>
                        <a:latin typeface="+mn-lt"/>
                        <a:cs typeface="Arial" charset="0"/>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rgbClr val="4D4D4D"/>
                          </a:solidFill>
                          <a:effectLst/>
                          <a:latin typeface="+mn-lt"/>
                        </a:rPr>
                        <a:t>Atézo</a:t>
                      </a:r>
                      <a:r>
                        <a:rPr kumimoji="0" lang="en-GB" sz="1200" u="none" strike="noStrike" cap="none" normalizeH="0" baseline="0" dirty="0">
                          <a:ln>
                            <a:noFill/>
                          </a:ln>
                          <a:solidFill>
                            <a:srgbClr val="4D4D4D"/>
                          </a:solidFill>
                          <a:effectLst/>
                          <a:latin typeface="+mn-lt"/>
                        </a:rPr>
                        <a:t/>
                      </a:r>
                      <a:br>
                        <a:rPr kumimoji="0" lang="en-GB" sz="1200" u="none" strike="noStrike" cap="none" normalizeH="0" baseline="0" dirty="0">
                          <a:ln>
                            <a:noFill/>
                          </a:ln>
                          <a:solidFill>
                            <a:srgbClr val="4D4D4D"/>
                          </a:solidFill>
                          <a:effectLst/>
                          <a:latin typeface="+mn-lt"/>
                        </a:rPr>
                      </a:br>
                      <a:r>
                        <a:rPr kumimoji="0" lang="en-GB" sz="1200" u="none" strike="noStrike" cap="none" normalizeH="0" baseline="0" dirty="0">
                          <a:ln>
                            <a:noFill/>
                          </a:ln>
                          <a:solidFill>
                            <a:srgbClr val="4D4D4D"/>
                          </a:solidFill>
                          <a:effectLst/>
                          <a:latin typeface="+mn-lt"/>
                        </a:rPr>
                        <a:t>(n=59)</a:t>
                      </a:r>
                      <a:endParaRPr kumimoji="0" lang="en-GB" sz="1200" b="1" i="0" u="none" strike="noStrike" cap="none" normalizeH="0" baseline="0" dirty="0">
                        <a:ln>
                          <a:noFill/>
                        </a:ln>
                        <a:solidFill>
                          <a:srgbClr val="4D4D4D"/>
                        </a:solidFill>
                        <a:effectLst/>
                        <a:latin typeface="+mn-lt"/>
                        <a:cs typeface="Arial" charset="0"/>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a:ln>
                            <a:noFill/>
                          </a:ln>
                          <a:solidFill>
                            <a:srgbClr val="4D4D4D"/>
                          </a:solidFill>
                          <a:effectLst/>
                          <a:latin typeface="+mn-lt"/>
                        </a:rPr>
                        <a:t>Evts, n (%)</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35 (58)</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39 (66)</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a:ln>
                            <a:noFill/>
                          </a:ln>
                          <a:solidFill>
                            <a:srgbClr val="4D4D4D"/>
                          </a:solidFill>
                          <a:effectLst/>
                          <a:latin typeface="+mn-lt"/>
                        </a:rPr>
                        <a:t>HR (IC80%)</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a:ln>
                            <a:noFill/>
                          </a:ln>
                          <a:solidFill>
                            <a:srgbClr val="4D4D4D"/>
                          </a:solidFill>
                          <a:effectLst/>
                          <a:latin typeface="+mn-lt"/>
                        </a:rPr>
                        <a:t>0,55</a:t>
                      </a:r>
                      <a:r>
                        <a:rPr kumimoji="0" lang="en-GB" sz="1200" u="none" strike="noStrike" cap="none" normalizeH="0" baseline="0" dirty="0">
                          <a:ln>
                            <a:noFill/>
                          </a:ln>
                          <a:solidFill>
                            <a:srgbClr val="4D4D4D"/>
                          </a:solidFill>
                          <a:effectLst/>
                          <a:latin typeface="+mn-lt"/>
                        </a:rPr>
                        <a:t> (0,40 - 0,74)</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4D4D4D"/>
                          </a:solidFill>
                          <a:effectLst/>
                          <a:latin typeface="+mn-lt"/>
                        </a:rPr>
                        <a:t>p</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0,0108</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u="none" strike="noStrike" cap="none" normalizeH="0" baseline="0" dirty="0">
                          <a:ln>
                            <a:noFill/>
                          </a:ln>
                          <a:solidFill>
                            <a:srgbClr val="4D4D4D"/>
                          </a:solidFill>
                          <a:effectLst/>
                          <a:latin typeface="+mn-lt"/>
                        </a:rPr>
                        <a:t>SSPm, </a:t>
                      </a:r>
                      <a:r>
                        <a:rPr kumimoji="0" lang="en-GB" sz="1200" b="0" u="none" strike="noStrike" cap="none" normalizeH="0" baseline="0" dirty="0" err="1">
                          <a:ln>
                            <a:noFill/>
                          </a:ln>
                          <a:solidFill>
                            <a:srgbClr val="4D4D4D"/>
                          </a:solidFill>
                          <a:effectLst/>
                          <a:latin typeface="+mn-lt"/>
                        </a:rPr>
                        <a:t>mois</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5,6</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3,4</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(IC95%)</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(3,6 - 7,4)</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(1,9 - 5,2)</a:t>
                      </a:r>
                      <a:endParaRPr kumimoji="0" lang="en-GB" sz="1200" b="0" i="0" u="none" strike="noStrike" cap="none" normalizeH="0" baseline="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9" name="TextBox 8">
            <a:extLst>
              <a:ext uri="{FF2B5EF4-FFF2-40B4-BE49-F238E27FC236}">
                <a16:creationId xmlns:a16="http://schemas.microsoft.com/office/drawing/2014/main" xmlns="" id="{784B7EE5-B983-4D8A-AA7C-D5E59DEBC7F9}"/>
              </a:ext>
            </a:extLst>
          </p:cNvPr>
          <p:cNvSpPr txBox="1"/>
          <p:nvPr/>
        </p:nvSpPr>
        <p:spPr>
          <a:xfrm>
            <a:off x="3629043" y="4781902"/>
            <a:ext cx="523715"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363636"/>
                </a:solidFill>
                <a:effectLst/>
                <a:uLnTx/>
                <a:uFillTx/>
                <a:latin typeface="Arial" charset="0"/>
                <a:cs typeface="Arial" panose="020B0604020202020204" pitchFamily="34" charset="0"/>
              </a:rPr>
              <a:t>Mois</a:t>
            </a:r>
            <a:endParaRPr kumimoji="0" lang="fr-FR" sz="1400" b="0" i="0" u="none" strike="noStrike" kern="1200" cap="none" spc="0" normalizeH="0" baseline="0" noProof="0" dirty="0">
              <a:ln>
                <a:noFill/>
              </a:ln>
              <a:solidFill>
                <a:srgbClr val="363636"/>
              </a:solidFill>
              <a:effectLst/>
              <a:uLnTx/>
              <a:uFillTx/>
              <a:latin typeface="Arial" charset="0"/>
              <a:cs typeface="Arial" panose="020B0604020202020204" pitchFamily="34" charset="0"/>
            </a:endParaRPr>
          </a:p>
        </p:txBody>
      </p:sp>
      <p:sp>
        <p:nvSpPr>
          <p:cNvPr id="10" name="Freeform 21">
            <a:extLst>
              <a:ext uri="{FF2B5EF4-FFF2-40B4-BE49-F238E27FC236}">
                <a16:creationId xmlns:a16="http://schemas.microsoft.com/office/drawing/2014/main" xmlns="" id="{1B6E67D7-E6BD-4763-9D2C-BB440B8CE4BC}"/>
              </a:ext>
            </a:extLst>
          </p:cNvPr>
          <p:cNvSpPr>
            <a:spLocks/>
          </p:cNvSpPr>
          <p:nvPr/>
        </p:nvSpPr>
        <p:spPr bwMode="auto">
          <a:xfrm>
            <a:off x="1406975" y="2182216"/>
            <a:ext cx="4929299"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1" name="Line 6">
            <a:extLst>
              <a:ext uri="{FF2B5EF4-FFF2-40B4-BE49-F238E27FC236}">
                <a16:creationId xmlns:a16="http://schemas.microsoft.com/office/drawing/2014/main" xmlns="" id="{7126853B-75DD-4964-97FF-64C19A377374}"/>
              </a:ext>
            </a:extLst>
          </p:cNvPr>
          <p:cNvSpPr>
            <a:spLocks noChangeShapeType="1"/>
          </p:cNvSpPr>
          <p:nvPr/>
        </p:nvSpPr>
        <p:spPr bwMode="auto">
          <a:xfrm>
            <a:off x="1321338" y="2182215"/>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2" name="Line 7">
            <a:extLst>
              <a:ext uri="{FF2B5EF4-FFF2-40B4-BE49-F238E27FC236}">
                <a16:creationId xmlns:a16="http://schemas.microsoft.com/office/drawing/2014/main" xmlns="" id="{332D5980-2CC7-442B-AAE6-1B5905609FEC}"/>
              </a:ext>
            </a:extLst>
          </p:cNvPr>
          <p:cNvSpPr>
            <a:spLocks noChangeShapeType="1"/>
          </p:cNvSpPr>
          <p:nvPr/>
        </p:nvSpPr>
        <p:spPr bwMode="auto">
          <a:xfrm>
            <a:off x="1321338" y="2656057"/>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3" name="Line 8">
            <a:extLst>
              <a:ext uri="{FF2B5EF4-FFF2-40B4-BE49-F238E27FC236}">
                <a16:creationId xmlns:a16="http://schemas.microsoft.com/office/drawing/2014/main" xmlns="" id="{89804D56-F510-4143-8ABE-8804347A1773}"/>
              </a:ext>
            </a:extLst>
          </p:cNvPr>
          <p:cNvSpPr>
            <a:spLocks noChangeShapeType="1"/>
          </p:cNvSpPr>
          <p:nvPr/>
        </p:nvSpPr>
        <p:spPr bwMode="auto">
          <a:xfrm>
            <a:off x="1321338" y="3104271"/>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 name="Line 9">
            <a:extLst>
              <a:ext uri="{FF2B5EF4-FFF2-40B4-BE49-F238E27FC236}">
                <a16:creationId xmlns:a16="http://schemas.microsoft.com/office/drawing/2014/main" xmlns="" id="{A8BDC6FC-44ED-478B-83EB-1EDE29277F04}"/>
              </a:ext>
            </a:extLst>
          </p:cNvPr>
          <p:cNvSpPr>
            <a:spLocks noChangeShapeType="1"/>
          </p:cNvSpPr>
          <p:nvPr/>
        </p:nvSpPr>
        <p:spPr bwMode="auto">
          <a:xfrm>
            <a:off x="1321338" y="3581076"/>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 name="Line 10">
            <a:extLst>
              <a:ext uri="{FF2B5EF4-FFF2-40B4-BE49-F238E27FC236}">
                <a16:creationId xmlns:a16="http://schemas.microsoft.com/office/drawing/2014/main" xmlns="" id="{742F8309-590D-441C-A651-BFB3379EBC74}"/>
              </a:ext>
            </a:extLst>
          </p:cNvPr>
          <p:cNvSpPr>
            <a:spLocks noChangeShapeType="1"/>
          </p:cNvSpPr>
          <p:nvPr/>
        </p:nvSpPr>
        <p:spPr bwMode="auto">
          <a:xfrm>
            <a:off x="1321338" y="4044345"/>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 name="Line 11">
            <a:extLst>
              <a:ext uri="{FF2B5EF4-FFF2-40B4-BE49-F238E27FC236}">
                <a16:creationId xmlns:a16="http://schemas.microsoft.com/office/drawing/2014/main" xmlns="" id="{5AF1AEE2-1D2F-4642-88C4-DEE19DC4D5EF}"/>
              </a:ext>
            </a:extLst>
          </p:cNvPr>
          <p:cNvSpPr>
            <a:spLocks noChangeShapeType="1"/>
          </p:cNvSpPr>
          <p:nvPr/>
        </p:nvSpPr>
        <p:spPr bwMode="auto">
          <a:xfrm>
            <a:off x="1321338" y="4522666"/>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TextBox 16">
            <a:extLst>
              <a:ext uri="{FF2B5EF4-FFF2-40B4-BE49-F238E27FC236}">
                <a16:creationId xmlns:a16="http://schemas.microsoft.com/office/drawing/2014/main" xmlns="" id="{F3C5A29A-DB08-4203-865F-6851750D7DD6}"/>
              </a:ext>
            </a:extLst>
          </p:cNvPr>
          <p:cNvSpPr txBox="1"/>
          <p:nvPr/>
        </p:nvSpPr>
        <p:spPr>
          <a:xfrm rot="16200000">
            <a:off x="-319563" y="3227800"/>
            <a:ext cx="2292863"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latin typeface="Arial" charset="0"/>
                <a:cs typeface="Arial" panose="020B0604020202020204" pitchFamily="34" charset="0"/>
              </a:rPr>
              <a:t>Survie sans progression</a:t>
            </a:r>
            <a:r>
              <a:rPr kumimoji="0" lang="fr-FR" sz="1400" b="0" i="0" u="none" strike="noStrike" kern="1200" cap="none" spc="0" normalizeH="0" baseline="0" noProof="0" dirty="0">
                <a:ln>
                  <a:noFill/>
                </a:ln>
                <a:solidFill>
                  <a:srgbClr val="4D4D4D"/>
                </a:solidFill>
                <a:effectLst/>
                <a:uLnTx/>
                <a:uFillTx/>
                <a:latin typeface="Arial" charset="0"/>
                <a:cs typeface="Arial" panose="020B0604020202020204" pitchFamily="34" charset="0"/>
              </a:rPr>
              <a:t>, %</a:t>
            </a:r>
          </a:p>
        </p:txBody>
      </p:sp>
      <p:sp>
        <p:nvSpPr>
          <p:cNvPr id="18" name="TextBox 17">
            <a:extLst>
              <a:ext uri="{FF2B5EF4-FFF2-40B4-BE49-F238E27FC236}">
                <a16:creationId xmlns:a16="http://schemas.microsoft.com/office/drawing/2014/main" xmlns="" id="{CADDB258-DEFB-40BD-997B-C2448626A002}"/>
              </a:ext>
            </a:extLst>
          </p:cNvPr>
          <p:cNvSpPr txBox="1"/>
          <p:nvPr/>
        </p:nvSpPr>
        <p:spPr>
          <a:xfrm>
            <a:off x="940649" y="2035505"/>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19" name="TextBox 18">
            <a:extLst>
              <a:ext uri="{FF2B5EF4-FFF2-40B4-BE49-F238E27FC236}">
                <a16:creationId xmlns:a16="http://schemas.microsoft.com/office/drawing/2014/main" xmlns="" id="{EA0634A2-EB7B-42BE-A0EB-069E8C05B34A}"/>
              </a:ext>
            </a:extLst>
          </p:cNvPr>
          <p:cNvSpPr txBox="1"/>
          <p:nvPr/>
        </p:nvSpPr>
        <p:spPr>
          <a:xfrm>
            <a:off x="1040034" y="2511187"/>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20" name="TextBox 19">
            <a:extLst>
              <a:ext uri="{FF2B5EF4-FFF2-40B4-BE49-F238E27FC236}">
                <a16:creationId xmlns:a16="http://schemas.microsoft.com/office/drawing/2014/main" xmlns="" id="{C904C480-E36B-4531-A32F-9C97CAFDFB70}"/>
              </a:ext>
            </a:extLst>
          </p:cNvPr>
          <p:cNvSpPr txBox="1"/>
          <p:nvPr/>
        </p:nvSpPr>
        <p:spPr>
          <a:xfrm>
            <a:off x="1040034" y="2959182"/>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21" name="TextBox 20">
            <a:extLst>
              <a:ext uri="{FF2B5EF4-FFF2-40B4-BE49-F238E27FC236}">
                <a16:creationId xmlns:a16="http://schemas.microsoft.com/office/drawing/2014/main" xmlns="" id="{140B8935-3C6B-4A3E-A0F7-7E232AC81C14}"/>
              </a:ext>
            </a:extLst>
          </p:cNvPr>
          <p:cNvSpPr txBox="1"/>
          <p:nvPr/>
        </p:nvSpPr>
        <p:spPr>
          <a:xfrm>
            <a:off x="1040034" y="3435772"/>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22" name="TextBox 21">
            <a:extLst>
              <a:ext uri="{FF2B5EF4-FFF2-40B4-BE49-F238E27FC236}">
                <a16:creationId xmlns:a16="http://schemas.microsoft.com/office/drawing/2014/main" xmlns="" id="{3FC8A540-FA96-4902-8EA0-E2231D08DC97}"/>
              </a:ext>
            </a:extLst>
          </p:cNvPr>
          <p:cNvSpPr txBox="1"/>
          <p:nvPr/>
        </p:nvSpPr>
        <p:spPr>
          <a:xfrm>
            <a:off x="1040034" y="3898820"/>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23" name="TextBox 22">
            <a:extLst>
              <a:ext uri="{FF2B5EF4-FFF2-40B4-BE49-F238E27FC236}">
                <a16:creationId xmlns:a16="http://schemas.microsoft.com/office/drawing/2014/main" xmlns="" id="{AC6EEDB5-1C94-4E8E-A1B1-96C07AE655EC}"/>
              </a:ext>
            </a:extLst>
          </p:cNvPr>
          <p:cNvSpPr txBox="1"/>
          <p:nvPr/>
        </p:nvSpPr>
        <p:spPr>
          <a:xfrm>
            <a:off x="1139421" y="4376920"/>
            <a:ext cx="172090"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24" name="Line 19">
            <a:extLst>
              <a:ext uri="{FF2B5EF4-FFF2-40B4-BE49-F238E27FC236}">
                <a16:creationId xmlns:a16="http://schemas.microsoft.com/office/drawing/2014/main" xmlns="" id="{F82BC502-3C88-40D3-9F4B-F8F57FB620C9}"/>
              </a:ext>
            </a:extLst>
          </p:cNvPr>
          <p:cNvSpPr>
            <a:spLocks noChangeShapeType="1"/>
          </p:cNvSpPr>
          <p:nvPr/>
        </p:nvSpPr>
        <p:spPr bwMode="auto">
          <a:xfrm>
            <a:off x="2753285" y="4608492"/>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5" name="Line 19">
            <a:extLst>
              <a:ext uri="{FF2B5EF4-FFF2-40B4-BE49-F238E27FC236}">
                <a16:creationId xmlns:a16="http://schemas.microsoft.com/office/drawing/2014/main" xmlns="" id="{E391F343-EF06-4B96-93D7-940AA2E1007A}"/>
              </a:ext>
            </a:extLst>
          </p:cNvPr>
          <p:cNvSpPr>
            <a:spLocks noChangeShapeType="1"/>
          </p:cNvSpPr>
          <p:nvPr/>
        </p:nvSpPr>
        <p:spPr bwMode="auto">
          <a:xfrm>
            <a:off x="5077991" y="4608492"/>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6" name="Line 21">
            <a:extLst>
              <a:ext uri="{FF2B5EF4-FFF2-40B4-BE49-F238E27FC236}">
                <a16:creationId xmlns:a16="http://schemas.microsoft.com/office/drawing/2014/main" xmlns="" id="{D747576B-3C3B-4DDA-A5CF-AD8E49EA2F6C}"/>
              </a:ext>
            </a:extLst>
          </p:cNvPr>
          <p:cNvSpPr>
            <a:spLocks noChangeShapeType="1"/>
          </p:cNvSpPr>
          <p:nvPr/>
        </p:nvSpPr>
        <p:spPr bwMode="auto">
          <a:xfrm>
            <a:off x="6204195" y="4608492"/>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7" name="TextBox 26">
            <a:extLst>
              <a:ext uri="{FF2B5EF4-FFF2-40B4-BE49-F238E27FC236}">
                <a16:creationId xmlns:a16="http://schemas.microsoft.com/office/drawing/2014/main" xmlns="" id="{52197279-6CED-4F0E-9116-C21AA0BB4021}"/>
              </a:ext>
            </a:extLst>
          </p:cNvPr>
          <p:cNvSpPr txBox="1"/>
          <p:nvPr/>
        </p:nvSpPr>
        <p:spPr>
          <a:xfrm>
            <a:off x="370054" y="4850887"/>
            <a:ext cx="1023284" cy="50359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err="1">
                <a:ln>
                  <a:noFill/>
                </a:ln>
                <a:solidFill>
                  <a:schemeClr val="accent3"/>
                </a:solidFill>
                <a:effectLst/>
                <a:uLnTx/>
                <a:uFillTx/>
                <a:latin typeface="Arial" charset="0"/>
                <a:ea typeface="+mn-ea"/>
                <a:cs typeface="Arial" panose="020B0604020202020204" pitchFamily="34" charset="0"/>
              </a:rPr>
              <a:t>Atézo</a:t>
            </a:r>
            <a:r>
              <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 + </a:t>
            </a:r>
            <a:r>
              <a:rPr kumimoji="0" lang="fr-FR" sz="1400" b="0" i="0" u="none" strike="noStrike" kern="1200" cap="none" spc="0" normalizeH="0" baseline="0" noProof="0" dirty="0" err="1">
                <a:ln>
                  <a:noFill/>
                </a:ln>
                <a:solidFill>
                  <a:schemeClr val="accent3"/>
                </a:solidFill>
                <a:effectLst/>
                <a:uLnTx/>
                <a:uFillTx/>
                <a:latin typeface="Arial" charset="0"/>
                <a:ea typeface="+mn-ea"/>
                <a:cs typeface="Arial" panose="020B0604020202020204" pitchFamily="34" charset="0"/>
              </a:rPr>
              <a:t>bev</a:t>
            </a:r>
            <a:endPar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endParaRPr>
          </a:p>
        </p:txBody>
      </p:sp>
      <p:sp>
        <p:nvSpPr>
          <p:cNvPr id="28" name="Line 21">
            <a:extLst>
              <a:ext uri="{FF2B5EF4-FFF2-40B4-BE49-F238E27FC236}">
                <a16:creationId xmlns:a16="http://schemas.microsoft.com/office/drawing/2014/main" xmlns="" id="{BC736138-A9AD-42F2-9D8C-E0A9BA7F5DB0}"/>
              </a:ext>
            </a:extLst>
          </p:cNvPr>
          <p:cNvSpPr>
            <a:spLocks noChangeShapeType="1"/>
          </p:cNvSpPr>
          <p:nvPr/>
        </p:nvSpPr>
        <p:spPr bwMode="auto">
          <a:xfrm>
            <a:off x="1544624" y="4608492"/>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panose="020B0604020202020204" pitchFamily="34" charset="0"/>
            </a:endParaRPr>
          </a:p>
        </p:txBody>
      </p:sp>
      <p:sp>
        <p:nvSpPr>
          <p:cNvPr id="29" name="Line 19">
            <a:extLst>
              <a:ext uri="{FF2B5EF4-FFF2-40B4-BE49-F238E27FC236}">
                <a16:creationId xmlns:a16="http://schemas.microsoft.com/office/drawing/2014/main" xmlns="" id="{E743050F-33DD-4B5B-AD43-5F9116F301C4}"/>
              </a:ext>
            </a:extLst>
          </p:cNvPr>
          <p:cNvSpPr>
            <a:spLocks noChangeShapeType="1"/>
          </p:cNvSpPr>
          <p:nvPr/>
        </p:nvSpPr>
        <p:spPr bwMode="auto">
          <a:xfrm>
            <a:off x="3915049" y="4608492"/>
            <a:ext cx="0" cy="68528"/>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30" name="Group 29">
            <a:extLst>
              <a:ext uri="{FF2B5EF4-FFF2-40B4-BE49-F238E27FC236}">
                <a16:creationId xmlns:a16="http://schemas.microsoft.com/office/drawing/2014/main" xmlns="" id="{2FF085C3-F76A-48DC-9BD3-DF6B6DA1D655}"/>
              </a:ext>
            </a:extLst>
          </p:cNvPr>
          <p:cNvGrpSpPr/>
          <p:nvPr/>
        </p:nvGrpSpPr>
        <p:grpSpPr>
          <a:xfrm>
            <a:off x="1461972" y="4645144"/>
            <a:ext cx="4882306" cy="288147"/>
            <a:chOff x="1648590" y="4691799"/>
            <a:chExt cx="4882306" cy="288147"/>
          </a:xfrm>
        </p:grpSpPr>
        <p:sp>
          <p:nvSpPr>
            <p:cNvPr id="31" name="TextBox 30">
              <a:extLst>
                <a:ext uri="{FF2B5EF4-FFF2-40B4-BE49-F238E27FC236}">
                  <a16:creationId xmlns:a16="http://schemas.microsoft.com/office/drawing/2014/main" xmlns="" id="{6324BE69-F753-4650-A6AC-E0D86DA4108A}"/>
                </a:ext>
              </a:extLst>
            </p:cNvPr>
            <p:cNvSpPr txBox="1"/>
            <p:nvPr/>
          </p:nvSpPr>
          <p:spPr>
            <a:xfrm>
              <a:off x="6259421"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cs typeface="Arial" panose="020B0604020202020204" pitchFamily="34" charset="0"/>
                </a:rPr>
                <a:t>1</a:t>
              </a:r>
              <a:r>
                <a:rPr kumimoji="0" lang="fr-FR" sz="1400" b="0" i="0" u="none" strike="noStrike" kern="1200" cap="none" spc="0" normalizeH="0" baseline="0" noProof="0" dirty="0">
                  <a:ln>
                    <a:noFill/>
                  </a:ln>
                  <a:solidFill>
                    <a:srgbClr val="4D4D4D"/>
                  </a:solidFill>
                  <a:effectLst/>
                  <a:uLnTx/>
                  <a:uFillTx/>
                  <a:cs typeface="Arial" panose="020B0604020202020204" pitchFamily="34" charset="0"/>
                </a:rPr>
                <a:t>2</a:t>
              </a:r>
              <a:endParaRPr kumimoji="0" lang="fr-FR" sz="1400" b="0" i="0" u="none" strike="noStrike" kern="1200" cap="none" spc="0" normalizeH="0" baseline="0" noProof="0" dirty="0">
                <a:ln>
                  <a:noFill/>
                </a:ln>
                <a:solidFill>
                  <a:srgbClr val="B2C0D8"/>
                </a:solidFill>
                <a:effectLst/>
                <a:uLnTx/>
                <a:uFillTx/>
                <a:cs typeface="Arial" panose="020B0604020202020204" pitchFamily="34" charset="0"/>
              </a:endParaRPr>
            </a:p>
          </p:txBody>
        </p:sp>
        <p:sp>
          <p:nvSpPr>
            <p:cNvPr id="32" name="TextBox 31">
              <a:extLst>
                <a:ext uri="{FF2B5EF4-FFF2-40B4-BE49-F238E27FC236}">
                  <a16:creationId xmlns:a16="http://schemas.microsoft.com/office/drawing/2014/main" xmlns="" id="{4C0F24B3-3E71-462B-AC23-065EE097956F}"/>
                </a:ext>
              </a:extLst>
            </p:cNvPr>
            <p:cNvSpPr txBox="1"/>
            <p:nvPr/>
          </p:nvSpPr>
          <p:spPr>
            <a:xfrm>
              <a:off x="2856595" y="469179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endParaRPr kumimoji="0" lang="fr-FR"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33" name="TextBox 32">
              <a:extLst>
                <a:ext uri="{FF2B5EF4-FFF2-40B4-BE49-F238E27FC236}">
                  <a16:creationId xmlns:a16="http://schemas.microsoft.com/office/drawing/2014/main" xmlns="" id="{5A811019-4BF6-4D0D-AE2F-5DD97838D452}"/>
                </a:ext>
              </a:extLst>
            </p:cNvPr>
            <p:cNvSpPr txBox="1"/>
            <p:nvPr/>
          </p:nvSpPr>
          <p:spPr>
            <a:xfrm>
              <a:off x="5178525" y="469179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9</a:t>
              </a:r>
              <a:endParaRPr kumimoji="0" lang="fr-FR"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34" name="TextBox 33">
              <a:extLst>
                <a:ext uri="{FF2B5EF4-FFF2-40B4-BE49-F238E27FC236}">
                  <a16:creationId xmlns:a16="http://schemas.microsoft.com/office/drawing/2014/main" xmlns="" id="{0C3A3B7E-26B5-420B-9696-546F841EC3DF}"/>
                </a:ext>
              </a:extLst>
            </p:cNvPr>
            <p:cNvSpPr txBox="1"/>
            <p:nvPr/>
          </p:nvSpPr>
          <p:spPr>
            <a:xfrm>
              <a:off x="1648590" y="469179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endParaRPr kumimoji="0" lang="fr-FR"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35" name="TextBox 34">
              <a:extLst>
                <a:ext uri="{FF2B5EF4-FFF2-40B4-BE49-F238E27FC236}">
                  <a16:creationId xmlns:a16="http://schemas.microsoft.com/office/drawing/2014/main" xmlns="" id="{1010FCD8-C0F6-419F-83A8-A04A8ACCEF14}"/>
                </a:ext>
              </a:extLst>
            </p:cNvPr>
            <p:cNvSpPr txBox="1"/>
            <p:nvPr/>
          </p:nvSpPr>
          <p:spPr>
            <a:xfrm>
              <a:off x="4016239" y="469179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endParaRPr kumimoji="0" lang="fr-FR"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grpSp>
      <p:grpSp>
        <p:nvGrpSpPr>
          <p:cNvPr id="36" name="Group 35">
            <a:extLst>
              <a:ext uri="{FF2B5EF4-FFF2-40B4-BE49-F238E27FC236}">
                <a16:creationId xmlns:a16="http://schemas.microsoft.com/office/drawing/2014/main" xmlns="" id="{B96CA8C5-481D-4BDF-8032-0F202D17EC25}"/>
              </a:ext>
            </a:extLst>
          </p:cNvPr>
          <p:cNvGrpSpPr/>
          <p:nvPr/>
        </p:nvGrpSpPr>
        <p:grpSpPr>
          <a:xfrm>
            <a:off x="1412279" y="5082612"/>
            <a:ext cx="4832645" cy="288147"/>
            <a:chOff x="1598897" y="4691799"/>
            <a:chExt cx="4832645" cy="288147"/>
          </a:xfrm>
        </p:grpSpPr>
        <p:sp>
          <p:nvSpPr>
            <p:cNvPr id="37" name="TextBox 36">
              <a:extLst>
                <a:ext uri="{FF2B5EF4-FFF2-40B4-BE49-F238E27FC236}">
                  <a16:creationId xmlns:a16="http://schemas.microsoft.com/office/drawing/2014/main" xmlns="" id="{6E5417C7-7DC4-4FD3-8111-770D0CBB7CE2}"/>
                </a:ext>
              </a:extLst>
            </p:cNvPr>
            <p:cNvSpPr txBox="1"/>
            <p:nvPr/>
          </p:nvSpPr>
          <p:spPr>
            <a:xfrm>
              <a:off x="6358774" y="4691799"/>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endParaRPr>
            </a:p>
          </p:txBody>
        </p:sp>
        <p:sp>
          <p:nvSpPr>
            <p:cNvPr id="38" name="TextBox 37">
              <a:extLst>
                <a:ext uri="{FF2B5EF4-FFF2-40B4-BE49-F238E27FC236}">
                  <a16:creationId xmlns:a16="http://schemas.microsoft.com/office/drawing/2014/main" xmlns="" id="{E365456E-0566-4A47-B1B2-3F8DC6E09372}"/>
                </a:ext>
              </a:extLst>
            </p:cNvPr>
            <p:cNvSpPr txBox="1"/>
            <p:nvPr/>
          </p:nvSpPr>
          <p:spPr>
            <a:xfrm>
              <a:off x="2806902"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38</a:t>
              </a:r>
            </a:p>
          </p:txBody>
        </p:sp>
        <p:sp>
          <p:nvSpPr>
            <p:cNvPr id="39" name="TextBox 38">
              <a:extLst>
                <a:ext uri="{FF2B5EF4-FFF2-40B4-BE49-F238E27FC236}">
                  <a16:creationId xmlns:a16="http://schemas.microsoft.com/office/drawing/2014/main" xmlns="" id="{61A34046-8854-4B63-8FF9-6071B7C1031A}"/>
                </a:ext>
              </a:extLst>
            </p:cNvPr>
            <p:cNvSpPr txBox="1"/>
            <p:nvPr/>
          </p:nvSpPr>
          <p:spPr>
            <a:xfrm>
              <a:off x="5178525" y="469179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7</a:t>
              </a:r>
            </a:p>
          </p:txBody>
        </p:sp>
        <p:sp>
          <p:nvSpPr>
            <p:cNvPr id="40" name="TextBox 39">
              <a:extLst>
                <a:ext uri="{FF2B5EF4-FFF2-40B4-BE49-F238E27FC236}">
                  <a16:creationId xmlns:a16="http://schemas.microsoft.com/office/drawing/2014/main" xmlns="" id="{F8CC75A8-7DD8-4486-8292-6D1F23D6B4B8}"/>
                </a:ext>
              </a:extLst>
            </p:cNvPr>
            <p:cNvSpPr txBox="1"/>
            <p:nvPr/>
          </p:nvSpPr>
          <p:spPr>
            <a:xfrm>
              <a:off x="1598897"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60</a:t>
              </a:r>
            </a:p>
          </p:txBody>
        </p:sp>
        <p:sp>
          <p:nvSpPr>
            <p:cNvPr id="41" name="TextBox 40">
              <a:extLst>
                <a:ext uri="{FF2B5EF4-FFF2-40B4-BE49-F238E27FC236}">
                  <a16:creationId xmlns:a16="http://schemas.microsoft.com/office/drawing/2014/main" xmlns="" id="{948EFFA8-0423-4E8F-BDEA-146849BED88E}"/>
                </a:ext>
              </a:extLst>
            </p:cNvPr>
            <p:cNvSpPr txBox="1"/>
            <p:nvPr/>
          </p:nvSpPr>
          <p:spPr>
            <a:xfrm>
              <a:off x="3966546"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17</a:t>
              </a:r>
            </a:p>
          </p:txBody>
        </p:sp>
      </p:grpSp>
      <p:grpSp>
        <p:nvGrpSpPr>
          <p:cNvPr id="42" name="Group 41">
            <a:extLst>
              <a:ext uri="{FF2B5EF4-FFF2-40B4-BE49-F238E27FC236}">
                <a16:creationId xmlns:a16="http://schemas.microsoft.com/office/drawing/2014/main" xmlns="" id="{ADFDAACD-D78B-402F-8235-C7799343D996}"/>
              </a:ext>
            </a:extLst>
          </p:cNvPr>
          <p:cNvGrpSpPr/>
          <p:nvPr/>
        </p:nvGrpSpPr>
        <p:grpSpPr>
          <a:xfrm>
            <a:off x="862176" y="5317599"/>
            <a:ext cx="5382748" cy="356727"/>
            <a:chOff x="740873" y="5286339"/>
            <a:chExt cx="5382748" cy="356727"/>
          </a:xfrm>
        </p:grpSpPr>
        <p:grpSp>
          <p:nvGrpSpPr>
            <p:cNvPr id="43" name="Group 42">
              <a:extLst>
                <a:ext uri="{FF2B5EF4-FFF2-40B4-BE49-F238E27FC236}">
                  <a16:creationId xmlns:a16="http://schemas.microsoft.com/office/drawing/2014/main" xmlns="" id="{265B74B3-A09B-4098-9E80-91B9E01F0363}"/>
                </a:ext>
              </a:extLst>
            </p:cNvPr>
            <p:cNvGrpSpPr/>
            <p:nvPr/>
          </p:nvGrpSpPr>
          <p:grpSpPr>
            <a:xfrm>
              <a:off x="1290976" y="5286339"/>
              <a:ext cx="4832645" cy="356727"/>
              <a:chOff x="1598897" y="4623219"/>
              <a:chExt cx="4832645" cy="356727"/>
            </a:xfrm>
          </p:grpSpPr>
          <p:sp>
            <p:nvSpPr>
              <p:cNvPr id="45" name="TextBox 44">
                <a:extLst>
                  <a:ext uri="{FF2B5EF4-FFF2-40B4-BE49-F238E27FC236}">
                    <a16:creationId xmlns:a16="http://schemas.microsoft.com/office/drawing/2014/main" xmlns="" id="{93F38432-D4D4-432D-A715-E73180F84E6D}"/>
                  </a:ext>
                </a:extLst>
              </p:cNvPr>
              <p:cNvSpPr txBox="1"/>
              <p:nvPr/>
            </p:nvSpPr>
            <p:spPr>
              <a:xfrm>
                <a:off x="6358774" y="4691799"/>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46" name="TextBox 45">
                <a:extLst>
                  <a:ext uri="{FF2B5EF4-FFF2-40B4-BE49-F238E27FC236}">
                    <a16:creationId xmlns:a16="http://schemas.microsoft.com/office/drawing/2014/main" xmlns="" id="{DA31CFF1-DEDC-40F6-83B6-E59B6CA99B09}"/>
                  </a:ext>
                </a:extLst>
              </p:cNvPr>
              <p:cNvSpPr txBox="1"/>
              <p:nvPr/>
            </p:nvSpPr>
            <p:spPr>
              <a:xfrm>
                <a:off x="2806902" y="462321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25</a:t>
                </a:r>
              </a:p>
            </p:txBody>
          </p:sp>
          <p:sp>
            <p:nvSpPr>
              <p:cNvPr id="47" name="TextBox 46">
                <a:extLst>
                  <a:ext uri="{FF2B5EF4-FFF2-40B4-BE49-F238E27FC236}">
                    <a16:creationId xmlns:a16="http://schemas.microsoft.com/office/drawing/2014/main" xmlns="" id="{B6A763B4-FD34-4A55-AF02-6882F5C47822}"/>
                  </a:ext>
                </a:extLst>
              </p:cNvPr>
              <p:cNvSpPr txBox="1"/>
              <p:nvPr/>
            </p:nvSpPr>
            <p:spPr>
              <a:xfrm>
                <a:off x="5178525" y="462321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2</a:t>
                </a:r>
              </a:p>
            </p:txBody>
          </p:sp>
          <p:sp>
            <p:nvSpPr>
              <p:cNvPr id="48" name="TextBox 47">
                <a:extLst>
                  <a:ext uri="{FF2B5EF4-FFF2-40B4-BE49-F238E27FC236}">
                    <a16:creationId xmlns:a16="http://schemas.microsoft.com/office/drawing/2014/main" xmlns="" id="{77EA6109-693D-4F33-BB8B-FCF4B6EC3619}"/>
                  </a:ext>
                </a:extLst>
              </p:cNvPr>
              <p:cNvSpPr txBox="1"/>
              <p:nvPr/>
            </p:nvSpPr>
            <p:spPr>
              <a:xfrm>
                <a:off x="1598897" y="462321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59</a:t>
                </a:r>
              </a:p>
            </p:txBody>
          </p:sp>
          <p:sp>
            <p:nvSpPr>
              <p:cNvPr id="49" name="TextBox 48">
                <a:extLst>
                  <a:ext uri="{FF2B5EF4-FFF2-40B4-BE49-F238E27FC236}">
                    <a16:creationId xmlns:a16="http://schemas.microsoft.com/office/drawing/2014/main" xmlns="" id="{69E3B04E-4C58-4786-9EBF-A5265E97CA71}"/>
                  </a:ext>
                </a:extLst>
              </p:cNvPr>
              <p:cNvSpPr txBox="1"/>
              <p:nvPr/>
            </p:nvSpPr>
            <p:spPr>
              <a:xfrm>
                <a:off x="4019885" y="4623219"/>
                <a:ext cx="22178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 9</a:t>
                </a:r>
              </a:p>
            </p:txBody>
          </p:sp>
        </p:grpSp>
        <p:sp>
          <p:nvSpPr>
            <p:cNvPr id="44" name="TextBox 43">
              <a:extLst>
                <a:ext uri="{FF2B5EF4-FFF2-40B4-BE49-F238E27FC236}">
                  <a16:creationId xmlns:a16="http://schemas.microsoft.com/office/drawing/2014/main" xmlns="" id="{0198CFEF-EE22-43DE-9180-E9FB2384CCEC}"/>
                </a:ext>
              </a:extLst>
            </p:cNvPr>
            <p:cNvSpPr txBox="1"/>
            <p:nvPr/>
          </p:nvSpPr>
          <p:spPr>
            <a:xfrm>
              <a:off x="740873" y="5286339"/>
              <a:ext cx="5311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err="1">
                  <a:ln>
                    <a:noFill/>
                  </a:ln>
                  <a:solidFill>
                    <a:srgbClr val="B2C0EC"/>
                  </a:solidFill>
                  <a:effectLst/>
                  <a:uLnTx/>
                  <a:uFillTx/>
                  <a:latin typeface="Arial" charset="0"/>
                  <a:ea typeface="+mn-ea"/>
                  <a:cs typeface="Arial" panose="020B0604020202020204" pitchFamily="34" charset="0"/>
                </a:rPr>
                <a:t>Atézo</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grpSp>
      <p:grpSp>
        <p:nvGrpSpPr>
          <p:cNvPr id="50" name="Group 49">
            <a:extLst>
              <a:ext uri="{FF2B5EF4-FFF2-40B4-BE49-F238E27FC236}">
                <a16:creationId xmlns:a16="http://schemas.microsoft.com/office/drawing/2014/main" xmlns="" id="{613D9C15-4B9D-4922-B20F-763A451421AA}"/>
              </a:ext>
            </a:extLst>
          </p:cNvPr>
          <p:cNvGrpSpPr/>
          <p:nvPr/>
        </p:nvGrpSpPr>
        <p:grpSpPr>
          <a:xfrm>
            <a:off x="1609371" y="2175344"/>
            <a:ext cx="3636000" cy="2088000"/>
            <a:chOff x="9221494" y="499173"/>
            <a:chExt cx="5619750" cy="3248044"/>
          </a:xfrm>
        </p:grpSpPr>
        <p:sp>
          <p:nvSpPr>
            <p:cNvPr id="51" name="Freeform: Shape 72">
              <a:extLst>
                <a:ext uri="{FF2B5EF4-FFF2-40B4-BE49-F238E27FC236}">
                  <a16:creationId xmlns:a16="http://schemas.microsoft.com/office/drawing/2014/main" xmlns="" id="{C7CD1987-7409-449E-907E-C33541096B45}"/>
                </a:ext>
              </a:extLst>
            </p:cNvPr>
            <p:cNvSpPr/>
            <p:nvPr/>
          </p:nvSpPr>
          <p:spPr>
            <a:xfrm>
              <a:off x="9221494" y="543695"/>
              <a:ext cx="5619750" cy="3152775"/>
            </a:xfrm>
            <a:custGeom>
              <a:avLst/>
              <a:gdLst>
                <a:gd name="connsiteX0" fmla="*/ 5626570 w 5619750"/>
                <a:gd name="connsiteY0" fmla="*/ 3158154 h 3152775"/>
                <a:gd name="connsiteX1" fmla="*/ 4881248 w 5619750"/>
                <a:gd name="connsiteY1" fmla="*/ 3158154 h 3152775"/>
                <a:gd name="connsiteX2" fmla="*/ 4881248 w 5619750"/>
                <a:gd name="connsiteY2" fmla="*/ 2956034 h 3152775"/>
                <a:gd name="connsiteX3" fmla="*/ 4454262 w 5619750"/>
                <a:gd name="connsiteY3" fmla="*/ 2956034 h 3152775"/>
                <a:gd name="connsiteX4" fmla="*/ 4454262 w 5619750"/>
                <a:gd name="connsiteY4" fmla="*/ 2829713 h 3152775"/>
                <a:gd name="connsiteX5" fmla="*/ 4327941 w 5619750"/>
                <a:gd name="connsiteY5" fmla="*/ 2829713 h 3152775"/>
                <a:gd name="connsiteX6" fmla="*/ 4327941 w 5619750"/>
                <a:gd name="connsiteY6" fmla="*/ 2721071 h 3152775"/>
                <a:gd name="connsiteX7" fmla="*/ 3471443 w 5619750"/>
                <a:gd name="connsiteY7" fmla="*/ 2721071 h 3152775"/>
                <a:gd name="connsiteX8" fmla="*/ 3471443 w 5619750"/>
                <a:gd name="connsiteY8" fmla="*/ 2594741 h 3152775"/>
                <a:gd name="connsiteX9" fmla="*/ 3352695 w 5619750"/>
                <a:gd name="connsiteY9" fmla="*/ 2594741 h 3152775"/>
                <a:gd name="connsiteX10" fmla="*/ 3352695 w 5619750"/>
                <a:gd name="connsiteY10" fmla="*/ 2491157 h 3152775"/>
                <a:gd name="connsiteX11" fmla="*/ 3309747 w 5619750"/>
                <a:gd name="connsiteY11" fmla="*/ 2491157 h 3152775"/>
                <a:gd name="connsiteX12" fmla="*/ 3309747 w 5619750"/>
                <a:gd name="connsiteY12" fmla="*/ 2377457 h 3152775"/>
                <a:gd name="connsiteX13" fmla="*/ 3158157 w 5619750"/>
                <a:gd name="connsiteY13" fmla="*/ 2377457 h 3152775"/>
                <a:gd name="connsiteX14" fmla="*/ 3158157 w 5619750"/>
                <a:gd name="connsiteY14" fmla="*/ 2283978 h 3152775"/>
                <a:gd name="connsiteX15" fmla="*/ 2541680 w 5619750"/>
                <a:gd name="connsiteY15" fmla="*/ 2283978 h 3152775"/>
                <a:gd name="connsiteX16" fmla="*/ 2541680 w 5619750"/>
                <a:gd name="connsiteY16" fmla="*/ 2170288 h 3152775"/>
                <a:gd name="connsiteX17" fmla="*/ 2445677 w 5619750"/>
                <a:gd name="connsiteY17" fmla="*/ 2170288 h 3152775"/>
                <a:gd name="connsiteX18" fmla="*/ 2445677 w 5619750"/>
                <a:gd name="connsiteY18" fmla="*/ 2089440 h 3152775"/>
                <a:gd name="connsiteX19" fmla="*/ 2385041 w 5619750"/>
                <a:gd name="connsiteY19" fmla="*/ 2089440 h 3152775"/>
                <a:gd name="connsiteX20" fmla="*/ 2385041 w 5619750"/>
                <a:gd name="connsiteY20" fmla="*/ 1995952 h 3152775"/>
                <a:gd name="connsiteX21" fmla="*/ 2218287 w 5619750"/>
                <a:gd name="connsiteY21" fmla="*/ 1995952 h 3152775"/>
                <a:gd name="connsiteX22" fmla="*/ 2218287 w 5619750"/>
                <a:gd name="connsiteY22" fmla="*/ 1907531 h 3152775"/>
                <a:gd name="connsiteX23" fmla="*/ 2086909 w 5619750"/>
                <a:gd name="connsiteY23" fmla="*/ 1907531 h 3152775"/>
                <a:gd name="connsiteX24" fmla="*/ 2086909 w 5619750"/>
                <a:gd name="connsiteY24" fmla="*/ 1841837 h 3152775"/>
                <a:gd name="connsiteX25" fmla="*/ 1894894 w 5619750"/>
                <a:gd name="connsiteY25" fmla="*/ 1841837 h 3152775"/>
                <a:gd name="connsiteX26" fmla="*/ 1894894 w 5619750"/>
                <a:gd name="connsiteY26" fmla="*/ 1745825 h 3152775"/>
                <a:gd name="connsiteX27" fmla="*/ 1275893 w 5619750"/>
                <a:gd name="connsiteY27" fmla="*/ 1745825 h 3152775"/>
                <a:gd name="connsiteX28" fmla="*/ 1275893 w 5619750"/>
                <a:gd name="connsiteY28" fmla="*/ 1667511 h 3152775"/>
                <a:gd name="connsiteX29" fmla="*/ 1248099 w 5619750"/>
                <a:gd name="connsiteY29" fmla="*/ 1667511 h 3152775"/>
                <a:gd name="connsiteX30" fmla="*/ 1248099 w 5619750"/>
                <a:gd name="connsiteY30" fmla="*/ 1581605 h 3152775"/>
                <a:gd name="connsiteX31" fmla="*/ 1152096 w 5619750"/>
                <a:gd name="connsiteY31" fmla="*/ 1581605 h 3152775"/>
                <a:gd name="connsiteX32" fmla="*/ 1152096 w 5619750"/>
                <a:gd name="connsiteY32" fmla="*/ 1379484 h 3152775"/>
                <a:gd name="connsiteX33" fmla="*/ 1114196 w 5619750"/>
                <a:gd name="connsiteY33" fmla="*/ 1379484 h 3152775"/>
                <a:gd name="connsiteX34" fmla="*/ 1114196 w 5619750"/>
                <a:gd name="connsiteY34" fmla="*/ 1192518 h 3152775"/>
                <a:gd name="connsiteX35" fmla="*/ 1109148 w 5619750"/>
                <a:gd name="connsiteY35" fmla="*/ 1192518 h 3152775"/>
                <a:gd name="connsiteX36" fmla="*/ 1109148 w 5619750"/>
                <a:gd name="connsiteY36" fmla="*/ 1129358 h 3152775"/>
                <a:gd name="connsiteX37" fmla="*/ 1078830 w 5619750"/>
                <a:gd name="connsiteY37" fmla="*/ 1129358 h 3152775"/>
                <a:gd name="connsiteX38" fmla="*/ 1078830 w 5619750"/>
                <a:gd name="connsiteY38" fmla="*/ 990398 h 3152775"/>
                <a:gd name="connsiteX39" fmla="*/ 1033348 w 5619750"/>
                <a:gd name="connsiteY39" fmla="*/ 990398 h 3152775"/>
                <a:gd name="connsiteX40" fmla="*/ 1033348 w 5619750"/>
                <a:gd name="connsiteY40" fmla="*/ 805961 h 3152775"/>
                <a:gd name="connsiteX41" fmla="*/ 1000506 w 5619750"/>
                <a:gd name="connsiteY41" fmla="*/ 805961 h 3152775"/>
                <a:gd name="connsiteX42" fmla="*/ 1000506 w 5619750"/>
                <a:gd name="connsiteY42" fmla="*/ 735219 h 3152775"/>
                <a:gd name="connsiteX43" fmla="*/ 952500 w 5619750"/>
                <a:gd name="connsiteY43" fmla="*/ 735219 h 3152775"/>
                <a:gd name="connsiteX44" fmla="*/ 952500 w 5619750"/>
                <a:gd name="connsiteY44" fmla="*/ 611420 h 3152775"/>
                <a:gd name="connsiteX45" fmla="*/ 929761 w 5619750"/>
                <a:gd name="connsiteY45" fmla="*/ 611420 h 3152775"/>
                <a:gd name="connsiteX46" fmla="*/ 929761 w 5619750"/>
                <a:gd name="connsiteY46" fmla="*/ 525518 h 3152775"/>
                <a:gd name="connsiteX47" fmla="*/ 899443 w 5619750"/>
                <a:gd name="connsiteY47" fmla="*/ 525518 h 3152775"/>
                <a:gd name="connsiteX48" fmla="*/ 899443 w 5619750"/>
                <a:gd name="connsiteY48" fmla="*/ 404244 h 3152775"/>
                <a:gd name="connsiteX49" fmla="*/ 871651 w 5619750"/>
                <a:gd name="connsiteY49" fmla="*/ 404244 h 3152775"/>
                <a:gd name="connsiteX50" fmla="*/ 871651 w 5619750"/>
                <a:gd name="connsiteY50" fmla="*/ 336028 h 3152775"/>
                <a:gd name="connsiteX51" fmla="*/ 843860 w 5619750"/>
                <a:gd name="connsiteY51" fmla="*/ 336028 h 3152775"/>
                <a:gd name="connsiteX52" fmla="*/ 843860 w 5619750"/>
                <a:gd name="connsiteY52" fmla="*/ 277918 h 3152775"/>
                <a:gd name="connsiteX53" fmla="*/ 768064 w 5619750"/>
                <a:gd name="connsiteY53" fmla="*/ 277918 h 3152775"/>
                <a:gd name="connsiteX54" fmla="*/ 768064 w 5619750"/>
                <a:gd name="connsiteY54" fmla="*/ 199596 h 3152775"/>
                <a:gd name="connsiteX55" fmla="*/ 421930 w 5619750"/>
                <a:gd name="connsiteY55" fmla="*/ 199596 h 3152775"/>
                <a:gd name="connsiteX56" fmla="*/ 421930 w 5619750"/>
                <a:gd name="connsiteY56" fmla="*/ 138959 h 3152775"/>
                <a:gd name="connsiteX57" fmla="*/ 394138 w 5619750"/>
                <a:gd name="connsiteY57" fmla="*/ 138959 h 3152775"/>
                <a:gd name="connsiteX58" fmla="*/ 394138 w 5619750"/>
                <a:gd name="connsiteY58" fmla="*/ 65690 h 3152775"/>
                <a:gd name="connsiteX59" fmla="*/ 303183 w 5619750"/>
                <a:gd name="connsiteY59" fmla="*/ 65690 h 3152775"/>
                <a:gd name="connsiteX60" fmla="*/ 303183 w 5619750"/>
                <a:gd name="connsiteY60" fmla="*/ 0 h 3152775"/>
                <a:gd name="connsiteX61" fmla="*/ 0 w 5619750"/>
                <a:gd name="connsiteY61" fmla="*/ 0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619750" h="3152775">
                  <a:moveTo>
                    <a:pt x="5626570" y="3158154"/>
                  </a:moveTo>
                  <a:lnTo>
                    <a:pt x="4881248" y="3158154"/>
                  </a:lnTo>
                  <a:lnTo>
                    <a:pt x="4881248" y="2956034"/>
                  </a:lnTo>
                  <a:lnTo>
                    <a:pt x="4454262" y="2956034"/>
                  </a:lnTo>
                  <a:lnTo>
                    <a:pt x="4454262" y="2829713"/>
                  </a:lnTo>
                  <a:lnTo>
                    <a:pt x="4327941" y="2829713"/>
                  </a:lnTo>
                  <a:lnTo>
                    <a:pt x="4327941" y="2721071"/>
                  </a:lnTo>
                  <a:lnTo>
                    <a:pt x="3471443" y="2721071"/>
                  </a:lnTo>
                  <a:lnTo>
                    <a:pt x="3471443" y="2594741"/>
                  </a:lnTo>
                  <a:lnTo>
                    <a:pt x="3352695" y="2594741"/>
                  </a:lnTo>
                  <a:lnTo>
                    <a:pt x="3352695" y="2491157"/>
                  </a:lnTo>
                  <a:lnTo>
                    <a:pt x="3309747" y="2491157"/>
                  </a:lnTo>
                  <a:lnTo>
                    <a:pt x="3309747" y="2377457"/>
                  </a:lnTo>
                  <a:lnTo>
                    <a:pt x="3158157" y="2377457"/>
                  </a:lnTo>
                  <a:lnTo>
                    <a:pt x="3158157" y="2283978"/>
                  </a:lnTo>
                  <a:lnTo>
                    <a:pt x="2541680" y="2283978"/>
                  </a:lnTo>
                  <a:lnTo>
                    <a:pt x="2541680" y="2170288"/>
                  </a:lnTo>
                  <a:lnTo>
                    <a:pt x="2445677" y="2170288"/>
                  </a:lnTo>
                  <a:lnTo>
                    <a:pt x="2445677" y="2089440"/>
                  </a:lnTo>
                  <a:lnTo>
                    <a:pt x="2385041" y="2089440"/>
                  </a:lnTo>
                  <a:lnTo>
                    <a:pt x="2385041" y="1995952"/>
                  </a:lnTo>
                  <a:lnTo>
                    <a:pt x="2218287" y="1995952"/>
                  </a:lnTo>
                  <a:lnTo>
                    <a:pt x="2218287" y="1907531"/>
                  </a:lnTo>
                  <a:lnTo>
                    <a:pt x="2086909" y="1907531"/>
                  </a:lnTo>
                  <a:lnTo>
                    <a:pt x="2086909" y="1841837"/>
                  </a:lnTo>
                  <a:lnTo>
                    <a:pt x="1894894" y="1841837"/>
                  </a:lnTo>
                  <a:lnTo>
                    <a:pt x="1894894" y="1745825"/>
                  </a:lnTo>
                  <a:lnTo>
                    <a:pt x="1275893" y="1745825"/>
                  </a:lnTo>
                  <a:lnTo>
                    <a:pt x="1275893" y="1667511"/>
                  </a:lnTo>
                  <a:lnTo>
                    <a:pt x="1248099" y="1667511"/>
                  </a:lnTo>
                  <a:lnTo>
                    <a:pt x="1248099" y="1581605"/>
                  </a:lnTo>
                  <a:lnTo>
                    <a:pt x="1152096" y="1581605"/>
                  </a:lnTo>
                  <a:lnTo>
                    <a:pt x="1152096" y="1379484"/>
                  </a:lnTo>
                  <a:lnTo>
                    <a:pt x="1114196" y="1379484"/>
                  </a:lnTo>
                  <a:lnTo>
                    <a:pt x="1114196" y="1192518"/>
                  </a:lnTo>
                  <a:lnTo>
                    <a:pt x="1109148" y="1192518"/>
                  </a:lnTo>
                  <a:lnTo>
                    <a:pt x="1109148" y="1129358"/>
                  </a:lnTo>
                  <a:lnTo>
                    <a:pt x="1078830" y="1129358"/>
                  </a:lnTo>
                  <a:lnTo>
                    <a:pt x="1078830" y="990398"/>
                  </a:lnTo>
                  <a:lnTo>
                    <a:pt x="1033348" y="990398"/>
                  </a:lnTo>
                  <a:lnTo>
                    <a:pt x="1033348" y="805961"/>
                  </a:lnTo>
                  <a:lnTo>
                    <a:pt x="1000506" y="805961"/>
                  </a:lnTo>
                  <a:lnTo>
                    <a:pt x="1000506" y="735219"/>
                  </a:lnTo>
                  <a:lnTo>
                    <a:pt x="952500" y="735219"/>
                  </a:lnTo>
                  <a:lnTo>
                    <a:pt x="952500" y="611420"/>
                  </a:lnTo>
                  <a:lnTo>
                    <a:pt x="929761" y="611420"/>
                  </a:lnTo>
                  <a:lnTo>
                    <a:pt x="929761" y="525518"/>
                  </a:lnTo>
                  <a:lnTo>
                    <a:pt x="899443" y="525518"/>
                  </a:lnTo>
                  <a:lnTo>
                    <a:pt x="899443" y="404244"/>
                  </a:lnTo>
                  <a:lnTo>
                    <a:pt x="871651" y="404244"/>
                  </a:lnTo>
                  <a:lnTo>
                    <a:pt x="871651" y="336028"/>
                  </a:lnTo>
                  <a:lnTo>
                    <a:pt x="843860" y="336028"/>
                  </a:lnTo>
                  <a:lnTo>
                    <a:pt x="843860" y="277918"/>
                  </a:lnTo>
                  <a:lnTo>
                    <a:pt x="768064" y="277918"/>
                  </a:lnTo>
                  <a:lnTo>
                    <a:pt x="768064" y="199596"/>
                  </a:lnTo>
                  <a:lnTo>
                    <a:pt x="421930" y="199596"/>
                  </a:lnTo>
                  <a:lnTo>
                    <a:pt x="421930" y="138959"/>
                  </a:lnTo>
                  <a:lnTo>
                    <a:pt x="394138" y="138959"/>
                  </a:lnTo>
                  <a:lnTo>
                    <a:pt x="394138" y="65690"/>
                  </a:lnTo>
                  <a:lnTo>
                    <a:pt x="303183" y="65690"/>
                  </a:lnTo>
                  <a:lnTo>
                    <a:pt x="303183" y="0"/>
                  </a:lnTo>
                  <a:lnTo>
                    <a:pt x="0" y="0"/>
                  </a:lnTo>
                </a:path>
              </a:pathLst>
            </a:custGeom>
            <a:noFill/>
            <a:ln w="22225" cap="flat">
              <a:solidFill>
                <a:srgbClr val="B2C0EC"/>
              </a:solidFill>
              <a:prstDash val="solid"/>
              <a:miter/>
            </a:ln>
          </p:spPr>
          <p:txBody>
            <a:bodyPr rtlCol="0" anchor="ctr"/>
            <a:lstStyle/>
            <a:p>
              <a:endParaRPr lang="fr-FR" dirty="0"/>
            </a:p>
          </p:txBody>
        </p:sp>
        <p:grpSp>
          <p:nvGrpSpPr>
            <p:cNvPr id="52" name="Group 51">
              <a:extLst>
                <a:ext uri="{FF2B5EF4-FFF2-40B4-BE49-F238E27FC236}">
                  <a16:creationId xmlns:a16="http://schemas.microsoft.com/office/drawing/2014/main" xmlns="" id="{BD3B6DFC-5842-43F1-BC9A-C5013032DA1E}"/>
                </a:ext>
              </a:extLst>
            </p:cNvPr>
            <p:cNvGrpSpPr/>
            <p:nvPr/>
          </p:nvGrpSpPr>
          <p:grpSpPr>
            <a:xfrm>
              <a:off x="9256865" y="499173"/>
              <a:ext cx="5572158" cy="3248044"/>
              <a:chOff x="9256865" y="499173"/>
              <a:chExt cx="5572158" cy="3248044"/>
            </a:xfrm>
          </p:grpSpPr>
          <p:sp>
            <p:nvSpPr>
              <p:cNvPr id="53" name="Freeform: Shape 73">
                <a:extLst>
                  <a:ext uri="{FF2B5EF4-FFF2-40B4-BE49-F238E27FC236}">
                    <a16:creationId xmlns:a16="http://schemas.microsoft.com/office/drawing/2014/main" xmlns="" id="{7C2FC038-CACB-438D-94F8-261D3722166A}"/>
                  </a:ext>
                </a:extLst>
              </p:cNvPr>
              <p:cNvSpPr/>
              <p:nvPr/>
            </p:nvSpPr>
            <p:spPr>
              <a:xfrm>
                <a:off x="9256865" y="4991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54" name="Freeform: Shape 74">
                <a:extLst>
                  <a:ext uri="{FF2B5EF4-FFF2-40B4-BE49-F238E27FC236}">
                    <a16:creationId xmlns:a16="http://schemas.microsoft.com/office/drawing/2014/main" xmlns="" id="{4D4C3975-036A-4C5B-A728-65E2EB32E908}"/>
                  </a:ext>
                </a:extLst>
              </p:cNvPr>
              <p:cNvSpPr/>
              <p:nvPr/>
            </p:nvSpPr>
            <p:spPr>
              <a:xfrm>
                <a:off x="10114116" y="103257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rgbClr val="B2C0EC"/>
                </a:solidFill>
                <a:prstDash val="solid"/>
                <a:miter/>
              </a:ln>
            </p:spPr>
            <p:txBody>
              <a:bodyPr rtlCol="0" anchor="ctr"/>
              <a:lstStyle/>
              <a:p>
                <a:endParaRPr lang="fr-FR" dirty="0"/>
              </a:p>
            </p:txBody>
          </p:sp>
          <p:sp>
            <p:nvSpPr>
              <p:cNvPr id="55" name="Freeform: Shape 75">
                <a:extLst>
                  <a:ext uri="{FF2B5EF4-FFF2-40B4-BE49-F238E27FC236}">
                    <a16:creationId xmlns:a16="http://schemas.microsoft.com/office/drawing/2014/main" xmlns="" id="{8402664F-37BA-4F53-A030-915EA8585407}"/>
                  </a:ext>
                </a:extLst>
              </p:cNvPr>
              <p:cNvSpPr/>
              <p:nvPr/>
            </p:nvSpPr>
            <p:spPr>
              <a:xfrm>
                <a:off x="10069116" y="1077577"/>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2225" cap="flat">
                <a:solidFill>
                  <a:srgbClr val="B2C0EC"/>
                </a:solidFill>
                <a:prstDash val="solid"/>
                <a:miter/>
              </a:ln>
            </p:spPr>
            <p:txBody>
              <a:bodyPr rtlCol="0" anchor="ctr"/>
              <a:lstStyle/>
              <a:p>
                <a:endParaRPr lang="fr-FR" dirty="0"/>
              </a:p>
            </p:txBody>
          </p:sp>
          <p:sp>
            <p:nvSpPr>
              <p:cNvPr id="56" name="Freeform: Shape 76">
                <a:extLst>
                  <a:ext uri="{FF2B5EF4-FFF2-40B4-BE49-F238E27FC236}">
                    <a16:creationId xmlns:a16="http://schemas.microsoft.com/office/drawing/2014/main" xmlns="" id="{C98FBB96-6920-4B3E-85D6-D31B7188D9A3}"/>
                  </a:ext>
                </a:extLst>
              </p:cNvPr>
              <p:cNvSpPr/>
              <p:nvPr/>
            </p:nvSpPr>
            <p:spPr>
              <a:xfrm>
                <a:off x="10221514" y="1534779"/>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22225" cap="flat">
                <a:solidFill>
                  <a:srgbClr val="B2C0EC"/>
                </a:solidFill>
                <a:prstDash val="solid"/>
                <a:miter/>
              </a:ln>
            </p:spPr>
            <p:txBody>
              <a:bodyPr rtlCol="0" anchor="ctr"/>
              <a:lstStyle/>
              <a:p>
                <a:endParaRPr lang="fr-FR" dirty="0"/>
              </a:p>
            </p:txBody>
          </p:sp>
          <p:sp>
            <p:nvSpPr>
              <p:cNvPr id="57" name="Freeform: Shape 77">
                <a:extLst>
                  <a:ext uri="{FF2B5EF4-FFF2-40B4-BE49-F238E27FC236}">
                    <a16:creationId xmlns:a16="http://schemas.microsoft.com/office/drawing/2014/main" xmlns="" id="{3F2D4F9D-EB78-4D2F-9474-287AE7BD41A3}"/>
                  </a:ext>
                </a:extLst>
              </p:cNvPr>
              <p:cNvSpPr/>
              <p:nvPr/>
            </p:nvSpPr>
            <p:spPr>
              <a:xfrm>
                <a:off x="10335814" y="2068179"/>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22225" cap="flat">
                <a:solidFill>
                  <a:srgbClr val="B2C0EC"/>
                </a:solidFill>
                <a:prstDash val="solid"/>
                <a:miter/>
              </a:ln>
            </p:spPr>
            <p:txBody>
              <a:bodyPr rtlCol="0" anchor="ctr"/>
              <a:lstStyle/>
              <a:p>
                <a:endParaRPr lang="fr-FR" dirty="0"/>
              </a:p>
            </p:txBody>
          </p:sp>
          <p:sp>
            <p:nvSpPr>
              <p:cNvPr id="58" name="Freeform: Shape 78">
                <a:extLst>
                  <a:ext uri="{FF2B5EF4-FFF2-40B4-BE49-F238E27FC236}">
                    <a16:creationId xmlns:a16="http://schemas.microsoft.com/office/drawing/2014/main" xmlns="" id="{7BDD7122-88A2-47E2-ABA6-5530984C10FD}"/>
                  </a:ext>
                </a:extLst>
              </p:cNvPr>
              <p:cNvSpPr/>
              <p:nvPr/>
            </p:nvSpPr>
            <p:spPr>
              <a:xfrm>
                <a:off x="10266520" y="148978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59" name="Freeform: Shape 79">
                <a:extLst>
                  <a:ext uri="{FF2B5EF4-FFF2-40B4-BE49-F238E27FC236}">
                    <a16:creationId xmlns:a16="http://schemas.microsoft.com/office/drawing/2014/main" xmlns="" id="{34200EDD-90E3-4AD7-99CB-5015F3BBFE9C}"/>
                  </a:ext>
                </a:extLst>
              </p:cNvPr>
              <p:cNvSpPr/>
              <p:nvPr/>
            </p:nvSpPr>
            <p:spPr>
              <a:xfrm>
                <a:off x="10418920" y="20803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60" name="Freeform: Shape 80">
                <a:extLst>
                  <a:ext uri="{FF2B5EF4-FFF2-40B4-BE49-F238E27FC236}">
                    <a16:creationId xmlns:a16="http://schemas.microsoft.com/office/drawing/2014/main" xmlns="" id="{EDA7605D-B0BE-45B7-82A6-C8450F51868F}"/>
                  </a:ext>
                </a:extLst>
              </p:cNvPr>
              <p:cNvSpPr/>
              <p:nvPr/>
            </p:nvSpPr>
            <p:spPr>
              <a:xfrm>
                <a:off x="10838020" y="2251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61" name="Freeform: Shape 81">
                <a:extLst>
                  <a:ext uri="{FF2B5EF4-FFF2-40B4-BE49-F238E27FC236}">
                    <a16:creationId xmlns:a16="http://schemas.microsoft.com/office/drawing/2014/main" xmlns="" id="{C0A02873-06CA-4A74-A315-7EE567EFF53A}"/>
                  </a:ext>
                </a:extLst>
              </p:cNvPr>
              <p:cNvSpPr/>
              <p:nvPr/>
            </p:nvSpPr>
            <p:spPr>
              <a:xfrm>
                <a:off x="11352370" y="24041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62" name="Freeform: Shape 82">
                <a:extLst>
                  <a:ext uri="{FF2B5EF4-FFF2-40B4-BE49-F238E27FC236}">
                    <a16:creationId xmlns:a16="http://schemas.microsoft.com/office/drawing/2014/main" xmlns="" id="{CC0E857D-BA17-4A6A-9F56-E35995BCA098}"/>
                  </a:ext>
                </a:extLst>
              </p:cNvPr>
              <p:cNvSpPr/>
              <p:nvPr/>
            </p:nvSpPr>
            <p:spPr>
              <a:xfrm>
                <a:off x="11485720" y="24994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fr-FR" dirty="0"/>
              </a:p>
            </p:txBody>
          </p:sp>
          <p:sp>
            <p:nvSpPr>
              <p:cNvPr id="63" name="Freeform: Shape 83">
                <a:extLst>
                  <a:ext uri="{FF2B5EF4-FFF2-40B4-BE49-F238E27FC236}">
                    <a16:creationId xmlns:a16="http://schemas.microsoft.com/office/drawing/2014/main" xmlns="" id="{FDFAD814-5334-4C66-8713-7A190B792FB0}"/>
                  </a:ext>
                </a:extLst>
              </p:cNvPr>
              <p:cNvSpPr/>
              <p:nvPr/>
            </p:nvSpPr>
            <p:spPr>
              <a:xfrm>
                <a:off x="12419179" y="288044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64" name="Freeform: Shape 84">
                <a:extLst>
                  <a:ext uri="{FF2B5EF4-FFF2-40B4-BE49-F238E27FC236}">
                    <a16:creationId xmlns:a16="http://schemas.microsoft.com/office/drawing/2014/main" xmlns="" id="{FD7E6EE7-A33C-4C18-8DC4-B3EDA1DBA7F0}"/>
                  </a:ext>
                </a:extLst>
              </p:cNvPr>
              <p:cNvSpPr/>
              <p:nvPr/>
            </p:nvSpPr>
            <p:spPr>
              <a:xfrm>
                <a:off x="12476329" y="288044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rgbClr val="B2C0EC"/>
                </a:solidFill>
                <a:prstDash val="solid"/>
                <a:miter/>
              </a:ln>
            </p:spPr>
            <p:txBody>
              <a:bodyPr rtlCol="0" anchor="ctr"/>
              <a:lstStyle/>
              <a:p>
                <a:endParaRPr lang="fr-FR" dirty="0"/>
              </a:p>
            </p:txBody>
          </p:sp>
          <p:sp>
            <p:nvSpPr>
              <p:cNvPr id="65" name="Freeform: Shape 85">
                <a:extLst>
                  <a:ext uri="{FF2B5EF4-FFF2-40B4-BE49-F238E27FC236}">
                    <a16:creationId xmlns:a16="http://schemas.microsoft.com/office/drawing/2014/main" xmlns="" id="{5767C12A-4118-42F7-AB30-6A4D6A6DD283}"/>
                  </a:ext>
                </a:extLst>
              </p:cNvPr>
              <p:cNvSpPr/>
              <p:nvPr/>
            </p:nvSpPr>
            <p:spPr>
              <a:xfrm>
                <a:off x="13638389" y="333764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fr-FR" dirty="0"/>
              </a:p>
            </p:txBody>
          </p:sp>
          <p:sp>
            <p:nvSpPr>
              <p:cNvPr id="66" name="Freeform: Shape 86">
                <a:extLst>
                  <a:ext uri="{FF2B5EF4-FFF2-40B4-BE49-F238E27FC236}">
                    <a16:creationId xmlns:a16="http://schemas.microsoft.com/office/drawing/2014/main" xmlns="" id="{2C3B7238-7CE0-447B-ACC8-65029313618A}"/>
                  </a:ext>
                </a:extLst>
              </p:cNvPr>
              <p:cNvSpPr/>
              <p:nvPr/>
            </p:nvSpPr>
            <p:spPr>
              <a:xfrm>
                <a:off x="13733639" y="345194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fr-FR" dirty="0"/>
              </a:p>
            </p:txBody>
          </p:sp>
          <p:sp>
            <p:nvSpPr>
              <p:cNvPr id="67" name="Freeform: Shape 87">
                <a:extLst>
                  <a:ext uri="{FF2B5EF4-FFF2-40B4-BE49-F238E27FC236}">
                    <a16:creationId xmlns:a16="http://schemas.microsoft.com/office/drawing/2014/main" xmlns="" id="{97E44FB6-140C-4A44-BAD4-E80D6D31F811}"/>
                  </a:ext>
                </a:extLst>
              </p:cNvPr>
              <p:cNvSpPr/>
              <p:nvPr/>
            </p:nvSpPr>
            <p:spPr>
              <a:xfrm>
                <a:off x="14209889" y="36614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fr-FR" dirty="0"/>
              </a:p>
            </p:txBody>
          </p:sp>
          <p:sp>
            <p:nvSpPr>
              <p:cNvPr id="68" name="Freeform: Shape 88">
                <a:extLst>
                  <a:ext uri="{FF2B5EF4-FFF2-40B4-BE49-F238E27FC236}">
                    <a16:creationId xmlns:a16="http://schemas.microsoft.com/office/drawing/2014/main" xmlns="" id="{92EB61C2-87F9-48B6-8FD7-A1D8BDA93FB2}"/>
                  </a:ext>
                </a:extLst>
              </p:cNvPr>
              <p:cNvSpPr/>
              <p:nvPr/>
            </p:nvSpPr>
            <p:spPr>
              <a:xfrm>
                <a:off x="14724248" y="36614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fr-FR" dirty="0"/>
              </a:p>
            </p:txBody>
          </p:sp>
          <p:sp>
            <p:nvSpPr>
              <p:cNvPr id="69" name="Freeform: Shape 89">
                <a:extLst>
                  <a:ext uri="{FF2B5EF4-FFF2-40B4-BE49-F238E27FC236}">
                    <a16:creationId xmlns:a16="http://schemas.microsoft.com/office/drawing/2014/main" xmlns="" id="{08CE227E-50CA-4819-8276-89EA96640E40}"/>
                  </a:ext>
                </a:extLst>
              </p:cNvPr>
              <p:cNvSpPr/>
              <p:nvPr/>
            </p:nvSpPr>
            <p:spPr>
              <a:xfrm>
                <a:off x="14819498" y="36614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fr-FR" dirty="0"/>
              </a:p>
            </p:txBody>
          </p:sp>
        </p:grpSp>
      </p:grpSp>
      <p:grpSp>
        <p:nvGrpSpPr>
          <p:cNvPr id="70" name="Group 69">
            <a:extLst>
              <a:ext uri="{FF2B5EF4-FFF2-40B4-BE49-F238E27FC236}">
                <a16:creationId xmlns:a16="http://schemas.microsoft.com/office/drawing/2014/main" xmlns="" id="{A6B68D06-75FF-4DED-BE9A-76210EA18683}"/>
              </a:ext>
            </a:extLst>
          </p:cNvPr>
          <p:cNvGrpSpPr/>
          <p:nvPr/>
        </p:nvGrpSpPr>
        <p:grpSpPr>
          <a:xfrm>
            <a:off x="1609371" y="2213444"/>
            <a:ext cx="4320000" cy="1728000"/>
            <a:chOff x="8915377" y="1450081"/>
            <a:chExt cx="6743700" cy="2716149"/>
          </a:xfrm>
        </p:grpSpPr>
        <p:sp>
          <p:nvSpPr>
            <p:cNvPr id="71" name="Freeform: Shape 94">
              <a:extLst>
                <a:ext uri="{FF2B5EF4-FFF2-40B4-BE49-F238E27FC236}">
                  <a16:creationId xmlns:a16="http://schemas.microsoft.com/office/drawing/2014/main" xmlns="" id="{23CD2306-D903-4DE1-8A86-91AC5277507A}"/>
                </a:ext>
              </a:extLst>
            </p:cNvPr>
            <p:cNvSpPr/>
            <p:nvPr/>
          </p:nvSpPr>
          <p:spPr>
            <a:xfrm>
              <a:off x="8915377" y="1450081"/>
              <a:ext cx="6743700" cy="2667000"/>
            </a:xfrm>
            <a:custGeom>
              <a:avLst/>
              <a:gdLst>
                <a:gd name="connsiteX0" fmla="*/ 6751549 w 6743700"/>
                <a:gd name="connsiteY0" fmla="*/ 2673849 h 2667000"/>
                <a:gd name="connsiteX1" fmla="*/ 5170265 w 6743700"/>
                <a:gd name="connsiteY1" fmla="*/ 2673849 h 2667000"/>
                <a:gd name="connsiteX2" fmla="*/ 5170265 w 6743700"/>
                <a:gd name="connsiteY2" fmla="*/ 2508875 h 2667000"/>
                <a:gd name="connsiteX3" fmla="*/ 4454338 w 6743700"/>
                <a:gd name="connsiteY3" fmla="*/ 2508875 h 2667000"/>
                <a:gd name="connsiteX4" fmla="*/ 4454338 w 6743700"/>
                <a:gd name="connsiteY4" fmla="*/ 2378135 h 2667000"/>
                <a:gd name="connsiteX5" fmla="*/ 4286250 w 6743700"/>
                <a:gd name="connsiteY5" fmla="*/ 2378135 h 2667000"/>
                <a:gd name="connsiteX6" fmla="*/ 4286250 w 6743700"/>
                <a:gd name="connsiteY6" fmla="*/ 2275418 h 2667000"/>
                <a:gd name="connsiteX7" fmla="*/ 3981202 w 6743700"/>
                <a:gd name="connsiteY7" fmla="*/ 2275418 h 2667000"/>
                <a:gd name="connsiteX8" fmla="*/ 3981202 w 6743700"/>
                <a:gd name="connsiteY8" fmla="*/ 2147792 h 2667000"/>
                <a:gd name="connsiteX9" fmla="*/ 3778872 w 6743700"/>
                <a:gd name="connsiteY9" fmla="*/ 2147792 h 2667000"/>
                <a:gd name="connsiteX10" fmla="*/ 3778872 w 6743700"/>
                <a:gd name="connsiteY10" fmla="*/ 2041960 h 2667000"/>
                <a:gd name="connsiteX11" fmla="*/ 3436468 w 6743700"/>
                <a:gd name="connsiteY11" fmla="*/ 2041960 h 2667000"/>
                <a:gd name="connsiteX12" fmla="*/ 3436468 w 6743700"/>
                <a:gd name="connsiteY12" fmla="*/ 1929898 h 2667000"/>
                <a:gd name="connsiteX13" fmla="*/ 3361763 w 6743700"/>
                <a:gd name="connsiteY13" fmla="*/ 1929898 h 2667000"/>
                <a:gd name="connsiteX14" fmla="*/ 3361763 w 6743700"/>
                <a:gd name="connsiteY14" fmla="*/ 1848974 h 2667000"/>
                <a:gd name="connsiteX15" fmla="*/ 3336865 w 6743700"/>
                <a:gd name="connsiteY15" fmla="*/ 1848974 h 2667000"/>
                <a:gd name="connsiteX16" fmla="*/ 3336865 w 6743700"/>
                <a:gd name="connsiteY16" fmla="*/ 1761811 h 2667000"/>
                <a:gd name="connsiteX17" fmla="*/ 3221688 w 6743700"/>
                <a:gd name="connsiteY17" fmla="*/ 1761811 h 2667000"/>
                <a:gd name="connsiteX18" fmla="*/ 3221688 w 6743700"/>
                <a:gd name="connsiteY18" fmla="*/ 1687106 h 2667000"/>
                <a:gd name="connsiteX19" fmla="*/ 2723655 w 6743700"/>
                <a:gd name="connsiteY19" fmla="*/ 1687106 h 2667000"/>
                <a:gd name="connsiteX20" fmla="*/ 2723655 w 6743700"/>
                <a:gd name="connsiteY20" fmla="*/ 1590608 h 2667000"/>
                <a:gd name="connsiteX21" fmla="*/ 2673849 w 6743700"/>
                <a:gd name="connsiteY21" fmla="*/ 1590608 h 2667000"/>
                <a:gd name="connsiteX22" fmla="*/ 2673849 w 6743700"/>
                <a:gd name="connsiteY22" fmla="*/ 1522133 h 2667000"/>
                <a:gd name="connsiteX23" fmla="*/ 2244290 w 6743700"/>
                <a:gd name="connsiteY23" fmla="*/ 1522133 h 2667000"/>
                <a:gd name="connsiteX24" fmla="*/ 2244290 w 6743700"/>
                <a:gd name="connsiteY24" fmla="*/ 1450543 h 2667000"/>
                <a:gd name="connsiteX25" fmla="*/ 2200713 w 6743700"/>
                <a:gd name="connsiteY25" fmla="*/ 1450543 h 2667000"/>
                <a:gd name="connsiteX26" fmla="*/ 2200713 w 6743700"/>
                <a:gd name="connsiteY26" fmla="*/ 1394508 h 2667000"/>
                <a:gd name="connsiteX27" fmla="*/ 2126009 w 6743700"/>
                <a:gd name="connsiteY27" fmla="*/ 1394508 h 2667000"/>
                <a:gd name="connsiteX28" fmla="*/ 2126009 w 6743700"/>
                <a:gd name="connsiteY28" fmla="*/ 1344701 h 2667000"/>
                <a:gd name="connsiteX29" fmla="*/ 2038845 w 6743700"/>
                <a:gd name="connsiteY29" fmla="*/ 1344701 h 2667000"/>
                <a:gd name="connsiteX30" fmla="*/ 2038845 w 6743700"/>
                <a:gd name="connsiteY30" fmla="*/ 1276226 h 2667000"/>
                <a:gd name="connsiteX31" fmla="*/ 1599952 w 6743700"/>
                <a:gd name="connsiteY31" fmla="*/ 1276226 h 2667000"/>
                <a:gd name="connsiteX32" fmla="*/ 1599952 w 6743700"/>
                <a:gd name="connsiteY32" fmla="*/ 1198407 h 2667000"/>
                <a:gd name="connsiteX33" fmla="*/ 1366495 w 6743700"/>
                <a:gd name="connsiteY33" fmla="*/ 1198407 h 2667000"/>
                <a:gd name="connsiteX34" fmla="*/ 1366495 w 6743700"/>
                <a:gd name="connsiteY34" fmla="*/ 1139266 h 2667000"/>
                <a:gd name="connsiteX35" fmla="*/ 1316688 w 6743700"/>
                <a:gd name="connsiteY35" fmla="*/ 1139266 h 2667000"/>
                <a:gd name="connsiteX36" fmla="*/ 1316688 w 6743700"/>
                <a:gd name="connsiteY36" fmla="*/ 1073896 h 2667000"/>
                <a:gd name="connsiteX37" fmla="*/ 1235764 w 6743700"/>
                <a:gd name="connsiteY37" fmla="*/ 1073896 h 2667000"/>
                <a:gd name="connsiteX38" fmla="*/ 1235764 w 6743700"/>
                <a:gd name="connsiteY38" fmla="*/ 1005421 h 2667000"/>
                <a:gd name="connsiteX39" fmla="*/ 1192178 w 6743700"/>
                <a:gd name="connsiteY39" fmla="*/ 1005421 h 2667000"/>
                <a:gd name="connsiteX40" fmla="*/ 1192178 w 6743700"/>
                <a:gd name="connsiteY40" fmla="*/ 781299 h 2667000"/>
                <a:gd name="connsiteX41" fmla="*/ 1167279 w 6743700"/>
                <a:gd name="connsiteY41" fmla="*/ 781299 h 2667000"/>
                <a:gd name="connsiteX42" fmla="*/ 1167279 w 6743700"/>
                <a:gd name="connsiteY42" fmla="*/ 715931 h 2667000"/>
                <a:gd name="connsiteX43" fmla="*/ 1148601 w 6743700"/>
                <a:gd name="connsiteY43" fmla="*/ 715931 h 2667000"/>
                <a:gd name="connsiteX44" fmla="*/ 1148601 w 6743700"/>
                <a:gd name="connsiteY44" fmla="*/ 407770 h 2667000"/>
                <a:gd name="connsiteX45" fmla="*/ 1111253 w 6743700"/>
                <a:gd name="connsiteY45" fmla="*/ 407770 h 2667000"/>
                <a:gd name="connsiteX46" fmla="*/ 1111253 w 6743700"/>
                <a:gd name="connsiteY46" fmla="*/ 333064 h 2667000"/>
                <a:gd name="connsiteX47" fmla="*/ 1083231 w 6743700"/>
                <a:gd name="connsiteY47" fmla="*/ 333064 h 2667000"/>
                <a:gd name="connsiteX48" fmla="*/ 1083231 w 6743700"/>
                <a:gd name="connsiteY48" fmla="*/ 277035 h 2667000"/>
                <a:gd name="connsiteX49" fmla="*/ 1058332 w 6743700"/>
                <a:gd name="connsiteY49" fmla="*/ 277035 h 2667000"/>
                <a:gd name="connsiteX50" fmla="*/ 1058332 w 6743700"/>
                <a:gd name="connsiteY50" fmla="*/ 224118 h 2667000"/>
                <a:gd name="connsiteX51" fmla="*/ 1020985 w 6743700"/>
                <a:gd name="connsiteY51" fmla="*/ 224118 h 2667000"/>
                <a:gd name="connsiteX52" fmla="*/ 1020985 w 6743700"/>
                <a:gd name="connsiteY52" fmla="*/ 146299 h 2667000"/>
                <a:gd name="connsiteX53" fmla="*/ 765736 w 6743700"/>
                <a:gd name="connsiteY53" fmla="*/ 146299 h 2667000"/>
                <a:gd name="connsiteX54" fmla="*/ 765736 w 6743700"/>
                <a:gd name="connsiteY54" fmla="*/ 90270 h 2667000"/>
                <a:gd name="connsiteX55" fmla="*/ 616324 w 6743700"/>
                <a:gd name="connsiteY55" fmla="*/ 90270 h 2667000"/>
                <a:gd name="connsiteX56" fmla="*/ 616324 w 6743700"/>
                <a:gd name="connsiteY56" fmla="*/ 9338 h 2667000"/>
                <a:gd name="connsiteX57" fmla="*/ 0 w 6743700"/>
                <a:gd name="connsiteY57" fmla="*/ 9338 h 2667000"/>
                <a:gd name="connsiteX58" fmla="*/ 0 w 6743700"/>
                <a:gd name="connsiteY58"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743700" h="2667000">
                  <a:moveTo>
                    <a:pt x="6751549" y="2673849"/>
                  </a:moveTo>
                  <a:lnTo>
                    <a:pt x="5170265" y="2673849"/>
                  </a:lnTo>
                  <a:lnTo>
                    <a:pt x="5170265" y="2508875"/>
                  </a:lnTo>
                  <a:lnTo>
                    <a:pt x="4454338" y="2508875"/>
                  </a:lnTo>
                  <a:lnTo>
                    <a:pt x="4454338" y="2378135"/>
                  </a:lnTo>
                  <a:lnTo>
                    <a:pt x="4286250" y="2378135"/>
                  </a:lnTo>
                  <a:lnTo>
                    <a:pt x="4286250" y="2275418"/>
                  </a:lnTo>
                  <a:lnTo>
                    <a:pt x="3981202" y="2275418"/>
                  </a:lnTo>
                  <a:lnTo>
                    <a:pt x="3981202" y="2147792"/>
                  </a:lnTo>
                  <a:lnTo>
                    <a:pt x="3778872" y="2147792"/>
                  </a:lnTo>
                  <a:lnTo>
                    <a:pt x="3778872" y="2041960"/>
                  </a:lnTo>
                  <a:lnTo>
                    <a:pt x="3436468" y="2041960"/>
                  </a:lnTo>
                  <a:lnTo>
                    <a:pt x="3436468" y="1929898"/>
                  </a:lnTo>
                  <a:lnTo>
                    <a:pt x="3361763" y="1929898"/>
                  </a:lnTo>
                  <a:lnTo>
                    <a:pt x="3361763" y="1848974"/>
                  </a:lnTo>
                  <a:lnTo>
                    <a:pt x="3336865" y="1848974"/>
                  </a:lnTo>
                  <a:lnTo>
                    <a:pt x="3336865" y="1761811"/>
                  </a:lnTo>
                  <a:lnTo>
                    <a:pt x="3221688" y="1761811"/>
                  </a:lnTo>
                  <a:lnTo>
                    <a:pt x="3221688" y="1687106"/>
                  </a:lnTo>
                  <a:lnTo>
                    <a:pt x="2723655" y="1687106"/>
                  </a:lnTo>
                  <a:lnTo>
                    <a:pt x="2723655" y="1590608"/>
                  </a:lnTo>
                  <a:lnTo>
                    <a:pt x="2673849" y="1590608"/>
                  </a:lnTo>
                  <a:lnTo>
                    <a:pt x="2673849" y="1522133"/>
                  </a:lnTo>
                  <a:lnTo>
                    <a:pt x="2244290" y="1522133"/>
                  </a:lnTo>
                  <a:lnTo>
                    <a:pt x="2244290" y="1450543"/>
                  </a:lnTo>
                  <a:lnTo>
                    <a:pt x="2200713" y="1450543"/>
                  </a:lnTo>
                  <a:lnTo>
                    <a:pt x="2200713" y="1394508"/>
                  </a:lnTo>
                  <a:lnTo>
                    <a:pt x="2126009" y="1394508"/>
                  </a:lnTo>
                  <a:lnTo>
                    <a:pt x="2126009" y="1344701"/>
                  </a:lnTo>
                  <a:lnTo>
                    <a:pt x="2038845" y="1344701"/>
                  </a:lnTo>
                  <a:lnTo>
                    <a:pt x="2038845" y="1276226"/>
                  </a:lnTo>
                  <a:lnTo>
                    <a:pt x="1599952" y="1276226"/>
                  </a:lnTo>
                  <a:lnTo>
                    <a:pt x="1599952" y="1198407"/>
                  </a:lnTo>
                  <a:lnTo>
                    <a:pt x="1366495" y="1198407"/>
                  </a:lnTo>
                  <a:lnTo>
                    <a:pt x="1366495" y="1139266"/>
                  </a:lnTo>
                  <a:lnTo>
                    <a:pt x="1316688" y="1139266"/>
                  </a:lnTo>
                  <a:lnTo>
                    <a:pt x="1316688" y="1073896"/>
                  </a:lnTo>
                  <a:lnTo>
                    <a:pt x="1235764" y="1073896"/>
                  </a:lnTo>
                  <a:lnTo>
                    <a:pt x="1235764" y="1005421"/>
                  </a:lnTo>
                  <a:lnTo>
                    <a:pt x="1192178" y="1005421"/>
                  </a:lnTo>
                  <a:lnTo>
                    <a:pt x="1192178" y="781299"/>
                  </a:lnTo>
                  <a:lnTo>
                    <a:pt x="1167279" y="781299"/>
                  </a:lnTo>
                  <a:lnTo>
                    <a:pt x="1167279" y="715931"/>
                  </a:lnTo>
                  <a:lnTo>
                    <a:pt x="1148601" y="715931"/>
                  </a:lnTo>
                  <a:lnTo>
                    <a:pt x="1148601" y="407770"/>
                  </a:lnTo>
                  <a:lnTo>
                    <a:pt x="1111253" y="407770"/>
                  </a:lnTo>
                  <a:lnTo>
                    <a:pt x="1111253" y="333064"/>
                  </a:lnTo>
                  <a:lnTo>
                    <a:pt x="1083231" y="333064"/>
                  </a:lnTo>
                  <a:lnTo>
                    <a:pt x="1083231" y="277035"/>
                  </a:lnTo>
                  <a:lnTo>
                    <a:pt x="1058332" y="277035"/>
                  </a:lnTo>
                  <a:lnTo>
                    <a:pt x="1058332" y="224118"/>
                  </a:lnTo>
                  <a:lnTo>
                    <a:pt x="1020985" y="224118"/>
                  </a:lnTo>
                  <a:lnTo>
                    <a:pt x="1020985" y="146299"/>
                  </a:lnTo>
                  <a:lnTo>
                    <a:pt x="765736" y="146299"/>
                  </a:lnTo>
                  <a:lnTo>
                    <a:pt x="765736" y="90270"/>
                  </a:lnTo>
                  <a:lnTo>
                    <a:pt x="616324" y="90270"/>
                  </a:lnTo>
                  <a:lnTo>
                    <a:pt x="616324" y="9338"/>
                  </a:lnTo>
                  <a:lnTo>
                    <a:pt x="0" y="9338"/>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72" name="Group 71">
              <a:extLst>
                <a:ext uri="{FF2B5EF4-FFF2-40B4-BE49-F238E27FC236}">
                  <a16:creationId xmlns:a16="http://schemas.microsoft.com/office/drawing/2014/main" xmlns="" id="{C752BC84-1FCB-4139-95EE-A7DCE49AB010}"/>
                </a:ext>
              </a:extLst>
            </p:cNvPr>
            <p:cNvGrpSpPr/>
            <p:nvPr/>
          </p:nvGrpSpPr>
          <p:grpSpPr>
            <a:xfrm>
              <a:off x="10193965" y="2480295"/>
              <a:ext cx="5457863" cy="1685935"/>
              <a:chOff x="10193965" y="2480295"/>
              <a:chExt cx="5457863" cy="1685935"/>
            </a:xfrm>
          </p:grpSpPr>
          <p:sp>
            <p:nvSpPr>
              <p:cNvPr id="73" name="Freeform: Shape 95">
                <a:extLst>
                  <a:ext uri="{FF2B5EF4-FFF2-40B4-BE49-F238E27FC236}">
                    <a16:creationId xmlns:a16="http://schemas.microsoft.com/office/drawing/2014/main" xmlns="" id="{8A5B4B54-E35F-4CE4-AF12-A5FBCE7A7784}"/>
                  </a:ext>
                </a:extLst>
              </p:cNvPr>
              <p:cNvSpPr/>
              <p:nvPr/>
            </p:nvSpPr>
            <p:spPr>
              <a:xfrm>
                <a:off x="10193965" y="248029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4" name="Freeform: Shape 96">
                <a:extLst>
                  <a:ext uri="{FF2B5EF4-FFF2-40B4-BE49-F238E27FC236}">
                    <a16:creationId xmlns:a16="http://schemas.microsoft.com/office/drawing/2014/main" xmlns="" id="{404396F5-3CDA-4E02-B4A3-565025DE7825}"/>
                  </a:ext>
                </a:extLst>
              </p:cNvPr>
              <p:cNvSpPr/>
              <p:nvPr/>
            </p:nvSpPr>
            <p:spPr>
              <a:xfrm>
                <a:off x="11222674" y="291844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5" name="Freeform: Shape 97">
                <a:extLst>
                  <a:ext uri="{FF2B5EF4-FFF2-40B4-BE49-F238E27FC236}">
                    <a16:creationId xmlns:a16="http://schemas.microsoft.com/office/drawing/2014/main" xmlns="" id="{E7B573CF-8ADD-4CE0-B9AD-41B2F7507C8F}"/>
                  </a:ext>
                </a:extLst>
              </p:cNvPr>
              <p:cNvSpPr/>
              <p:nvPr/>
            </p:nvSpPr>
            <p:spPr>
              <a:xfrm>
                <a:off x="11279824" y="291844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6" name="Freeform: Shape 98">
                <a:extLst>
                  <a:ext uri="{FF2B5EF4-FFF2-40B4-BE49-F238E27FC236}">
                    <a16:creationId xmlns:a16="http://schemas.microsoft.com/office/drawing/2014/main" xmlns="" id="{3C004215-5FAB-4168-8BEA-6A44AC6B7C2A}"/>
                  </a:ext>
                </a:extLst>
              </p:cNvPr>
              <p:cNvSpPr/>
              <p:nvPr/>
            </p:nvSpPr>
            <p:spPr>
              <a:xfrm>
                <a:off x="11336974" y="291844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7" name="Freeform: Shape 99">
                <a:extLst>
                  <a:ext uri="{FF2B5EF4-FFF2-40B4-BE49-F238E27FC236}">
                    <a16:creationId xmlns:a16="http://schemas.microsoft.com/office/drawing/2014/main" xmlns="" id="{D903E490-530E-4AC9-9C4A-1D5B8571B8A3}"/>
                  </a:ext>
                </a:extLst>
              </p:cNvPr>
              <p:cNvSpPr/>
              <p:nvPr/>
            </p:nvSpPr>
            <p:spPr>
              <a:xfrm>
                <a:off x="12289484" y="3337555"/>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8" name="Freeform: Shape 100">
                <a:extLst>
                  <a:ext uri="{FF2B5EF4-FFF2-40B4-BE49-F238E27FC236}">
                    <a16:creationId xmlns:a16="http://schemas.microsoft.com/office/drawing/2014/main" xmlns="" id="{6AD6DF20-C6D6-4BEB-9524-0F20970175AE}"/>
                  </a:ext>
                </a:extLst>
              </p:cNvPr>
              <p:cNvSpPr/>
              <p:nvPr/>
            </p:nvSpPr>
            <p:spPr>
              <a:xfrm>
                <a:off x="12092078" y="3210482"/>
                <a:ext cx="85725" cy="9525"/>
              </a:xfrm>
              <a:custGeom>
                <a:avLst/>
                <a:gdLst>
                  <a:gd name="connsiteX0" fmla="*/ 0 w 85725"/>
                  <a:gd name="connsiteY0" fmla="*/ 0 h 0"/>
                  <a:gd name="connsiteX1" fmla="*/ 90002 w 85725"/>
                  <a:gd name="connsiteY1" fmla="*/ 0 h 0"/>
                </a:gdLst>
                <a:ahLst/>
                <a:cxnLst>
                  <a:cxn ang="0">
                    <a:pos x="connsiteX0" y="connsiteY0"/>
                  </a:cxn>
                  <a:cxn ang="0">
                    <a:pos x="connsiteX1" y="connsiteY1"/>
                  </a:cxn>
                </a:cxnLst>
                <a:rect l="l" t="t" r="r" b="b"/>
                <a:pathLst>
                  <a:path w="857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9" name="Freeform: Shape 101">
                <a:extLst>
                  <a:ext uri="{FF2B5EF4-FFF2-40B4-BE49-F238E27FC236}">
                    <a16:creationId xmlns:a16="http://schemas.microsoft.com/office/drawing/2014/main" xmlns="" id="{D6E2CE40-FCC8-4B74-8862-7BA4D6FF6D0D}"/>
                  </a:ext>
                </a:extLst>
              </p:cNvPr>
              <p:cNvSpPr/>
              <p:nvPr/>
            </p:nvSpPr>
            <p:spPr>
              <a:xfrm>
                <a:off x="12613334" y="34518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0" name="Freeform: Shape 102">
                <a:extLst>
                  <a:ext uri="{FF2B5EF4-FFF2-40B4-BE49-F238E27FC236}">
                    <a16:creationId xmlns:a16="http://schemas.microsoft.com/office/drawing/2014/main" xmlns="" id="{1E215F43-4212-41E6-91F3-531D8BDF0E09}"/>
                  </a:ext>
                </a:extLst>
              </p:cNvPr>
              <p:cNvSpPr/>
              <p:nvPr/>
            </p:nvSpPr>
            <p:spPr>
              <a:xfrm>
                <a:off x="12244478" y="3381932"/>
                <a:ext cx="85725" cy="9525"/>
              </a:xfrm>
              <a:custGeom>
                <a:avLst/>
                <a:gdLst>
                  <a:gd name="connsiteX0" fmla="*/ 0 w 85725"/>
                  <a:gd name="connsiteY0" fmla="*/ 0 h 0"/>
                  <a:gd name="connsiteX1" fmla="*/ 90002 w 85725"/>
                  <a:gd name="connsiteY1" fmla="*/ 0 h 0"/>
                </a:gdLst>
                <a:ahLst/>
                <a:cxnLst>
                  <a:cxn ang="0">
                    <a:pos x="connsiteX0" y="connsiteY0"/>
                  </a:cxn>
                  <a:cxn ang="0">
                    <a:pos x="connsiteX1" y="connsiteY1"/>
                  </a:cxn>
                </a:cxnLst>
                <a:rect l="l" t="t" r="r" b="b"/>
                <a:pathLst>
                  <a:path w="857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1" name="Freeform: Shape 103">
                <a:extLst>
                  <a:ext uri="{FF2B5EF4-FFF2-40B4-BE49-F238E27FC236}">
                    <a16:creationId xmlns:a16="http://schemas.microsoft.com/office/drawing/2014/main" xmlns="" id="{5CB0CCB4-CF1A-4004-A155-FB7A38B71BBF}"/>
                  </a:ext>
                </a:extLst>
              </p:cNvPr>
              <p:cNvSpPr/>
              <p:nvPr/>
            </p:nvSpPr>
            <p:spPr>
              <a:xfrm>
                <a:off x="12422834" y="34518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2" name="Freeform: Shape 104">
                <a:extLst>
                  <a:ext uri="{FF2B5EF4-FFF2-40B4-BE49-F238E27FC236}">
                    <a16:creationId xmlns:a16="http://schemas.microsoft.com/office/drawing/2014/main" xmlns="" id="{6315E47B-43DF-4B4B-9866-25390ED19185}"/>
                  </a:ext>
                </a:extLst>
              </p:cNvPr>
              <p:cNvSpPr/>
              <p:nvPr/>
            </p:nvSpPr>
            <p:spPr>
              <a:xfrm>
                <a:off x="13413434" y="39090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3" name="Freeform: Shape 105">
                <a:extLst>
                  <a:ext uri="{FF2B5EF4-FFF2-40B4-BE49-F238E27FC236}">
                    <a16:creationId xmlns:a16="http://schemas.microsoft.com/office/drawing/2014/main" xmlns="" id="{A4417C48-24FC-48EB-AB55-FEE8946B893C}"/>
                  </a:ext>
                </a:extLst>
              </p:cNvPr>
              <p:cNvSpPr/>
              <p:nvPr/>
            </p:nvSpPr>
            <p:spPr>
              <a:xfrm>
                <a:off x="13927793" y="39090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4" name="Freeform: Shape 106">
                <a:extLst>
                  <a:ext uri="{FF2B5EF4-FFF2-40B4-BE49-F238E27FC236}">
                    <a16:creationId xmlns:a16="http://schemas.microsoft.com/office/drawing/2014/main" xmlns="" id="{06BE5E1B-8178-4831-9A04-709FFDC39949}"/>
                  </a:ext>
                </a:extLst>
              </p:cNvPr>
              <p:cNvSpPr/>
              <p:nvPr/>
            </p:nvSpPr>
            <p:spPr>
              <a:xfrm>
                <a:off x="1448024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5" name="Freeform: Shape 107">
                <a:extLst>
                  <a:ext uri="{FF2B5EF4-FFF2-40B4-BE49-F238E27FC236}">
                    <a16:creationId xmlns:a16="http://schemas.microsoft.com/office/drawing/2014/main" xmlns="" id="{92E47D64-2841-459C-9B93-022E5C63330D}"/>
                  </a:ext>
                </a:extLst>
              </p:cNvPr>
              <p:cNvSpPr/>
              <p:nvPr/>
            </p:nvSpPr>
            <p:spPr>
              <a:xfrm>
                <a:off x="1457549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6" name="Freeform: Shape 108">
                <a:extLst>
                  <a:ext uri="{FF2B5EF4-FFF2-40B4-BE49-F238E27FC236}">
                    <a16:creationId xmlns:a16="http://schemas.microsoft.com/office/drawing/2014/main" xmlns="" id="{38A10828-DFE9-466B-9E65-CEF12898AE1B}"/>
                  </a:ext>
                </a:extLst>
              </p:cNvPr>
              <p:cNvSpPr/>
              <p:nvPr/>
            </p:nvSpPr>
            <p:spPr>
              <a:xfrm>
                <a:off x="1514700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7" name="Freeform: Shape 109">
                <a:extLst>
                  <a:ext uri="{FF2B5EF4-FFF2-40B4-BE49-F238E27FC236}">
                    <a16:creationId xmlns:a16="http://schemas.microsoft.com/office/drawing/2014/main" xmlns="" id="{AC2279DF-92F9-4250-9560-059C33E00D2E}"/>
                  </a:ext>
                </a:extLst>
              </p:cNvPr>
              <p:cNvSpPr/>
              <p:nvPr/>
            </p:nvSpPr>
            <p:spPr>
              <a:xfrm>
                <a:off x="1564230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sp>
        <p:nvSpPr>
          <p:cNvPr id="88" name="TextBox 87">
            <a:extLst>
              <a:ext uri="{FF2B5EF4-FFF2-40B4-BE49-F238E27FC236}">
                <a16:creationId xmlns:a16="http://schemas.microsoft.com/office/drawing/2014/main" xmlns="" id="{8544448B-02C0-4C4A-8B09-58C242DCC63E}"/>
              </a:ext>
            </a:extLst>
          </p:cNvPr>
          <p:cNvSpPr txBox="1"/>
          <p:nvPr/>
        </p:nvSpPr>
        <p:spPr>
          <a:xfrm>
            <a:off x="1649547" y="4097332"/>
            <a:ext cx="3089307" cy="523220"/>
          </a:xfrm>
          <a:prstGeom prst="rect">
            <a:avLst/>
          </a:prstGeom>
          <a:noFill/>
        </p:spPr>
        <p:txBody>
          <a:bodyPr wrap="none" rtlCol="0">
            <a:spAutoFit/>
          </a:bodyPr>
          <a:lstStyle/>
          <a:p>
            <a:r>
              <a:rPr lang="fr-FR" sz="1400" dirty="0"/>
              <a:t>Atézolizumab + bévacizumab (n=60)</a:t>
            </a:r>
          </a:p>
          <a:p>
            <a:r>
              <a:rPr lang="fr-FR" sz="1400" dirty="0"/>
              <a:t>Atézolizumab (n=59)</a:t>
            </a:r>
          </a:p>
        </p:txBody>
      </p:sp>
      <p:grpSp>
        <p:nvGrpSpPr>
          <p:cNvPr id="89" name="Group 88">
            <a:extLst>
              <a:ext uri="{FF2B5EF4-FFF2-40B4-BE49-F238E27FC236}">
                <a16:creationId xmlns:a16="http://schemas.microsoft.com/office/drawing/2014/main" xmlns="" id="{C2DD06E1-6980-4414-8045-4C789259E88A}"/>
              </a:ext>
            </a:extLst>
          </p:cNvPr>
          <p:cNvGrpSpPr/>
          <p:nvPr/>
        </p:nvGrpSpPr>
        <p:grpSpPr>
          <a:xfrm>
            <a:off x="1488913" y="4207949"/>
            <a:ext cx="180000" cy="108000"/>
            <a:chOff x="3231896" y="5733720"/>
            <a:chExt cx="180000" cy="108000"/>
          </a:xfrm>
        </p:grpSpPr>
        <p:cxnSp>
          <p:nvCxnSpPr>
            <p:cNvPr id="90" name="Straight Connector 89">
              <a:extLst>
                <a:ext uri="{FF2B5EF4-FFF2-40B4-BE49-F238E27FC236}">
                  <a16:creationId xmlns:a16="http://schemas.microsoft.com/office/drawing/2014/main" xmlns="" id="{585ED04D-54AF-4F49-A64A-5D2349B5C1BA}"/>
                </a:ext>
              </a:extLst>
            </p:cNvPr>
            <p:cNvCxnSpPr/>
            <p:nvPr/>
          </p:nvCxnSpPr>
          <p:spPr>
            <a:xfrm>
              <a:off x="3231896" y="5787720"/>
              <a:ext cx="180000" cy="0"/>
            </a:xfrm>
            <a:prstGeom prst="line">
              <a:avLst/>
            </a:prstGeom>
            <a:noFill/>
            <a:ln w="22225" cap="flat">
              <a:solidFill>
                <a:schemeClr val="accent3"/>
              </a:solidFill>
              <a:prstDash val="solid"/>
              <a:miter/>
            </a:ln>
          </p:spPr>
        </p:cxnSp>
        <p:cxnSp>
          <p:nvCxnSpPr>
            <p:cNvPr id="91" name="Straight Connector 90">
              <a:extLst>
                <a:ext uri="{FF2B5EF4-FFF2-40B4-BE49-F238E27FC236}">
                  <a16:creationId xmlns:a16="http://schemas.microsoft.com/office/drawing/2014/main" xmlns="" id="{C925198D-335F-41D9-8125-44DF2276A2F2}"/>
                </a:ext>
              </a:extLst>
            </p:cNvPr>
            <p:cNvCxnSpPr>
              <a:cxnSpLocks/>
            </p:cNvCxnSpPr>
            <p:nvPr/>
          </p:nvCxnSpPr>
          <p:spPr>
            <a:xfrm rot="5400000">
              <a:off x="3267896" y="5787720"/>
              <a:ext cx="108000" cy="0"/>
            </a:xfrm>
            <a:prstGeom prst="line">
              <a:avLst/>
            </a:prstGeom>
            <a:noFill/>
            <a:ln w="22225" cap="flat">
              <a:solidFill>
                <a:schemeClr val="accent3"/>
              </a:solidFill>
              <a:prstDash val="solid"/>
              <a:miter/>
            </a:ln>
          </p:spPr>
        </p:cxnSp>
      </p:grpSp>
      <p:grpSp>
        <p:nvGrpSpPr>
          <p:cNvPr id="92" name="Group 91">
            <a:extLst>
              <a:ext uri="{FF2B5EF4-FFF2-40B4-BE49-F238E27FC236}">
                <a16:creationId xmlns:a16="http://schemas.microsoft.com/office/drawing/2014/main" xmlns="" id="{4262CA80-DC42-4F0C-82BF-EB67A1C1B81F}"/>
              </a:ext>
            </a:extLst>
          </p:cNvPr>
          <p:cNvGrpSpPr/>
          <p:nvPr/>
        </p:nvGrpSpPr>
        <p:grpSpPr>
          <a:xfrm>
            <a:off x="1488913" y="4426158"/>
            <a:ext cx="180000" cy="108000"/>
            <a:chOff x="3231896" y="5733720"/>
            <a:chExt cx="180000" cy="108000"/>
          </a:xfrm>
        </p:grpSpPr>
        <p:cxnSp>
          <p:nvCxnSpPr>
            <p:cNvPr id="93" name="Straight Connector 92">
              <a:extLst>
                <a:ext uri="{FF2B5EF4-FFF2-40B4-BE49-F238E27FC236}">
                  <a16:creationId xmlns:a16="http://schemas.microsoft.com/office/drawing/2014/main" xmlns="" id="{A77312CB-049A-457A-89B5-80B3A8154A0F}"/>
                </a:ext>
              </a:extLst>
            </p:cNvPr>
            <p:cNvCxnSpPr/>
            <p:nvPr/>
          </p:nvCxnSpPr>
          <p:spPr>
            <a:xfrm>
              <a:off x="3231896" y="5787720"/>
              <a:ext cx="180000" cy="0"/>
            </a:xfrm>
            <a:prstGeom prst="line">
              <a:avLst/>
            </a:prstGeom>
            <a:noFill/>
            <a:ln w="22225" cap="flat">
              <a:solidFill>
                <a:srgbClr val="B2C0EC"/>
              </a:solidFill>
              <a:prstDash val="solid"/>
              <a:miter/>
            </a:ln>
          </p:spPr>
        </p:cxnSp>
        <p:cxnSp>
          <p:nvCxnSpPr>
            <p:cNvPr id="94" name="Straight Connector 93">
              <a:extLst>
                <a:ext uri="{FF2B5EF4-FFF2-40B4-BE49-F238E27FC236}">
                  <a16:creationId xmlns:a16="http://schemas.microsoft.com/office/drawing/2014/main" xmlns="" id="{DCFEDB36-19F7-401E-990E-6EFBA4ACD1B5}"/>
                </a:ext>
              </a:extLst>
            </p:cNvPr>
            <p:cNvCxnSpPr>
              <a:cxnSpLocks/>
            </p:cNvCxnSpPr>
            <p:nvPr/>
          </p:nvCxnSpPr>
          <p:spPr>
            <a:xfrm rot="5400000">
              <a:off x="3267896" y="5787720"/>
              <a:ext cx="108000" cy="0"/>
            </a:xfrm>
            <a:prstGeom prst="line">
              <a:avLst/>
            </a:prstGeom>
            <a:noFill/>
            <a:ln w="22225" cap="flat">
              <a:solidFill>
                <a:srgbClr val="B2C0EC"/>
              </a:solidFill>
              <a:prstDash val="solid"/>
              <a:miter/>
            </a:ln>
          </p:spPr>
        </p:cxnSp>
      </p:grpSp>
    </p:spTree>
    <p:extLst>
      <p:ext uri="{BB962C8B-B14F-4D97-AF65-F5344CB8AC3E}">
        <p14:creationId xmlns:p14="http://schemas.microsoft.com/office/powerpoint/2010/main" xmlns="" val="3848040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Sommaire</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fr-FR" sz="1800" dirty="0">
                <a:solidFill>
                  <a:schemeClr val="accent1"/>
                </a:solidFill>
              </a:rPr>
              <a:t>Cancers de l’œsophage et de l’estomac</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3" action="ppaction://hlinksldjump"/>
              </a:rPr>
              <a:t>6</a:t>
            </a:r>
            <a:endParaRPr lang="fr-FR" sz="1800" dirty="0">
              <a:solidFill>
                <a:schemeClr val="accent1"/>
              </a:solidFill>
            </a:endParaRPr>
          </a:p>
          <a:p>
            <a:pPr>
              <a:spcAft>
                <a:spcPts val="1200"/>
              </a:spcAft>
              <a:tabLst>
                <a:tab pos="8256588" algn="r"/>
              </a:tabLst>
            </a:pPr>
            <a:r>
              <a:rPr lang="fr-FR" sz="1800" dirty="0">
                <a:solidFill>
                  <a:schemeClr val="accent1"/>
                </a:solidFill>
              </a:rPr>
              <a:t>Cancers du pancréas, de l’intestin grêle et du tractus hépatobiliaire</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4" action="ppaction://hlinksldjump"/>
              </a:rPr>
              <a:t>34</a:t>
            </a:r>
            <a:endParaRPr lang="fr-FR" sz="1800" u="sng" dirty="0">
              <a:solidFill>
                <a:schemeClr val="accent1"/>
              </a:solidFill>
              <a:uFill>
                <a:solidFill>
                  <a:schemeClr val="accent1"/>
                </a:solidFill>
              </a:uFill>
            </a:endParaRPr>
          </a:p>
          <a:p>
            <a:pPr lvl="1">
              <a:spcAft>
                <a:spcPts val="1200"/>
              </a:spcAft>
              <a:tabLst>
                <a:tab pos="8256588" algn="r"/>
              </a:tabLst>
            </a:pPr>
            <a:r>
              <a:rPr lang="fr-FR" sz="1800" dirty="0">
                <a:solidFill>
                  <a:schemeClr val="accent1"/>
                </a:solidFill>
                <a:uFill>
                  <a:solidFill>
                    <a:schemeClr val="accent1"/>
                  </a:solidFill>
                </a:uFill>
              </a:rPr>
              <a:t>Cancers du pancréas</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5" action="ppaction://hlinksldjump"/>
              </a:rPr>
              <a:t>35</a:t>
            </a:r>
            <a:endParaRPr lang="fr-FR" sz="1800" u="sng" dirty="0">
              <a:solidFill>
                <a:schemeClr val="accent1"/>
              </a:solidFill>
            </a:endParaRPr>
          </a:p>
          <a:p>
            <a:pPr lvl="1">
              <a:spcAft>
                <a:spcPts val="1200"/>
              </a:spcAft>
              <a:tabLst>
                <a:tab pos="8256588" algn="r"/>
              </a:tabLst>
            </a:pPr>
            <a:r>
              <a:rPr lang="fr-FR" sz="1800" dirty="0">
                <a:solidFill>
                  <a:schemeClr val="accent1"/>
                </a:solidFill>
                <a:uFill>
                  <a:solidFill>
                    <a:schemeClr val="accent1"/>
                  </a:solidFill>
                </a:uFill>
              </a:rPr>
              <a:t>Carcinomes hépatocellulaires</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6" action="ppaction://hlinksldjump"/>
              </a:rPr>
              <a:t>43</a:t>
            </a:r>
            <a:endParaRPr lang="fr-FR" sz="1800" dirty="0">
              <a:solidFill>
                <a:schemeClr val="accent1"/>
              </a:solidFill>
              <a:uFill>
                <a:solidFill>
                  <a:schemeClr val="accent1"/>
                </a:solidFill>
              </a:uFill>
            </a:endParaRPr>
          </a:p>
          <a:p>
            <a:pPr lvl="1">
              <a:spcAft>
                <a:spcPts val="1200"/>
              </a:spcAft>
              <a:tabLst>
                <a:tab pos="8256588" algn="r"/>
              </a:tabLst>
            </a:pPr>
            <a:r>
              <a:rPr lang="fr-FR" sz="1800" dirty="0">
                <a:solidFill>
                  <a:schemeClr val="accent1"/>
                </a:solidFill>
                <a:uFill>
                  <a:solidFill>
                    <a:schemeClr val="accent1"/>
                  </a:solidFill>
                </a:uFill>
              </a:rPr>
              <a:t>Cancers des voies biliaires</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7" action="ppaction://hlinksldjump"/>
              </a:rPr>
              <a:t>52</a:t>
            </a:r>
            <a:endParaRPr lang="fr-FR" sz="1800" u="dotted" dirty="0">
              <a:solidFill>
                <a:schemeClr val="accent1"/>
              </a:solidFill>
              <a:uFill>
                <a:solidFill>
                  <a:schemeClr val="accent1"/>
                </a:solidFill>
              </a:uFill>
            </a:endParaRPr>
          </a:p>
          <a:p>
            <a:pPr lvl="1">
              <a:spcAft>
                <a:spcPts val="1200"/>
              </a:spcAft>
              <a:tabLst>
                <a:tab pos="8256588" algn="r"/>
              </a:tabLst>
            </a:pPr>
            <a:r>
              <a:rPr lang="fr-FR" sz="1800" dirty="0">
                <a:solidFill>
                  <a:schemeClr val="accent1"/>
                </a:solidFill>
                <a:uFill>
                  <a:solidFill>
                    <a:schemeClr val="accent1"/>
                  </a:solidFill>
                </a:uFill>
              </a:rPr>
              <a:t>Tumeurs neuroendocrines </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8" action="ppaction://hlinksldjump"/>
              </a:rPr>
              <a:t>61</a:t>
            </a:r>
            <a:endParaRPr lang="fr-FR" sz="1800" dirty="0">
              <a:solidFill>
                <a:schemeClr val="accent1"/>
              </a:solidFill>
            </a:endParaRPr>
          </a:p>
          <a:p>
            <a:pPr>
              <a:spcAft>
                <a:spcPts val="1200"/>
              </a:spcAft>
              <a:tabLst>
                <a:tab pos="8256588" algn="r"/>
              </a:tabLst>
            </a:pPr>
            <a:r>
              <a:rPr lang="fr-FR" sz="1800" dirty="0">
                <a:solidFill>
                  <a:schemeClr val="accent1"/>
                </a:solidFill>
              </a:rPr>
              <a:t>Cancers du côlon, de rectum et de l’anus</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9" action="ppaction://hlinksldjump"/>
              </a:rPr>
              <a:t>66</a:t>
            </a:r>
            <a:endParaRPr lang="fr-FR" sz="1800" u="sng" dirty="0">
              <a:solidFill>
                <a:schemeClr val="accent1"/>
              </a:solidFill>
              <a:uFill>
                <a:solidFill>
                  <a:schemeClr val="accent1"/>
                </a:solidFill>
              </a:uFill>
            </a:endParaRPr>
          </a:p>
        </p:txBody>
      </p:sp>
      <p:sp>
        <p:nvSpPr>
          <p:cNvPr id="6" name="Text Placeholder 6">
            <a:extLst>
              <a:ext uri="{FF2B5EF4-FFF2-40B4-BE49-F238E27FC236}">
                <a16:creationId xmlns:a16="http://schemas.microsoft.com/office/drawing/2014/main" xmlns="" id="{02CCE82A-B586-844E-9964-205C726132BE}"/>
              </a:ext>
            </a:extLst>
          </p:cNvPr>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a:solidFill>
                  <a:srgbClr val="363636"/>
                </a:solidFill>
              </a:rPr>
              <a:t>Note: </a:t>
            </a:r>
            <a:r>
              <a:rPr lang="fr-FR" sz="1100" dirty="0" smtClean="0">
                <a:solidFill>
                  <a:srgbClr val="363636"/>
                </a:solidFill>
              </a:rPr>
              <a:t>pour </a:t>
            </a:r>
            <a:r>
              <a:rPr lang="fr-FR" sz="1100" dirty="0">
                <a:solidFill>
                  <a:srgbClr val="363636"/>
                </a:solidFill>
              </a:rPr>
              <a:t>aller à une section, faire un clic droit sur le chiffre correspondant puis cliquer sur « lien hypertexte »</a:t>
            </a:r>
          </a:p>
        </p:txBody>
      </p:sp>
    </p:spTree>
    <p:custDataLst>
      <p:tags r:id="rId1"/>
    </p:custDataLst>
    <p:extLst>
      <p:ext uri="{BB962C8B-B14F-4D97-AF65-F5344CB8AC3E}">
        <p14:creationId xmlns:p14="http://schemas.microsoft.com/office/powerpoint/2010/main" xmlns=""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a:t>LBA39: </a:t>
            </a:r>
            <a:r>
              <a:rPr lang="fr-FR" dirty="0"/>
              <a:t>Résultats d’étude randomisée d’efficacité et de tolérance d’atézolizumab + bévacizumab chez les patients avec carcinome hépatocellulaire non résécable, non prétraité – Lee M,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r>
              <a:rPr lang="en-GB" b="1" dirty="0"/>
              <a:t> </a:t>
            </a:r>
          </a:p>
        </p:txBody>
      </p:sp>
      <p:sp>
        <p:nvSpPr>
          <p:cNvPr id="5" name="Text Placeholder 4"/>
          <p:cNvSpPr>
            <a:spLocks noGrp="1"/>
          </p:cNvSpPr>
          <p:nvPr>
            <p:ph type="body" sz="quarter" idx="11"/>
          </p:nvPr>
        </p:nvSpPr>
        <p:spPr/>
        <p:txBody>
          <a:bodyPr/>
          <a:lstStyle/>
          <a:p>
            <a:r>
              <a:rPr lang="en-GB" dirty="0"/>
              <a:t>Lee M, et al, Ann Oncol 2019;30(</a:t>
            </a:r>
            <a:r>
              <a:rPr lang="en-GB" dirty="0" err="1"/>
              <a:t>suppl</a:t>
            </a:r>
            <a:r>
              <a:rPr lang="en-GB" dirty="0"/>
              <a:t>):</a:t>
            </a:r>
            <a:r>
              <a:rPr lang="en-GB" dirty="0" err="1"/>
              <a:t>abstr</a:t>
            </a:r>
            <a:r>
              <a:rPr lang="en-GB" dirty="0"/>
              <a:t> LBA39</a:t>
            </a:r>
          </a:p>
        </p:txBody>
      </p:sp>
      <p:graphicFrame>
        <p:nvGraphicFramePr>
          <p:cNvPr id="6" name="Group 88"/>
          <p:cNvGraphicFramePr>
            <a:graphicFrameLocks noGrp="1"/>
          </p:cNvGraphicFramePr>
          <p:nvPr>
            <p:extLst>
              <p:ext uri="{D42A27DB-BD31-4B8C-83A1-F6EECF244321}">
                <p14:modId xmlns:p14="http://schemas.microsoft.com/office/powerpoint/2010/main" xmlns="" val="2943292585"/>
              </p:ext>
            </p:extLst>
          </p:nvPr>
        </p:nvGraphicFramePr>
        <p:xfrm>
          <a:off x="369888" y="1687561"/>
          <a:ext cx="8408989" cy="4128480"/>
        </p:xfrm>
        <a:graphic>
          <a:graphicData uri="http://schemas.openxmlformats.org/drawingml/2006/table">
            <a:tbl>
              <a:tblPr firstRow="1" bandRow="1">
                <a:tableStyleId>{69012ECD-51FC-41F1-AA8D-1B2483CD663E}</a:tableStyleId>
              </a:tblPr>
              <a:tblGrid>
                <a:gridCol w="2691967">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995054">
                  <a:extLst>
                    <a:ext uri="{9D8B030D-6E8A-4147-A177-3AD203B41FA5}">
                      <a16:colId xmlns:a16="http://schemas.microsoft.com/office/drawing/2014/main" xmlns="" val="20002"/>
                    </a:ext>
                  </a:extLst>
                </a:gridCol>
                <a:gridCol w="1740768">
                  <a:extLst>
                    <a:ext uri="{9D8B030D-6E8A-4147-A177-3AD203B41FA5}">
                      <a16:colId xmlns:a16="http://schemas.microsoft.com/office/drawing/2014/main" xmlns="" val="488517834"/>
                    </a:ext>
                  </a:extLst>
                </a:gridCol>
              </a:tblGrid>
              <a:tr h="173999">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Bras 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Bras F</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910163809"/>
                  </a:ext>
                </a:extLst>
              </a:tr>
              <a:tr h="173999">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latin typeface="+mn-lt"/>
                        </a:rPr>
                        <a:t>Atézolizumab + bévacizumab (n=104)</a:t>
                      </a:r>
                      <a:endParaRPr kumimoji="0" lang="fr-FR" sz="1400" b="1" i="0" u="none" strike="noStrike" cap="none" normalizeH="0" baseline="0" noProof="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u="none" strike="noStrike" cap="none" normalizeH="0" baseline="0" noProof="0" dirty="0">
                          <a:ln>
                            <a:noFill/>
                          </a:ln>
                          <a:solidFill>
                            <a:schemeClr val="tx2"/>
                          </a:solidFill>
                          <a:effectLst/>
                          <a:latin typeface="+mn-lt"/>
                        </a:rPr>
                        <a:t>Atézolizumab + bévacizumab (n=60)</a:t>
                      </a:r>
                      <a:endParaRPr kumimoji="0" lang="fr-FR" sz="1400" b="1" i="0" u="none" strike="noStrike" cap="none" normalizeH="0" baseline="0" noProof="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Atézolizumab</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(n=59)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TRO confirmée, n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RC</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RP</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MS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Progression</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Non RC/non progression</a:t>
                      </a:r>
                      <a:endParaRPr kumimoji="0" lang="fr-FR" sz="1400" b="0" i="0" u="none" strike="noStrike" cap="none" normalizeH="0" baseline="0" noProof="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37 (46)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12 (12)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25 (24)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37 (36)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25 (24)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 (20)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 (18)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28 (47)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17 (28)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 (17)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(12)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19 (32)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25 (42)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TCM, 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74 (71)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mn-cs"/>
                        </a:rPr>
                        <a:t>40 (67)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mn-cs"/>
                        </a:rPr>
                        <a:t>29 (49)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Durée de réponse médiane, mois (IC95%)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NE (11,8 - 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 (NE - 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 (3,7 - 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9035201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SSPm, mois (IC95%)</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Taux à 6 mois,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Taux à 12 mois,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7,3 (5,4 - 9,9)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54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87905079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SGm, mois (IC95%)</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Taux à 6 mois,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Taux à 12 mois,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17,1 (13,8 - NE)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82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63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667339893"/>
                  </a:ext>
                </a:extLst>
              </a:tr>
            </a:tbl>
          </a:graphicData>
        </a:graphic>
      </p:graphicFrame>
    </p:spTree>
    <p:extLst>
      <p:ext uri="{BB962C8B-B14F-4D97-AF65-F5344CB8AC3E}">
        <p14:creationId xmlns:p14="http://schemas.microsoft.com/office/powerpoint/2010/main" xmlns="" val="591579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LBA39: Résultats d’étude randomisée d’efficacité et de tolérance d’atézolizumab + bévacizumab chez les patients avec carcinome hépatocellulaire non résécable, non prétraité – Lee M, et al</a:t>
            </a:r>
          </a:p>
        </p:txBody>
      </p:sp>
      <p:sp>
        <p:nvSpPr>
          <p:cNvPr id="3" name="Content Placeholder 2"/>
          <p:cNvSpPr>
            <a:spLocks noGrp="1"/>
          </p:cNvSpPr>
          <p:nvPr>
            <p:ph idx="1"/>
          </p:nvPr>
        </p:nvSpPr>
        <p:spPr/>
        <p:txBody>
          <a:bodyPr/>
          <a:lstStyle/>
          <a:p>
            <a:pPr marL="0" indent="0">
              <a:buNone/>
            </a:pPr>
            <a:r>
              <a:rPr lang="fr-FR" b="1" dirty="0"/>
              <a:t>Résultats</a:t>
            </a:r>
            <a:endParaRPr lang="fr-FR" dirty="0"/>
          </a:p>
          <a:p>
            <a:pPr marL="0" indent="0">
              <a:spcBef>
                <a:spcPts val="18000"/>
              </a:spcBef>
              <a:buNone/>
            </a:pPr>
            <a:r>
              <a:rPr lang="fr-FR" b="1" dirty="0"/>
              <a:t>Conclusion</a:t>
            </a:r>
          </a:p>
          <a:p>
            <a:r>
              <a:rPr lang="fr-FR" b="1" dirty="0"/>
              <a:t>Chez ces patients avec CHC non prétraité non résécable, l’association d’atézolizumab + bévacizumab a montré un profil de tolérance gérable et a démontré une amélioration significative de la SSP comparativement à l’atézolizumab seul, et a permis d’obtenir la SGm la plus élevée rapportée à ce jour</a:t>
            </a:r>
          </a:p>
        </p:txBody>
      </p:sp>
      <p:sp>
        <p:nvSpPr>
          <p:cNvPr id="5" name="Text Placeholder 4"/>
          <p:cNvSpPr>
            <a:spLocks noGrp="1"/>
          </p:cNvSpPr>
          <p:nvPr>
            <p:ph type="body" sz="quarter" idx="11"/>
          </p:nvPr>
        </p:nvSpPr>
        <p:spPr/>
        <p:txBody>
          <a:bodyPr/>
          <a:lstStyle/>
          <a:p>
            <a:r>
              <a:rPr lang="fr-FR" dirty="0"/>
              <a:t>Lee M, et al, Ann </a:t>
            </a:r>
            <a:r>
              <a:rPr lang="fr-FR" dirty="0" err="1"/>
              <a:t>Oncol</a:t>
            </a:r>
            <a:r>
              <a:rPr lang="fr-FR" dirty="0"/>
              <a:t> 2019;30(</a:t>
            </a:r>
            <a:r>
              <a:rPr lang="fr-FR" dirty="0" err="1"/>
              <a:t>suppl</a:t>
            </a:r>
            <a:r>
              <a:rPr lang="fr-FR" dirty="0"/>
              <a:t>):</a:t>
            </a:r>
            <a:r>
              <a:rPr lang="fr-FR" dirty="0" err="1"/>
              <a:t>abstr</a:t>
            </a:r>
            <a:r>
              <a:rPr lang="fr-FR" dirty="0"/>
              <a:t> LBA39</a:t>
            </a:r>
          </a:p>
        </p:txBody>
      </p:sp>
      <p:graphicFrame>
        <p:nvGraphicFramePr>
          <p:cNvPr id="6" name="Group 88"/>
          <p:cNvGraphicFramePr>
            <a:graphicFrameLocks noGrp="1"/>
          </p:cNvGraphicFramePr>
          <p:nvPr>
            <p:extLst>
              <p:ext uri="{D42A27DB-BD31-4B8C-83A1-F6EECF244321}">
                <p14:modId xmlns:p14="http://schemas.microsoft.com/office/powerpoint/2010/main" xmlns="" val="2264739458"/>
              </p:ext>
            </p:extLst>
          </p:nvPr>
        </p:nvGraphicFramePr>
        <p:xfrm>
          <a:off x="369886" y="1601189"/>
          <a:ext cx="8400042" cy="1141440"/>
        </p:xfrm>
        <a:graphic>
          <a:graphicData uri="http://schemas.openxmlformats.org/drawingml/2006/table">
            <a:tbl>
              <a:tblPr firstRow="1" bandRow="1">
                <a:tableStyleId>{69012ECD-51FC-41F1-AA8D-1B2483CD663E}</a:tableStyleId>
              </a:tblPr>
              <a:tblGrid>
                <a:gridCol w="2955205">
                  <a:extLst>
                    <a:ext uri="{9D8B030D-6E8A-4147-A177-3AD203B41FA5}">
                      <a16:colId xmlns:a16="http://schemas.microsoft.com/office/drawing/2014/main" xmlns="" val="20000"/>
                    </a:ext>
                  </a:extLst>
                </a:gridCol>
                <a:gridCol w="3401291">
                  <a:extLst>
                    <a:ext uri="{9D8B030D-6E8A-4147-A177-3AD203B41FA5}">
                      <a16:colId xmlns:a16="http://schemas.microsoft.com/office/drawing/2014/main" xmlns="" val="20001"/>
                    </a:ext>
                  </a:extLst>
                </a:gridCol>
                <a:gridCol w="2043546">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EIs grade 3–4 bras F,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Atézolizumab + bévacizumab (n=60)</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Atézolizumab (n=58)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Protéinurie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3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Hypertension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 (5)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110166375"/>
              </p:ext>
            </p:extLst>
          </p:nvPr>
        </p:nvGraphicFramePr>
        <p:xfrm>
          <a:off x="378833" y="2838422"/>
          <a:ext cx="8400042" cy="856080"/>
        </p:xfrm>
        <a:graphic>
          <a:graphicData uri="http://schemas.openxmlformats.org/drawingml/2006/table">
            <a:tbl>
              <a:tblPr firstRow="1" bandRow="1">
                <a:tableStyleId>{69012ECD-51FC-41F1-AA8D-1B2483CD663E}</a:tableStyleId>
              </a:tblPr>
              <a:tblGrid>
                <a:gridCol w="2955205">
                  <a:extLst>
                    <a:ext uri="{9D8B030D-6E8A-4147-A177-3AD203B41FA5}">
                      <a16:colId xmlns:a16="http://schemas.microsoft.com/office/drawing/2014/main" xmlns="" val="20000"/>
                    </a:ext>
                  </a:extLst>
                </a:gridCol>
                <a:gridCol w="3401291">
                  <a:extLst>
                    <a:ext uri="{9D8B030D-6E8A-4147-A177-3AD203B41FA5}">
                      <a16:colId xmlns:a16="http://schemas.microsoft.com/office/drawing/2014/main" xmlns="" val="20001"/>
                    </a:ext>
                  </a:extLst>
                </a:gridCol>
                <a:gridCol w="2043546">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EIGs grade 3–4 bras F,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Atézolizumab + bévacizumab (n=60)</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Atézolizumab (n=58)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Pneumonie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Fracture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835313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Cancer des voies biliaires</a:t>
            </a:r>
          </a:p>
        </p:txBody>
      </p:sp>
      <p:sp>
        <p:nvSpPr>
          <p:cNvPr id="3" name="Text Placeholder 2"/>
          <p:cNvSpPr>
            <a:spLocks noGrp="1"/>
          </p:cNvSpPr>
          <p:nvPr>
            <p:ph type="body" idx="1"/>
          </p:nvPr>
        </p:nvSpPr>
        <p:spPr/>
        <p:txBody>
          <a:bodyPr/>
          <a:lstStyle/>
          <a:p>
            <a:r>
              <a:rPr lang="fr-FR" b="1" dirty="0"/>
              <a:t>Cancers du pancréas, de l’intestin grêle et du tractus hépatobiliaire</a:t>
            </a:r>
          </a:p>
        </p:txBody>
      </p:sp>
    </p:spTree>
    <p:extLst>
      <p:ext uri="{BB962C8B-B14F-4D97-AF65-F5344CB8AC3E}">
        <p14:creationId xmlns:p14="http://schemas.microsoft.com/office/powerpoint/2010/main" xmlns="" val="1335215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fr-FR" smtClean="0"/>
              <a:t>LBA10_PR: ClarIDHy: étude globale de phase III, randomisée en double aveugle évaluant l’ivosidénib vs placebo chez les patients avec cholangiocarcinome avancé porteur d’une mutation de l’isocitrate déshydrogénase 1 (IDH1) – Abou-Alfa GK, et al</a:t>
            </a:r>
            <a:endParaRPr lang="fr-FR" dirty="0"/>
          </a:p>
        </p:txBody>
      </p:sp>
      <p:sp>
        <p:nvSpPr>
          <p:cNvPr id="3" name="Content Placeholder 2"/>
          <p:cNvSpPr>
            <a:spLocks noGrp="1"/>
          </p:cNvSpPr>
          <p:nvPr>
            <p:ph idx="1"/>
          </p:nvPr>
        </p:nvSpPr>
        <p:spPr>
          <a:xfrm>
            <a:off x="365124" y="1254035"/>
            <a:ext cx="8522610" cy="4746172"/>
          </a:xfrm>
        </p:spPr>
        <p:txBody>
          <a:bodyPr/>
          <a:lstStyle/>
          <a:p>
            <a:pPr marL="0" indent="0">
              <a:buNone/>
            </a:pPr>
            <a:r>
              <a:rPr lang="fr-FR" b="1" dirty="0" smtClean="0"/>
              <a:t>Objectif</a:t>
            </a:r>
          </a:p>
          <a:p>
            <a:r>
              <a:rPr lang="fr-FR" dirty="0" smtClean="0"/>
              <a:t>Etudier l'efficacité et la tolérance de l’</a:t>
            </a:r>
            <a:r>
              <a:rPr lang="fr-FR" dirty="0" err="1" smtClean="0"/>
              <a:t>ivosidénib</a:t>
            </a:r>
            <a:r>
              <a:rPr lang="fr-FR" dirty="0" smtClean="0"/>
              <a:t> chez des patients avec </a:t>
            </a:r>
            <a:r>
              <a:rPr lang="fr-FR" dirty="0" err="1" smtClean="0"/>
              <a:t>cholangiocarcinome</a:t>
            </a:r>
            <a:r>
              <a:rPr lang="fr-FR" dirty="0" smtClean="0"/>
              <a:t> avancé et mutation IDH1</a:t>
            </a:r>
            <a:endParaRPr lang="fr-FR" dirty="0"/>
          </a:p>
        </p:txBody>
      </p:sp>
      <p:sp>
        <p:nvSpPr>
          <p:cNvPr id="5" name="Text Placeholder 4"/>
          <p:cNvSpPr>
            <a:spLocks noGrp="1"/>
          </p:cNvSpPr>
          <p:nvPr>
            <p:ph type="body" sz="quarter" idx="11"/>
          </p:nvPr>
        </p:nvSpPr>
        <p:spPr>
          <a:xfrm>
            <a:off x="4398366" y="6096000"/>
            <a:ext cx="4380510" cy="487363"/>
          </a:xfrm>
        </p:spPr>
        <p:txBody>
          <a:bodyPr/>
          <a:lstStyle/>
          <a:p>
            <a:r>
              <a:rPr lang="fr-FR" smtClean="0"/>
              <a:t>Abou-Alfa GK, et al, Ann Oncol 2019;30(suppl):abstr LBA10_PR</a:t>
            </a:r>
            <a:endParaRPr lang="fr-FR" dirty="0"/>
          </a:p>
        </p:txBody>
      </p:sp>
      <p:sp>
        <p:nvSpPr>
          <p:cNvPr id="6" name="Rectangle 9"/>
          <p:cNvSpPr txBox="1">
            <a:spLocks noChangeArrowheads="1"/>
          </p:cNvSpPr>
          <p:nvPr/>
        </p:nvSpPr>
        <p:spPr bwMode="auto">
          <a:xfrm>
            <a:off x="267689" y="5389574"/>
            <a:ext cx="4130676" cy="619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SSP </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Content Placeholder 26"/>
          <p:cNvSpPr txBox="1">
            <a:spLocks/>
          </p:cNvSpPr>
          <p:nvPr/>
        </p:nvSpPr>
        <p:spPr>
          <a:xfrm>
            <a:off x="4180878" y="5389574"/>
            <a:ext cx="4495800" cy="65961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lvl="0">
              <a:buClr>
                <a:srgbClr val="043882"/>
              </a:buClr>
              <a:defRPr/>
            </a:pPr>
            <a:r>
              <a:rPr kumimoji="0" lang="fr-FR" sz="1600" b="0" i="0" u="none" strike="noStrike" kern="1200" cap="none" spc="0" normalizeH="0" baseline="0" noProof="0" dirty="0" smtClean="0">
                <a:ln>
                  <a:noFill/>
                </a:ln>
                <a:solidFill>
                  <a:srgbClr val="4D4D4D"/>
                </a:solidFill>
                <a:effectLst/>
                <a:uLnTx/>
                <a:uFillTx/>
                <a:latin typeface="Arial"/>
                <a:cs typeface="Arial"/>
              </a:rPr>
              <a:t>SG</a:t>
            </a:r>
            <a:r>
              <a:rPr kumimoji="0" lang="fr-FR" sz="1600" b="0" i="0" u="none" strike="noStrike" kern="1200" cap="none" spc="0" normalizeH="0" baseline="0" noProof="0" dirty="0">
                <a:ln>
                  <a:noFill/>
                </a:ln>
                <a:solidFill>
                  <a:srgbClr val="4D4D4D"/>
                </a:solidFill>
                <a:effectLst/>
                <a:uLnTx/>
                <a:uFillTx/>
                <a:latin typeface="Arial"/>
                <a:cs typeface="Arial"/>
              </a:rPr>
              <a:t>, TR</a:t>
            </a:r>
            <a:r>
              <a:rPr lang="fr-FR" dirty="0">
                <a:latin typeface="Arial"/>
                <a:cs typeface="Arial"/>
              </a:rPr>
              <a:t>O, QoL, </a:t>
            </a:r>
            <a:r>
              <a:rPr kumimoji="0" lang="fr-FR" sz="1600" b="0" i="0" u="none" strike="noStrike" kern="1200" cap="none" spc="0" normalizeH="0" baseline="0" noProof="0" dirty="0">
                <a:ln>
                  <a:noFill/>
                </a:ln>
                <a:solidFill>
                  <a:srgbClr val="4D4D4D"/>
                </a:solidFill>
                <a:effectLst/>
                <a:uLnTx/>
                <a:uFillTx/>
                <a:latin typeface="Arial"/>
                <a:cs typeface="Arial"/>
              </a:rPr>
              <a:t>tolérance</a:t>
            </a:r>
          </a:p>
        </p:txBody>
      </p:sp>
      <p:sp>
        <p:nvSpPr>
          <p:cNvPr id="20" name="Oval 14"/>
          <p:cNvSpPr>
            <a:spLocks noChangeArrowheads="1"/>
          </p:cNvSpPr>
          <p:nvPr/>
        </p:nvSpPr>
        <p:spPr bwMode="auto">
          <a:xfrm>
            <a:off x="3485133" y="345291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zh-CN" sz="1600" b="1" dirty="0">
                <a:solidFill>
                  <a:srgbClr val="043882"/>
                </a:solidFill>
                <a:latin typeface="Arial"/>
                <a:ea typeface="SimSun" pitchFamily="2" charset="-122"/>
                <a:cs typeface="Arial"/>
              </a:rPr>
              <a:t>2</a:t>
            </a: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a:t>
            </a:r>
          </a:p>
        </p:txBody>
      </p:sp>
      <p:cxnSp>
        <p:nvCxnSpPr>
          <p:cNvPr id="25" name="AutoShape 15"/>
          <p:cNvCxnSpPr>
            <a:cxnSpLocks noChangeShapeType="1"/>
            <a:stCxn id="20" idx="0"/>
            <a:endCxn id="35" idx="1"/>
          </p:cNvCxnSpPr>
          <p:nvPr/>
        </p:nvCxnSpPr>
        <p:spPr bwMode="auto">
          <a:xfrm rot="5400000" flipH="1" flipV="1">
            <a:off x="3682270" y="2841877"/>
            <a:ext cx="705694" cy="516372"/>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bwMode="auto">
          <a:xfrm>
            <a:off x="4283846" y="3395161"/>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fr-FR" sz="1100" b="1" dirty="0">
                <a:solidFill>
                  <a:srgbClr val="043882"/>
                </a:solidFill>
                <a:latin typeface="Arial"/>
                <a:cs typeface="Arial"/>
              </a:rPr>
              <a:t>Stratification</a:t>
            </a:r>
            <a:endParaRPr kumimoji="0" lang="fr-FR" sz="11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100" dirty="0">
                <a:solidFill>
                  <a:srgbClr val="4D4D4D"/>
                </a:solidFill>
                <a:latin typeface="Arial"/>
                <a:cs typeface="Arial"/>
              </a:rPr>
              <a:t>Nombre de lignes antérieures</a:t>
            </a:r>
            <a:endParaRPr kumimoji="0" lang="fr-FR" sz="1100" b="0" i="0" u="none" strike="noStrike" kern="1200" cap="none" spc="0" normalizeH="0" baseline="0" noProof="0" dirty="0">
              <a:ln>
                <a:noFill/>
              </a:ln>
              <a:solidFill>
                <a:srgbClr val="4D4D4D"/>
              </a:solidFill>
              <a:effectLst/>
              <a:uLnTx/>
              <a:uFillTx/>
              <a:latin typeface="Arial"/>
              <a:cs typeface="Arial"/>
            </a:endParaRPr>
          </a:p>
        </p:txBody>
      </p:sp>
      <p:cxnSp>
        <p:nvCxnSpPr>
          <p:cNvPr id="31" name="AutoShape 19"/>
          <p:cNvCxnSpPr>
            <a:cxnSpLocks noChangeShapeType="1"/>
            <a:stCxn id="37" idx="3"/>
            <a:endCxn id="20" idx="2"/>
          </p:cNvCxnSpPr>
          <p:nvPr/>
        </p:nvCxnSpPr>
        <p:spPr bwMode="auto">
          <a:xfrm flipV="1">
            <a:off x="3376274" y="3745010"/>
            <a:ext cx="108859" cy="1"/>
          </a:xfrm>
          <a:prstGeom prst="straightConnector1">
            <a:avLst/>
          </a:prstGeom>
          <a:noFill/>
          <a:ln w="57150">
            <a:solidFill>
              <a:schemeClr val="bg2">
                <a:lumMod val="60000"/>
                <a:lumOff val="40000"/>
              </a:schemeClr>
            </a:solidFill>
            <a:round/>
            <a:headEnd type="none" w="med" len="med"/>
            <a:tailEnd type="none" w="med" len="med"/>
          </a:ln>
        </p:spPr>
      </p:cxnSp>
      <p:sp>
        <p:nvSpPr>
          <p:cNvPr id="35" name="AutoShape 8"/>
          <p:cNvSpPr>
            <a:spLocks noChangeArrowheads="1"/>
          </p:cNvSpPr>
          <p:nvPr/>
        </p:nvSpPr>
        <p:spPr bwMode="auto">
          <a:xfrm>
            <a:off x="4293303" y="2392583"/>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latin typeface="Arial"/>
                <a:ea typeface="SimSun" pitchFamily="2" charset="-122"/>
                <a:cs typeface="Arial"/>
              </a:rPr>
              <a:t>I</a:t>
            </a:r>
            <a:r>
              <a:rPr kumimoji="0" lang="fr-FR" altLang="zh-CN" sz="1800" b="0" i="0" u="none" strike="noStrike" kern="1200" cap="none" spc="0" normalizeH="0" baseline="0" noProof="0" dirty="0" err="1">
                <a:ln>
                  <a:noFill/>
                </a:ln>
                <a:solidFill>
                  <a:srgbClr val="FFFFFF"/>
                </a:solidFill>
                <a:effectLst/>
                <a:uLnTx/>
                <a:uFillTx/>
                <a:latin typeface="Arial"/>
                <a:ea typeface="SimSun" pitchFamily="2" charset="-122"/>
                <a:cs typeface="Arial"/>
              </a:rPr>
              <a:t>vosidénib</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500</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mg/j (n=124)</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37" name="AutoShape 9"/>
          <p:cNvSpPr>
            <a:spLocks noChangeArrowheads="1"/>
          </p:cNvSpPr>
          <p:nvPr/>
        </p:nvSpPr>
        <p:spPr bwMode="auto">
          <a:xfrm>
            <a:off x="267689" y="2407465"/>
            <a:ext cx="3108585"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Cholangiocarcinome avancé</a:t>
            </a:r>
          </a:p>
          <a:p>
            <a:pPr marL="228600" lvl="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Statut mutationnel IDH1 par NGS</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1–2 lignes antérieures (au moins 1 ligne contenant gemcitabine</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 ou 5FU)</a:t>
            </a:r>
            <a:endParaRPr lang="fr-FR" altLang="zh-CN" sz="1600" baseline="0" dirty="0">
              <a:solidFill>
                <a:srgbClr val="FFFFFF"/>
              </a:solidFill>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ECOG</a:t>
            </a:r>
            <a:r>
              <a:rPr lang="fr-FR" altLang="zh-CN" sz="1600" dirty="0">
                <a:solidFill>
                  <a:srgbClr val="FFFFFF"/>
                </a:solidFill>
                <a:latin typeface="Arial"/>
                <a:ea typeface="SimSun" pitchFamily="2" charset="-122"/>
                <a:cs typeface="Arial"/>
              </a:rPr>
              <a:t> PS 0–1 </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(n=185)</a:t>
            </a:r>
          </a:p>
        </p:txBody>
      </p:sp>
      <p:cxnSp>
        <p:nvCxnSpPr>
          <p:cNvPr id="38" name="AutoShape 16"/>
          <p:cNvCxnSpPr>
            <a:cxnSpLocks noChangeShapeType="1"/>
            <a:stCxn id="20" idx="4"/>
            <a:endCxn id="41" idx="1"/>
          </p:cNvCxnSpPr>
          <p:nvPr/>
        </p:nvCxnSpPr>
        <p:spPr bwMode="auto">
          <a:xfrm rot="16200000" flipH="1">
            <a:off x="3711145" y="4102896"/>
            <a:ext cx="647944" cy="516372"/>
          </a:xfrm>
          <a:prstGeom prst="bentConnector2">
            <a:avLst/>
          </a:prstGeom>
          <a:noFill/>
          <a:ln w="57150">
            <a:solidFill>
              <a:schemeClr val="bg2">
                <a:lumMod val="60000"/>
                <a:lumOff val="40000"/>
              </a:schemeClr>
            </a:solidFill>
            <a:round/>
            <a:headEnd/>
            <a:tailEnd type="triangle" w="med" len="med"/>
          </a:ln>
        </p:spPr>
      </p:cxnSp>
      <p:sp>
        <p:nvSpPr>
          <p:cNvPr id="41" name="AutoShape 12"/>
          <p:cNvSpPr>
            <a:spLocks noChangeArrowheads="1"/>
          </p:cNvSpPr>
          <p:nvPr/>
        </p:nvSpPr>
        <p:spPr bwMode="auto">
          <a:xfrm>
            <a:off x="4293303" y="4330421"/>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Placebo</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(n=61)</a:t>
            </a:r>
          </a:p>
        </p:txBody>
      </p:sp>
      <p:cxnSp>
        <p:nvCxnSpPr>
          <p:cNvPr id="42" name="AutoShape 15"/>
          <p:cNvCxnSpPr>
            <a:cxnSpLocks noChangeShapeType="1"/>
            <a:stCxn id="41" idx="3"/>
            <a:endCxn id="35" idx="3"/>
          </p:cNvCxnSpPr>
          <p:nvPr/>
        </p:nvCxnSpPr>
        <p:spPr bwMode="auto">
          <a:xfrm flipV="1">
            <a:off x="7442177" y="2747216"/>
            <a:ext cx="1858" cy="1937838"/>
          </a:xfrm>
          <a:prstGeom prst="bentConnector3">
            <a:avLst>
              <a:gd name="adj1" fmla="val 12403552"/>
            </a:avLst>
          </a:prstGeom>
          <a:noFill/>
          <a:ln w="57150">
            <a:solidFill>
              <a:schemeClr val="bg2">
                <a:lumMod val="60000"/>
                <a:lumOff val="40000"/>
              </a:schemeClr>
            </a:solidFill>
            <a:round/>
            <a:headEnd/>
            <a:tailEnd type="triangle" w="med" len="med"/>
          </a:ln>
        </p:spPr>
      </p:cxnSp>
      <p:sp>
        <p:nvSpPr>
          <p:cNvPr id="13" name="TextBox 12"/>
          <p:cNvSpPr txBox="1"/>
          <p:nvPr/>
        </p:nvSpPr>
        <p:spPr>
          <a:xfrm>
            <a:off x="7682728" y="3239081"/>
            <a:ext cx="1377300" cy="954107"/>
          </a:xfrm>
          <a:prstGeom prst="rect">
            <a:avLst/>
          </a:prstGeom>
          <a:noFill/>
        </p:spPr>
        <p:txBody>
          <a:bodyPr wrap="none" rtlCol="0">
            <a:spAutoFit/>
          </a:bodyPr>
          <a:lstStyle/>
          <a:p>
            <a:pPr algn="ctr"/>
            <a:r>
              <a:rPr lang="fr-FR" sz="1400" dirty="0"/>
              <a:t>Crossover </a:t>
            </a:r>
            <a:br>
              <a:rPr lang="fr-FR" sz="1400" dirty="0"/>
            </a:br>
            <a:r>
              <a:rPr lang="fr-FR" sz="1400" dirty="0"/>
              <a:t>possible à </a:t>
            </a:r>
            <a:br>
              <a:rPr lang="fr-FR" sz="1400" dirty="0"/>
            </a:br>
            <a:r>
              <a:rPr lang="fr-FR" sz="1400" dirty="0"/>
              <a:t>progression</a:t>
            </a:r>
          </a:p>
          <a:p>
            <a:pPr algn="ctr"/>
            <a:r>
              <a:rPr lang="fr-FR" sz="1400" dirty="0"/>
              <a:t>radiographique</a:t>
            </a:r>
          </a:p>
        </p:txBody>
      </p:sp>
    </p:spTree>
    <p:extLst>
      <p:ext uri="{BB962C8B-B14F-4D97-AF65-F5344CB8AC3E}">
        <p14:creationId xmlns:p14="http://schemas.microsoft.com/office/powerpoint/2010/main" xmlns="" val="1843188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fr-FR" dirty="0"/>
              <a:t>LBA10_PR: </a:t>
            </a:r>
            <a:r>
              <a:rPr lang="fr-FR" dirty="0" err="1"/>
              <a:t>ClarIDHy</a:t>
            </a:r>
            <a:r>
              <a:rPr lang="fr-FR" dirty="0"/>
              <a:t>: étude globale de phase III, randomisée en double aveugle évaluant l’</a:t>
            </a:r>
            <a:r>
              <a:rPr lang="fr-FR" dirty="0" err="1"/>
              <a:t>ivosidénib</a:t>
            </a:r>
            <a:r>
              <a:rPr lang="fr-FR" dirty="0"/>
              <a:t> vs placebo chez les patients avec cholangiocarcinome avancé porteur d’une mutation de l’</a:t>
            </a:r>
            <a:r>
              <a:rPr lang="fr-FR" dirty="0" err="1"/>
              <a:t>isocitrate</a:t>
            </a:r>
            <a:r>
              <a:rPr lang="fr-FR" dirty="0"/>
              <a:t> déshydrogénase 1 (IDH1) – Abou-Alfa GK,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a:xfrm>
            <a:off x="4398366" y="6096000"/>
            <a:ext cx="4380510" cy="487363"/>
          </a:xfrm>
        </p:spPr>
        <p:txBody>
          <a:bodyPr/>
          <a:lstStyle/>
          <a:p>
            <a:r>
              <a:rPr lang="fr-FR" dirty="0"/>
              <a:t>Abou-Alfa GK, et al, Ann </a:t>
            </a:r>
            <a:r>
              <a:rPr lang="fr-FR" dirty="0" err="1"/>
              <a:t>Oncol</a:t>
            </a:r>
            <a:r>
              <a:rPr lang="fr-FR" dirty="0"/>
              <a:t> 2019;30(</a:t>
            </a:r>
            <a:r>
              <a:rPr lang="fr-FR" dirty="0" err="1"/>
              <a:t>suppl</a:t>
            </a:r>
            <a:r>
              <a:rPr lang="fr-FR" dirty="0"/>
              <a:t>):</a:t>
            </a:r>
            <a:r>
              <a:rPr lang="fr-FR" dirty="0" err="1"/>
              <a:t>abstr</a:t>
            </a:r>
            <a:r>
              <a:rPr lang="fr-FR" dirty="0"/>
              <a:t> LBA10_PR</a:t>
            </a:r>
          </a:p>
        </p:txBody>
      </p:sp>
      <p:sp>
        <p:nvSpPr>
          <p:cNvPr id="8" name="TextBox 7"/>
          <p:cNvSpPr txBox="1"/>
          <p:nvPr/>
        </p:nvSpPr>
        <p:spPr>
          <a:xfrm>
            <a:off x="4275285" y="1573967"/>
            <a:ext cx="593432" cy="338554"/>
          </a:xfrm>
          <a:prstGeom prst="rect">
            <a:avLst/>
          </a:prstGeom>
          <a:noFill/>
        </p:spPr>
        <p:txBody>
          <a:bodyPr wrap="none" rtlCol="0">
            <a:spAutoFit/>
          </a:bodyPr>
          <a:lstStyle/>
          <a:p>
            <a:pPr algn="ctr"/>
            <a:r>
              <a:rPr lang="fr-FR" sz="1600" b="1" dirty="0"/>
              <a:t>SSP</a:t>
            </a:r>
          </a:p>
        </p:txBody>
      </p:sp>
      <p:sp>
        <p:nvSpPr>
          <p:cNvPr id="7" name="Freeform 21">
            <a:extLst>
              <a:ext uri="{FF2B5EF4-FFF2-40B4-BE49-F238E27FC236}">
                <a16:creationId xmlns:a16="http://schemas.microsoft.com/office/drawing/2014/main" xmlns="" id="{0347C0F2-21E6-4291-9B2D-D77A68465DC0}"/>
              </a:ext>
            </a:extLst>
          </p:cNvPr>
          <p:cNvSpPr>
            <a:spLocks/>
          </p:cNvSpPr>
          <p:nvPr/>
        </p:nvSpPr>
        <p:spPr bwMode="auto">
          <a:xfrm>
            <a:off x="970519" y="2542057"/>
            <a:ext cx="6385535" cy="26035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9" name="TextBox 8">
            <a:extLst>
              <a:ext uri="{FF2B5EF4-FFF2-40B4-BE49-F238E27FC236}">
                <a16:creationId xmlns:a16="http://schemas.microsoft.com/office/drawing/2014/main" xmlns="" id="{E55DC869-B66B-4D89-A43F-F095994423EA}"/>
              </a:ext>
            </a:extLst>
          </p:cNvPr>
          <p:cNvSpPr txBox="1"/>
          <p:nvPr/>
        </p:nvSpPr>
        <p:spPr>
          <a:xfrm rot="16200000">
            <a:off x="152661" y="3698145"/>
            <a:ext cx="479802"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400" dirty="0">
                <a:solidFill>
                  <a:srgbClr val="4D4D4D"/>
                </a:solidFill>
                <a:cs typeface="Arial" panose="020B0604020202020204" pitchFamily="34" charset="0"/>
              </a:rPr>
              <a:t>SSP </a:t>
            </a:r>
          </a:p>
        </p:txBody>
      </p:sp>
      <p:sp>
        <p:nvSpPr>
          <p:cNvPr id="10" name="TextBox 9">
            <a:extLst>
              <a:ext uri="{FF2B5EF4-FFF2-40B4-BE49-F238E27FC236}">
                <a16:creationId xmlns:a16="http://schemas.microsoft.com/office/drawing/2014/main" xmlns="" id="{8CC04A69-BFA3-485C-B278-74FA67D9469F}"/>
              </a:ext>
            </a:extLst>
          </p:cNvPr>
          <p:cNvSpPr txBox="1"/>
          <p:nvPr/>
        </p:nvSpPr>
        <p:spPr>
          <a:xfrm>
            <a:off x="552338" y="2395152"/>
            <a:ext cx="321169"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1,0</a:t>
            </a:r>
          </a:p>
        </p:txBody>
      </p:sp>
      <p:sp>
        <p:nvSpPr>
          <p:cNvPr id="11" name="TextBox 10">
            <a:extLst>
              <a:ext uri="{FF2B5EF4-FFF2-40B4-BE49-F238E27FC236}">
                <a16:creationId xmlns:a16="http://schemas.microsoft.com/office/drawing/2014/main" xmlns="" id="{26B3D058-82F0-4130-A4B1-13B4B778B139}"/>
              </a:ext>
            </a:extLst>
          </p:cNvPr>
          <p:cNvSpPr txBox="1"/>
          <p:nvPr/>
        </p:nvSpPr>
        <p:spPr>
          <a:xfrm>
            <a:off x="552345" y="2930532"/>
            <a:ext cx="321169"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0,8</a:t>
            </a:r>
          </a:p>
        </p:txBody>
      </p:sp>
      <p:sp>
        <p:nvSpPr>
          <p:cNvPr id="12" name="TextBox 11">
            <a:extLst>
              <a:ext uri="{FF2B5EF4-FFF2-40B4-BE49-F238E27FC236}">
                <a16:creationId xmlns:a16="http://schemas.microsoft.com/office/drawing/2014/main" xmlns="" id="{BDB381E1-DC15-4644-BE9F-A4C9EE986CFA}"/>
              </a:ext>
            </a:extLst>
          </p:cNvPr>
          <p:cNvSpPr txBox="1"/>
          <p:nvPr/>
        </p:nvSpPr>
        <p:spPr>
          <a:xfrm>
            <a:off x="552345" y="3439757"/>
            <a:ext cx="321169"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0,6</a:t>
            </a:r>
          </a:p>
        </p:txBody>
      </p:sp>
      <p:sp>
        <p:nvSpPr>
          <p:cNvPr id="13" name="TextBox 12">
            <a:extLst>
              <a:ext uri="{FF2B5EF4-FFF2-40B4-BE49-F238E27FC236}">
                <a16:creationId xmlns:a16="http://schemas.microsoft.com/office/drawing/2014/main" xmlns="" id="{E36F541C-9D9A-414A-B576-E90DB627F3D2}"/>
              </a:ext>
            </a:extLst>
          </p:cNvPr>
          <p:cNvSpPr txBox="1"/>
          <p:nvPr/>
        </p:nvSpPr>
        <p:spPr>
          <a:xfrm>
            <a:off x="552345" y="3965448"/>
            <a:ext cx="321169"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0,4</a:t>
            </a:r>
          </a:p>
        </p:txBody>
      </p:sp>
      <p:sp>
        <p:nvSpPr>
          <p:cNvPr id="14" name="TextBox 13">
            <a:extLst>
              <a:ext uri="{FF2B5EF4-FFF2-40B4-BE49-F238E27FC236}">
                <a16:creationId xmlns:a16="http://schemas.microsoft.com/office/drawing/2014/main" xmlns="" id="{4B5F2F00-37FF-4B51-94C4-110FF474EDC4}"/>
              </a:ext>
            </a:extLst>
          </p:cNvPr>
          <p:cNvSpPr txBox="1"/>
          <p:nvPr/>
        </p:nvSpPr>
        <p:spPr>
          <a:xfrm>
            <a:off x="552345" y="4480160"/>
            <a:ext cx="321169"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0,2</a:t>
            </a:r>
          </a:p>
        </p:txBody>
      </p:sp>
      <p:sp>
        <p:nvSpPr>
          <p:cNvPr id="15" name="TextBox 14">
            <a:extLst>
              <a:ext uri="{FF2B5EF4-FFF2-40B4-BE49-F238E27FC236}">
                <a16:creationId xmlns:a16="http://schemas.microsoft.com/office/drawing/2014/main" xmlns="" id="{71E1291E-270D-4CC7-9A32-6DF1E9253D29}"/>
              </a:ext>
            </a:extLst>
          </p:cNvPr>
          <p:cNvSpPr txBox="1"/>
          <p:nvPr/>
        </p:nvSpPr>
        <p:spPr>
          <a:xfrm>
            <a:off x="701445" y="5000360"/>
            <a:ext cx="172089" cy="288147"/>
          </a:xfrm>
          <a:prstGeom prst="rect">
            <a:avLst/>
          </a:prstGeom>
          <a:noFill/>
        </p:spPr>
        <p:txBody>
          <a:bodyPr wrap="none" lIns="36000" tIns="36000" rIns="36000" bIns="36000" rtlCol="0" anchor="ctr" anchorCtr="0">
            <a:spAutoFit/>
          </a:bodyPr>
          <a:lstStyle/>
          <a:p>
            <a:pPr algn="r"/>
            <a:r>
              <a:rPr lang="fr-FR" sz="1400" dirty="0">
                <a:solidFill>
                  <a:srgbClr val="4D4D4D"/>
                </a:solidFill>
                <a:cs typeface="Arial" panose="020B0604020202020204" pitchFamily="34" charset="0"/>
              </a:rPr>
              <a:t>0</a:t>
            </a:r>
          </a:p>
        </p:txBody>
      </p:sp>
      <p:sp>
        <p:nvSpPr>
          <p:cNvPr id="16" name="TextBox 15">
            <a:extLst>
              <a:ext uri="{FF2B5EF4-FFF2-40B4-BE49-F238E27FC236}">
                <a16:creationId xmlns:a16="http://schemas.microsoft.com/office/drawing/2014/main" xmlns="" id="{4C48D6B9-6017-49CF-8A32-16F328CB0E1C}"/>
              </a:ext>
            </a:extLst>
          </p:cNvPr>
          <p:cNvSpPr txBox="1"/>
          <p:nvPr/>
        </p:nvSpPr>
        <p:spPr>
          <a:xfrm>
            <a:off x="2287765" y="2200211"/>
            <a:ext cx="990977" cy="307777"/>
          </a:xfrm>
          <a:prstGeom prst="rect">
            <a:avLst/>
          </a:prstGeom>
          <a:noFill/>
        </p:spPr>
        <p:txBody>
          <a:bodyPr wrap="none" rtlCol="0">
            <a:spAutoFit/>
          </a:bodyPr>
          <a:lstStyle/>
          <a:p>
            <a:r>
              <a:rPr lang="fr-FR" sz="1400" dirty="0"/>
              <a:t>Ivosidénib</a:t>
            </a:r>
          </a:p>
        </p:txBody>
      </p:sp>
      <p:sp>
        <p:nvSpPr>
          <p:cNvPr id="17" name="TextBox 16">
            <a:extLst>
              <a:ext uri="{FF2B5EF4-FFF2-40B4-BE49-F238E27FC236}">
                <a16:creationId xmlns:a16="http://schemas.microsoft.com/office/drawing/2014/main" xmlns="" id="{AA9CDC58-36FE-487A-91A6-A96248139F1E}"/>
              </a:ext>
            </a:extLst>
          </p:cNvPr>
          <p:cNvSpPr txBox="1"/>
          <p:nvPr/>
        </p:nvSpPr>
        <p:spPr>
          <a:xfrm>
            <a:off x="2287765" y="2433920"/>
            <a:ext cx="832279" cy="307777"/>
          </a:xfrm>
          <a:prstGeom prst="rect">
            <a:avLst/>
          </a:prstGeom>
          <a:noFill/>
        </p:spPr>
        <p:txBody>
          <a:bodyPr wrap="none" rtlCol="0">
            <a:spAutoFit/>
          </a:bodyPr>
          <a:lstStyle/>
          <a:p>
            <a:r>
              <a:rPr lang="fr-FR" sz="1400" dirty="0"/>
              <a:t>Placebo</a:t>
            </a:r>
          </a:p>
        </p:txBody>
      </p:sp>
      <p:cxnSp>
        <p:nvCxnSpPr>
          <p:cNvPr id="18" name="Straight Connector 17">
            <a:extLst>
              <a:ext uri="{FF2B5EF4-FFF2-40B4-BE49-F238E27FC236}">
                <a16:creationId xmlns:a16="http://schemas.microsoft.com/office/drawing/2014/main" xmlns="" id="{303BC0F7-D2A5-4855-AE36-355A3F6E1A76}"/>
              </a:ext>
            </a:extLst>
          </p:cNvPr>
          <p:cNvCxnSpPr/>
          <p:nvPr/>
        </p:nvCxnSpPr>
        <p:spPr>
          <a:xfrm>
            <a:off x="1959227" y="2558129"/>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B0A7C425-AC2E-44D4-8224-BBAAFE531359}"/>
              </a:ext>
            </a:extLst>
          </p:cNvPr>
          <p:cNvGrpSpPr/>
          <p:nvPr/>
        </p:nvGrpSpPr>
        <p:grpSpPr>
          <a:xfrm>
            <a:off x="786062" y="2338710"/>
            <a:ext cx="7537702" cy="3884588"/>
            <a:chOff x="1346893" y="2005335"/>
            <a:chExt cx="6280081" cy="3884588"/>
          </a:xfrm>
        </p:grpSpPr>
        <p:sp>
          <p:nvSpPr>
            <p:cNvPr id="20" name="Line 6">
              <a:extLst>
                <a:ext uri="{FF2B5EF4-FFF2-40B4-BE49-F238E27FC236}">
                  <a16:creationId xmlns:a16="http://schemas.microsoft.com/office/drawing/2014/main" xmlns="" id="{B8EE579F-2B59-4141-92C9-C21C9EFB165B}"/>
                </a:ext>
              </a:extLst>
            </p:cNvPr>
            <p:cNvSpPr>
              <a:spLocks noChangeShapeType="1"/>
            </p:cNvSpPr>
            <p:nvPr/>
          </p:nvSpPr>
          <p:spPr bwMode="auto">
            <a:xfrm>
              <a:off x="1431279" y="2208681"/>
              <a:ext cx="59987"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1" name="Line 7">
              <a:extLst>
                <a:ext uri="{FF2B5EF4-FFF2-40B4-BE49-F238E27FC236}">
                  <a16:creationId xmlns:a16="http://schemas.microsoft.com/office/drawing/2014/main" xmlns="" id="{0E5C4AFE-A3E4-4862-BEEB-A6E31868E365}"/>
                </a:ext>
              </a:extLst>
            </p:cNvPr>
            <p:cNvSpPr>
              <a:spLocks noChangeShapeType="1"/>
            </p:cNvSpPr>
            <p:nvPr/>
          </p:nvSpPr>
          <p:spPr bwMode="auto">
            <a:xfrm>
              <a:off x="1431279" y="2742087"/>
              <a:ext cx="59987"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2" name="Line 8">
              <a:extLst>
                <a:ext uri="{FF2B5EF4-FFF2-40B4-BE49-F238E27FC236}">
                  <a16:creationId xmlns:a16="http://schemas.microsoft.com/office/drawing/2014/main" xmlns="" id="{FEEA86BE-1086-4A5D-BF64-538744EF652D}"/>
                </a:ext>
              </a:extLst>
            </p:cNvPr>
            <p:cNvSpPr>
              <a:spLocks noChangeShapeType="1"/>
            </p:cNvSpPr>
            <p:nvPr/>
          </p:nvSpPr>
          <p:spPr bwMode="auto">
            <a:xfrm>
              <a:off x="1431279" y="3251547"/>
              <a:ext cx="59987"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3" name="Line 9">
              <a:extLst>
                <a:ext uri="{FF2B5EF4-FFF2-40B4-BE49-F238E27FC236}">
                  <a16:creationId xmlns:a16="http://schemas.microsoft.com/office/drawing/2014/main" xmlns="" id="{5AD1F9EC-88DC-4BB9-8F7E-37DAFA7E74E6}"/>
                </a:ext>
              </a:extLst>
            </p:cNvPr>
            <p:cNvSpPr>
              <a:spLocks noChangeShapeType="1"/>
            </p:cNvSpPr>
            <p:nvPr/>
          </p:nvSpPr>
          <p:spPr bwMode="auto">
            <a:xfrm>
              <a:off x="1431279" y="3777468"/>
              <a:ext cx="59987"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4" name="Line 10">
              <a:extLst>
                <a:ext uri="{FF2B5EF4-FFF2-40B4-BE49-F238E27FC236}">
                  <a16:creationId xmlns:a16="http://schemas.microsoft.com/office/drawing/2014/main" xmlns="" id="{F96CFA69-DEC9-4072-B2BA-4108FEEA1EF1}"/>
                </a:ext>
              </a:extLst>
            </p:cNvPr>
            <p:cNvSpPr>
              <a:spLocks noChangeShapeType="1"/>
            </p:cNvSpPr>
            <p:nvPr/>
          </p:nvSpPr>
          <p:spPr bwMode="auto">
            <a:xfrm>
              <a:off x="1431279" y="4292417"/>
              <a:ext cx="59987"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5" name="Line 11">
              <a:extLst>
                <a:ext uri="{FF2B5EF4-FFF2-40B4-BE49-F238E27FC236}">
                  <a16:creationId xmlns:a16="http://schemas.microsoft.com/office/drawing/2014/main" xmlns="" id="{39105EF3-546A-42A0-93D7-04419D1AF095}"/>
                </a:ext>
              </a:extLst>
            </p:cNvPr>
            <p:cNvSpPr>
              <a:spLocks noChangeShapeType="1"/>
            </p:cNvSpPr>
            <p:nvPr/>
          </p:nvSpPr>
          <p:spPr bwMode="auto">
            <a:xfrm>
              <a:off x="1431279" y="4812855"/>
              <a:ext cx="59987"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grpSp>
          <p:nvGrpSpPr>
            <p:cNvPr id="26" name="Group 25">
              <a:extLst>
                <a:ext uri="{FF2B5EF4-FFF2-40B4-BE49-F238E27FC236}">
                  <a16:creationId xmlns:a16="http://schemas.microsoft.com/office/drawing/2014/main" xmlns="" id="{AF18E4A8-CDF7-4E7A-B188-3479C3C8DF71}"/>
                </a:ext>
              </a:extLst>
            </p:cNvPr>
            <p:cNvGrpSpPr/>
            <p:nvPr/>
          </p:nvGrpSpPr>
          <p:grpSpPr>
            <a:xfrm>
              <a:off x="1429698" y="4812520"/>
              <a:ext cx="5508108" cy="377556"/>
              <a:chOff x="1429698" y="4812520"/>
              <a:chExt cx="5508108" cy="377556"/>
            </a:xfrm>
          </p:grpSpPr>
          <p:sp>
            <p:nvSpPr>
              <p:cNvPr id="59" name="Line 19">
                <a:extLst>
                  <a:ext uri="{FF2B5EF4-FFF2-40B4-BE49-F238E27FC236}">
                    <a16:creationId xmlns:a16="http://schemas.microsoft.com/office/drawing/2014/main" xmlns="" id="{B5C6D4B6-0715-4447-89C5-7DFAC17DC050}"/>
                  </a:ext>
                </a:extLst>
              </p:cNvPr>
              <p:cNvSpPr>
                <a:spLocks noChangeShapeType="1"/>
              </p:cNvSpPr>
              <p:nvPr/>
            </p:nvSpPr>
            <p:spPr bwMode="auto">
              <a:xfrm>
                <a:off x="2560659"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60" name="TextBox 59">
                <a:extLst>
                  <a:ext uri="{FF2B5EF4-FFF2-40B4-BE49-F238E27FC236}">
                    <a16:creationId xmlns:a16="http://schemas.microsoft.com/office/drawing/2014/main" xmlns="" id="{943D8CCB-DE80-4E78-8D6E-4D8254D15B3E}"/>
                  </a:ext>
                </a:extLst>
              </p:cNvPr>
              <p:cNvSpPr txBox="1"/>
              <p:nvPr/>
            </p:nvSpPr>
            <p:spPr>
              <a:xfrm>
                <a:off x="2490101" y="4901929"/>
                <a:ext cx="143377"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4</a:t>
                </a:r>
              </a:p>
            </p:txBody>
          </p:sp>
          <p:sp>
            <p:nvSpPr>
              <p:cNvPr id="61" name="Line 21">
                <a:extLst>
                  <a:ext uri="{FF2B5EF4-FFF2-40B4-BE49-F238E27FC236}">
                    <a16:creationId xmlns:a16="http://schemas.microsoft.com/office/drawing/2014/main" xmlns="" id="{EC666110-2EE1-4634-880E-16E6594780C2}"/>
                  </a:ext>
                </a:extLst>
              </p:cNvPr>
              <p:cNvSpPr>
                <a:spLocks noChangeShapeType="1"/>
              </p:cNvSpPr>
              <p:nvPr/>
            </p:nvSpPr>
            <p:spPr bwMode="auto">
              <a:xfrm>
                <a:off x="1761895"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62" name="Line 19">
                <a:extLst>
                  <a:ext uri="{FF2B5EF4-FFF2-40B4-BE49-F238E27FC236}">
                    <a16:creationId xmlns:a16="http://schemas.microsoft.com/office/drawing/2014/main" xmlns="" id="{C3D94D55-64F6-415F-84BF-53BEEA89D804}"/>
                  </a:ext>
                </a:extLst>
              </p:cNvPr>
              <p:cNvSpPr>
                <a:spLocks noChangeShapeType="1"/>
              </p:cNvSpPr>
              <p:nvPr/>
            </p:nvSpPr>
            <p:spPr bwMode="auto">
              <a:xfrm>
                <a:off x="2028149"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63" name="Line 21">
                <a:extLst>
                  <a:ext uri="{FF2B5EF4-FFF2-40B4-BE49-F238E27FC236}">
                    <a16:creationId xmlns:a16="http://schemas.microsoft.com/office/drawing/2014/main" xmlns="" id="{3FFD1644-4BB9-4726-9A50-CF6278BB0349}"/>
                  </a:ext>
                </a:extLst>
              </p:cNvPr>
              <p:cNvSpPr>
                <a:spLocks noChangeShapeType="1"/>
              </p:cNvSpPr>
              <p:nvPr/>
            </p:nvSpPr>
            <p:spPr bwMode="auto">
              <a:xfrm>
                <a:off x="2294404"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64" name="Line 21">
                <a:extLst>
                  <a:ext uri="{FF2B5EF4-FFF2-40B4-BE49-F238E27FC236}">
                    <a16:creationId xmlns:a16="http://schemas.microsoft.com/office/drawing/2014/main" xmlns="" id="{C9E1F574-E8CE-4C89-B6AF-3C15C08532CB}"/>
                  </a:ext>
                </a:extLst>
              </p:cNvPr>
              <p:cNvSpPr>
                <a:spLocks noChangeShapeType="1"/>
              </p:cNvSpPr>
              <p:nvPr/>
            </p:nvSpPr>
            <p:spPr bwMode="auto">
              <a:xfrm>
                <a:off x="1495640"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65" name="TextBox 64">
                <a:extLst>
                  <a:ext uri="{FF2B5EF4-FFF2-40B4-BE49-F238E27FC236}">
                    <a16:creationId xmlns:a16="http://schemas.microsoft.com/office/drawing/2014/main" xmlns="" id="{7912565C-51B2-4B31-A139-0F54BA26C175}"/>
                  </a:ext>
                </a:extLst>
              </p:cNvPr>
              <p:cNvSpPr txBox="1"/>
              <p:nvPr/>
            </p:nvSpPr>
            <p:spPr>
              <a:xfrm>
                <a:off x="1429698" y="4901929"/>
                <a:ext cx="143377"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0</a:t>
                </a:r>
              </a:p>
            </p:txBody>
          </p:sp>
          <p:sp>
            <p:nvSpPr>
              <p:cNvPr id="66" name="TextBox 65">
                <a:extLst>
                  <a:ext uri="{FF2B5EF4-FFF2-40B4-BE49-F238E27FC236}">
                    <a16:creationId xmlns:a16="http://schemas.microsoft.com/office/drawing/2014/main" xmlns="" id="{6972E251-31A7-4746-BCC3-D2781F3F17DB}"/>
                  </a:ext>
                </a:extLst>
              </p:cNvPr>
              <p:cNvSpPr txBox="1"/>
              <p:nvPr/>
            </p:nvSpPr>
            <p:spPr>
              <a:xfrm>
                <a:off x="1694362" y="4901929"/>
                <a:ext cx="143377"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a:t>
                </a:r>
              </a:p>
            </p:txBody>
          </p:sp>
          <p:sp>
            <p:nvSpPr>
              <p:cNvPr id="67" name="TextBox 66">
                <a:extLst>
                  <a:ext uri="{FF2B5EF4-FFF2-40B4-BE49-F238E27FC236}">
                    <a16:creationId xmlns:a16="http://schemas.microsoft.com/office/drawing/2014/main" xmlns="" id="{07CC5D76-B775-4C29-8569-477065D10ED5}"/>
                  </a:ext>
                </a:extLst>
              </p:cNvPr>
              <p:cNvSpPr txBox="1"/>
              <p:nvPr/>
            </p:nvSpPr>
            <p:spPr>
              <a:xfrm>
                <a:off x="1960156" y="4901929"/>
                <a:ext cx="143377"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2</a:t>
                </a:r>
              </a:p>
            </p:txBody>
          </p:sp>
          <p:sp>
            <p:nvSpPr>
              <p:cNvPr id="68" name="TextBox 67">
                <a:extLst>
                  <a:ext uri="{FF2B5EF4-FFF2-40B4-BE49-F238E27FC236}">
                    <a16:creationId xmlns:a16="http://schemas.microsoft.com/office/drawing/2014/main" xmlns="" id="{56DCA188-20F1-4CA4-8FF2-A6E2746F99A7}"/>
                  </a:ext>
                </a:extLst>
              </p:cNvPr>
              <p:cNvSpPr txBox="1"/>
              <p:nvPr/>
            </p:nvSpPr>
            <p:spPr>
              <a:xfrm>
                <a:off x="2223782" y="4901929"/>
                <a:ext cx="143377"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3</a:t>
                </a:r>
              </a:p>
            </p:txBody>
          </p:sp>
          <p:sp>
            <p:nvSpPr>
              <p:cNvPr id="69" name="Line 21">
                <a:extLst>
                  <a:ext uri="{FF2B5EF4-FFF2-40B4-BE49-F238E27FC236}">
                    <a16:creationId xmlns:a16="http://schemas.microsoft.com/office/drawing/2014/main" xmlns="" id="{9C15B202-EB8F-4249-8EA5-491D6C398E96}"/>
                  </a:ext>
                </a:extLst>
              </p:cNvPr>
              <p:cNvSpPr>
                <a:spLocks noChangeShapeType="1"/>
              </p:cNvSpPr>
              <p:nvPr/>
            </p:nvSpPr>
            <p:spPr bwMode="auto">
              <a:xfrm>
                <a:off x="3093169"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70" name="Line 19">
                <a:extLst>
                  <a:ext uri="{FF2B5EF4-FFF2-40B4-BE49-F238E27FC236}">
                    <a16:creationId xmlns:a16="http://schemas.microsoft.com/office/drawing/2014/main" xmlns="" id="{D7671C83-3B2C-49F5-8BFE-09CF3AB5060D}"/>
                  </a:ext>
                </a:extLst>
              </p:cNvPr>
              <p:cNvSpPr>
                <a:spLocks noChangeShapeType="1"/>
              </p:cNvSpPr>
              <p:nvPr/>
            </p:nvSpPr>
            <p:spPr bwMode="auto">
              <a:xfrm>
                <a:off x="3359424"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1" name="Line 21">
                <a:extLst>
                  <a:ext uri="{FF2B5EF4-FFF2-40B4-BE49-F238E27FC236}">
                    <a16:creationId xmlns:a16="http://schemas.microsoft.com/office/drawing/2014/main" xmlns="" id="{E08ECD69-5B03-4DEC-8446-8CFB4CAFFEDD}"/>
                  </a:ext>
                </a:extLst>
              </p:cNvPr>
              <p:cNvSpPr>
                <a:spLocks noChangeShapeType="1"/>
              </p:cNvSpPr>
              <p:nvPr/>
            </p:nvSpPr>
            <p:spPr bwMode="auto">
              <a:xfrm>
                <a:off x="3625679"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72" name="Line 21">
                <a:extLst>
                  <a:ext uri="{FF2B5EF4-FFF2-40B4-BE49-F238E27FC236}">
                    <a16:creationId xmlns:a16="http://schemas.microsoft.com/office/drawing/2014/main" xmlns="" id="{7D2C762A-AB60-4E35-95E9-C7FAF429089D}"/>
                  </a:ext>
                </a:extLst>
              </p:cNvPr>
              <p:cNvSpPr>
                <a:spLocks noChangeShapeType="1"/>
              </p:cNvSpPr>
              <p:nvPr/>
            </p:nvSpPr>
            <p:spPr bwMode="auto">
              <a:xfrm>
                <a:off x="2826914"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xmlns="" id="{DC6D8A99-F557-471B-B8D7-12CD506A17D6}"/>
                  </a:ext>
                </a:extLst>
              </p:cNvPr>
              <p:cNvSpPr txBox="1"/>
              <p:nvPr/>
            </p:nvSpPr>
            <p:spPr>
              <a:xfrm>
                <a:off x="2757786" y="4901929"/>
                <a:ext cx="143377"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5</a:t>
                </a:r>
              </a:p>
            </p:txBody>
          </p:sp>
          <p:sp>
            <p:nvSpPr>
              <p:cNvPr id="74" name="TextBox 73">
                <a:extLst>
                  <a:ext uri="{FF2B5EF4-FFF2-40B4-BE49-F238E27FC236}">
                    <a16:creationId xmlns:a16="http://schemas.microsoft.com/office/drawing/2014/main" xmlns="" id="{E6F36862-2580-4AE5-8719-C3E4AAC29100}"/>
                  </a:ext>
                </a:extLst>
              </p:cNvPr>
              <p:cNvSpPr txBox="1"/>
              <p:nvPr/>
            </p:nvSpPr>
            <p:spPr>
              <a:xfrm>
                <a:off x="3020886" y="4901929"/>
                <a:ext cx="143377"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6</a:t>
                </a:r>
              </a:p>
            </p:txBody>
          </p:sp>
          <p:sp>
            <p:nvSpPr>
              <p:cNvPr id="75" name="TextBox 74">
                <a:extLst>
                  <a:ext uri="{FF2B5EF4-FFF2-40B4-BE49-F238E27FC236}">
                    <a16:creationId xmlns:a16="http://schemas.microsoft.com/office/drawing/2014/main" xmlns="" id="{B48AF42D-5810-4FF2-9775-157661680440}"/>
                  </a:ext>
                </a:extLst>
              </p:cNvPr>
              <p:cNvSpPr txBox="1"/>
              <p:nvPr/>
            </p:nvSpPr>
            <p:spPr>
              <a:xfrm>
                <a:off x="3289502" y="4901929"/>
                <a:ext cx="143377"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7</a:t>
                </a:r>
              </a:p>
            </p:txBody>
          </p:sp>
          <p:sp>
            <p:nvSpPr>
              <p:cNvPr id="76" name="TextBox 75">
                <a:extLst>
                  <a:ext uri="{FF2B5EF4-FFF2-40B4-BE49-F238E27FC236}">
                    <a16:creationId xmlns:a16="http://schemas.microsoft.com/office/drawing/2014/main" xmlns="" id="{C8BF5506-59CF-4AC8-842D-82445D460425}"/>
                  </a:ext>
                </a:extLst>
              </p:cNvPr>
              <p:cNvSpPr txBox="1"/>
              <p:nvPr/>
            </p:nvSpPr>
            <p:spPr>
              <a:xfrm>
                <a:off x="3554978" y="4901929"/>
                <a:ext cx="143377"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8</a:t>
                </a:r>
              </a:p>
            </p:txBody>
          </p:sp>
          <p:sp>
            <p:nvSpPr>
              <p:cNvPr id="77" name="Line 21">
                <a:extLst>
                  <a:ext uri="{FF2B5EF4-FFF2-40B4-BE49-F238E27FC236}">
                    <a16:creationId xmlns:a16="http://schemas.microsoft.com/office/drawing/2014/main" xmlns="" id="{93A54A9C-D6BC-42DF-8814-D4FA7AAED664}"/>
                  </a:ext>
                </a:extLst>
              </p:cNvPr>
              <p:cNvSpPr>
                <a:spLocks noChangeShapeType="1"/>
              </p:cNvSpPr>
              <p:nvPr/>
            </p:nvSpPr>
            <p:spPr bwMode="auto">
              <a:xfrm>
                <a:off x="4158188"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78" name="Line 19">
                <a:extLst>
                  <a:ext uri="{FF2B5EF4-FFF2-40B4-BE49-F238E27FC236}">
                    <a16:creationId xmlns:a16="http://schemas.microsoft.com/office/drawing/2014/main" xmlns="" id="{DCA57412-2028-4615-8C78-C123DF6E8195}"/>
                  </a:ext>
                </a:extLst>
              </p:cNvPr>
              <p:cNvSpPr>
                <a:spLocks noChangeShapeType="1"/>
              </p:cNvSpPr>
              <p:nvPr/>
            </p:nvSpPr>
            <p:spPr bwMode="auto">
              <a:xfrm>
                <a:off x="4424442"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9" name="Line 21">
                <a:extLst>
                  <a:ext uri="{FF2B5EF4-FFF2-40B4-BE49-F238E27FC236}">
                    <a16:creationId xmlns:a16="http://schemas.microsoft.com/office/drawing/2014/main" xmlns="" id="{681FE5A6-72EC-4DEC-BF40-8955669676E1}"/>
                  </a:ext>
                </a:extLst>
              </p:cNvPr>
              <p:cNvSpPr>
                <a:spLocks noChangeShapeType="1"/>
              </p:cNvSpPr>
              <p:nvPr/>
            </p:nvSpPr>
            <p:spPr bwMode="auto">
              <a:xfrm>
                <a:off x="469069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80" name="Line 21">
                <a:extLst>
                  <a:ext uri="{FF2B5EF4-FFF2-40B4-BE49-F238E27FC236}">
                    <a16:creationId xmlns:a16="http://schemas.microsoft.com/office/drawing/2014/main" xmlns="" id="{47EBAEA7-341E-4E01-A637-DFC0FA86F193}"/>
                  </a:ext>
                </a:extLst>
              </p:cNvPr>
              <p:cNvSpPr>
                <a:spLocks noChangeShapeType="1"/>
              </p:cNvSpPr>
              <p:nvPr/>
            </p:nvSpPr>
            <p:spPr bwMode="auto">
              <a:xfrm>
                <a:off x="3891934"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81" name="TextBox 80">
                <a:extLst>
                  <a:ext uri="{FF2B5EF4-FFF2-40B4-BE49-F238E27FC236}">
                    <a16:creationId xmlns:a16="http://schemas.microsoft.com/office/drawing/2014/main" xmlns="" id="{11AC81D4-6D49-4146-BC42-6123CC95F00B}"/>
                  </a:ext>
                </a:extLst>
              </p:cNvPr>
              <p:cNvSpPr txBox="1"/>
              <p:nvPr/>
            </p:nvSpPr>
            <p:spPr>
              <a:xfrm>
                <a:off x="3821440" y="4901929"/>
                <a:ext cx="143377"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9</a:t>
                </a:r>
              </a:p>
            </p:txBody>
          </p:sp>
          <p:sp>
            <p:nvSpPr>
              <p:cNvPr id="82" name="TextBox 81">
                <a:extLst>
                  <a:ext uri="{FF2B5EF4-FFF2-40B4-BE49-F238E27FC236}">
                    <a16:creationId xmlns:a16="http://schemas.microsoft.com/office/drawing/2014/main" xmlns="" id="{F229A65A-D6A9-4FF9-817C-DF4B80C7E811}"/>
                  </a:ext>
                </a:extLst>
              </p:cNvPr>
              <p:cNvSpPr txBox="1"/>
              <p:nvPr/>
            </p:nvSpPr>
            <p:spPr>
              <a:xfrm>
                <a:off x="4047542" y="4901929"/>
                <a:ext cx="226181"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10</a:t>
                </a:r>
              </a:p>
            </p:txBody>
          </p:sp>
          <p:sp>
            <p:nvSpPr>
              <p:cNvPr id="83" name="TextBox 82">
                <a:extLst>
                  <a:ext uri="{FF2B5EF4-FFF2-40B4-BE49-F238E27FC236}">
                    <a16:creationId xmlns:a16="http://schemas.microsoft.com/office/drawing/2014/main" xmlns="" id="{DC28E6BC-DE77-45AF-B035-B6A80DDD39C2}"/>
                  </a:ext>
                </a:extLst>
              </p:cNvPr>
              <p:cNvSpPr txBox="1"/>
              <p:nvPr/>
            </p:nvSpPr>
            <p:spPr>
              <a:xfrm>
                <a:off x="4323111" y="4901929"/>
                <a:ext cx="215070"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11</a:t>
                </a:r>
              </a:p>
            </p:txBody>
          </p:sp>
          <p:sp>
            <p:nvSpPr>
              <p:cNvPr id="84" name="TextBox 83">
                <a:extLst>
                  <a:ext uri="{FF2B5EF4-FFF2-40B4-BE49-F238E27FC236}">
                    <a16:creationId xmlns:a16="http://schemas.microsoft.com/office/drawing/2014/main" xmlns="" id="{4FDCFD5D-3D44-4EC3-B48C-B158A01D675E}"/>
                  </a:ext>
                </a:extLst>
              </p:cNvPr>
              <p:cNvSpPr txBox="1"/>
              <p:nvPr/>
            </p:nvSpPr>
            <p:spPr>
              <a:xfrm>
                <a:off x="4581506" y="4901929"/>
                <a:ext cx="226181"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12</a:t>
                </a:r>
              </a:p>
            </p:txBody>
          </p:sp>
          <p:sp>
            <p:nvSpPr>
              <p:cNvPr id="85" name="Line 21">
                <a:extLst>
                  <a:ext uri="{FF2B5EF4-FFF2-40B4-BE49-F238E27FC236}">
                    <a16:creationId xmlns:a16="http://schemas.microsoft.com/office/drawing/2014/main" xmlns="" id="{B233A05A-3D2F-4A1C-91AE-FEC13AE2946E}"/>
                  </a:ext>
                </a:extLst>
              </p:cNvPr>
              <p:cNvSpPr>
                <a:spLocks noChangeShapeType="1"/>
              </p:cNvSpPr>
              <p:nvPr/>
            </p:nvSpPr>
            <p:spPr bwMode="auto">
              <a:xfrm>
                <a:off x="5223206"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86" name="Line 19">
                <a:extLst>
                  <a:ext uri="{FF2B5EF4-FFF2-40B4-BE49-F238E27FC236}">
                    <a16:creationId xmlns:a16="http://schemas.microsoft.com/office/drawing/2014/main" xmlns="" id="{6EE21F51-BDF5-4EC5-96F0-045A002746C0}"/>
                  </a:ext>
                </a:extLst>
              </p:cNvPr>
              <p:cNvSpPr>
                <a:spLocks noChangeShapeType="1"/>
              </p:cNvSpPr>
              <p:nvPr/>
            </p:nvSpPr>
            <p:spPr bwMode="auto">
              <a:xfrm>
                <a:off x="5489460"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87" name="Line 21">
                <a:extLst>
                  <a:ext uri="{FF2B5EF4-FFF2-40B4-BE49-F238E27FC236}">
                    <a16:creationId xmlns:a16="http://schemas.microsoft.com/office/drawing/2014/main" xmlns="" id="{8EC803D8-E1FA-43F5-B3AB-E4973C7F38B5}"/>
                  </a:ext>
                </a:extLst>
              </p:cNvPr>
              <p:cNvSpPr>
                <a:spLocks noChangeShapeType="1"/>
              </p:cNvSpPr>
              <p:nvPr/>
            </p:nvSpPr>
            <p:spPr bwMode="auto">
              <a:xfrm>
                <a:off x="5755715"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88" name="Line 21">
                <a:extLst>
                  <a:ext uri="{FF2B5EF4-FFF2-40B4-BE49-F238E27FC236}">
                    <a16:creationId xmlns:a16="http://schemas.microsoft.com/office/drawing/2014/main" xmlns="" id="{B319E2A8-B461-4651-A2B7-B1ECCA3CC37C}"/>
                  </a:ext>
                </a:extLst>
              </p:cNvPr>
              <p:cNvSpPr>
                <a:spLocks noChangeShapeType="1"/>
              </p:cNvSpPr>
              <p:nvPr/>
            </p:nvSpPr>
            <p:spPr bwMode="auto">
              <a:xfrm>
                <a:off x="4956951"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89" name="TextBox 88">
                <a:extLst>
                  <a:ext uri="{FF2B5EF4-FFF2-40B4-BE49-F238E27FC236}">
                    <a16:creationId xmlns:a16="http://schemas.microsoft.com/office/drawing/2014/main" xmlns="" id="{EC2BC909-004A-4617-A6B4-939C6710EDED}"/>
                  </a:ext>
                </a:extLst>
              </p:cNvPr>
              <p:cNvSpPr txBox="1"/>
              <p:nvPr/>
            </p:nvSpPr>
            <p:spPr>
              <a:xfrm>
                <a:off x="4848237" y="4901929"/>
                <a:ext cx="226181"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13</a:t>
                </a:r>
              </a:p>
            </p:txBody>
          </p:sp>
          <p:sp>
            <p:nvSpPr>
              <p:cNvPr id="90" name="TextBox 89">
                <a:extLst>
                  <a:ext uri="{FF2B5EF4-FFF2-40B4-BE49-F238E27FC236}">
                    <a16:creationId xmlns:a16="http://schemas.microsoft.com/office/drawing/2014/main" xmlns="" id="{A8145DDD-AAD7-4F78-8F3B-9CD1581CD010}"/>
                  </a:ext>
                </a:extLst>
              </p:cNvPr>
              <p:cNvSpPr txBox="1"/>
              <p:nvPr/>
            </p:nvSpPr>
            <p:spPr>
              <a:xfrm>
                <a:off x="5115610" y="4901929"/>
                <a:ext cx="226181"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14</a:t>
                </a:r>
              </a:p>
            </p:txBody>
          </p:sp>
          <p:sp>
            <p:nvSpPr>
              <p:cNvPr id="91" name="TextBox 90">
                <a:extLst>
                  <a:ext uri="{FF2B5EF4-FFF2-40B4-BE49-F238E27FC236}">
                    <a16:creationId xmlns:a16="http://schemas.microsoft.com/office/drawing/2014/main" xmlns="" id="{B1045F96-1892-4F21-B35E-158E2DE169EE}"/>
                  </a:ext>
                </a:extLst>
              </p:cNvPr>
              <p:cNvSpPr txBox="1"/>
              <p:nvPr/>
            </p:nvSpPr>
            <p:spPr>
              <a:xfrm>
                <a:off x="5377688" y="4901929"/>
                <a:ext cx="226181"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15</a:t>
                </a:r>
              </a:p>
            </p:txBody>
          </p:sp>
          <p:sp>
            <p:nvSpPr>
              <p:cNvPr id="92" name="TextBox 91">
                <a:extLst>
                  <a:ext uri="{FF2B5EF4-FFF2-40B4-BE49-F238E27FC236}">
                    <a16:creationId xmlns:a16="http://schemas.microsoft.com/office/drawing/2014/main" xmlns="" id="{3F417581-5502-4E63-A13E-791CFC0E8873}"/>
                  </a:ext>
                </a:extLst>
              </p:cNvPr>
              <p:cNvSpPr txBox="1"/>
              <p:nvPr/>
            </p:nvSpPr>
            <p:spPr>
              <a:xfrm>
                <a:off x="5645606" y="4901929"/>
                <a:ext cx="226181"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16</a:t>
                </a:r>
              </a:p>
            </p:txBody>
          </p:sp>
          <p:sp>
            <p:nvSpPr>
              <p:cNvPr id="93" name="Line 21">
                <a:extLst>
                  <a:ext uri="{FF2B5EF4-FFF2-40B4-BE49-F238E27FC236}">
                    <a16:creationId xmlns:a16="http://schemas.microsoft.com/office/drawing/2014/main" xmlns="" id="{0A84DABF-0E98-423E-BDCB-F8AD6AA6A1D3}"/>
                  </a:ext>
                </a:extLst>
              </p:cNvPr>
              <p:cNvSpPr>
                <a:spLocks noChangeShapeType="1"/>
              </p:cNvSpPr>
              <p:nvPr/>
            </p:nvSpPr>
            <p:spPr bwMode="auto">
              <a:xfrm>
                <a:off x="6288224"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94" name="Line 19">
                <a:extLst>
                  <a:ext uri="{FF2B5EF4-FFF2-40B4-BE49-F238E27FC236}">
                    <a16:creationId xmlns:a16="http://schemas.microsoft.com/office/drawing/2014/main" xmlns="" id="{A7B9AF9B-32A2-4589-B29C-DA9232B78919}"/>
                  </a:ext>
                </a:extLst>
              </p:cNvPr>
              <p:cNvSpPr>
                <a:spLocks noChangeShapeType="1"/>
              </p:cNvSpPr>
              <p:nvPr/>
            </p:nvSpPr>
            <p:spPr bwMode="auto">
              <a:xfrm>
                <a:off x="6554478"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95" name="Line 21">
                <a:extLst>
                  <a:ext uri="{FF2B5EF4-FFF2-40B4-BE49-F238E27FC236}">
                    <a16:creationId xmlns:a16="http://schemas.microsoft.com/office/drawing/2014/main" xmlns="" id="{38B9F6B9-4640-421E-9F9B-4DD4965225D3}"/>
                  </a:ext>
                </a:extLst>
              </p:cNvPr>
              <p:cNvSpPr>
                <a:spLocks noChangeShapeType="1"/>
              </p:cNvSpPr>
              <p:nvPr/>
            </p:nvSpPr>
            <p:spPr bwMode="auto">
              <a:xfrm>
                <a:off x="6820730"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96" name="Line 21">
                <a:extLst>
                  <a:ext uri="{FF2B5EF4-FFF2-40B4-BE49-F238E27FC236}">
                    <a16:creationId xmlns:a16="http://schemas.microsoft.com/office/drawing/2014/main" xmlns="" id="{CAE4BE91-B07E-4867-BBAD-514F81AF2E40}"/>
                  </a:ext>
                </a:extLst>
              </p:cNvPr>
              <p:cNvSpPr>
                <a:spLocks noChangeShapeType="1"/>
              </p:cNvSpPr>
              <p:nvPr/>
            </p:nvSpPr>
            <p:spPr bwMode="auto">
              <a:xfrm>
                <a:off x="6021970" y="4812520"/>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97" name="TextBox 96">
                <a:extLst>
                  <a:ext uri="{FF2B5EF4-FFF2-40B4-BE49-F238E27FC236}">
                    <a16:creationId xmlns:a16="http://schemas.microsoft.com/office/drawing/2014/main" xmlns="" id="{CD6708A2-1C42-4218-A4BB-49D9F6C2E8F2}"/>
                  </a:ext>
                </a:extLst>
              </p:cNvPr>
              <p:cNvSpPr txBox="1"/>
              <p:nvPr/>
            </p:nvSpPr>
            <p:spPr>
              <a:xfrm>
                <a:off x="5910287" y="4901929"/>
                <a:ext cx="226181"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17</a:t>
                </a:r>
              </a:p>
            </p:txBody>
          </p:sp>
          <p:sp>
            <p:nvSpPr>
              <p:cNvPr id="98" name="TextBox 97">
                <a:extLst>
                  <a:ext uri="{FF2B5EF4-FFF2-40B4-BE49-F238E27FC236}">
                    <a16:creationId xmlns:a16="http://schemas.microsoft.com/office/drawing/2014/main" xmlns="" id="{707441D1-EF68-4BC8-8BEE-091E189D42CA}"/>
                  </a:ext>
                </a:extLst>
              </p:cNvPr>
              <p:cNvSpPr txBox="1"/>
              <p:nvPr/>
            </p:nvSpPr>
            <p:spPr>
              <a:xfrm>
                <a:off x="6177660" y="4901929"/>
                <a:ext cx="226181"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18</a:t>
                </a:r>
              </a:p>
            </p:txBody>
          </p:sp>
          <p:sp>
            <p:nvSpPr>
              <p:cNvPr id="99" name="TextBox 98">
                <a:extLst>
                  <a:ext uri="{FF2B5EF4-FFF2-40B4-BE49-F238E27FC236}">
                    <a16:creationId xmlns:a16="http://schemas.microsoft.com/office/drawing/2014/main" xmlns="" id="{95888EE1-5E2C-42C1-82CA-690C35055578}"/>
                  </a:ext>
                </a:extLst>
              </p:cNvPr>
              <p:cNvSpPr txBox="1"/>
              <p:nvPr/>
            </p:nvSpPr>
            <p:spPr>
              <a:xfrm>
                <a:off x="6439738" y="4901929"/>
                <a:ext cx="226181"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19</a:t>
                </a:r>
              </a:p>
            </p:txBody>
          </p:sp>
          <p:sp>
            <p:nvSpPr>
              <p:cNvPr id="100" name="TextBox 99">
                <a:extLst>
                  <a:ext uri="{FF2B5EF4-FFF2-40B4-BE49-F238E27FC236}">
                    <a16:creationId xmlns:a16="http://schemas.microsoft.com/office/drawing/2014/main" xmlns="" id="{F4973738-CCD3-4AEB-8877-BF33A3EBDB4A}"/>
                  </a:ext>
                </a:extLst>
              </p:cNvPr>
              <p:cNvSpPr txBox="1"/>
              <p:nvPr/>
            </p:nvSpPr>
            <p:spPr>
              <a:xfrm>
                <a:off x="6711625" y="4901929"/>
                <a:ext cx="226181" cy="28814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20</a:t>
                </a:r>
              </a:p>
            </p:txBody>
          </p:sp>
        </p:grpSp>
        <p:grpSp>
          <p:nvGrpSpPr>
            <p:cNvPr id="27" name="Group 26">
              <a:extLst>
                <a:ext uri="{FF2B5EF4-FFF2-40B4-BE49-F238E27FC236}">
                  <a16:creationId xmlns:a16="http://schemas.microsoft.com/office/drawing/2014/main" xmlns="" id="{8DF60F7A-5DB5-4A99-98B4-85DEE6DDAE7C}"/>
                </a:ext>
              </a:extLst>
            </p:cNvPr>
            <p:cNvGrpSpPr/>
            <p:nvPr/>
          </p:nvGrpSpPr>
          <p:grpSpPr>
            <a:xfrm>
              <a:off x="1346893" y="5325504"/>
              <a:ext cx="6280081" cy="307777"/>
              <a:chOff x="1346893" y="5325504"/>
              <a:chExt cx="6280081" cy="307777"/>
            </a:xfrm>
          </p:grpSpPr>
          <p:grpSp>
            <p:nvGrpSpPr>
              <p:cNvPr id="38" name="Group 37">
                <a:extLst>
                  <a:ext uri="{FF2B5EF4-FFF2-40B4-BE49-F238E27FC236}">
                    <a16:creationId xmlns:a16="http://schemas.microsoft.com/office/drawing/2014/main" xmlns="" id="{ACAD3C44-2458-4305-BC61-9A1E9D84F4FF}"/>
                  </a:ext>
                </a:extLst>
              </p:cNvPr>
              <p:cNvGrpSpPr/>
              <p:nvPr/>
            </p:nvGrpSpPr>
            <p:grpSpPr>
              <a:xfrm>
                <a:off x="1346893" y="5325504"/>
                <a:ext cx="5015548" cy="288147"/>
                <a:chOff x="1346893" y="5315691"/>
                <a:chExt cx="5015548" cy="288147"/>
              </a:xfrm>
            </p:grpSpPr>
            <p:sp>
              <p:nvSpPr>
                <p:cNvPr id="40" name="TextBox 39">
                  <a:extLst>
                    <a:ext uri="{FF2B5EF4-FFF2-40B4-BE49-F238E27FC236}">
                      <a16:creationId xmlns:a16="http://schemas.microsoft.com/office/drawing/2014/main" xmlns="" id="{3DBFCC1E-21AC-43E6-9D75-E48DE9EDF958}"/>
                    </a:ext>
                  </a:extLst>
                </p:cNvPr>
                <p:cNvSpPr txBox="1"/>
                <p:nvPr/>
              </p:nvSpPr>
              <p:spPr>
                <a:xfrm>
                  <a:off x="2448699" y="5315691"/>
                  <a:ext cx="226181"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36</a:t>
                  </a:r>
                </a:p>
              </p:txBody>
            </p:sp>
            <p:sp>
              <p:nvSpPr>
                <p:cNvPr id="41" name="TextBox 40">
                  <a:extLst>
                    <a:ext uri="{FF2B5EF4-FFF2-40B4-BE49-F238E27FC236}">
                      <a16:creationId xmlns:a16="http://schemas.microsoft.com/office/drawing/2014/main" xmlns="" id="{66EC484F-4DBD-4C1C-8B32-2AEA90C45CE3}"/>
                    </a:ext>
                  </a:extLst>
                </p:cNvPr>
                <p:cNvSpPr txBox="1"/>
                <p:nvPr/>
              </p:nvSpPr>
              <p:spPr>
                <a:xfrm>
                  <a:off x="1346893" y="5315691"/>
                  <a:ext cx="308986"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124</a:t>
                  </a:r>
                </a:p>
              </p:txBody>
            </p:sp>
            <p:sp>
              <p:nvSpPr>
                <p:cNvPr id="42" name="TextBox 41">
                  <a:extLst>
                    <a:ext uri="{FF2B5EF4-FFF2-40B4-BE49-F238E27FC236}">
                      <a16:creationId xmlns:a16="http://schemas.microsoft.com/office/drawing/2014/main" xmlns="" id="{52391EA7-D56D-4567-9009-0C31CEF53F7F}"/>
                    </a:ext>
                  </a:extLst>
                </p:cNvPr>
                <p:cNvSpPr txBox="1"/>
                <p:nvPr/>
              </p:nvSpPr>
              <p:spPr>
                <a:xfrm>
                  <a:off x="1611557" y="5315691"/>
                  <a:ext cx="308987"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105</a:t>
                  </a:r>
                </a:p>
              </p:txBody>
            </p:sp>
            <p:sp>
              <p:nvSpPr>
                <p:cNvPr id="43" name="TextBox 42">
                  <a:extLst>
                    <a:ext uri="{FF2B5EF4-FFF2-40B4-BE49-F238E27FC236}">
                      <a16:creationId xmlns:a16="http://schemas.microsoft.com/office/drawing/2014/main" xmlns="" id="{E0AD5E04-623A-413D-A2B0-AB31DB80795C}"/>
                    </a:ext>
                  </a:extLst>
                </p:cNvPr>
                <p:cNvSpPr txBox="1"/>
                <p:nvPr/>
              </p:nvSpPr>
              <p:spPr>
                <a:xfrm>
                  <a:off x="1918753" y="5315691"/>
                  <a:ext cx="226181"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54</a:t>
                  </a:r>
                </a:p>
              </p:txBody>
            </p:sp>
            <p:sp>
              <p:nvSpPr>
                <p:cNvPr id="44" name="TextBox 43">
                  <a:extLst>
                    <a:ext uri="{FF2B5EF4-FFF2-40B4-BE49-F238E27FC236}">
                      <a16:creationId xmlns:a16="http://schemas.microsoft.com/office/drawing/2014/main" xmlns="" id="{98AE2DFA-3DE2-427F-A577-0A4A9177D35A}"/>
                    </a:ext>
                  </a:extLst>
                </p:cNvPr>
                <p:cNvSpPr txBox="1"/>
                <p:nvPr/>
              </p:nvSpPr>
              <p:spPr>
                <a:xfrm>
                  <a:off x="2182381" y="5315691"/>
                  <a:ext cx="226181"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40</a:t>
                  </a:r>
                </a:p>
              </p:txBody>
            </p:sp>
            <p:sp>
              <p:nvSpPr>
                <p:cNvPr id="45" name="TextBox 44">
                  <a:extLst>
                    <a:ext uri="{FF2B5EF4-FFF2-40B4-BE49-F238E27FC236}">
                      <a16:creationId xmlns:a16="http://schemas.microsoft.com/office/drawing/2014/main" xmlns="" id="{F20BA129-592E-4739-9014-0999739123F8}"/>
                    </a:ext>
                  </a:extLst>
                </p:cNvPr>
                <p:cNvSpPr txBox="1"/>
                <p:nvPr/>
              </p:nvSpPr>
              <p:spPr>
                <a:xfrm>
                  <a:off x="2716383" y="5315691"/>
                  <a:ext cx="226181"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28</a:t>
                  </a:r>
                </a:p>
              </p:txBody>
            </p:sp>
            <p:sp>
              <p:nvSpPr>
                <p:cNvPr id="46" name="TextBox 45">
                  <a:extLst>
                    <a:ext uri="{FF2B5EF4-FFF2-40B4-BE49-F238E27FC236}">
                      <a16:creationId xmlns:a16="http://schemas.microsoft.com/office/drawing/2014/main" xmlns="" id="{98BD6C80-3D9D-44E2-B824-544F9152BF66}"/>
                    </a:ext>
                  </a:extLst>
                </p:cNvPr>
                <p:cNvSpPr txBox="1"/>
                <p:nvPr/>
              </p:nvSpPr>
              <p:spPr>
                <a:xfrm>
                  <a:off x="2979485" y="5315691"/>
                  <a:ext cx="226181"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22</a:t>
                  </a:r>
                </a:p>
              </p:txBody>
            </p:sp>
            <p:sp>
              <p:nvSpPr>
                <p:cNvPr id="47" name="TextBox 46">
                  <a:extLst>
                    <a:ext uri="{FF2B5EF4-FFF2-40B4-BE49-F238E27FC236}">
                      <a16:creationId xmlns:a16="http://schemas.microsoft.com/office/drawing/2014/main" xmlns="" id="{587C82CA-43F1-463C-8A5D-44B2FC4D3EBD}"/>
                    </a:ext>
                  </a:extLst>
                </p:cNvPr>
                <p:cNvSpPr txBox="1"/>
                <p:nvPr/>
              </p:nvSpPr>
              <p:spPr>
                <a:xfrm>
                  <a:off x="3248099" y="5315691"/>
                  <a:ext cx="226181"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16</a:t>
                  </a:r>
                </a:p>
              </p:txBody>
            </p:sp>
            <p:sp>
              <p:nvSpPr>
                <p:cNvPr id="48" name="TextBox 47">
                  <a:extLst>
                    <a:ext uri="{FF2B5EF4-FFF2-40B4-BE49-F238E27FC236}">
                      <a16:creationId xmlns:a16="http://schemas.microsoft.com/office/drawing/2014/main" xmlns="" id="{C7CB019D-4435-4B4C-8EF8-AD10F21F43A0}"/>
                    </a:ext>
                  </a:extLst>
                </p:cNvPr>
                <p:cNvSpPr txBox="1"/>
                <p:nvPr/>
              </p:nvSpPr>
              <p:spPr>
                <a:xfrm>
                  <a:off x="3513575" y="5315691"/>
                  <a:ext cx="226181"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14</a:t>
                  </a:r>
                </a:p>
              </p:txBody>
            </p:sp>
            <p:sp>
              <p:nvSpPr>
                <p:cNvPr id="49" name="TextBox 48">
                  <a:extLst>
                    <a:ext uri="{FF2B5EF4-FFF2-40B4-BE49-F238E27FC236}">
                      <a16:creationId xmlns:a16="http://schemas.microsoft.com/office/drawing/2014/main" xmlns="" id="{F7A0FC20-23D2-44A8-9127-31CD8F41294C}"/>
                    </a:ext>
                  </a:extLst>
                </p:cNvPr>
                <p:cNvSpPr txBox="1"/>
                <p:nvPr/>
              </p:nvSpPr>
              <p:spPr>
                <a:xfrm>
                  <a:off x="3780039" y="5315691"/>
                  <a:ext cx="226181"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10</a:t>
                  </a:r>
                </a:p>
              </p:txBody>
            </p:sp>
            <p:sp>
              <p:nvSpPr>
                <p:cNvPr id="50" name="TextBox 49">
                  <a:extLst>
                    <a:ext uri="{FF2B5EF4-FFF2-40B4-BE49-F238E27FC236}">
                      <a16:creationId xmlns:a16="http://schemas.microsoft.com/office/drawing/2014/main" xmlns="" id="{6AAA4484-639F-48C1-BDD6-CBCD7021DD57}"/>
                    </a:ext>
                  </a:extLst>
                </p:cNvPr>
                <p:cNvSpPr txBox="1"/>
                <p:nvPr/>
              </p:nvSpPr>
              <p:spPr>
                <a:xfrm>
                  <a:off x="4088944" y="5315691"/>
                  <a:ext cx="143377"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9</a:t>
                  </a:r>
                </a:p>
              </p:txBody>
            </p:sp>
            <p:sp>
              <p:nvSpPr>
                <p:cNvPr id="51" name="TextBox 50">
                  <a:extLst>
                    <a:ext uri="{FF2B5EF4-FFF2-40B4-BE49-F238E27FC236}">
                      <a16:creationId xmlns:a16="http://schemas.microsoft.com/office/drawing/2014/main" xmlns="" id="{38EBE1F1-5910-40A5-A9D5-26F39ECC8465}"/>
                    </a:ext>
                  </a:extLst>
                </p:cNvPr>
                <p:cNvSpPr txBox="1"/>
                <p:nvPr/>
              </p:nvSpPr>
              <p:spPr>
                <a:xfrm>
                  <a:off x="4358957" y="5315691"/>
                  <a:ext cx="143377"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6</a:t>
                  </a:r>
                </a:p>
              </p:txBody>
            </p:sp>
            <p:sp>
              <p:nvSpPr>
                <p:cNvPr id="52" name="TextBox 51">
                  <a:extLst>
                    <a:ext uri="{FF2B5EF4-FFF2-40B4-BE49-F238E27FC236}">
                      <a16:creationId xmlns:a16="http://schemas.microsoft.com/office/drawing/2014/main" xmlns="" id="{CF2551F5-0985-45BE-8F90-CC22F753C9FB}"/>
                    </a:ext>
                  </a:extLst>
                </p:cNvPr>
                <p:cNvSpPr txBox="1"/>
                <p:nvPr/>
              </p:nvSpPr>
              <p:spPr>
                <a:xfrm>
                  <a:off x="4622909" y="5315691"/>
                  <a:ext cx="143377"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5</a:t>
                  </a:r>
                </a:p>
              </p:txBody>
            </p:sp>
            <p:sp>
              <p:nvSpPr>
                <p:cNvPr id="53" name="TextBox 52">
                  <a:extLst>
                    <a:ext uri="{FF2B5EF4-FFF2-40B4-BE49-F238E27FC236}">
                      <a16:creationId xmlns:a16="http://schemas.microsoft.com/office/drawing/2014/main" xmlns="" id="{80C837D8-4D02-4007-B5F3-C855D045942F}"/>
                    </a:ext>
                  </a:extLst>
                </p:cNvPr>
                <p:cNvSpPr txBox="1"/>
                <p:nvPr/>
              </p:nvSpPr>
              <p:spPr>
                <a:xfrm>
                  <a:off x="4889637" y="5315691"/>
                  <a:ext cx="143377"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4</a:t>
                  </a:r>
                </a:p>
              </p:txBody>
            </p:sp>
            <p:sp>
              <p:nvSpPr>
                <p:cNvPr id="54" name="TextBox 53">
                  <a:extLst>
                    <a:ext uri="{FF2B5EF4-FFF2-40B4-BE49-F238E27FC236}">
                      <a16:creationId xmlns:a16="http://schemas.microsoft.com/office/drawing/2014/main" xmlns="" id="{55B0EC10-2C74-45AA-B68D-E0FD65DABC4B}"/>
                    </a:ext>
                  </a:extLst>
                </p:cNvPr>
                <p:cNvSpPr txBox="1"/>
                <p:nvPr/>
              </p:nvSpPr>
              <p:spPr>
                <a:xfrm>
                  <a:off x="5157012" y="5315691"/>
                  <a:ext cx="143377"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3</a:t>
                  </a:r>
                </a:p>
              </p:txBody>
            </p:sp>
            <p:sp>
              <p:nvSpPr>
                <p:cNvPr id="55" name="TextBox 54">
                  <a:extLst>
                    <a:ext uri="{FF2B5EF4-FFF2-40B4-BE49-F238E27FC236}">
                      <a16:creationId xmlns:a16="http://schemas.microsoft.com/office/drawing/2014/main" xmlns="" id="{01582197-5C9D-4EAA-9514-C78247BAF71B}"/>
                    </a:ext>
                  </a:extLst>
                </p:cNvPr>
                <p:cNvSpPr txBox="1"/>
                <p:nvPr/>
              </p:nvSpPr>
              <p:spPr>
                <a:xfrm>
                  <a:off x="5419090" y="5315691"/>
                  <a:ext cx="143377"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3</a:t>
                  </a:r>
                </a:p>
              </p:txBody>
            </p:sp>
            <p:sp>
              <p:nvSpPr>
                <p:cNvPr id="56" name="TextBox 55">
                  <a:extLst>
                    <a:ext uri="{FF2B5EF4-FFF2-40B4-BE49-F238E27FC236}">
                      <a16:creationId xmlns:a16="http://schemas.microsoft.com/office/drawing/2014/main" xmlns="" id="{373147F6-3386-43E8-A7F6-D431A5E45F58}"/>
                    </a:ext>
                  </a:extLst>
                </p:cNvPr>
                <p:cNvSpPr txBox="1"/>
                <p:nvPr/>
              </p:nvSpPr>
              <p:spPr>
                <a:xfrm>
                  <a:off x="5687009" y="5315691"/>
                  <a:ext cx="143377"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2</a:t>
                  </a:r>
                </a:p>
              </p:txBody>
            </p:sp>
            <p:sp>
              <p:nvSpPr>
                <p:cNvPr id="57" name="TextBox 56">
                  <a:extLst>
                    <a:ext uri="{FF2B5EF4-FFF2-40B4-BE49-F238E27FC236}">
                      <a16:creationId xmlns:a16="http://schemas.microsoft.com/office/drawing/2014/main" xmlns="" id="{3FCC1706-E1B8-4E49-85ED-3CCF366B3998}"/>
                    </a:ext>
                  </a:extLst>
                </p:cNvPr>
                <p:cNvSpPr txBox="1"/>
                <p:nvPr/>
              </p:nvSpPr>
              <p:spPr>
                <a:xfrm>
                  <a:off x="5951689" y="5315691"/>
                  <a:ext cx="143377"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1</a:t>
                  </a:r>
                </a:p>
              </p:txBody>
            </p:sp>
            <p:sp>
              <p:nvSpPr>
                <p:cNvPr id="58" name="TextBox 57">
                  <a:extLst>
                    <a:ext uri="{FF2B5EF4-FFF2-40B4-BE49-F238E27FC236}">
                      <a16:creationId xmlns:a16="http://schemas.microsoft.com/office/drawing/2014/main" xmlns="" id="{94476B5D-37AD-42A1-9293-A6A52AF7A9C1}"/>
                    </a:ext>
                  </a:extLst>
                </p:cNvPr>
                <p:cNvSpPr txBox="1"/>
                <p:nvPr/>
              </p:nvSpPr>
              <p:spPr>
                <a:xfrm>
                  <a:off x="6219064" y="5315691"/>
                  <a:ext cx="143377" cy="288147"/>
                </a:xfrm>
                <a:prstGeom prst="rect">
                  <a:avLst/>
                </a:prstGeom>
                <a:noFill/>
              </p:spPr>
              <p:txBody>
                <a:bodyPr wrap="none" lIns="36000" tIns="36000" rIns="36000" bIns="36000" rtlCol="0" anchor="t" anchorCtr="0">
                  <a:spAutoFit/>
                </a:bodyPr>
                <a:lstStyle/>
                <a:p>
                  <a:pPr algn="ctr"/>
                  <a:r>
                    <a:rPr lang="fr-FR" sz="1400" dirty="0">
                      <a:solidFill>
                        <a:schemeClr val="accent3"/>
                      </a:solidFill>
                      <a:cs typeface="Arial" panose="020B0604020202020204" pitchFamily="34" charset="0"/>
                    </a:rPr>
                    <a:t>1</a:t>
                  </a:r>
                </a:p>
              </p:txBody>
            </p:sp>
          </p:grpSp>
          <p:sp>
            <p:nvSpPr>
              <p:cNvPr id="39" name="TextBox 38">
                <a:extLst>
                  <a:ext uri="{FF2B5EF4-FFF2-40B4-BE49-F238E27FC236}">
                    <a16:creationId xmlns:a16="http://schemas.microsoft.com/office/drawing/2014/main" xmlns="" id="{8B8E4CFE-D2FB-4664-BAF8-C174B457A694}"/>
                  </a:ext>
                </a:extLst>
              </p:cNvPr>
              <p:cNvSpPr txBox="1"/>
              <p:nvPr/>
            </p:nvSpPr>
            <p:spPr>
              <a:xfrm>
                <a:off x="6801336" y="5325504"/>
                <a:ext cx="825638" cy="307777"/>
              </a:xfrm>
              <a:prstGeom prst="rect">
                <a:avLst/>
              </a:prstGeom>
              <a:noFill/>
            </p:spPr>
            <p:txBody>
              <a:bodyPr wrap="none" rtlCol="0">
                <a:spAutoFit/>
              </a:bodyPr>
              <a:lstStyle/>
              <a:p>
                <a:r>
                  <a:rPr lang="fr-FR" sz="1400" dirty="0">
                    <a:solidFill>
                      <a:schemeClr val="accent3"/>
                    </a:solidFill>
                  </a:rPr>
                  <a:t>Ivosidénib</a:t>
                </a:r>
              </a:p>
            </p:txBody>
          </p:sp>
        </p:grpSp>
        <p:grpSp>
          <p:nvGrpSpPr>
            <p:cNvPr id="28" name="Group 27">
              <a:extLst>
                <a:ext uri="{FF2B5EF4-FFF2-40B4-BE49-F238E27FC236}">
                  <a16:creationId xmlns:a16="http://schemas.microsoft.com/office/drawing/2014/main" xmlns="" id="{B82F1D0F-99BD-41CE-9A96-1388C516C43F}"/>
                </a:ext>
              </a:extLst>
            </p:cNvPr>
            <p:cNvGrpSpPr/>
            <p:nvPr/>
          </p:nvGrpSpPr>
          <p:grpSpPr>
            <a:xfrm>
              <a:off x="1367595" y="5582146"/>
              <a:ext cx="6127164" cy="307777"/>
              <a:chOff x="1367595" y="5582146"/>
              <a:chExt cx="6127164" cy="307777"/>
            </a:xfrm>
          </p:grpSpPr>
          <p:grpSp>
            <p:nvGrpSpPr>
              <p:cNvPr id="30" name="Group 29">
                <a:extLst>
                  <a:ext uri="{FF2B5EF4-FFF2-40B4-BE49-F238E27FC236}">
                    <a16:creationId xmlns:a16="http://schemas.microsoft.com/office/drawing/2014/main" xmlns="" id="{40D2FAAD-1483-4892-AC15-2708113EF21A}"/>
                  </a:ext>
                </a:extLst>
              </p:cNvPr>
              <p:cNvGrpSpPr/>
              <p:nvPr/>
            </p:nvGrpSpPr>
            <p:grpSpPr>
              <a:xfrm>
                <a:off x="1367595" y="5582148"/>
                <a:ext cx="1533566" cy="288147"/>
                <a:chOff x="1367595" y="5686923"/>
                <a:chExt cx="1533566" cy="288147"/>
              </a:xfrm>
            </p:grpSpPr>
            <p:sp>
              <p:nvSpPr>
                <p:cNvPr id="32" name="TextBox 31">
                  <a:extLst>
                    <a:ext uri="{FF2B5EF4-FFF2-40B4-BE49-F238E27FC236}">
                      <a16:creationId xmlns:a16="http://schemas.microsoft.com/office/drawing/2014/main" xmlns="" id="{69518B5D-D1A3-4F61-BD0F-0B4B4ABAA939}"/>
                    </a:ext>
                  </a:extLst>
                </p:cNvPr>
                <p:cNvSpPr txBox="1"/>
                <p:nvPr/>
              </p:nvSpPr>
              <p:spPr>
                <a:xfrm>
                  <a:off x="2490101" y="5686923"/>
                  <a:ext cx="143377"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4</a:t>
                  </a:r>
                </a:p>
              </p:txBody>
            </p:sp>
            <p:sp>
              <p:nvSpPr>
                <p:cNvPr id="33" name="TextBox 32">
                  <a:extLst>
                    <a:ext uri="{FF2B5EF4-FFF2-40B4-BE49-F238E27FC236}">
                      <a16:creationId xmlns:a16="http://schemas.microsoft.com/office/drawing/2014/main" xmlns="" id="{8E04A6BA-44DA-4EFE-9323-AA3F4A47D3E2}"/>
                    </a:ext>
                  </a:extLst>
                </p:cNvPr>
                <p:cNvSpPr txBox="1"/>
                <p:nvPr/>
              </p:nvSpPr>
              <p:spPr>
                <a:xfrm>
                  <a:off x="1367595" y="5686923"/>
                  <a:ext cx="267583"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 61</a:t>
                  </a:r>
                </a:p>
              </p:txBody>
            </p:sp>
            <p:sp>
              <p:nvSpPr>
                <p:cNvPr id="34" name="TextBox 33">
                  <a:extLst>
                    <a:ext uri="{FF2B5EF4-FFF2-40B4-BE49-F238E27FC236}">
                      <a16:creationId xmlns:a16="http://schemas.microsoft.com/office/drawing/2014/main" xmlns="" id="{27020C8B-7EA2-4A71-B9E7-035601128C08}"/>
                    </a:ext>
                  </a:extLst>
                </p:cNvPr>
                <p:cNvSpPr txBox="1"/>
                <p:nvPr/>
              </p:nvSpPr>
              <p:spPr>
                <a:xfrm>
                  <a:off x="1652960" y="5686923"/>
                  <a:ext cx="226181"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46</a:t>
                  </a:r>
                </a:p>
              </p:txBody>
            </p:sp>
            <p:sp>
              <p:nvSpPr>
                <p:cNvPr id="35" name="TextBox 34">
                  <a:extLst>
                    <a:ext uri="{FF2B5EF4-FFF2-40B4-BE49-F238E27FC236}">
                      <a16:creationId xmlns:a16="http://schemas.microsoft.com/office/drawing/2014/main" xmlns="" id="{33475623-27DF-4CF3-8949-C8DACFF215A8}"/>
                    </a:ext>
                  </a:extLst>
                </p:cNvPr>
                <p:cNvSpPr txBox="1"/>
                <p:nvPr/>
              </p:nvSpPr>
              <p:spPr>
                <a:xfrm>
                  <a:off x="1924309" y="5686923"/>
                  <a:ext cx="215070"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11</a:t>
                  </a:r>
                </a:p>
              </p:txBody>
            </p:sp>
            <p:sp>
              <p:nvSpPr>
                <p:cNvPr id="36" name="TextBox 35">
                  <a:extLst>
                    <a:ext uri="{FF2B5EF4-FFF2-40B4-BE49-F238E27FC236}">
                      <a16:creationId xmlns:a16="http://schemas.microsoft.com/office/drawing/2014/main" xmlns="" id="{C5611E0C-ECD9-4287-BCB9-B30F3EAE9C7F}"/>
                    </a:ext>
                  </a:extLst>
                </p:cNvPr>
                <p:cNvSpPr txBox="1"/>
                <p:nvPr/>
              </p:nvSpPr>
              <p:spPr>
                <a:xfrm>
                  <a:off x="2223784" y="5686923"/>
                  <a:ext cx="143377"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6</a:t>
                  </a:r>
                </a:p>
              </p:txBody>
            </p:sp>
            <p:sp>
              <p:nvSpPr>
                <p:cNvPr id="37" name="TextBox 36">
                  <a:extLst>
                    <a:ext uri="{FF2B5EF4-FFF2-40B4-BE49-F238E27FC236}">
                      <a16:creationId xmlns:a16="http://schemas.microsoft.com/office/drawing/2014/main" xmlns="" id="{89E7562E-A376-4284-AF52-B200ED1AF2BE}"/>
                    </a:ext>
                  </a:extLst>
                </p:cNvPr>
                <p:cNvSpPr txBox="1"/>
                <p:nvPr/>
              </p:nvSpPr>
              <p:spPr>
                <a:xfrm>
                  <a:off x="2757784" y="5686923"/>
                  <a:ext cx="143377" cy="288147"/>
                </a:xfrm>
                <a:prstGeom prst="rect">
                  <a:avLst/>
                </a:prstGeom>
                <a:noFill/>
              </p:spPr>
              <p:txBody>
                <a:bodyPr wrap="none" lIns="36000" tIns="36000" rIns="36000" bIns="36000" rtlCol="0" anchor="t" anchorCtr="0">
                  <a:spAutoFit/>
                </a:bodyPr>
                <a:lstStyle/>
                <a:p>
                  <a:pPr algn="ctr"/>
                  <a:r>
                    <a:rPr lang="fr-FR" sz="1400" dirty="0">
                      <a:solidFill>
                        <a:schemeClr val="accent2"/>
                      </a:solidFill>
                      <a:cs typeface="Arial" panose="020B0604020202020204" pitchFamily="34" charset="0"/>
                    </a:rPr>
                    <a:t>1</a:t>
                  </a:r>
                </a:p>
              </p:txBody>
            </p:sp>
          </p:grpSp>
          <p:sp>
            <p:nvSpPr>
              <p:cNvPr id="31" name="TextBox 30">
                <a:extLst>
                  <a:ext uri="{FF2B5EF4-FFF2-40B4-BE49-F238E27FC236}">
                    <a16:creationId xmlns:a16="http://schemas.microsoft.com/office/drawing/2014/main" xmlns="" id="{441B1FC0-948D-4413-B339-49BCDAEF066E}"/>
                  </a:ext>
                </a:extLst>
              </p:cNvPr>
              <p:cNvSpPr txBox="1"/>
              <p:nvPr/>
            </p:nvSpPr>
            <p:spPr>
              <a:xfrm>
                <a:off x="6801341" y="5582146"/>
                <a:ext cx="693418" cy="307777"/>
              </a:xfrm>
              <a:prstGeom prst="rect">
                <a:avLst/>
              </a:prstGeom>
              <a:noFill/>
            </p:spPr>
            <p:txBody>
              <a:bodyPr wrap="none" rtlCol="0">
                <a:spAutoFit/>
              </a:bodyPr>
              <a:lstStyle/>
              <a:p>
                <a:r>
                  <a:rPr lang="fr-FR" sz="1400" dirty="0">
                    <a:solidFill>
                      <a:schemeClr val="accent2"/>
                    </a:solidFill>
                  </a:rPr>
                  <a:t>Placebo</a:t>
                </a:r>
              </a:p>
            </p:txBody>
          </p:sp>
        </p:grpSp>
        <p:cxnSp>
          <p:nvCxnSpPr>
            <p:cNvPr id="29" name="Straight Connector 28">
              <a:extLst>
                <a:ext uri="{FF2B5EF4-FFF2-40B4-BE49-F238E27FC236}">
                  <a16:creationId xmlns:a16="http://schemas.microsoft.com/office/drawing/2014/main" xmlns="" id="{7D966545-8E70-47AD-80AF-078CF9F6CD0B}"/>
                </a:ext>
              </a:extLst>
            </p:cNvPr>
            <p:cNvCxnSpPr/>
            <p:nvPr/>
          </p:nvCxnSpPr>
          <p:spPr>
            <a:xfrm>
              <a:off x="2317962" y="2005335"/>
              <a:ext cx="29993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xmlns="" id="{6FB58B1F-992E-4B49-A05D-0F50613E7A32}"/>
              </a:ext>
            </a:extLst>
          </p:cNvPr>
          <p:cNvGrpSpPr/>
          <p:nvPr/>
        </p:nvGrpSpPr>
        <p:grpSpPr>
          <a:xfrm>
            <a:off x="2022638" y="2693968"/>
            <a:ext cx="152400" cy="108000"/>
            <a:chOff x="3422308" y="2333755"/>
            <a:chExt cx="152400" cy="108000"/>
          </a:xfrm>
        </p:grpSpPr>
        <p:cxnSp>
          <p:nvCxnSpPr>
            <p:cNvPr id="102" name="Straight Connector 101">
              <a:extLst>
                <a:ext uri="{FF2B5EF4-FFF2-40B4-BE49-F238E27FC236}">
                  <a16:creationId xmlns:a16="http://schemas.microsoft.com/office/drawing/2014/main" xmlns="" id="{F64A4913-31CF-4D01-827F-3A331D404C10}"/>
                </a:ext>
              </a:extLst>
            </p:cNvPr>
            <p:cNvCxnSpPr>
              <a:cxnSpLocks/>
            </p:cNvCxnSpPr>
            <p:nvPr/>
          </p:nvCxnSpPr>
          <p:spPr>
            <a:xfrm rot="5400000">
              <a:off x="3368308" y="2387755"/>
              <a:ext cx="10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2E2FF124-3816-4F53-B822-E3B177B72644}"/>
                </a:ext>
              </a:extLst>
            </p:cNvPr>
            <p:cNvCxnSpPr>
              <a:cxnSpLocks/>
            </p:cNvCxnSpPr>
            <p:nvPr/>
          </p:nvCxnSpPr>
          <p:spPr>
            <a:xfrm rot="5400000">
              <a:off x="3520708" y="2387755"/>
              <a:ext cx="10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xmlns="" id="{114F2B15-E1FB-477D-93F2-022FD46215DD}"/>
              </a:ext>
            </a:extLst>
          </p:cNvPr>
          <p:cNvSpPr txBox="1"/>
          <p:nvPr/>
        </p:nvSpPr>
        <p:spPr>
          <a:xfrm>
            <a:off x="2287765" y="2614080"/>
            <a:ext cx="950901" cy="307777"/>
          </a:xfrm>
          <a:prstGeom prst="rect">
            <a:avLst/>
          </a:prstGeom>
          <a:noFill/>
        </p:spPr>
        <p:txBody>
          <a:bodyPr wrap="none" rtlCol="0">
            <a:spAutoFit/>
          </a:bodyPr>
          <a:lstStyle/>
          <a:p>
            <a:r>
              <a:rPr lang="fr-FR" sz="1400" dirty="0"/>
              <a:t>Censurés</a:t>
            </a:r>
          </a:p>
        </p:txBody>
      </p:sp>
      <p:sp>
        <p:nvSpPr>
          <p:cNvPr id="105" name="TextBox 104">
            <a:extLst>
              <a:ext uri="{FF2B5EF4-FFF2-40B4-BE49-F238E27FC236}">
                <a16:creationId xmlns:a16="http://schemas.microsoft.com/office/drawing/2014/main" xmlns="" id="{C96F4F57-3F4C-4622-A552-1D1F0C3A4A76}"/>
              </a:ext>
            </a:extLst>
          </p:cNvPr>
          <p:cNvSpPr txBox="1"/>
          <p:nvPr/>
        </p:nvSpPr>
        <p:spPr>
          <a:xfrm>
            <a:off x="1695693" y="2900813"/>
            <a:ext cx="2601995" cy="523220"/>
          </a:xfrm>
          <a:prstGeom prst="rect">
            <a:avLst/>
          </a:prstGeom>
          <a:noFill/>
        </p:spPr>
        <p:txBody>
          <a:bodyPr wrap="none" rtlCol="0">
            <a:spAutoFit/>
          </a:bodyPr>
          <a:lstStyle/>
          <a:p>
            <a:pPr algn="ctr"/>
            <a:r>
              <a:rPr lang="fr-FR" sz="1400" dirty="0">
                <a:solidFill>
                  <a:srgbClr val="4D4D4D"/>
                </a:solidFill>
              </a:rPr>
              <a:t>HR 0,37 (IC95% 0,25 - 0,54); </a:t>
            </a:r>
            <a:br>
              <a:rPr lang="fr-FR" sz="1400" dirty="0">
                <a:solidFill>
                  <a:srgbClr val="4D4D4D"/>
                </a:solidFill>
              </a:rPr>
            </a:br>
            <a:r>
              <a:rPr lang="fr-FR" sz="1400" dirty="0">
                <a:solidFill>
                  <a:srgbClr val="4D4D4D"/>
                </a:solidFill>
              </a:rPr>
              <a:t>p&lt;0,001</a:t>
            </a:r>
          </a:p>
        </p:txBody>
      </p:sp>
      <p:grpSp>
        <p:nvGrpSpPr>
          <p:cNvPr id="106" name="Group 105">
            <a:extLst>
              <a:ext uri="{FF2B5EF4-FFF2-40B4-BE49-F238E27FC236}">
                <a16:creationId xmlns:a16="http://schemas.microsoft.com/office/drawing/2014/main" xmlns="" id="{FBC22450-FD97-4DFD-9F65-3915AA5EB54F}"/>
              </a:ext>
            </a:extLst>
          </p:cNvPr>
          <p:cNvGrpSpPr/>
          <p:nvPr/>
        </p:nvGrpSpPr>
        <p:grpSpPr>
          <a:xfrm>
            <a:off x="970521" y="2521043"/>
            <a:ext cx="5976358" cy="2308273"/>
            <a:chOff x="-631427" y="6061428"/>
            <a:chExt cx="9134669" cy="3554982"/>
          </a:xfrm>
        </p:grpSpPr>
        <p:sp>
          <p:nvSpPr>
            <p:cNvPr id="107" name="Freeform: Shape 280">
              <a:extLst>
                <a:ext uri="{FF2B5EF4-FFF2-40B4-BE49-F238E27FC236}">
                  <a16:creationId xmlns:a16="http://schemas.microsoft.com/office/drawing/2014/main" xmlns="" id="{110586CC-F5C7-4951-8809-55C0F26DD738}"/>
                </a:ext>
              </a:extLst>
            </p:cNvPr>
            <p:cNvSpPr/>
            <p:nvPr/>
          </p:nvSpPr>
          <p:spPr>
            <a:xfrm>
              <a:off x="-631427" y="6080089"/>
              <a:ext cx="9134669" cy="3498979"/>
            </a:xfrm>
            <a:custGeom>
              <a:avLst/>
              <a:gdLst>
                <a:gd name="connsiteX0" fmla="*/ 9135985 w 9134669"/>
                <a:gd name="connsiteY0" fmla="*/ 3503271 h 3498979"/>
                <a:gd name="connsiteX1" fmla="*/ 6634467 w 9134669"/>
                <a:gd name="connsiteY1" fmla="*/ 3503271 h 3498979"/>
                <a:gd name="connsiteX2" fmla="*/ 6634467 w 9134669"/>
                <a:gd name="connsiteY2" fmla="*/ 3314373 h 3498979"/>
                <a:gd name="connsiteX3" fmla="*/ 6376876 w 9134669"/>
                <a:gd name="connsiteY3" fmla="*/ 3314373 h 3498979"/>
                <a:gd name="connsiteX4" fmla="*/ 6376876 w 9134669"/>
                <a:gd name="connsiteY4" fmla="*/ 3125466 h 3498979"/>
                <a:gd name="connsiteX5" fmla="*/ 4173014 w 9134669"/>
                <a:gd name="connsiteY5" fmla="*/ 3125466 h 3498979"/>
                <a:gd name="connsiteX6" fmla="*/ 4173014 w 9134669"/>
                <a:gd name="connsiteY6" fmla="*/ 2970913 h 3498979"/>
                <a:gd name="connsiteX7" fmla="*/ 3468926 w 9134669"/>
                <a:gd name="connsiteY7" fmla="*/ 2970913 h 3498979"/>
                <a:gd name="connsiteX8" fmla="*/ 3468926 w 9134669"/>
                <a:gd name="connsiteY8" fmla="*/ 2856427 h 3498979"/>
                <a:gd name="connsiteX9" fmla="*/ 3377337 w 9134669"/>
                <a:gd name="connsiteY9" fmla="*/ 2856427 h 3498979"/>
                <a:gd name="connsiteX10" fmla="*/ 3377337 w 9134669"/>
                <a:gd name="connsiteY10" fmla="*/ 2776286 h 3498979"/>
                <a:gd name="connsiteX11" fmla="*/ 3028157 w 9134669"/>
                <a:gd name="connsiteY11" fmla="*/ 2776286 h 3498979"/>
                <a:gd name="connsiteX12" fmla="*/ 3028157 w 9134669"/>
                <a:gd name="connsiteY12" fmla="*/ 2719043 h 3498979"/>
                <a:gd name="connsiteX13" fmla="*/ 2953736 w 9134669"/>
                <a:gd name="connsiteY13" fmla="*/ 2719043 h 3498979"/>
                <a:gd name="connsiteX14" fmla="*/ 2953736 w 9134669"/>
                <a:gd name="connsiteY14" fmla="*/ 2667529 h 3498979"/>
                <a:gd name="connsiteX15" fmla="*/ 2787735 w 9134669"/>
                <a:gd name="connsiteY15" fmla="*/ 2667529 h 3498979"/>
                <a:gd name="connsiteX16" fmla="*/ 2787735 w 9134669"/>
                <a:gd name="connsiteY16" fmla="*/ 2604556 h 3498979"/>
                <a:gd name="connsiteX17" fmla="*/ 2719043 w 9134669"/>
                <a:gd name="connsiteY17" fmla="*/ 2604556 h 3498979"/>
                <a:gd name="connsiteX18" fmla="*/ 2719043 w 9134669"/>
                <a:gd name="connsiteY18" fmla="*/ 2512967 h 3498979"/>
                <a:gd name="connsiteX19" fmla="*/ 2146610 w 9134669"/>
                <a:gd name="connsiteY19" fmla="*/ 2512967 h 3498979"/>
                <a:gd name="connsiteX20" fmla="*/ 2146610 w 9134669"/>
                <a:gd name="connsiteY20" fmla="*/ 2444275 h 3498979"/>
                <a:gd name="connsiteX21" fmla="*/ 2106544 w 9134669"/>
                <a:gd name="connsiteY21" fmla="*/ 2444275 h 3498979"/>
                <a:gd name="connsiteX22" fmla="*/ 2106544 w 9134669"/>
                <a:gd name="connsiteY22" fmla="*/ 2369863 h 3498979"/>
                <a:gd name="connsiteX23" fmla="*/ 1974880 w 9134669"/>
                <a:gd name="connsiteY23" fmla="*/ 2369863 h 3498979"/>
                <a:gd name="connsiteX24" fmla="*/ 1974880 w 9134669"/>
                <a:gd name="connsiteY24" fmla="*/ 2318340 h 3498979"/>
                <a:gd name="connsiteX25" fmla="*/ 1516943 w 9134669"/>
                <a:gd name="connsiteY25" fmla="*/ 2318340 h 3498979"/>
                <a:gd name="connsiteX26" fmla="*/ 1516943 w 9134669"/>
                <a:gd name="connsiteY26" fmla="*/ 2215302 h 3498979"/>
                <a:gd name="connsiteX27" fmla="*/ 1431073 w 9134669"/>
                <a:gd name="connsiteY27" fmla="*/ 2215302 h 3498979"/>
                <a:gd name="connsiteX28" fmla="*/ 1431073 w 9134669"/>
                <a:gd name="connsiteY28" fmla="*/ 2123712 h 3498979"/>
                <a:gd name="connsiteX29" fmla="*/ 1356662 w 9134669"/>
                <a:gd name="connsiteY29" fmla="*/ 2123712 h 3498979"/>
                <a:gd name="connsiteX30" fmla="*/ 1356662 w 9134669"/>
                <a:gd name="connsiteY30" fmla="*/ 1980609 h 3498979"/>
                <a:gd name="connsiteX31" fmla="*/ 1282241 w 9134669"/>
                <a:gd name="connsiteY31" fmla="*/ 1980609 h 3498979"/>
                <a:gd name="connsiteX32" fmla="*/ 1282241 w 9134669"/>
                <a:gd name="connsiteY32" fmla="*/ 1866122 h 3498979"/>
                <a:gd name="connsiteX33" fmla="*/ 1236446 w 9134669"/>
                <a:gd name="connsiteY33" fmla="*/ 1866122 h 3498979"/>
                <a:gd name="connsiteX34" fmla="*/ 1236446 w 9134669"/>
                <a:gd name="connsiteY34" fmla="*/ 1763084 h 3498979"/>
                <a:gd name="connsiteX35" fmla="*/ 1013202 w 9134669"/>
                <a:gd name="connsiteY35" fmla="*/ 1763084 h 3498979"/>
                <a:gd name="connsiteX36" fmla="*/ 1013202 w 9134669"/>
                <a:gd name="connsiteY36" fmla="*/ 1677224 h 3498979"/>
                <a:gd name="connsiteX37" fmla="*/ 933061 w 9134669"/>
                <a:gd name="connsiteY37" fmla="*/ 1677224 h 3498979"/>
                <a:gd name="connsiteX38" fmla="*/ 933061 w 9134669"/>
                <a:gd name="connsiteY38" fmla="*/ 1597083 h 3498979"/>
                <a:gd name="connsiteX39" fmla="*/ 772781 w 9134669"/>
                <a:gd name="connsiteY39" fmla="*/ 1597083 h 3498979"/>
                <a:gd name="connsiteX40" fmla="*/ 772781 w 9134669"/>
                <a:gd name="connsiteY40" fmla="*/ 1230726 h 3498979"/>
                <a:gd name="connsiteX41" fmla="*/ 715538 w 9134669"/>
                <a:gd name="connsiteY41" fmla="*/ 1230726 h 3498979"/>
                <a:gd name="connsiteX42" fmla="*/ 715538 w 9134669"/>
                <a:gd name="connsiteY42" fmla="*/ 898715 h 3498979"/>
                <a:gd name="connsiteX43" fmla="*/ 675467 w 9134669"/>
                <a:gd name="connsiteY43" fmla="*/ 898715 h 3498979"/>
                <a:gd name="connsiteX44" fmla="*/ 675467 w 9134669"/>
                <a:gd name="connsiteY44" fmla="*/ 761332 h 3498979"/>
                <a:gd name="connsiteX45" fmla="*/ 618225 w 9134669"/>
                <a:gd name="connsiteY45" fmla="*/ 761332 h 3498979"/>
                <a:gd name="connsiteX46" fmla="*/ 618225 w 9134669"/>
                <a:gd name="connsiteY46" fmla="*/ 475117 h 3498979"/>
                <a:gd name="connsiteX47" fmla="*/ 532360 w 9134669"/>
                <a:gd name="connsiteY47" fmla="*/ 475117 h 3498979"/>
                <a:gd name="connsiteX48" fmla="*/ 532360 w 9134669"/>
                <a:gd name="connsiteY48" fmla="*/ 400701 h 3498979"/>
                <a:gd name="connsiteX49" fmla="*/ 452220 w 9134669"/>
                <a:gd name="connsiteY49" fmla="*/ 400701 h 3498979"/>
                <a:gd name="connsiteX50" fmla="*/ 452220 w 9134669"/>
                <a:gd name="connsiteY50" fmla="*/ 246145 h 3498979"/>
                <a:gd name="connsiteX51" fmla="*/ 412150 w 9134669"/>
                <a:gd name="connsiteY51" fmla="*/ 246145 h 3498979"/>
                <a:gd name="connsiteX52" fmla="*/ 412150 w 9134669"/>
                <a:gd name="connsiteY52" fmla="*/ 183178 h 3498979"/>
                <a:gd name="connsiteX53" fmla="*/ 372080 w 9134669"/>
                <a:gd name="connsiteY53" fmla="*/ 183178 h 3498979"/>
                <a:gd name="connsiteX54" fmla="*/ 372080 w 9134669"/>
                <a:gd name="connsiteY54" fmla="*/ 143107 h 3498979"/>
                <a:gd name="connsiteX55" fmla="*/ 291939 w 9134669"/>
                <a:gd name="connsiteY55" fmla="*/ 143107 h 3498979"/>
                <a:gd name="connsiteX56" fmla="*/ 291939 w 9134669"/>
                <a:gd name="connsiteY56" fmla="*/ 62967 h 3498979"/>
                <a:gd name="connsiteX57" fmla="*/ 211799 w 9134669"/>
                <a:gd name="connsiteY57" fmla="*/ 62967 h 3498979"/>
                <a:gd name="connsiteX58" fmla="*/ 211799 w 9134669"/>
                <a:gd name="connsiteY58" fmla="*/ 11449 h 3498979"/>
                <a:gd name="connsiteX59" fmla="*/ 0 w 9134669"/>
                <a:gd name="connsiteY59" fmla="*/ 11449 h 3498979"/>
                <a:gd name="connsiteX60" fmla="*/ 0 w 9134669"/>
                <a:gd name="connsiteY60" fmla="*/ 0 h 349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134669" h="3498979">
                  <a:moveTo>
                    <a:pt x="9135985" y="3503271"/>
                  </a:moveTo>
                  <a:lnTo>
                    <a:pt x="6634467" y="3503271"/>
                  </a:lnTo>
                  <a:lnTo>
                    <a:pt x="6634467" y="3314373"/>
                  </a:lnTo>
                  <a:lnTo>
                    <a:pt x="6376876" y="3314373"/>
                  </a:lnTo>
                  <a:lnTo>
                    <a:pt x="6376876" y="3125466"/>
                  </a:lnTo>
                  <a:lnTo>
                    <a:pt x="4173014" y="3125466"/>
                  </a:lnTo>
                  <a:lnTo>
                    <a:pt x="4173014" y="2970913"/>
                  </a:lnTo>
                  <a:lnTo>
                    <a:pt x="3468926" y="2970913"/>
                  </a:lnTo>
                  <a:lnTo>
                    <a:pt x="3468926" y="2856427"/>
                  </a:lnTo>
                  <a:lnTo>
                    <a:pt x="3377337" y="2856427"/>
                  </a:lnTo>
                  <a:lnTo>
                    <a:pt x="3377337" y="2776286"/>
                  </a:lnTo>
                  <a:lnTo>
                    <a:pt x="3028157" y="2776286"/>
                  </a:lnTo>
                  <a:lnTo>
                    <a:pt x="3028157" y="2719043"/>
                  </a:lnTo>
                  <a:lnTo>
                    <a:pt x="2953736" y="2719043"/>
                  </a:lnTo>
                  <a:lnTo>
                    <a:pt x="2953736" y="2667529"/>
                  </a:lnTo>
                  <a:lnTo>
                    <a:pt x="2787735" y="2667529"/>
                  </a:lnTo>
                  <a:lnTo>
                    <a:pt x="2787735" y="2604556"/>
                  </a:lnTo>
                  <a:lnTo>
                    <a:pt x="2719043" y="2604556"/>
                  </a:lnTo>
                  <a:lnTo>
                    <a:pt x="2719043" y="2512967"/>
                  </a:lnTo>
                  <a:lnTo>
                    <a:pt x="2146610" y="2512967"/>
                  </a:lnTo>
                  <a:lnTo>
                    <a:pt x="2146610" y="2444275"/>
                  </a:lnTo>
                  <a:lnTo>
                    <a:pt x="2106544" y="2444275"/>
                  </a:lnTo>
                  <a:lnTo>
                    <a:pt x="2106544" y="2369863"/>
                  </a:lnTo>
                  <a:lnTo>
                    <a:pt x="1974880" y="2369863"/>
                  </a:lnTo>
                  <a:lnTo>
                    <a:pt x="1974880" y="2318340"/>
                  </a:lnTo>
                  <a:lnTo>
                    <a:pt x="1516943" y="2318340"/>
                  </a:lnTo>
                  <a:lnTo>
                    <a:pt x="1516943" y="2215302"/>
                  </a:lnTo>
                  <a:lnTo>
                    <a:pt x="1431073" y="2215302"/>
                  </a:lnTo>
                  <a:lnTo>
                    <a:pt x="1431073" y="2123712"/>
                  </a:lnTo>
                  <a:lnTo>
                    <a:pt x="1356662" y="2123712"/>
                  </a:lnTo>
                  <a:lnTo>
                    <a:pt x="1356662" y="1980609"/>
                  </a:lnTo>
                  <a:lnTo>
                    <a:pt x="1282241" y="1980609"/>
                  </a:lnTo>
                  <a:lnTo>
                    <a:pt x="1282241" y="1866122"/>
                  </a:lnTo>
                  <a:lnTo>
                    <a:pt x="1236446" y="1866122"/>
                  </a:lnTo>
                  <a:lnTo>
                    <a:pt x="1236446" y="1763084"/>
                  </a:lnTo>
                  <a:lnTo>
                    <a:pt x="1013202" y="1763084"/>
                  </a:lnTo>
                  <a:lnTo>
                    <a:pt x="1013202" y="1677224"/>
                  </a:lnTo>
                  <a:lnTo>
                    <a:pt x="933061" y="1677224"/>
                  </a:lnTo>
                  <a:lnTo>
                    <a:pt x="933061" y="1597083"/>
                  </a:lnTo>
                  <a:lnTo>
                    <a:pt x="772781" y="1597083"/>
                  </a:lnTo>
                  <a:lnTo>
                    <a:pt x="772781" y="1230726"/>
                  </a:lnTo>
                  <a:lnTo>
                    <a:pt x="715538" y="1230726"/>
                  </a:lnTo>
                  <a:lnTo>
                    <a:pt x="715538" y="898715"/>
                  </a:lnTo>
                  <a:lnTo>
                    <a:pt x="675467" y="898715"/>
                  </a:lnTo>
                  <a:lnTo>
                    <a:pt x="675467" y="761332"/>
                  </a:lnTo>
                  <a:lnTo>
                    <a:pt x="618225" y="761332"/>
                  </a:lnTo>
                  <a:lnTo>
                    <a:pt x="618225" y="475117"/>
                  </a:lnTo>
                  <a:lnTo>
                    <a:pt x="532360" y="475117"/>
                  </a:lnTo>
                  <a:lnTo>
                    <a:pt x="532360" y="400701"/>
                  </a:lnTo>
                  <a:lnTo>
                    <a:pt x="452220" y="400701"/>
                  </a:lnTo>
                  <a:lnTo>
                    <a:pt x="452220" y="246145"/>
                  </a:lnTo>
                  <a:lnTo>
                    <a:pt x="412150" y="246145"/>
                  </a:lnTo>
                  <a:lnTo>
                    <a:pt x="412150" y="183178"/>
                  </a:lnTo>
                  <a:lnTo>
                    <a:pt x="372080" y="183178"/>
                  </a:lnTo>
                  <a:lnTo>
                    <a:pt x="372080" y="143107"/>
                  </a:lnTo>
                  <a:lnTo>
                    <a:pt x="291939" y="143107"/>
                  </a:lnTo>
                  <a:lnTo>
                    <a:pt x="291939" y="62967"/>
                  </a:lnTo>
                  <a:lnTo>
                    <a:pt x="211799" y="62967"/>
                  </a:lnTo>
                  <a:lnTo>
                    <a:pt x="211799" y="11449"/>
                  </a:lnTo>
                  <a:lnTo>
                    <a:pt x="0" y="11449"/>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grpSp>
          <p:nvGrpSpPr>
            <p:cNvPr id="108" name="Group 107">
              <a:extLst>
                <a:ext uri="{FF2B5EF4-FFF2-40B4-BE49-F238E27FC236}">
                  <a16:creationId xmlns:a16="http://schemas.microsoft.com/office/drawing/2014/main" xmlns="" id="{9E01495A-47CE-4A75-923E-95872E0724C8}"/>
                </a:ext>
              </a:extLst>
            </p:cNvPr>
            <p:cNvGrpSpPr/>
            <p:nvPr/>
          </p:nvGrpSpPr>
          <p:grpSpPr>
            <a:xfrm>
              <a:off x="-612765" y="6061428"/>
              <a:ext cx="9078723" cy="3554982"/>
              <a:chOff x="-612765" y="6061428"/>
              <a:chExt cx="9078723" cy="3554982"/>
            </a:xfrm>
          </p:grpSpPr>
          <p:sp>
            <p:nvSpPr>
              <p:cNvPr id="109" name="Freeform: Shape 281">
                <a:extLst>
                  <a:ext uri="{FF2B5EF4-FFF2-40B4-BE49-F238E27FC236}">
                    <a16:creationId xmlns:a16="http://schemas.microsoft.com/office/drawing/2014/main" xmlns="" id="{654C0F22-0898-4852-9551-CF2A145BC1D9}"/>
                  </a:ext>
                </a:extLst>
              </p:cNvPr>
              <p:cNvSpPr/>
              <p:nvPr/>
            </p:nvSpPr>
            <p:spPr>
              <a:xfrm>
                <a:off x="-612765" y="6061428"/>
                <a:ext cx="9331" cy="83976"/>
              </a:xfrm>
              <a:custGeom>
                <a:avLst/>
                <a:gdLst>
                  <a:gd name="connsiteX0" fmla="*/ 0 w 0"/>
                  <a:gd name="connsiteY0" fmla="*/ 0 h 83975"/>
                  <a:gd name="connsiteX1" fmla="*/ 0 w 0"/>
                  <a:gd name="connsiteY1" fmla="*/ 88163 h 83975"/>
                </a:gdLst>
                <a:ahLst/>
                <a:cxnLst>
                  <a:cxn ang="0">
                    <a:pos x="connsiteX0" y="connsiteY0"/>
                  </a:cxn>
                  <a:cxn ang="0">
                    <a:pos x="connsiteX1" y="connsiteY1"/>
                  </a:cxn>
                </a:cxnLst>
                <a:rect l="l" t="t" r="r" b="b"/>
                <a:pathLst>
                  <a:path h="83975">
                    <a:moveTo>
                      <a:pt x="0" y="0"/>
                    </a:moveTo>
                    <a:lnTo>
                      <a:pt x="0" y="88163"/>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10" name="Freeform: Shape 282">
                <a:extLst>
                  <a:ext uri="{FF2B5EF4-FFF2-40B4-BE49-F238E27FC236}">
                    <a16:creationId xmlns:a16="http://schemas.microsoft.com/office/drawing/2014/main" xmlns="" id="{50FC49D0-7939-4B78-A1C2-46991BBFD3C5}"/>
                  </a:ext>
                </a:extLst>
              </p:cNvPr>
              <p:cNvSpPr/>
              <p:nvPr/>
            </p:nvSpPr>
            <p:spPr>
              <a:xfrm>
                <a:off x="21716" y="6807882"/>
                <a:ext cx="9331" cy="83976"/>
              </a:xfrm>
              <a:custGeom>
                <a:avLst/>
                <a:gdLst>
                  <a:gd name="connsiteX0" fmla="*/ 0 w 0"/>
                  <a:gd name="connsiteY0" fmla="*/ 0 h 83975"/>
                  <a:gd name="connsiteX1" fmla="*/ 0 w 0"/>
                  <a:gd name="connsiteY1" fmla="*/ 88163 h 83975"/>
                </a:gdLst>
                <a:ahLst/>
                <a:cxnLst>
                  <a:cxn ang="0">
                    <a:pos x="connsiteX0" y="connsiteY0"/>
                  </a:cxn>
                  <a:cxn ang="0">
                    <a:pos x="connsiteX1" y="connsiteY1"/>
                  </a:cxn>
                </a:cxnLst>
                <a:rect l="l" t="t" r="r" b="b"/>
                <a:pathLst>
                  <a:path h="83975">
                    <a:moveTo>
                      <a:pt x="0" y="0"/>
                    </a:moveTo>
                    <a:lnTo>
                      <a:pt x="0" y="88163"/>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11" name="Freeform: Shape 283">
                <a:extLst>
                  <a:ext uri="{FF2B5EF4-FFF2-40B4-BE49-F238E27FC236}">
                    <a16:creationId xmlns:a16="http://schemas.microsoft.com/office/drawing/2014/main" xmlns="" id="{4E9725AC-3FDB-476D-9799-0B39315DA04A}"/>
                  </a:ext>
                </a:extLst>
              </p:cNvPr>
              <p:cNvSpPr/>
              <p:nvPr/>
            </p:nvSpPr>
            <p:spPr>
              <a:xfrm>
                <a:off x="33618" y="7113221"/>
                <a:ext cx="83976" cy="9331"/>
              </a:xfrm>
              <a:custGeom>
                <a:avLst/>
                <a:gdLst>
                  <a:gd name="connsiteX0" fmla="*/ 88163 w 83975"/>
                  <a:gd name="connsiteY0" fmla="*/ 0 h 0"/>
                  <a:gd name="connsiteX1" fmla="*/ 0 w 83975"/>
                  <a:gd name="connsiteY1" fmla="*/ 0 h 0"/>
                </a:gdLst>
                <a:ahLst/>
                <a:cxnLst>
                  <a:cxn ang="0">
                    <a:pos x="connsiteX0" y="connsiteY0"/>
                  </a:cxn>
                  <a:cxn ang="0">
                    <a:pos x="connsiteX1" y="connsiteY1"/>
                  </a:cxn>
                </a:cxnLst>
                <a:rect l="l" t="t" r="r" b="b"/>
                <a:pathLst>
                  <a:path w="83975">
                    <a:moveTo>
                      <a:pt x="88163"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12" name="Freeform: Shape 284">
                <a:extLst>
                  <a:ext uri="{FF2B5EF4-FFF2-40B4-BE49-F238E27FC236}">
                    <a16:creationId xmlns:a16="http://schemas.microsoft.com/office/drawing/2014/main" xmlns="" id="{A0824341-6547-45CF-8F60-4676627CD119}"/>
                  </a:ext>
                </a:extLst>
              </p:cNvPr>
              <p:cNvSpPr/>
              <p:nvPr/>
            </p:nvSpPr>
            <p:spPr>
              <a:xfrm>
                <a:off x="33618" y="7299833"/>
                <a:ext cx="83976" cy="9331"/>
              </a:xfrm>
              <a:custGeom>
                <a:avLst/>
                <a:gdLst>
                  <a:gd name="connsiteX0" fmla="*/ 88163 w 83975"/>
                  <a:gd name="connsiteY0" fmla="*/ 0 h 0"/>
                  <a:gd name="connsiteX1" fmla="*/ 0 w 83975"/>
                  <a:gd name="connsiteY1" fmla="*/ 0 h 0"/>
                </a:gdLst>
                <a:ahLst/>
                <a:cxnLst>
                  <a:cxn ang="0">
                    <a:pos x="connsiteX0" y="connsiteY0"/>
                  </a:cxn>
                  <a:cxn ang="0">
                    <a:pos x="connsiteX1" y="connsiteY1"/>
                  </a:cxn>
                </a:cxnLst>
                <a:rect l="l" t="t" r="r" b="b"/>
                <a:pathLst>
                  <a:path w="83975">
                    <a:moveTo>
                      <a:pt x="88163"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13" name="Freeform: Shape 285">
                <a:extLst>
                  <a:ext uri="{FF2B5EF4-FFF2-40B4-BE49-F238E27FC236}">
                    <a16:creationId xmlns:a16="http://schemas.microsoft.com/office/drawing/2014/main" xmlns="" id="{C6931B96-D1A4-427C-95FD-40736AC4E4FD}"/>
                  </a:ext>
                </a:extLst>
              </p:cNvPr>
              <p:cNvSpPr/>
              <p:nvPr/>
            </p:nvSpPr>
            <p:spPr>
              <a:xfrm>
                <a:off x="89602" y="7430462"/>
                <a:ext cx="83976" cy="9331"/>
              </a:xfrm>
              <a:custGeom>
                <a:avLst/>
                <a:gdLst>
                  <a:gd name="connsiteX0" fmla="*/ 88164 w 83975"/>
                  <a:gd name="connsiteY0" fmla="*/ 0 h 0"/>
                  <a:gd name="connsiteX1" fmla="*/ 0 w 83975"/>
                  <a:gd name="connsiteY1" fmla="*/ 0 h 0"/>
                </a:gdLst>
                <a:ahLst/>
                <a:cxnLst>
                  <a:cxn ang="0">
                    <a:pos x="connsiteX0" y="connsiteY0"/>
                  </a:cxn>
                  <a:cxn ang="0">
                    <a:pos x="connsiteX1" y="connsiteY1"/>
                  </a:cxn>
                </a:cxnLst>
                <a:rect l="l" t="t" r="r" b="b"/>
                <a:pathLst>
                  <a:path w="83975">
                    <a:moveTo>
                      <a:pt x="88164"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14" name="Freeform: Shape 286">
                <a:extLst>
                  <a:ext uri="{FF2B5EF4-FFF2-40B4-BE49-F238E27FC236}">
                    <a16:creationId xmlns:a16="http://schemas.microsoft.com/office/drawing/2014/main" xmlns="" id="{1E4F5875-FFD4-4448-95CC-DF14AE6B08DE}"/>
                  </a:ext>
                </a:extLst>
              </p:cNvPr>
              <p:cNvSpPr/>
              <p:nvPr/>
            </p:nvSpPr>
            <p:spPr>
              <a:xfrm>
                <a:off x="89602" y="7561091"/>
                <a:ext cx="83976" cy="9331"/>
              </a:xfrm>
              <a:custGeom>
                <a:avLst/>
                <a:gdLst>
                  <a:gd name="connsiteX0" fmla="*/ 88164 w 83975"/>
                  <a:gd name="connsiteY0" fmla="*/ 0 h 0"/>
                  <a:gd name="connsiteX1" fmla="*/ 0 w 83975"/>
                  <a:gd name="connsiteY1" fmla="*/ 0 h 0"/>
                </a:gdLst>
                <a:ahLst/>
                <a:cxnLst>
                  <a:cxn ang="0">
                    <a:pos x="connsiteX0" y="connsiteY0"/>
                  </a:cxn>
                  <a:cxn ang="0">
                    <a:pos x="connsiteX1" y="connsiteY1"/>
                  </a:cxn>
                </a:cxnLst>
                <a:rect l="l" t="t" r="r" b="b"/>
                <a:pathLst>
                  <a:path w="83975">
                    <a:moveTo>
                      <a:pt x="88164"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15" name="Freeform: Shape 287">
                <a:extLst>
                  <a:ext uri="{FF2B5EF4-FFF2-40B4-BE49-F238E27FC236}">
                    <a16:creationId xmlns:a16="http://schemas.microsoft.com/office/drawing/2014/main" xmlns="" id="{EBC99E38-8025-4672-8DD3-F75A09D842B3}"/>
                  </a:ext>
                </a:extLst>
              </p:cNvPr>
              <p:cNvSpPr/>
              <p:nvPr/>
            </p:nvSpPr>
            <p:spPr>
              <a:xfrm>
                <a:off x="108263" y="7635735"/>
                <a:ext cx="83976" cy="9331"/>
              </a:xfrm>
              <a:custGeom>
                <a:avLst/>
                <a:gdLst>
                  <a:gd name="connsiteX0" fmla="*/ 88164 w 83975"/>
                  <a:gd name="connsiteY0" fmla="*/ 0 h 0"/>
                  <a:gd name="connsiteX1" fmla="*/ 0 w 83975"/>
                  <a:gd name="connsiteY1" fmla="*/ 0 h 0"/>
                </a:gdLst>
                <a:ahLst/>
                <a:cxnLst>
                  <a:cxn ang="0">
                    <a:pos x="connsiteX0" y="connsiteY0"/>
                  </a:cxn>
                  <a:cxn ang="0">
                    <a:pos x="connsiteX1" y="connsiteY1"/>
                  </a:cxn>
                </a:cxnLst>
                <a:rect l="l" t="t" r="r" b="b"/>
                <a:pathLst>
                  <a:path w="83975">
                    <a:moveTo>
                      <a:pt x="88164"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16" name="Freeform: Shape 288">
                <a:extLst>
                  <a:ext uri="{FF2B5EF4-FFF2-40B4-BE49-F238E27FC236}">
                    <a16:creationId xmlns:a16="http://schemas.microsoft.com/office/drawing/2014/main" xmlns="" id="{B597D7F0-3121-4825-9873-F51244662B7B}"/>
                  </a:ext>
                </a:extLst>
              </p:cNvPr>
              <p:cNvSpPr/>
              <p:nvPr/>
            </p:nvSpPr>
            <p:spPr>
              <a:xfrm>
                <a:off x="257553" y="7729051"/>
                <a:ext cx="83976" cy="9331"/>
              </a:xfrm>
              <a:custGeom>
                <a:avLst/>
                <a:gdLst>
                  <a:gd name="connsiteX0" fmla="*/ 88159 w 83975"/>
                  <a:gd name="connsiteY0" fmla="*/ 0 h 0"/>
                  <a:gd name="connsiteX1" fmla="*/ 0 w 83975"/>
                  <a:gd name="connsiteY1" fmla="*/ 0 h 0"/>
                </a:gdLst>
                <a:ahLst/>
                <a:cxnLst>
                  <a:cxn ang="0">
                    <a:pos x="connsiteX0" y="connsiteY0"/>
                  </a:cxn>
                  <a:cxn ang="0">
                    <a:pos x="connsiteX1" y="connsiteY1"/>
                  </a:cxn>
                </a:cxnLst>
                <a:rect l="l" t="t" r="r" b="b"/>
                <a:pathLst>
                  <a:path w="83975">
                    <a:moveTo>
                      <a:pt x="88159"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17" name="Freeform: Shape 289">
                <a:extLst>
                  <a:ext uri="{FF2B5EF4-FFF2-40B4-BE49-F238E27FC236}">
                    <a16:creationId xmlns:a16="http://schemas.microsoft.com/office/drawing/2014/main" xmlns="" id="{70B4FAEB-F142-45EC-BB9D-5DF0D5432EB2}"/>
                  </a:ext>
                </a:extLst>
              </p:cNvPr>
              <p:cNvSpPr/>
              <p:nvPr/>
            </p:nvSpPr>
            <p:spPr>
              <a:xfrm>
                <a:off x="226990" y="7628980"/>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18" name="Freeform: Shape 290">
                <a:extLst>
                  <a:ext uri="{FF2B5EF4-FFF2-40B4-BE49-F238E27FC236}">
                    <a16:creationId xmlns:a16="http://schemas.microsoft.com/office/drawing/2014/main" xmlns="" id="{4022F93A-2B8C-499C-AF77-203DAE995C42}"/>
                  </a:ext>
                </a:extLst>
              </p:cNvPr>
              <p:cNvSpPr/>
              <p:nvPr/>
            </p:nvSpPr>
            <p:spPr>
              <a:xfrm>
                <a:off x="749504" y="8151494"/>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19" name="Freeform: Shape 291">
                <a:extLst>
                  <a:ext uri="{FF2B5EF4-FFF2-40B4-BE49-F238E27FC236}">
                    <a16:creationId xmlns:a16="http://schemas.microsoft.com/office/drawing/2014/main" xmlns="" id="{7EF50937-F681-4427-8CA0-8F6EB84CB20B}"/>
                  </a:ext>
                </a:extLst>
              </p:cNvPr>
              <p:cNvSpPr/>
              <p:nvPr/>
            </p:nvSpPr>
            <p:spPr>
              <a:xfrm>
                <a:off x="1104067" y="8338116"/>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20" name="Freeform: Shape 292">
                <a:extLst>
                  <a:ext uri="{FF2B5EF4-FFF2-40B4-BE49-F238E27FC236}">
                    <a16:creationId xmlns:a16="http://schemas.microsoft.com/office/drawing/2014/main" xmlns="" id="{E794D4FB-0E10-4CC3-B9B0-251E1C8ABB21}"/>
                  </a:ext>
                </a:extLst>
              </p:cNvPr>
              <p:cNvSpPr/>
              <p:nvPr/>
            </p:nvSpPr>
            <p:spPr>
              <a:xfrm>
                <a:off x="1160051" y="8338116"/>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21" name="Freeform: Shape 293">
                <a:extLst>
                  <a:ext uri="{FF2B5EF4-FFF2-40B4-BE49-F238E27FC236}">
                    <a16:creationId xmlns:a16="http://schemas.microsoft.com/office/drawing/2014/main" xmlns="" id="{F007CBE6-78F8-4CCA-94CA-56771F4B6465}"/>
                  </a:ext>
                </a:extLst>
              </p:cNvPr>
              <p:cNvSpPr/>
              <p:nvPr/>
            </p:nvSpPr>
            <p:spPr>
              <a:xfrm>
                <a:off x="1383986" y="8375438"/>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22" name="Freeform: Shape 294">
                <a:extLst>
                  <a:ext uri="{FF2B5EF4-FFF2-40B4-BE49-F238E27FC236}">
                    <a16:creationId xmlns:a16="http://schemas.microsoft.com/office/drawing/2014/main" xmlns="" id="{A0CA06D9-0330-4B32-9258-81F3038D4A4C}"/>
                  </a:ext>
                </a:extLst>
              </p:cNvPr>
              <p:cNvSpPr/>
              <p:nvPr/>
            </p:nvSpPr>
            <p:spPr>
              <a:xfrm>
                <a:off x="1439969" y="8375438"/>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23" name="Freeform: Shape 295">
                <a:extLst>
                  <a:ext uri="{FF2B5EF4-FFF2-40B4-BE49-F238E27FC236}">
                    <a16:creationId xmlns:a16="http://schemas.microsoft.com/office/drawing/2014/main" xmlns="" id="{9F36DD7C-2876-42D1-83A6-21C7AF1745DF}"/>
                  </a:ext>
                </a:extLst>
              </p:cNvPr>
              <p:cNvSpPr/>
              <p:nvPr/>
            </p:nvSpPr>
            <p:spPr>
              <a:xfrm>
                <a:off x="1645243" y="8543389"/>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24" name="Freeform: Shape 296">
                <a:extLst>
                  <a:ext uri="{FF2B5EF4-FFF2-40B4-BE49-F238E27FC236}">
                    <a16:creationId xmlns:a16="http://schemas.microsoft.com/office/drawing/2014/main" xmlns="" id="{D1B2A707-C7F9-481B-A2F1-FFA67B1A0241}"/>
                  </a:ext>
                </a:extLst>
              </p:cNvPr>
              <p:cNvSpPr/>
              <p:nvPr/>
            </p:nvSpPr>
            <p:spPr>
              <a:xfrm>
                <a:off x="2111773" y="8655357"/>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25" name="Freeform: Shape 297">
                <a:extLst>
                  <a:ext uri="{FF2B5EF4-FFF2-40B4-BE49-F238E27FC236}">
                    <a16:creationId xmlns:a16="http://schemas.microsoft.com/office/drawing/2014/main" xmlns="" id="{CE27A882-88C9-4E4D-9184-0C4A1D6EA7E8}"/>
                  </a:ext>
                </a:extLst>
              </p:cNvPr>
              <p:cNvSpPr/>
              <p:nvPr/>
            </p:nvSpPr>
            <p:spPr>
              <a:xfrm>
                <a:off x="2067696" y="8662112"/>
                <a:ext cx="83976" cy="9331"/>
              </a:xfrm>
              <a:custGeom>
                <a:avLst/>
                <a:gdLst>
                  <a:gd name="connsiteX0" fmla="*/ 0 w 83975"/>
                  <a:gd name="connsiteY0" fmla="*/ 0 h 0"/>
                  <a:gd name="connsiteX1" fmla="*/ 88165 w 83975"/>
                  <a:gd name="connsiteY1" fmla="*/ 0 h 0"/>
                </a:gdLst>
                <a:ahLst/>
                <a:cxnLst>
                  <a:cxn ang="0">
                    <a:pos x="connsiteX0" y="connsiteY0"/>
                  </a:cxn>
                  <a:cxn ang="0">
                    <a:pos x="connsiteX1" y="connsiteY1"/>
                  </a:cxn>
                </a:cxnLst>
                <a:rect l="l" t="t" r="r" b="b"/>
                <a:pathLst>
                  <a:path w="83975">
                    <a:moveTo>
                      <a:pt x="0" y="0"/>
                    </a:moveTo>
                    <a:lnTo>
                      <a:pt x="8816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26" name="Freeform: Shape 298">
                <a:extLst>
                  <a:ext uri="{FF2B5EF4-FFF2-40B4-BE49-F238E27FC236}">
                    <a16:creationId xmlns:a16="http://schemas.microsoft.com/office/drawing/2014/main" xmlns="" id="{61FED538-573F-4382-BE74-EF035FD5DCEA}"/>
                  </a:ext>
                </a:extLst>
              </p:cNvPr>
              <p:cNvSpPr/>
              <p:nvPr/>
            </p:nvSpPr>
            <p:spPr>
              <a:xfrm>
                <a:off x="2795483" y="8979353"/>
                <a:ext cx="83976" cy="9331"/>
              </a:xfrm>
              <a:custGeom>
                <a:avLst/>
                <a:gdLst>
                  <a:gd name="connsiteX0" fmla="*/ 0 w 83975"/>
                  <a:gd name="connsiteY0" fmla="*/ 0 h 0"/>
                  <a:gd name="connsiteX1" fmla="*/ 88165 w 83975"/>
                  <a:gd name="connsiteY1" fmla="*/ 0 h 0"/>
                </a:gdLst>
                <a:ahLst/>
                <a:cxnLst>
                  <a:cxn ang="0">
                    <a:pos x="connsiteX0" y="connsiteY0"/>
                  </a:cxn>
                  <a:cxn ang="0">
                    <a:pos x="connsiteX1" y="connsiteY1"/>
                  </a:cxn>
                </a:cxnLst>
                <a:rect l="l" t="t" r="r" b="b"/>
                <a:pathLst>
                  <a:path w="83975">
                    <a:moveTo>
                      <a:pt x="0" y="0"/>
                    </a:moveTo>
                    <a:lnTo>
                      <a:pt x="8816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27" name="Freeform: Shape 299">
                <a:extLst>
                  <a:ext uri="{FF2B5EF4-FFF2-40B4-BE49-F238E27FC236}">
                    <a16:creationId xmlns:a16="http://schemas.microsoft.com/office/drawing/2014/main" xmlns="" id="{EB85E48E-A3AB-48FB-B39A-2E21BCE3239B}"/>
                  </a:ext>
                </a:extLst>
              </p:cNvPr>
              <p:cNvSpPr/>
              <p:nvPr/>
            </p:nvSpPr>
            <p:spPr>
              <a:xfrm>
                <a:off x="2764916" y="8804647"/>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28" name="Freeform: Shape 300">
                <a:extLst>
                  <a:ext uri="{FF2B5EF4-FFF2-40B4-BE49-F238E27FC236}">
                    <a16:creationId xmlns:a16="http://schemas.microsoft.com/office/drawing/2014/main" xmlns="" id="{01DD6034-7CFA-4DB0-8AA1-F2D84D311A56}"/>
                  </a:ext>
                </a:extLst>
              </p:cNvPr>
              <p:cNvSpPr/>
              <p:nvPr/>
            </p:nvSpPr>
            <p:spPr>
              <a:xfrm>
                <a:off x="2895545" y="900992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29" name="Freeform: Shape 301">
                <a:extLst>
                  <a:ext uri="{FF2B5EF4-FFF2-40B4-BE49-F238E27FC236}">
                    <a16:creationId xmlns:a16="http://schemas.microsoft.com/office/drawing/2014/main" xmlns="" id="{0615AE33-51AB-4D21-A1D7-3556D6ED1613}"/>
                  </a:ext>
                </a:extLst>
              </p:cNvPr>
              <p:cNvSpPr/>
              <p:nvPr/>
            </p:nvSpPr>
            <p:spPr>
              <a:xfrm>
                <a:off x="2951528" y="900992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30" name="Freeform: Shape 302">
                <a:extLst>
                  <a:ext uri="{FF2B5EF4-FFF2-40B4-BE49-F238E27FC236}">
                    <a16:creationId xmlns:a16="http://schemas.microsoft.com/office/drawing/2014/main" xmlns="" id="{4B2EB33F-4DE6-49D0-9D4A-F01B1DCEA746}"/>
                  </a:ext>
                </a:extLst>
              </p:cNvPr>
              <p:cNvSpPr/>
              <p:nvPr/>
            </p:nvSpPr>
            <p:spPr>
              <a:xfrm>
                <a:off x="3436730" y="900992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31" name="Freeform: Shape 303">
                <a:extLst>
                  <a:ext uri="{FF2B5EF4-FFF2-40B4-BE49-F238E27FC236}">
                    <a16:creationId xmlns:a16="http://schemas.microsoft.com/office/drawing/2014/main" xmlns="" id="{4F7AD923-D1B1-449C-BB6B-A79714170086}"/>
                  </a:ext>
                </a:extLst>
              </p:cNvPr>
              <p:cNvSpPr/>
              <p:nvPr/>
            </p:nvSpPr>
            <p:spPr>
              <a:xfrm>
                <a:off x="360468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32" name="Freeform: Shape 304">
                <a:extLst>
                  <a:ext uri="{FF2B5EF4-FFF2-40B4-BE49-F238E27FC236}">
                    <a16:creationId xmlns:a16="http://schemas.microsoft.com/office/drawing/2014/main" xmlns="" id="{DCDCC94A-B453-48EC-A6C9-EEE88EECD5EF}"/>
                  </a:ext>
                </a:extLst>
              </p:cNvPr>
              <p:cNvSpPr/>
              <p:nvPr/>
            </p:nvSpPr>
            <p:spPr>
              <a:xfrm>
                <a:off x="4201840"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33" name="Freeform: Shape 305">
                <a:extLst>
                  <a:ext uri="{FF2B5EF4-FFF2-40B4-BE49-F238E27FC236}">
                    <a16:creationId xmlns:a16="http://schemas.microsoft.com/office/drawing/2014/main" xmlns="" id="{C5A34E7D-3E53-4214-8383-23A7E31079B5}"/>
                  </a:ext>
                </a:extLst>
              </p:cNvPr>
              <p:cNvSpPr/>
              <p:nvPr/>
            </p:nvSpPr>
            <p:spPr>
              <a:xfrm>
                <a:off x="436979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34" name="Freeform: Shape 306">
                <a:extLst>
                  <a:ext uri="{FF2B5EF4-FFF2-40B4-BE49-F238E27FC236}">
                    <a16:creationId xmlns:a16="http://schemas.microsoft.com/office/drawing/2014/main" xmlns="" id="{D958B671-E804-43D0-AAB4-B247B6257013}"/>
                  </a:ext>
                </a:extLst>
              </p:cNvPr>
              <p:cNvSpPr/>
              <p:nvPr/>
            </p:nvSpPr>
            <p:spPr>
              <a:xfrm>
                <a:off x="468704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35" name="Freeform: Shape 307">
                <a:extLst>
                  <a:ext uri="{FF2B5EF4-FFF2-40B4-BE49-F238E27FC236}">
                    <a16:creationId xmlns:a16="http://schemas.microsoft.com/office/drawing/2014/main" xmlns="" id="{DE1FBB75-6260-4860-869A-37B98D0003E3}"/>
                  </a:ext>
                </a:extLst>
              </p:cNvPr>
              <p:cNvSpPr/>
              <p:nvPr/>
            </p:nvSpPr>
            <p:spPr>
              <a:xfrm>
                <a:off x="4780347"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36" name="Freeform: Shape 308">
                <a:extLst>
                  <a:ext uri="{FF2B5EF4-FFF2-40B4-BE49-F238E27FC236}">
                    <a16:creationId xmlns:a16="http://schemas.microsoft.com/office/drawing/2014/main" xmlns="" id="{5BC27454-D36C-4029-9AC0-66EF769F979B}"/>
                  </a:ext>
                </a:extLst>
              </p:cNvPr>
              <p:cNvSpPr/>
              <p:nvPr/>
            </p:nvSpPr>
            <p:spPr>
              <a:xfrm>
                <a:off x="483633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37" name="Freeform: Shape 309">
                <a:extLst>
                  <a:ext uri="{FF2B5EF4-FFF2-40B4-BE49-F238E27FC236}">
                    <a16:creationId xmlns:a16="http://schemas.microsoft.com/office/drawing/2014/main" xmlns="" id="{03DEE7AC-6B86-4A00-B4A2-4C38C91826DF}"/>
                  </a:ext>
                </a:extLst>
              </p:cNvPr>
              <p:cNvSpPr/>
              <p:nvPr/>
            </p:nvSpPr>
            <p:spPr>
              <a:xfrm>
                <a:off x="6870413" y="9532434"/>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38" name="Freeform: Shape 310">
                <a:extLst>
                  <a:ext uri="{FF2B5EF4-FFF2-40B4-BE49-F238E27FC236}">
                    <a16:creationId xmlns:a16="http://schemas.microsoft.com/office/drawing/2014/main" xmlns="" id="{CD84F88B-EAB7-42F5-B68D-63A271533D0F}"/>
                  </a:ext>
                </a:extLst>
              </p:cNvPr>
              <p:cNvSpPr/>
              <p:nvPr/>
            </p:nvSpPr>
            <p:spPr>
              <a:xfrm>
                <a:off x="7560888" y="9532434"/>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39" name="Freeform: Shape 311">
                <a:extLst>
                  <a:ext uri="{FF2B5EF4-FFF2-40B4-BE49-F238E27FC236}">
                    <a16:creationId xmlns:a16="http://schemas.microsoft.com/office/drawing/2014/main" xmlns="" id="{6D5EA7A6-1D1D-4863-A8A3-860DA3D48187}"/>
                  </a:ext>
                </a:extLst>
              </p:cNvPr>
              <p:cNvSpPr/>
              <p:nvPr/>
            </p:nvSpPr>
            <p:spPr>
              <a:xfrm>
                <a:off x="8456627" y="9532434"/>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grpSp>
      </p:grpSp>
      <p:grpSp>
        <p:nvGrpSpPr>
          <p:cNvPr id="140" name="Group 139">
            <a:extLst>
              <a:ext uri="{FF2B5EF4-FFF2-40B4-BE49-F238E27FC236}">
                <a16:creationId xmlns:a16="http://schemas.microsoft.com/office/drawing/2014/main" xmlns="" id="{1BFE1D74-E16E-4607-A0F5-4E61209E59F6}"/>
              </a:ext>
            </a:extLst>
          </p:cNvPr>
          <p:cNvGrpSpPr/>
          <p:nvPr/>
        </p:nvGrpSpPr>
        <p:grpSpPr>
          <a:xfrm>
            <a:off x="999993" y="2548306"/>
            <a:ext cx="1772897" cy="2554507"/>
            <a:chOff x="-838815" y="2568576"/>
            <a:chExt cx="2857500" cy="4006472"/>
          </a:xfrm>
        </p:grpSpPr>
        <p:sp>
          <p:nvSpPr>
            <p:cNvPr id="141" name="Freeform: Shape 316">
              <a:extLst>
                <a:ext uri="{FF2B5EF4-FFF2-40B4-BE49-F238E27FC236}">
                  <a16:creationId xmlns:a16="http://schemas.microsoft.com/office/drawing/2014/main" xmlns="" id="{EE2F40CE-1FDC-4AA6-BCE2-898F9432D9E1}"/>
                </a:ext>
              </a:extLst>
            </p:cNvPr>
            <p:cNvSpPr/>
            <p:nvPr/>
          </p:nvSpPr>
          <p:spPr>
            <a:xfrm>
              <a:off x="-838815" y="2568576"/>
              <a:ext cx="2857500" cy="3962400"/>
            </a:xfrm>
            <a:custGeom>
              <a:avLst/>
              <a:gdLst>
                <a:gd name="connsiteX0" fmla="*/ 2861910 w 2857500"/>
                <a:gd name="connsiteY0" fmla="*/ 3968753 h 3962400"/>
                <a:gd name="connsiteX1" fmla="*/ 2160765 w 2857500"/>
                <a:gd name="connsiteY1" fmla="*/ 3968753 h 3962400"/>
                <a:gd name="connsiteX2" fmla="*/ 2160765 w 2857500"/>
                <a:gd name="connsiteY2" fmla="*/ 3858511 h 3962400"/>
                <a:gd name="connsiteX3" fmla="*/ 2099024 w 2857500"/>
                <a:gd name="connsiteY3" fmla="*/ 3858511 h 3962400"/>
                <a:gd name="connsiteX4" fmla="*/ 2099024 w 2857500"/>
                <a:gd name="connsiteY4" fmla="*/ 3770310 h 3962400"/>
                <a:gd name="connsiteX5" fmla="*/ 2072573 w 2857500"/>
                <a:gd name="connsiteY5" fmla="*/ 3770310 h 3962400"/>
                <a:gd name="connsiteX6" fmla="*/ 2072573 w 2857500"/>
                <a:gd name="connsiteY6" fmla="*/ 3651247 h 3962400"/>
                <a:gd name="connsiteX7" fmla="*/ 1552223 w 2857500"/>
                <a:gd name="connsiteY7" fmla="*/ 3651247 h 3962400"/>
                <a:gd name="connsiteX8" fmla="*/ 1552223 w 2857500"/>
                <a:gd name="connsiteY8" fmla="*/ 3567465 h 3962400"/>
                <a:gd name="connsiteX9" fmla="*/ 1494892 w 2857500"/>
                <a:gd name="connsiteY9" fmla="*/ 3567465 h 3962400"/>
                <a:gd name="connsiteX10" fmla="*/ 1494892 w 2857500"/>
                <a:gd name="connsiteY10" fmla="*/ 3483683 h 3962400"/>
                <a:gd name="connsiteX11" fmla="*/ 1437570 w 2857500"/>
                <a:gd name="connsiteY11" fmla="*/ 3483683 h 3962400"/>
                <a:gd name="connsiteX12" fmla="*/ 1437570 w 2857500"/>
                <a:gd name="connsiteY12" fmla="*/ 3395482 h 3962400"/>
                <a:gd name="connsiteX13" fmla="*/ 1344968 w 2857500"/>
                <a:gd name="connsiteY13" fmla="*/ 3395482 h 3962400"/>
                <a:gd name="connsiteX14" fmla="*/ 1344968 w 2857500"/>
                <a:gd name="connsiteY14" fmla="*/ 3236738 h 3962400"/>
                <a:gd name="connsiteX15" fmla="*/ 1045102 w 2857500"/>
                <a:gd name="connsiteY15" fmla="*/ 3236738 h 3962400"/>
                <a:gd name="connsiteX16" fmla="*/ 1045102 w 2857500"/>
                <a:gd name="connsiteY16" fmla="*/ 3122086 h 3962400"/>
                <a:gd name="connsiteX17" fmla="*/ 934861 w 2857500"/>
                <a:gd name="connsiteY17" fmla="*/ 3122086 h 3962400"/>
                <a:gd name="connsiteX18" fmla="*/ 934861 w 2857500"/>
                <a:gd name="connsiteY18" fmla="*/ 3051524 h 3962400"/>
                <a:gd name="connsiteX19" fmla="*/ 815798 w 2857500"/>
                <a:gd name="connsiteY19" fmla="*/ 3051524 h 3962400"/>
                <a:gd name="connsiteX20" fmla="*/ 815798 w 2857500"/>
                <a:gd name="connsiteY20" fmla="*/ 2808989 h 3962400"/>
                <a:gd name="connsiteX21" fmla="*/ 762882 w 2857500"/>
                <a:gd name="connsiteY21" fmla="*/ 2808989 h 3962400"/>
                <a:gd name="connsiteX22" fmla="*/ 762882 w 2857500"/>
                <a:gd name="connsiteY22" fmla="*/ 2447392 h 3962400"/>
                <a:gd name="connsiteX23" fmla="*/ 736423 w 2857500"/>
                <a:gd name="connsiteY23" fmla="*/ 2447392 h 3962400"/>
                <a:gd name="connsiteX24" fmla="*/ 736423 w 2857500"/>
                <a:gd name="connsiteY24" fmla="*/ 2328329 h 3962400"/>
                <a:gd name="connsiteX25" fmla="*/ 727604 w 2857500"/>
                <a:gd name="connsiteY25" fmla="*/ 2328329 h 3962400"/>
                <a:gd name="connsiteX26" fmla="*/ 727604 w 2857500"/>
                <a:gd name="connsiteY26" fmla="*/ 1653645 h 3962400"/>
                <a:gd name="connsiteX27" fmla="*/ 696736 w 2857500"/>
                <a:gd name="connsiteY27" fmla="*/ 1653645 h 3962400"/>
                <a:gd name="connsiteX28" fmla="*/ 696736 w 2857500"/>
                <a:gd name="connsiteY28" fmla="*/ 1327328 h 3962400"/>
                <a:gd name="connsiteX29" fmla="*/ 617361 w 2857500"/>
                <a:gd name="connsiteY29" fmla="*/ 1327328 h 3962400"/>
                <a:gd name="connsiteX30" fmla="*/ 617361 w 2857500"/>
                <a:gd name="connsiteY30" fmla="*/ 1190625 h 3962400"/>
                <a:gd name="connsiteX31" fmla="*/ 621771 w 2857500"/>
                <a:gd name="connsiteY31" fmla="*/ 1190625 h 3962400"/>
                <a:gd name="connsiteX32" fmla="*/ 621771 w 2857500"/>
                <a:gd name="connsiteY32" fmla="*/ 1045102 h 3962400"/>
                <a:gd name="connsiteX33" fmla="*/ 507118 w 2857500"/>
                <a:gd name="connsiteY33" fmla="*/ 1045102 h 3962400"/>
                <a:gd name="connsiteX34" fmla="*/ 507118 w 2857500"/>
                <a:gd name="connsiteY34" fmla="*/ 784931 h 3962400"/>
                <a:gd name="connsiteX35" fmla="*/ 489479 w 2857500"/>
                <a:gd name="connsiteY35" fmla="*/ 784931 h 3962400"/>
                <a:gd name="connsiteX36" fmla="*/ 489479 w 2857500"/>
                <a:gd name="connsiteY36" fmla="*/ 635000 h 3962400"/>
                <a:gd name="connsiteX37" fmla="*/ 418924 w 2857500"/>
                <a:gd name="connsiteY37" fmla="*/ 635000 h 3962400"/>
                <a:gd name="connsiteX38" fmla="*/ 418924 w 2857500"/>
                <a:gd name="connsiteY38" fmla="*/ 657049 h 3962400"/>
                <a:gd name="connsiteX39" fmla="*/ 423333 w 2857500"/>
                <a:gd name="connsiteY39" fmla="*/ 657049 h 3962400"/>
                <a:gd name="connsiteX40" fmla="*/ 423333 w 2857500"/>
                <a:gd name="connsiteY40" fmla="*/ 555625 h 3962400"/>
                <a:gd name="connsiteX41" fmla="*/ 370417 w 2857500"/>
                <a:gd name="connsiteY41" fmla="*/ 555625 h 3962400"/>
                <a:gd name="connsiteX42" fmla="*/ 370417 w 2857500"/>
                <a:gd name="connsiteY42" fmla="*/ 418924 h 3962400"/>
                <a:gd name="connsiteX43" fmla="*/ 330729 w 2857500"/>
                <a:gd name="connsiteY43" fmla="*/ 418924 h 3962400"/>
                <a:gd name="connsiteX44" fmla="*/ 330729 w 2857500"/>
                <a:gd name="connsiteY44" fmla="*/ 335139 h 3962400"/>
                <a:gd name="connsiteX45" fmla="*/ 286632 w 2857500"/>
                <a:gd name="connsiteY45" fmla="*/ 335139 h 3962400"/>
                <a:gd name="connsiteX46" fmla="*/ 286632 w 2857500"/>
                <a:gd name="connsiteY46" fmla="*/ 277813 h 3962400"/>
                <a:gd name="connsiteX47" fmla="*/ 229306 w 2857500"/>
                <a:gd name="connsiteY47" fmla="*/ 277813 h 3962400"/>
                <a:gd name="connsiteX48" fmla="*/ 229306 w 2857500"/>
                <a:gd name="connsiteY48" fmla="*/ 66146 h 3962400"/>
                <a:gd name="connsiteX49" fmla="*/ 163159 w 2857500"/>
                <a:gd name="connsiteY49" fmla="*/ 66146 h 3962400"/>
                <a:gd name="connsiteX50" fmla="*/ 163159 w 2857500"/>
                <a:gd name="connsiteY50" fmla="*/ 0 h 3962400"/>
                <a:gd name="connsiteX51" fmla="*/ 0 w 2857500"/>
                <a:gd name="connsiteY51"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857500" h="3962400">
                  <a:moveTo>
                    <a:pt x="2861910" y="3968753"/>
                  </a:moveTo>
                  <a:lnTo>
                    <a:pt x="2160765" y="3968753"/>
                  </a:lnTo>
                  <a:lnTo>
                    <a:pt x="2160765" y="3858511"/>
                  </a:lnTo>
                  <a:lnTo>
                    <a:pt x="2099024" y="3858511"/>
                  </a:lnTo>
                  <a:lnTo>
                    <a:pt x="2099024" y="3770310"/>
                  </a:lnTo>
                  <a:lnTo>
                    <a:pt x="2072573" y="3770310"/>
                  </a:lnTo>
                  <a:lnTo>
                    <a:pt x="2072573" y="3651247"/>
                  </a:lnTo>
                  <a:lnTo>
                    <a:pt x="1552223" y="3651247"/>
                  </a:lnTo>
                  <a:lnTo>
                    <a:pt x="1552223" y="3567465"/>
                  </a:lnTo>
                  <a:lnTo>
                    <a:pt x="1494892" y="3567465"/>
                  </a:lnTo>
                  <a:lnTo>
                    <a:pt x="1494892" y="3483683"/>
                  </a:lnTo>
                  <a:lnTo>
                    <a:pt x="1437570" y="3483683"/>
                  </a:lnTo>
                  <a:lnTo>
                    <a:pt x="1437570" y="3395482"/>
                  </a:lnTo>
                  <a:lnTo>
                    <a:pt x="1344968" y="3395482"/>
                  </a:lnTo>
                  <a:lnTo>
                    <a:pt x="1344968" y="3236738"/>
                  </a:lnTo>
                  <a:lnTo>
                    <a:pt x="1045102" y="3236738"/>
                  </a:lnTo>
                  <a:lnTo>
                    <a:pt x="1045102" y="3122086"/>
                  </a:lnTo>
                  <a:lnTo>
                    <a:pt x="934861" y="3122086"/>
                  </a:lnTo>
                  <a:lnTo>
                    <a:pt x="934861" y="3051524"/>
                  </a:lnTo>
                  <a:lnTo>
                    <a:pt x="815798" y="3051524"/>
                  </a:lnTo>
                  <a:lnTo>
                    <a:pt x="815798" y="2808989"/>
                  </a:lnTo>
                  <a:lnTo>
                    <a:pt x="762882" y="2808989"/>
                  </a:lnTo>
                  <a:lnTo>
                    <a:pt x="762882" y="2447392"/>
                  </a:lnTo>
                  <a:lnTo>
                    <a:pt x="736423" y="2447392"/>
                  </a:lnTo>
                  <a:lnTo>
                    <a:pt x="736423" y="2328329"/>
                  </a:lnTo>
                  <a:lnTo>
                    <a:pt x="727604" y="2328329"/>
                  </a:lnTo>
                  <a:lnTo>
                    <a:pt x="727604" y="1653645"/>
                  </a:lnTo>
                  <a:lnTo>
                    <a:pt x="696736" y="1653645"/>
                  </a:lnTo>
                  <a:lnTo>
                    <a:pt x="696736" y="1327328"/>
                  </a:lnTo>
                  <a:lnTo>
                    <a:pt x="617361" y="1327328"/>
                  </a:lnTo>
                  <a:lnTo>
                    <a:pt x="617361" y="1190625"/>
                  </a:lnTo>
                  <a:lnTo>
                    <a:pt x="621771" y="1190625"/>
                  </a:lnTo>
                  <a:lnTo>
                    <a:pt x="621771" y="1045102"/>
                  </a:lnTo>
                  <a:lnTo>
                    <a:pt x="507118" y="1045102"/>
                  </a:lnTo>
                  <a:lnTo>
                    <a:pt x="507118" y="784931"/>
                  </a:lnTo>
                  <a:lnTo>
                    <a:pt x="489479" y="784931"/>
                  </a:lnTo>
                  <a:lnTo>
                    <a:pt x="489479" y="635000"/>
                  </a:lnTo>
                  <a:lnTo>
                    <a:pt x="418924" y="635000"/>
                  </a:lnTo>
                  <a:lnTo>
                    <a:pt x="418924" y="657049"/>
                  </a:lnTo>
                  <a:lnTo>
                    <a:pt x="423333" y="657049"/>
                  </a:lnTo>
                  <a:lnTo>
                    <a:pt x="423333" y="555625"/>
                  </a:lnTo>
                  <a:lnTo>
                    <a:pt x="370417" y="555625"/>
                  </a:lnTo>
                  <a:lnTo>
                    <a:pt x="370417" y="418924"/>
                  </a:lnTo>
                  <a:lnTo>
                    <a:pt x="330729" y="418924"/>
                  </a:lnTo>
                  <a:lnTo>
                    <a:pt x="330729" y="335139"/>
                  </a:lnTo>
                  <a:lnTo>
                    <a:pt x="286632" y="335139"/>
                  </a:lnTo>
                  <a:lnTo>
                    <a:pt x="286632" y="277813"/>
                  </a:lnTo>
                  <a:lnTo>
                    <a:pt x="229306" y="277813"/>
                  </a:lnTo>
                  <a:lnTo>
                    <a:pt x="229306" y="66146"/>
                  </a:lnTo>
                  <a:lnTo>
                    <a:pt x="163159" y="66146"/>
                  </a:lnTo>
                  <a:lnTo>
                    <a:pt x="163159"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grpSp>
          <p:nvGrpSpPr>
            <p:cNvPr id="142" name="Group 141">
              <a:extLst>
                <a:ext uri="{FF2B5EF4-FFF2-40B4-BE49-F238E27FC236}">
                  <a16:creationId xmlns:a16="http://schemas.microsoft.com/office/drawing/2014/main" xmlns="" id="{C1590667-8C8E-4533-8A7A-2FD0A8BD9904}"/>
                </a:ext>
              </a:extLst>
            </p:cNvPr>
            <p:cNvGrpSpPr/>
            <p:nvPr/>
          </p:nvGrpSpPr>
          <p:grpSpPr>
            <a:xfrm>
              <a:off x="-188667" y="4019700"/>
              <a:ext cx="2207180" cy="2555348"/>
              <a:chOff x="-188667" y="4019700"/>
              <a:chExt cx="2207180" cy="2555348"/>
            </a:xfrm>
          </p:grpSpPr>
          <p:sp>
            <p:nvSpPr>
              <p:cNvPr id="143" name="Freeform: Shape 317">
                <a:extLst>
                  <a:ext uri="{FF2B5EF4-FFF2-40B4-BE49-F238E27FC236}">
                    <a16:creationId xmlns:a16="http://schemas.microsoft.com/office/drawing/2014/main" xmlns="" id="{C179FFAF-A41D-4B06-9A08-C3415693FB65}"/>
                  </a:ext>
                </a:extLst>
              </p:cNvPr>
              <p:cNvSpPr/>
              <p:nvPr/>
            </p:nvSpPr>
            <p:spPr>
              <a:xfrm>
                <a:off x="-188667" y="4019700"/>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44" name="Freeform: Shape 318">
                <a:extLst>
                  <a:ext uri="{FF2B5EF4-FFF2-40B4-BE49-F238E27FC236}">
                    <a16:creationId xmlns:a16="http://schemas.microsoft.com/office/drawing/2014/main" xmlns="" id="{E8BEEEF3-A9C5-45C6-8C80-B648868EBE1E}"/>
                  </a:ext>
                </a:extLst>
              </p:cNvPr>
              <p:cNvSpPr/>
              <p:nvPr/>
            </p:nvSpPr>
            <p:spPr>
              <a:xfrm>
                <a:off x="-169617" y="4210209"/>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45" name="Freeform: Shape 319">
                <a:extLst>
                  <a:ext uri="{FF2B5EF4-FFF2-40B4-BE49-F238E27FC236}">
                    <a16:creationId xmlns:a16="http://schemas.microsoft.com/office/drawing/2014/main" xmlns="" id="{7E499926-A491-49AD-AD1B-EFEA4F11DBDE}"/>
                  </a:ext>
                </a:extLst>
              </p:cNvPr>
              <p:cNvSpPr/>
              <p:nvPr/>
            </p:nvSpPr>
            <p:spPr>
              <a:xfrm>
                <a:off x="-169617" y="4515009"/>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46" name="Freeform: Shape 320">
                <a:extLst>
                  <a:ext uri="{FF2B5EF4-FFF2-40B4-BE49-F238E27FC236}">
                    <a16:creationId xmlns:a16="http://schemas.microsoft.com/office/drawing/2014/main" xmlns="" id="{EF931724-D14F-48F3-A0DA-F10AE2E4C305}"/>
                  </a:ext>
                </a:extLst>
              </p:cNvPr>
              <p:cNvSpPr/>
              <p:nvPr/>
            </p:nvSpPr>
            <p:spPr>
              <a:xfrm>
                <a:off x="789779" y="6184513"/>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sp>
            <p:nvSpPr>
              <p:cNvPr id="147" name="Freeform: Shape 321">
                <a:extLst>
                  <a:ext uri="{FF2B5EF4-FFF2-40B4-BE49-F238E27FC236}">
                    <a16:creationId xmlns:a16="http://schemas.microsoft.com/office/drawing/2014/main" xmlns="" id="{0D884C70-4600-4746-BF7A-288A33C0B90C}"/>
                  </a:ext>
                </a:extLst>
              </p:cNvPr>
              <p:cNvSpPr/>
              <p:nvPr/>
            </p:nvSpPr>
            <p:spPr>
              <a:xfrm>
                <a:off x="2008988" y="6489323"/>
                <a:ext cx="9525" cy="85725"/>
              </a:xfrm>
              <a:custGeom>
                <a:avLst/>
                <a:gdLst>
                  <a:gd name="connsiteX0" fmla="*/ 0 w 0"/>
                  <a:gd name="connsiteY0" fmla="*/ 90001 h 85725"/>
                  <a:gd name="connsiteX1" fmla="*/ 0 w 0"/>
                  <a:gd name="connsiteY1" fmla="*/ 0 h 85725"/>
                </a:gdLst>
                <a:ahLst/>
                <a:cxnLst>
                  <a:cxn ang="0">
                    <a:pos x="connsiteX0" y="connsiteY0"/>
                  </a:cxn>
                  <a:cxn ang="0">
                    <a:pos x="connsiteX1" y="connsiteY1"/>
                  </a:cxn>
                </a:cxnLst>
                <a:rect l="l" t="t" r="r" b="b"/>
                <a:pathLst>
                  <a:path h="85725">
                    <a:moveTo>
                      <a:pt x="0" y="90001"/>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400" dirty="0"/>
              </a:p>
            </p:txBody>
          </p:sp>
        </p:grpSp>
      </p:grpSp>
      <p:graphicFrame>
        <p:nvGraphicFramePr>
          <p:cNvPr id="148" name="Table 147">
            <a:extLst>
              <a:ext uri="{FF2B5EF4-FFF2-40B4-BE49-F238E27FC236}">
                <a16:creationId xmlns:a16="http://schemas.microsoft.com/office/drawing/2014/main" xmlns="" id="{E0D28265-C86C-4299-AB27-571C38CA093B}"/>
              </a:ext>
            </a:extLst>
          </p:cNvPr>
          <p:cNvGraphicFramePr>
            <a:graphicFrameLocks noGrp="1"/>
          </p:cNvGraphicFramePr>
          <p:nvPr>
            <p:extLst>
              <p:ext uri="{D42A27DB-BD31-4B8C-83A1-F6EECF244321}">
                <p14:modId xmlns:p14="http://schemas.microsoft.com/office/powerpoint/2010/main" xmlns="" val="260805149"/>
              </p:ext>
            </p:extLst>
          </p:nvPr>
        </p:nvGraphicFramePr>
        <p:xfrm>
          <a:off x="4450129" y="2079155"/>
          <a:ext cx="4248570" cy="1766280"/>
        </p:xfrm>
        <a:graphic>
          <a:graphicData uri="http://schemas.openxmlformats.org/drawingml/2006/table">
            <a:tbl>
              <a:tblPr firstRow="1" bandRow="1">
                <a:tableStyleId>{5C22544A-7EE6-4342-B048-85BDC9FD1C3A}</a:tableStyleId>
              </a:tblPr>
              <a:tblGrid>
                <a:gridCol w="1907671">
                  <a:extLst>
                    <a:ext uri="{9D8B030D-6E8A-4147-A177-3AD203B41FA5}">
                      <a16:colId xmlns:a16="http://schemas.microsoft.com/office/drawing/2014/main" xmlns="" val="2036421389"/>
                    </a:ext>
                  </a:extLst>
                </a:gridCol>
                <a:gridCol w="1304013">
                  <a:extLst>
                    <a:ext uri="{9D8B030D-6E8A-4147-A177-3AD203B41FA5}">
                      <a16:colId xmlns:a16="http://schemas.microsoft.com/office/drawing/2014/main" xmlns="" val="462352830"/>
                    </a:ext>
                  </a:extLst>
                </a:gridCol>
                <a:gridCol w="1036886">
                  <a:extLst>
                    <a:ext uri="{9D8B030D-6E8A-4147-A177-3AD203B41FA5}">
                      <a16:colId xmlns:a16="http://schemas.microsoft.com/office/drawing/2014/main" xmlns="" val="3502162963"/>
                    </a:ext>
                  </a:extLst>
                </a:gridCol>
              </a:tblGrid>
              <a:tr h="242439">
                <a:tc>
                  <a:txBody>
                    <a:bodyPr/>
                    <a:lstStyle/>
                    <a:p>
                      <a:endParaRPr lang="fr-FR" sz="1300" noProof="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dirty="0">
                          <a:solidFill>
                            <a:srgbClr val="4D4D4D"/>
                          </a:solidFill>
                        </a:rPr>
                        <a:t>Ivosidénib</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dirty="0">
                          <a:solidFill>
                            <a:srgbClr val="4D4D4D"/>
                          </a:solidFill>
                        </a:rPr>
                        <a:t>Placebo</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1188663"/>
                  </a:ext>
                </a:extLst>
              </a:tr>
              <a:tr h="189099">
                <a:tc>
                  <a:txBody>
                    <a:bodyPr/>
                    <a:lstStyle/>
                    <a:p>
                      <a:r>
                        <a:rPr lang="fr-FR" sz="1300" noProof="0">
                          <a:solidFill>
                            <a:srgbClr val="4D4D4D"/>
                          </a:solidFill>
                        </a:rPr>
                        <a:t>SSPm, mois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300" noProof="0">
                          <a:solidFill>
                            <a:srgbClr val="4D4D4D"/>
                          </a:solidFill>
                        </a:rPr>
                        <a:t>2,7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300" noProof="0">
                          <a:solidFill>
                            <a:srgbClr val="4D4D4D"/>
                          </a:solidFill>
                        </a:rPr>
                        <a:t>1,4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624555061"/>
                  </a:ext>
                </a:extLst>
              </a:tr>
              <a:tr h="118614">
                <a:tc>
                  <a:txBody>
                    <a:bodyPr/>
                    <a:lstStyle/>
                    <a:p>
                      <a:r>
                        <a:rPr lang="fr-FR" sz="1300" noProof="0">
                          <a:solidFill>
                            <a:srgbClr val="4D4D4D"/>
                          </a:solidFill>
                        </a:rPr>
                        <a:t>Taux SSP à 6 mois, %</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300" noProof="0">
                          <a:solidFill>
                            <a:srgbClr val="4D4D4D"/>
                          </a:solidFill>
                        </a:rPr>
                        <a:t>32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300" noProof="0">
                          <a:solidFill>
                            <a:srgbClr val="4D4D4D"/>
                          </a:solidFill>
                        </a:rPr>
                        <a:t>NE</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93228089"/>
                  </a:ext>
                </a:extLst>
              </a:tr>
              <a:tr h="0">
                <a:tc>
                  <a:txBody>
                    <a:bodyPr/>
                    <a:lstStyle/>
                    <a:p>
                      <a:r>
                        <a:rPr lang="fr-FR" sz="1300" noProof="0" dirty="0">
                          <a:solidFill>
                            <a:srgbClr val="4D4D4D"/>
                          </a:solidFill>
                        </a:rPr>
                        <a:t>Taux SSP à 12 mois,%</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300" noProof="0">
                          <a:solidFill>
                            <a:srgbClr val="4D4D4D"/>
                          </a:solidFill>
                        </a:rPr>
                        <a:t>22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300" noProof="0">
                          <a:solidFill>
                            <a:srgbClr val="4D4D4D"/>
                          </a:solidFill>
                        </a:rPr>
                        <a:t>NE</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88193754"/>
                  </a:ext>
                </a:extLst>
              </a:tr>
              <a:tr h="370840">
                <a:tc>
                  <a:txBody>
                    <a:bodyPr/>
                    <a:lstStyle/>
                    <a:p>
                      <a:r>
                        <a:rPr lang="fr-FR" sz="1300" noProof="0" dirty="0">
                          <a:solidFill>
                            <a:srgbClr val="4D4D4D"/>
                          </a:solidFill>
                        </a:rPr>
                        <a:t>TCM (RP + MS),% </a:t>
                      </a:r>
                    </a:p>
                    <a:p>
                      <a:pPr marL="87313" indent="0"/>
                      <a:r>
                        <a:rPr lang="fr-FR" sz="1300" noProof="0" dirty="0">
                          <a:solidFill>
                            <a:srgbClr val="4D4D4D"/>
                          </a:solidFill>
                        </a:rPr>
                        <a:t>RP</a:t>
                      </a:r>
                    </a:p>
                    <a:p>
                      <a:pPr marL="87313" indent="0"/>
                      <a:r>
                        <a:rPr lang="fr-FR" sz="1300" noProof="0" dirty="0">
                          <a:solidFill>
                            <a:srgbClr val="4D4D4D"/>
                          </a:solidFill>
                        </a:rPr>
                        <a:t>MS</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a:solidFill>
                            <a:srgbClr val="4D4D4D"/>
                          </a:solidFill>
                        </a:rPr>
                        <a:t>53</a:t>
                      </a:r>
                      <a:br>
                        <a:rPr lang="fr-FR" sz="1300" noProof="0">
                          <a:solidFill>
                            <a:srgbClr val="4D4D4D"/>
                          </a:solidFill>
                        </a:rPr>
                      </a:br>
                      <a:r>
                        <a:rPr lang="fr-FR" sz="1300" noProof="0">
                          <a:solidFill>
                            <a:srgbClr val="4D4D4D"/>
                          </a:solidFill>
                        </a:rPr>
                        <a:t>2</a:t>
                      </a:r>
                    </a:p>
                    <a:p>
                      <a:pPr algn="ctr"/>
                      <a:r>
                        <a:rPr lang="fr-FR" sz="1300" noProof="0">
                          <a:solidFill>
                            <a:srgbClr val="4D4D4D"/>
                          </a:solidFill>
                        </a:rPr>
                        <a:t>51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dirty="0">
                          <a:solidFill>
                            <a:srgbClr val="4D4D4D"/>
                          </a:solidFill>
                        </a:rPr>
                        <a:t>28</a:t>
                      </a:r>
                    </a:p>
                    <a:p>
                      <a:pPr algn="ctr"/>
                      <a:r>
                        <a:rPr lang="fr-FR" sz="1300" noProof="0" dirty="0">
                          <a:solidFill>
                            <a:srgbClr val="4D4D4D"/>
                          </a:solidFill>
                        </a:rPr>
                        <a:t>0</a:t>
                      </a:r>
                    </a:p>
                    <a:p>
                      <a:pPr algn="ctr"/>
                      <a:r>
                        <a:rPr lang="fr-FR" sz="1300" noProof="0" dirty="0">
                          <a:solidFill>
                            <a:srgbClr val="4D4D4D"/>
                          </a:solidFill>
                        </a:rPr>
                        <a:t>28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864026"/>
                  </a:ext>
                </a:extLst>
              </a:tr>
            </a:tbl>
          </a:graphicData>
        </a:graphic>
      </p:graphicFrame>
      <p:sp>
        <p:nvSpPr>
          <p:cNvPr id="149" name="TextBox 148">
            <a:extLst>
              <a:ext uri="{FF2B5EF4-FFF2-40B4-BE49-F238E27FC236}">
                <a16:creationId xmlns:a16="http://schemas.microsoft.com/office/drawing/2014/main" xmlns="" id="{6BDEED89-0F76-4905-8077-5094F4D1352F}"/>
              </a:ext>
            </a:extLst>
          </p:cNvPr>
          <p:cNvSpPr txBox="1"/>
          <p:nvPr/>
        </p:nvSpPr>
        <p:spPr>
          <a:xfrm>
            <a:off x="564982" y="5471294"/>
            <a:ext cx="314510" cy="307777"/>
          </a:xfrm>
          <a:prstGeom prst="rect">
            <a:avLst/>
          </a:prstGeom>
          <a:noFill/>
        </p:spPr>
        <p:txBody>
          <a:bodyPr wrap="none" rtlCol="0">
            <a:spAutoFit/>
          </a:bodyPr>
          <a:lstStyle/>
          <a:p>
            <a:pPr algn="r"/>
            <a:r>
              <a:rPr lang="fr-FR" sz="1400" dirty="0"/>
              <a:t>N</a:t>
            </a:r>
          </a:p>
        </p:txBody>
      </p:sp>
      <p:sp>
        <p:nvSpPr>
          <p:cNvPr id="150" name="TextBox 149">
            <a:extLst>
              <a:ext uri="{FF2B5EF4-FFF2-40B4-BE49-F238E27FC236}">
                <a16:creationId xmlns:a16="http://schemas.microsoft.com/office/drawing/2014/main" xmlns="" id="{C35D6C4F-A53C-4A76-B4C2-156BB0901BD5}"/>
              </a:ext>
            </a:extLst>
          </p:cNvPr>
          <p:cNvSpPr txBox="1"/>
          <p:nvPr/>
        </p:nvSpPr>
        <p:spPr>
          <a:xfrm>
            <a:off x="3960900" y="5386599"/>
            <a:ext cx="523716" cy="360850"/>
          </a:xfrm>
          <a:prstGeom prst="rect">
            <a:avLst/>
          </a:prstGeom>
          <a:ln w="25400">
            <a:noFill/>
          </a:ln>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chorCtr="0">
            <a:spAutoFit/>
          </a:bodyPr>
          <a:lstStyle/>
          <a:p>
            <a:pPr algn="ctr" fontAlgn="base">
              <a:spcBef>
                <a:spcPct val="0"/>
              </a:spcBef>
              <a:spcAft>
                <a:spcPct val="0"/>
              </a:spcAft>
            </a:pPr>
            <a:r>
              <a:rPr lang="fr-FR" sz="1400" dirty="0">
                <a:solidFill>
                  <a:srgbClr val="4D4D4D"/>
                </a:solidFill>
                <a:cs typeface="Arial" panose="020B0604020202020204" pitchFamily="34" charset="0"/>
              </a:rPr>
              <a:t>Mois</a:t>
            </a:r>
          </a:p>
        </p:txBody>
      </p:sp>
    </p:spTree>
    <p:extLst>
      <p:ext uri="{BB962C8B-B14F-4D97-AF65-F5344CB8AC3E}">
        <p14:creationId xmlns:p14="http://schemas.microsoft.com/office/powerpoint/2010/main" xmlns="" val="1672167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LBA10_PR: ClarIDHy: étude globale de phase III, randomisée en double aveugle évaluant l’ivosidénib vs placebo chez les patients avec cholangiocarcinome avancé porteur d’une mutation de l’isocitrate déshydrogénase 1 (IDH1) – Abou-Alfa GK,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endParaRPr lang="fr-FR" b="1" dirty="0"/>
          </a:p>
        </p:txBody>
      </p:sp>
      <p:sp>
        <p:nvSpPr>
          <p:cNvPr id="5" name="Text Placeholder 4"/>
          <p:cNvSpPr>
            <a:spLocks noGrp="1"/>
          </p:cNvSpPr>
          <p:nvPr>
            <p:ph type="body" sz="quarter" idx="11"/>
          </p:nvPr>
        </p:nvSpPr>
        <p:spPr>
          <a:xfrm>
            <a:off x="4024890" y="6096000"/>
            <a:ext cx="4753986" cy="487363"/>
          </a:xfrm>
        </p:spPr>
        <p:txBody>
          <a:bodyPr/>
          <a:lstStyle/>
          <a:p>
            <a:r>
              <a:rPr lang="fr-FR" dirty="0" smtClean="0"/>
              <a:t>Abou-Alfa GK, et al, Ann </a:t>
            </a:r>
            <a:r>
              <a:rPr lang="fr-FR" dirty="0" err="1" smtClean="0"/>
              <a:t>Oncol</a:t>
            </a:r>
            <a:r>
              <a:rPr lang="fr-FR" dirty="0" smtClean="0"/>
              <a:t> 2019;30(</a:t>
            </a:r>
            <a:r>
              <a:rPr lang="fr-FR" dirty="0" err="1" smtClean="0"/>
              <a:t>suppl</a:t>
            </a:r>
            <a:r>
              <a:rPr lang="fr-FR" dirty="0" smtClean="0"/>
              <a:t>):</a:t>
            </a:r>
            <a:r>
              <a:rPr lang="fr-FR" dirty="0" err="1" smtClean="0"/>
              <a:t>abstr</a:t>
            </a:r>
            <a:r>
              <a:rPr lang="fr-FR" dirty="0" smtClean="0"/>
              <a:t> LBA10_PR</a:t>
            </a:r>
            <a:endParaRPr lang="fr-FR" dirty="0"/>
          </a:p>
        </p:txBody>
      </p:sp>
      <p:sp>
        <p:nvSpPr>
          <p:cNvPr id="6" name="TextBox 5"/>
          <p:cNvSpPr txBox="1"/>
          <p:nvPr/>
        </p:nvSpPr>
        <p:spPr>
          <a:xfrm>
            <a:off x="4331389" y="1573967"/>
            <a:ext cx="481222" cy="338554"/>
          </a:xfrm>
          <a:prstGeom prst="rect">
            <a:avLst/>
          </a:prstGeom>
          <a:noFill/>
        </p:spPr>
        <p:txBody>
          <a:bodyPr wrap="none" rtlCol="0">
            <a:spAutoFit/>
          </a:bodyPr>
          <a:lstStyle/>
          <a:p>
            <a:pPr algn="ctr"/>
            <a:r>
              <a:rPr lang="fr-FR" sz="1600" b="1" dirty="0"/>
              <a:t>SG</a:t>
            </a:r>
          </a:p>
        </p:txBody>
      </p:sp>
      <p:sp>
        <p:nvSpPr>
          <p:cNvPr id="12" name="Freeform 21">
            <a:extLst>
              <a:ext uri="{FF2B5EF4-FFF2-40B4-BE49-F238E27FC236}">
                <a16:creationId xmlns:a16="http://schemas.microsoft.com/office/drawing/2014/main" xmlns="" id="{817E2484-EEC1-4D72-92EC-863A5B5A40A6}"/>
              </a:ext>
            </a:extLst>
          </p:cNvPr>
          <p:cNvSpPr>
            <a:spLocks/>
          </p:cNvSpPr>
          <p:nvPr/>
        </p:nvSpPr>
        <p:spPr bwMode="auto">
          <a:xfrm>
            <a:off x="1484869" y="2106203"/>
            <a:ext cx="6393723" cy="26035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3" name="Line 6">
            <a:extLst>
              <a:ext uri="{FF2B5EF4-FFF2-40B4-BE49-F238E27FC236}">
                <a16:creationId xmlns:a16="http://schemas.microsoft.com/office/drawing/2014/main" xmlns="" id="{D98792AE-BB2B-451A-A38B-0082F1A2C86C}"/>
              </a:ext>
            </a:extLst>
          </p:cNvPr>
          <p:cNvSpPr>
            <a:spLocks noChangeShapeType="1"/>
          </p:cNvSpPr>
          <p:nvPr/>
        </p:nvSpPr>
        <p:spPr bwMode="auto">
          <a:xfrm>
            <a:off x="1347955" y="2106202"/>
            <a:ext cx="129694"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4" name="Line 7">
            <a:extLst>
              <a:ext uri="{FF2B5EF4-FFF2-40B4-BE49-F238E27FC236}">
                <a16:creationId xmlns:a16="http://schemas.microsoft.com/office/drawing/2014/main" xmlns="" id="{DEC54CAA-1D86-4742-A9B3-2F9ABB03267B}"/>
              </a:ext>
            </a:extLst>
          </p:cNvPr>
          <p:cNvSpPr>
            <a:spLocks noChangeShapeType="1"/>
          </p:cNvSpPr>
          <p:nvPr/>
        </p:nvSpPr>
        <p:spPr bwMode="auto">
          <a:xfrm>
            <a:off x="1347955" y="2639608"/>
            <a:ext cx="129694"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5" name="Line 8">
            <a:extLst>
              <a:ext uri="{FF2B5EF4-FFF2-40B4-BE49-F238E27FC236}">
                <a16:creationId xmlns:a16="http://schemas.microsoft.com/office/drawing/2014/main" xmlns="" id="{714277F5-7978-4E17-BC5E-0CEAE2BFC07D}"/>
              </a:ext>
            </a:extLst>
          </p:cNvPr>
          <p:cNvSpPr>
            <a:spLocks noChangeShapeType="1"/>
          </p:cNvSpPr>
          <p:nvPr/>
        </p:nvSpPr>
        <p:spPr bwMode="auto">
          <a:xfrm>
            <a:off x="1347955" y="3149068"/>
            <a:ext cx="129694"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6" name="Line 9">
            <a:extLst>
              <a:ext uri="{FF2B5EF4-FFF2-40B4-BE49-F238E27FC236}">
                <a16:creationId xmlns:a16="http://schemas.microsoft.com/office/drawing/2014/main" xmlns="" id="{FB0614AA-7C91-45CD-8139-BA2507595261}"/>
              </a:ext>
            </a:extLst>
          </p:cNvPr>
          <p:cNvSpPr>
            <a:spLocks noChangeShapeType="1"/>
          </p:cNvSpPr>
          <p:nvPr/>
        </p:nvSpPr>
        <p:spPr bwMode="auto">
          <a:xfrm>
            <a:off x="1347955" y="3674989"/>
            <a:ext cx="129694"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7" name="Line 10">
            <a:extLst>
              <a:ext uri="{FF2B5EF4-FFF2-40B4-BE49-F238E27FC236}">
                <a16:creationId xmlns:a16="http://schemas.microsoft.com/office/drawing/2014/main" xmlns="" id="{7620B81A-4AA8-4B11-9067-5B45B83D1AD2}"/>
              </a:ext>
            </a:extLst>
          </p:cNvPr>
          <p:cNvSpPr>
            <a:spLocks noChangeShapeType="1"/>
          </p:cNvSpPr>
          <p:nvPr/>
        </p:nvSpPr>
        <p:spPr bwMode="auto">
          <a:xfrm>
            <a:off x="1347955" y="4189938"/>
            <a:ext cx="129694"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8" name="Line 11">
            <a:extLst>
              <a:ext uri="{FF2B5EF4-FFF2-40B4-BE49-F238E27FC236}">
                <a16:creationId xmlns:a16="http://schemas.microsoft.com/office/drawing/2014/main" xmlns="" id="{3A3D68A6-89D3-490D-85FE-89B40BEAC226}"/>
              </a:ext>
            </a:extLst>
          </p:cNvPr>
          <p:cNvSpPr>
            <a:spLocks noChangeShapeType="1"/>
          </p:cNvSpPr>
          <p:nvPr/>
        </p:nvSpPr>
        <p:spPr bwMode="auto">
          <a:xfrm>
            <a:off x="1347955" y="4710376"/>
            <a:ext cx="129694"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9" name="TextBox 18">
            <a:extLst>
              <a:ext uri="{FF2B5EF4-FFF2-40B4-BE49-F238E27FC236}">
                <a16:creationId xmlns:a16="http://schemas.microsoft.com/office/drawing/2014/main" xmlns="" id="{77BBEEDB-7229-4882-8CD0-F9719FA91EB1}"/>
              </a:ext>
            </a:extLst>
          </p:cNvPr>
          <p:cNvSpPr txBox="1"/>
          <p:nvPr/>
        </p:nvSpPr>
        <p:spPr>
          <a:xfrm rot="16200000">
            <a:off x="262446" y="3246540"/>
            <a:ext cx="1177173" cy="27275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300" dirty="0">
                <a:solidFill>
                  <a:srgbClr val="4D4D4D"/>
                </a:solidFill>
                <a:cs typeface="Arial" panose="020B0604020202020204" pitchFamily="34" charset="0"/>
              </a:rPr>
              <a:t>Survie globale </a:t>
            </a:r>
          </a:p>
        </p:txBody>
      </p:sp>
      <p:sp>
        <p:nvSpPr>
          <p:cNvPr id="20" name="TextBox 19">
            <a:extLst>
              <a:ext uri="{FF2B5EF4-FFF2-40B4-BE49-F238E27FC236}">
                <a16:creationId xmlns:a16="http://schemas.microsoft.com/office/drawing/2014/main" xmlns="" id="{1CC75DAE-39E3-4602-9382-3CB6A1B753F5}"/>
              </a:ext>
            </a:extLst>
          </p:cNvPr>
          <p:cNvSpPr txBox="1"/>
          <p:nvPr/>
        </p:nvSpPr>
        <p:spPr>
          <a:xfrm>
            <a:off x="1021759" y="1966992"/>
            <a:ext cx="305138" cy="272758"/>
          </a:xfrm>
          <a:prstGeom prst="rect">
            <a:avLst/>
          </a:prstGeom>
          <a:noFill/>
        </p:spPr>
        <p:txBody>
          <a:bodyPr wrap="none" lIns="36000" tIns="36000" rIns="36000" bIns="36000" rtlCol="0" anchor="ctr" anchorCtr="0">
            <a:spAutoFit/>
          </a:bodyPr>
          <a:lstStyle/>
          <a:p>
            <a:pPr algn="r"/>
            <a:r>
              <a:rPr lang="fr-FR" sz="1300" dirty="0">
                <a:solidFill>
                  <a:srgbClr val="4D4D4D"/>
                </a:solidFill>
                <a:cs typeface="Arial" panose="020B0604020202020204" pitchFamily="34" charset="0"/>
              </a:rPr>
              <a:t>1,0</a:t>
            </a:r>
          </a:p>
        </p:txBody>
      </p:sp>
      <p:sp>
        <p:nvSpPr>
          <p:cNvPr id="21" name="TextBox 20">
            <a:extLst>
              <a:ext uri="{FF2B5EF4-FFF2-40B4-BE49-F238E27FC236}">
                <a16:creationId xmlns:a16="http://schemas.microsoft.com/office/drawing/2014/main" xmlns="" id="{3C52868A-BC98-442E-9815-727311F79AB8}"/>
              </a:ext>
            </a:extLst>
          </p:cNvPr>
          <p:cNvSpPr txBox="1"/>
          <p:nvPr/>
        </p:nvSpPr>
        <p:spPr>
          <a:xfrm>
            <a:off x="1021766" y="2502372"/>
            <a:ext cx="305138" cy="272758"/>
          </a:xfrm>
          <a:prstGeom prst="rect">
            <a:avLst/>
          </a:prstGeom>
          <a:noFill/>
        </p:spPr>
        <p:txBody>
          <a:bodyPr wrap="none" lIns="36000" tIns="36000" rIns="36000" bIns="36000" rtlCol="0" anchor="ctr" anchorCtr="0">
            <a:spAutoFit/>
          </a:bodyPr>
          <a:lstStyle/>
          <a:p>
            <a:pPr algn="r"/>
            <a:r>
              <a:rPr lang="fr-FR" sz="1300" dirty="0">
                <a:solidFill>
                  <a:srgbClr val="4D4D4D"/>
                </a:solidFill>
                <a:cs typeface="Arial" panose="020B0604020202020204" pitchFamily="34" charset="0"/>
              </a:rPr>
              <a:t>0,8</a:t>
            </a:r>
          </a:p>
        </p:txBody>
      </p:sp>
      <p:sp>
        <p:nvSpPr>
          <p:cNvPr id="22" name="TextBox 21">
            <a:extLst>
              <a:ext uri="{FF2B5EF4-FFF2-40B4-BE49-F238E27FC236}">
                <a16:creationId xmlns:a16="http://schemas.microsoft.com/office/drawing/2014/main" xmlns="" id="{A6E31AC7-ED51-4E59-96AE-5171FF6EB1D6}"/>
              </a:ext>
            </a:extLst>
          </p:cNvPr>
          <p:cNvSpPr txBox="1"/>
          <p:nvPr/>
        </p:nvSpPr>
        <p:spPr>
          <a:xfrm>
            <a:off x="1021766" y="3011597"/>
            <a:ext cx="305138" cy="272758"/>
          </a:xfrm>
          <a:prstGeom prst="rect">
            <a:avLst/>
          </a:prstGeom>
          <a:noFill/>
        </p:spPr>
        <p:txBody>
          <a:bodyPr wrap="none" lIns="36000" tIns="36000" rIns="36000" bIns="36000" rtlCol="0" anchor="ctr" anchorCtr="0">
            <a:spAutoFit/>
          </a:bodyPr>
          <a:lstStyle/>
          <a:p>
            <a:pPr algn="r"/>
            <a:r>
              <a:rPr lang="fr-FR" sz="1300" dirty="0">
                <a:solidFill>
                  <a:srgbClr val="4D4D4D"/>
                </a:solidFill>
                <a:cs typeface="Arial" panose="020B0604020202020204" pitchFamily="34" charset="0"/>
              </a:rPr>
              <a:t>0,6</a:t>
            </a:r>
          </a:p>
        </p:txBody>
      </p:sp>
      <p:sp>
        <p:nvSpPr>
          <p:cNvPr id="23" name="TextBox 22">
            <a:extLst>
              <a:ext uri="{FF2B5EF4-FFF2-40B4-BE49-F238E27FC236}">
                <a16:creationId xmlns:a16="http://schemas.microsoft.com/office/drawing/2014/main" xmlns="" id="{6B0FAF11-1A25-4F90-8E4E-E66806CE731C}"/>
              </a:ext>
            </a:extLst>
          </p:cNvPr>
          <p:cNvSpPr txBox="1"/>
          <p:nvPr/>
        </p:nvSpPr>
        <p:spPr>
          <a:xfrm>
            <a:off x="1021766" y="3537288"/>
            <a:ext cx="305138" cy="272758"/>
          </a:xfrm>
          <a:prstGeom prst="rect">
            <a:avLst/>
          </a:prstGeom>
          <a:noFill/>
        </p:spPr>
        <p:txBody>
          <a:bodyPr wrap="none" lIns="36000" tIns="36000" rIns="36000" bIns="36000" rtlCol="0" anchor="ctr" anchorCtr="0">
            <a:spAutoFit/>
          </a:bodyPr>
          <a:lstStyle/>
          <a:p>
            <a:pPr algn="r"/>
            <a:r>
              <a:rPr lang="fr-FR" sz="1300" dirty="0">
                <a:solidFill>
                  <a:srgbClr val="4D4D4D"/>
                </a:solidFill>
                <a:cs typeface="Arial" panose="020B0604020202020204" pitchFamily="34" charset="0"/>
              </a:rPr>
              <a:t>0,4</a:t>
            </a:r>
          </a:p>
        </p:txBody>
      </p:sp>
      <p:sp>
        <p:nvSpPr>
          <p:cNvPr id="24" name="TextBox 23">
            <a:extLst>
              <a:ext uri="{FF2B5EF4-FFF2-40B4-BE49-F238E27FC236}">
                <a16:creationId xmlns:a16="http://schemas.microsoft.com/office/drawing/2014/main" xmlns="" id="{4E201534-FBA8-4B5E-9B0B-E4D213F028DA}"/>
              </a:ext>
            </a:extLst>
          </p:cNvPr>
          <p:cNvSpPr txBox="1"/>
          <p:nvPr/>
        </p:nvSpPr>
        <p:spPr>
          <a:xfrm>
            <a:off x="1021766" y="4052000"/>
            <a:ext cx="305138" cy="272758"/>
          </a:xfrm>
          <a:prstGeom prst="rect">
            <a:avLst/>
          </a:prstGeom>
          <a:noFill/>
        </p:spPr>
        <p:txBody>
          <a:bodyPr wrap="none" lIns="36000" tIns="36000" rIns="36000" bIns="36000" rtlCol="0" anchor="ctr" anchorCtr="0">
            <a:spAutoFit/>
          </a:bodyPr>
          <a:lstStyle/>
          <a:p>
            <a:pPr algn="r"/>
            <a:r>
              <a:rPr lang="fr-FR" sz="1300" dirty="0">
                <a:solidFill>
                  <a:srgbClr val="4D4D4D"/>
                </a:solidFill>
                <a:cs typeface="Arial" panose="020B0604020202020204" pitchFamily="34" charset="0"/>
              </a:rPr>
              <a:t>0,2</a:t>
            </a:r>
          </a:p>
        </p:txBody>
      </p:sp>
      <p:sp>
        <p:nvSpPr>
          <p:cNvPr id="25" name="TextBox 24">
            <a:extLst>
              <a:ext uri="{FF2B5EF4-FFF2-40B4-BE49-F238E27FC236}">
                <a16:creationId xmlns:a16="http://schemas.microsoft.com/office/drawing/2014/main" xmlns="" id="{B2C3D788-C392-4174-B8BA-F9C143FA8C4D}"/>
              </a:ext>
            </a:extLst>
          </p:cNvPr>
          <p:cNvSpPr txBox="1"/>
          <p:nvPr/>
        </p:nvSpPr>
        <p:spPr>
          <a:xfrm>
            <a:off x="1161247" y="4572200"/>
            <a:ext cx="165677" cy="272758"/>
          </a:xfrm>
          <a:prstGeom prst="rect">
            <a:avLst/>
          </a:prstGeom>
          <a:noFill/>
        </p:spPr>
        <p:txBody>
          <a:bodyPr wrap="none" lIns="36000" tIns="36000" rIns="36000" bIns="36000" rtlCol="0" anchor="ctr" anchorCtr="0">
            <a:spAutoFit/>
          </a:bodyPr>
          <a:lstStyle/>
          <a:p>
            <a:pPr algn="r"/>
            <a:r>
              <a:rPr lang="fr-FR" sz="1300" dirty="0">
                <a:solidFill>
                  <a:srgbClr val="4D4D4D"/>
                </a:solidFill>
                <a:cs typeface="Arial" panose="020B0604020202020204" pitchFamily="34" charset="0"/>
              </a:rPr>
              <a:t>0</a:t>
            </a:r>
          </a:p>
        </p:txBody>
      </p:sp>
      <p:sp>
        <p:nvSpPr>
          <p:cNvPr id="27" name="Line 19">
            <a:extLst>
              <a:ext uri="{FF2B5EF4-FFF2-40B4-BE49-F238E27FC236}">
                <a16:creationId xmlns:a16="http://schemas.microsoft.com/office/drawing/2014/main" xmlns="" id="{C5D04E54-F924-4862-925C-FC6A70186997}"/>
              </a:ext>
            </a:extLst>
          </p:cNvPr>
          <p:cNvSpPr>
            <a:spLocks noChangeShapeType="1"/>
          </p:cNvSpPr>
          <p:nvPr/>
        </p:nvSpPr>
        <p:spPr bwMode="auto">
          <a:xfrm>
            <a:off x="2552891"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28" name="TextBox 27">
            <a:extLst>
              <a:ext uri="{FF2B5EF4-FFF2-40B4-BE49-F238E27FC236}">
                <a16:creationId xmlns:a16="http://schemas.microsoft.com/office/drawing/2014/main" xmlns="" id="{219A4B56-6B93-4376-B94C-60BAAC0EC5A3}"/>
              </a:ext>
            </a:extLst>
          </p:cNvPr>
          <p:cNvSpPr txBox="1"/>
          <p:nvPr/>
        </p:nvSpPr>
        <p:spPr>
          <a:xfrm>
            <a:off x="2473400" y="4799450"/>
            <a:ext cx="165677"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4</a:t>
            </a:r>
          </a:p>
        </p:txBody>
      </p:sp>
      <p:sp>
        <p:nvSpPr>
          <p:cNvPr id="29" name="Line 21">
            <a:extLst>
              <a:ext uri="{FF2B5EF4-FFF2-40B4-BE49-F238E27FC236}">
                <a16:creationId xmlns:a16="http://schemas.microsoft.com/office/drawing/2014/main" xmlns="" id="{2DCC68F1-5A79-4A15-B757-678291EC677B}"/>
              </a:ext>
            </a:extLst>
          </p:cNvPr>
          <p:cNvSpPr>
            <a:spLocks noChangeShapeType="1"/>
          </p:cNvSpPr>
          <p:nvPr/>
        </p:nvSpPr>
        <p:spPr bwMode="auto">
          <a:xfrm>
            <a:off x="1754036"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0" name="Line 19">
            <a:extLst>
              <a:ext uri="{FF2B5EF4-FFF2-40B4-BE49-F238E27FC236}">
                <a16:creationId xmlns:a16="http://schemas.microsoft.com/office/drawing/2014/main" xmlns="" id="{17658C41-5993-4F0A-BF6B-5716F41C11D6}"/>
              </a:ext>
            </a:extLst>
          </p:cNvPr>
          <p:cNvSpPr>
            <a:spLocks noChangeShapeType="1"/>
          </p:cNvSpPr>
          <p:nvPr/>
        </p:nvSpPr>
        <p:spPr bwMode="auto">
          <a:xfrm>
            <a:off x="2020321"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31" name="Line 21">
            <a:extLst>
              <a:ext uri="{FF2B5EF4-FFF2-40B4-BE49-F238E27FC236}">
                <a16:creationId xmlns:a16="http://schemas.microsoft.com/office/drawing/2014/main" xmlns="" id="{09FED5EF-577D-4466-A25E-9B503E71CDDA}"/>
              </a:ext>
            </a:extLst>
          </p:cNvPr>
          <p:cNvSpPr>
            <a:spLocks noChangeShapeType="1"/>
          </p:cNvSpPr>
          <p:nvPr/>
        </p:nvSpPr>
        <p:spPr bwMode="auto">
          <a:xfrm>
            <a:off x="2286606"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2" name="Line 21">
            <a:extLst>
              <a:ext uri="{FF2B5EF4-FFF2-40B4-BE49-F238E27FC236}">
                <a16:creationId xmlns:a16="http://schemas.microsoft.com/office/drawing/2014/main" xmlns="" id="{EA6FC44A-3C10-4955-A72E-4ED8BDCE0226}"/>
              </a:ext>
            </a:extLst>
          </p:cNvPr>
          <p:cNvSpPr>
            <a:spLocks noChangeShapeType="1"/>
          </p:cNvSpPr>
          <p:nvPr/>
        </p:nvSpPr>
        <p:spPr bwMode="auto">
          <a:xfrm>
            <a:off x="1487751"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xmlns="" id="{28043E58-AF9F-4849-828F-D0C4F9F3D525}"/>
              </a:ext>
            </a:extLst>
          </p:cNvPr>
          <p:cNvSpPr txBox="1"/>
          <p:nvPr/>
        </p:nvSpPr>
        <p:spPr>
          <a:xfrm>
            <a:off x="1406070" y="4799450"/>
            <a:ext cx="165677"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0</a:t>
            </a:r>
          </a:p>
        </p:txBody>
      </p:sp>
      <p:sp>
        <p:nvSpPr>
          <p:cNvPr id="34" name="TextBox 33">
            <a:extLst>
              <a:ext uri="{FF2B5EF4-FFF2-40B4-BE49-F238E27FC236}">
                <a16:creationId xmlns:a16="http://schemas.microsoft.com/office/drawing/2014/main" xmlns="" id="{3D9AE313-A5DA-4269-BD6D-C8DCE34E522F}"/>
              </a:ext>
            </a:extLst>
          </p:cNvPr>
          <p:cNvSpPr txBox="1"/>
          <p:nvPr/>
        </p:nvSpPr>
        <p:spPr>
          <a:xfrm>
            <a:off x="1674237" y="4799450"/>
            <a:ext cx="165677"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1</a:t>
            </a:r>
          </a:p>
        </p:txBody>
      </p:sp>
      <p:sp>
        <p:nvSpPr>
          <p:cNvPr id="35" name="TextBox 34">
            <a:extLst>
              <a:ext uri="{FF2B5EF4-FFF2-40B4-BE49-F238E27FC236}">
                <a16:creationId xmlns:a16="http://schemas.microsoft.com/office/drawing/2014/main" xmlns="" id="{46D36EB7-5991-43CA-92D3-A098E5561381}"/>
              </a:ext>
            </a:extLst>
          </p:cNvPr>
          <p:cNvSpPr txBox="1"/>
          <p:nvPr/>
        </p:nvSpPr>
        <p:spPr>
          <a:xfrm>
            <a:off x="1943448" y="4799450"/>
            <a:ext cx="165677"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2</a:t>
            </a:r>
          </a:p>
        </p:txBody>
      </p:sp>
      <p:sp>
        <p:nvSpPr>
          <p:cNvPr id="36" name="TextBox 35">
            <a:extLst>
              <a:ext uri="{FF2B5EF4-FFF2-40B4-BE49-F238E27FC236}">
                <a16:creationId xmlns:a16="http://schemas.microsoft.com/office/drawing/2014/main" xmlns="" id="{6CFC5D1C-2FEA-4FCC-BCC3-4328A667557B}"/>
              </a:ext>
            </a:extLst>
          </p:cNvPr>
          <p:cNvSpPr txBox="1"/>
          <p:nvPr/>
        </p:nvSpPr>
        <p:spPr>
          <a:xfrm>
            <a:off x="2204132" y="4799450"/>
            <a:ext cx="165677"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3</a:t>
            </a:r>
          </a:p>
        </p:txBody>
      </p:sp>
      <p:sp>
        <p:nvSpPr>
          <p:cNvPr id="37" name="Line 21">
            <a:extLst>
              <a:ext uri="{FF2B5EF4-FFF2-40B4-BE49-F238E27FC236}">
                <a16:creationId xmlns:a16="http://schemas.microsoft.com/office/drawing/2014/main" xmlns="" id="{94F971A4-19A8-41FD-AB05-7386FBD36108}"/>
              </a:ext>
            </a:extLst>
          </p:cNvPr>
          <p:cNvSpPr>
            <a:spLocks noChangeShapeType="1"/>
          </p:cNvSpPr>
          <p:nvPr/>
        </p:nvSpPr>
        <p:spPr bwMode="auto">
          <a:xfrm>
            <a:off x="3085461"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38" name="Line 19">
            <a:extLst>
              <a:ext uri="{FF2B5EF4-FFF2-40B4-BE49-F238E27FC236}">
                <a16:creationId xmlns:a16="http://schemas.microsoft.com/office/drawing/2014/main" xmlns="" id="{AA998E56-B941-42EB-8F12-238661884B7A}"/>
              </a:ext>
            </a:extLst>
          </p:cNvPr>
          <p:cNvSpPr>
            <a:spLocks noChangeShapeType="1"/>
          </p:cNvSpPr>
          <p:nvPr/>
        </p:nvSpPr>
        <p:spPr bwMode="auto">
          <a:xfrm>
            <a:off x="3351746"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39" name="Line 21">
            <a:extLst>
              <a:ext uri="{FF2B5EF4-FFF2-40B4-BE49-F238E27FC236}">
                <a16:creationId xmlns:a16="http://schemas.microsoft.com/office/drawing/2014/main" xmlns="" id="{DFE2918A-09D8-4542-A0A2-E7ABA4D3E85E}"/>
              </a:ext>
            </a:extLst>
          </p:cNvPr>
          <p:cNvSpPr>
            <a:spLocks noChangeShapeType="1"/>
          </p:cNvSpPr>
          <p:nvPr/>
        </p:nvSpPr>
        <p:spPr bwMode="auto">
          <a:xfrm>
            <a:off x="3618031"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0" name="Line 21">
            <a:extLst>
              <a:ext uri="{FF2B5EF4-FFF2-40B4-BE49-F238E27FC236}">
                <a16:creationId xmlns:a16="http://schemas.microsoft.com/office/drawing/2014/main" xmlns="" id="{54EBD540-2503-4BCC-A99E-C433B1990C75}"/>
              </a:ext>
            </a:extLst>
          </p:cNvPr>
          <p:cNvSpPr>
            <a:spLocks noChangeShapeType="1"/>
          </p:cNvSpPr>
          <p:nvPr/>
        </p:nvSpPr>
        <p:spPr bwMode="auto">
          <a:xfrm>
            <a:off x="2819176"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xmlns="" id="{79E4DC88-E57D-4C38-9A38-676B60EDE7E8}"/>
              </a:ext>
            </a:extLst>
          </p:cNvPr>
          <p:cNvSpPr txBox="1"/>
          <p:nvPr/>
        </p:nvSpPr>
        <p:spPr>
          <a:xfrm>
            <a:off x="2740657" y="4799450"/>
            <a:ext cx="165677"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5</a:t>
            </a:r>
          </a:p>
        </p:txBody>
      </p:sp>
      <p:sp>
        <p:nvSpPr>
          <p:cNvPr id="42" name="TextBox 41">
            <a:extLst>
              <a:ext uri="{FF2B5EF4-FFF2-40B4-BE49-F238E27FC236}">
                <a16:creationId xmlns:a16="http://schemas.microsoft.com/office/drawing/2014/main" xmlns="" id="{1C26DB99-46EA-4772-89ED-B35249474C60}"/>
              </a:ext>
            </a:extLst>
          </p:cNvPr>
          <p:cNvSpPr txBox="1"/>
          <p:nvPr/>
        </p:nvSpPr>
        <p:spPr>
          <a:xfrm>
            <a:off x="3004179" y="4799450"/>
            <a:ext cx="165677"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6</a:t>
            </a:r>
          </a:p>
        </p:txBody>
      </p:sp>
      <p:sp>
        <p:nvSpPr>
          <p:cNvPr id="43" name="TextBox 42">
            <a:extLst>
              <a:ext uri="{FF2B5EF4-FFF2-40B4-BE49-F238E27FC236}">
                <a16:creationId xmlns:a16="http://schemas.microsoft.com/office/drawing/2014/main" xmlns="" id="{0ED29AA8-65D7-4B5F-9908-2F456B4A2E51}"/>
              </a:ext>
            </a:extLst>
          </p:cNvPr>
          <p:cNvSpPr txBox="1"/>
          <p:nvPr/>
        </p:nvSpPr>
        <p:spPr>
          <a:xfrm>
            <a:off x="3270412" y="4799450"/>
            <a:ext cx="165677"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7</a:t>
            </a:r>
          </a:p>
        </p:txBody>
      </p:sp>
      <p:sp>
        <p:nvSpPr>
          <p:cNvPr id="44" name="TextBox 43">
            <a:extLst>
              <a:ext uri="{FF2B5EF4-FFF2-40B4-BE49-F238E27FC236}">
                <a16:creationId xmlns:a16="http://schemas.microsoft.com/office/drawing/2014/main" xmlns="" id="{A06D65B0-91A7-4193-987C-EEACD5E03317}"/>
              </a:ext>
            </a:extLst>
          </p:cNvPr>
          <p:cNvSpPr txBox="1"/>
          <p:nvPr/>
        </p:nvSpPr>
        <p:spPr>
          <a:xfrm>
            <a:off x="3537482" y="4799450"/>
            <a:ext cx="165677"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8</a:t>
            </a:r>
          </a:p>
        </p:txBody>
      </p:sp>
      <p:sp>
        <p:nvSpPr>
          <p:cNvPr id="45" name="Line 21">
            <a:extLst>
              <a:ext uri="{FF2B5EF4-FFF2-40B4-BE49-F238E27FC236}">
                <a16:creationId xmlns:a16="http://schemas.microsoft.com/office/drawing/2014/main" xmlns="" id="{E0F61E84-25D4-4EFA-A13A-1460AAE9E042}"/>
              </a:ext>
            </a:extLst>
          </p:cNvPr>
          <p:cNvSpPr>
            <a:spLocks noChangeShapeType="1"/>
          </p:cNvSpPr>
          <p:nvPr/>
        </p:nvSpPr>
        <p:spPr bwMode="auto">
          <a:xfrm>
            <a:off x="4150601"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6" name="Line 19">
            <a:extLst>
              <a:ext uri="{FF2B5EF4-FFF2-40B4-BE49-F238E27FC236}">
                <a16:creationId xmlns:a16="http://schemas.microsoft.com/office/drawing/2014/main" xmlns="" id="{BC1AD1C6-7D76-484F-8136-9202A480D486}"/>
              </a:ext>
            </a:extLst>
          </p:cNvPr>
          <p:cNvSpPr>
            <a:spLocks noChangeShapeType="1"/>
          </p:cNvSpPr>
          <p:nvPr/>
        </p:nvSpPr>
        <p:spPr bwMode="auto">
          <a:xfrm>
            <a:off x="4416886"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47" name="Line 21">
            <a:extLst>
              <a:ext uri="{FF2B5EF4-FFF2-40B4-BE49-F238E27FC236}">
                <a16:creationId xmlns:a16="http://schemas.microsoft.com/office/drawing/2014/main" xmlns="" id="{2E0E014C-D221-43C8-B172-04147BC5A7C4}"/>
              </a:ext>
            </a:extLst>
          </p:cNvPr>
          <p:cNvSpPr>
            <a:spLocks noChangeShapeType="1"/>
          </p:cNvSpPr>
          <p:nvPr/>
        </p:nvSpPr>
        <p:spPr bwMode="auto">
          <a:xfrm>
            <a:off x="4683171"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8" name="Line 21">
            <a:extLst>
              <a:ext uri="{FF2B5EF4-FFF2-40B4-BE49-F238E27FC236}">
                <a16:creationId xmlns:a16="http://schemas.microsoft.com/office/drawing/2014/main" xmlns="" id="{7E6CE574-D6DE-4885-A97E-A84E984A0B62}"/>
              </a:ext>
            </a:extLst>
          </p:cNvPr>
          <p:cNvSpPr>
            <a:spLocks noChangeShapeType="1"/>
          </p:cNvSpPr>
          <p:nvPr/>
        </p:nvSpPr>
        <p:spPr bwMode="auto">
          <a:xfrm>
            <a:off x="3884316"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49" name="TextBox 48">
            <a:extLst>
              <a:ext uri="{FF2B5EF4-FFF2-40B4-BE49-F238E27FC236}">
                <a16:creationId xmlns:a16="http://schemas.microsoft.com/office/drawing/2014/main" xmlns="" id="{398579D9-6314-4707-B9B7-E25D8CB79DAF}"/>
              </a:ext>
            </a:extLst>
          </p:cNvPr>
          <p:cNvSpPr txBox="1"/>
          <p:nvPr/>
        </p:nvSpPr>
        <p:spPr>
          <a:xfrm>
            <a:off x="3803944" y="4799450"/>
            <a:ext cx="165677"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9</a:t>
            </a:r>
          </a:p>
        </p:txBody>
      </p:sp>
      <p:sp>
        <p:nvSpPr>
          <p:cNvPr id="50" name="TextBox 49">
            <a:extLst>
              <a:ext uri="{FF2B5EF4-FFF2-40B4-BE49-F238E27FC236}">
                <a16:creationId xmlns:a16="http://schemas.microsoft.com/office/drawing/2014/main" xmlns="" id="{1A479463-95AA-40D1-9675-3B15D315C95C}"/>
              </a:ext>
            </a:extLst>
          </p:cNvPr>
          <p:cNvSpPr txBox="1"/>
          <p:nvPr/>
        </p:nvSpPr>
        <p:spPr>
          <a:xfrm>
            <a:off x="4024889"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10</a:t>
            </a:r>
          </a:p>
        </p:txBody>
      </p:sp>
      <p:sp>
        <p:nvSpPr>
          <p:cNvPr id="51" name="TextBox 50">
            <a:extLst>
              <a:ext uri="{FF2B5EF4-FFF2-40B4-BE49-F238E27FC236}">
                <a16:creationId xmlns:a16="http://schemas.microsoft.com/office/drawing/2014/main" xmlns="" id="{818711EF-644E-4E1F-9964-9900692B99FA}"/>
              </a:ext>
            </a:extLst>
          </p:cNvPr>
          <p:cNvSpPr txBox="1"/>
          <p:nvPr/>
        </p:nvSpPr>
        <p:spPr>
          <a:xfrm>
            <a:off x="4292771" y="4799450"/>
            <a:ext cx="246276"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11</a:t>
            </a:r>
          </a:p>
        </p:txBody>
      </p:sp>
      <p:sp>
        <p:nvSpPr>
          <p:cNvPr id="52" name="TextBox 51">
            <a:extLst>
              <a:ext uri="{FF2B5EF4-FFF2-40B4-BE49-F238E27FC236}">
                <a16:creationId xmlns:a16="http://schemas.microsoft.com/office/drawing/2014/main" xmlns="" id="{5196693E-5924-4943-9F6A-D57B630BAD84}"/>
              </a:ext>
            </a:extLst>
          </p:cNvPr>
          <p:cNvSpPr txBox="1"/>
          <p:nvPr/>
        </p:nvSpPr>
        <p:spPr>
          <a:xfrm>
            <a:off x="4554160"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12</a:t>
            </a:r>
          </a:p>
        </p:txBody>
      </p:sp>
      <p:sp>
        <p:nvSpPr>
          <p:cNvPr id="53" name="Line 21">
            <a:extLst>
              <a:ext uri="{FF2B5EF4-FFF2-40B4-BE49-F238E27FC236}">
                <a16:creationId xmlns:a16="http://schemas.microsoft.com/office/drawing/2014/main" xmlns="" id="{6FDF6648-9C0E-4009-A011-CC653DDD1A85}"/>
              </a:ext>
            </a:extLst>
          </p:cNvPr>
          <p:cNvSpPr>
            <a:spLocks noChangeShapeType="1"/>
          </p:cNvSpPr>
          <p:nvPr/>
        </p:nvSpPr>
        <p:spPr bwMode="auto">
          <a:xfrm>
            <a:off x="5215741"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4" name="Line 19">
            <a:extLst>
              <a:ext uri="{FF2B5EF4-FFF2-40B4-BE49-F238E27FC236}">
                <a16:creationId xmlns:a16="http://schemas.microsoft.com/office/drawing/2014/main" xmlns="" id="{B4ADCA36-D769-49FC-AD66-08B848F24247}"/>
              </a:ext>
            </a:extLst>
          </p:cNvPr>
          <p:cNvSpPr>
            <a:spLocks noChangeShapeType="1"/>
          </p:cNvSpPr>
          <p:nvPr/>
        </p:nvSpPr>
        <p:spPr bwMode="auto">
          <a:xfrm>
            <a:off x="5482026"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55" name="Line 21">
            <a:extLst>
              <a:ext uri="{FF2B5EF4-FFF2-40B4-BE49-F238E27FC236}">
                <a16:creationId xmlns:a16="http://schemas.microsoft.com/office/drawing/2014/main" xmlns="" id="{A5840930-C26A-4AA0-9778-7E575592418E}"/>
              </a:ext>
            </a:extLst>
          </p:cNvPr>
          <p:cNvSpPr>
            <a:spLocks noChangeShapeType="1"/>
          </p:cNvSpPr>
          <p:nvPr/>
        </p:nvSpPr>
        <p:spPr bwMode="auto">
          <a:xfrm>
            <a:off x="5748311"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6" name="Line 21">
            <a:extLst>
              <a:ext uri="{FF2B5EF4-FFF2-40B4-BE49-F238E27FC236}">
                <a16:creationId xmlns:a16="http://schemas.microsoft.com/office/drawing/2014/main" xmlns="" id="{2FF07B74-A1F2-4512-9B85-8CC16B4CAF4B}"/>
              </a:ext>
            </a:extLst>
          </p:cNvPr>
          <p:cNvSpPr>
            <a:spLocks noChangeShapeType="1"/>
          </p:cNvSpPr>
          <p:nvPr/>
        </p:nvSpPr>
        <p:spPr bwMode="auto">
          <a:xfrm>
            <a:off x="4949456"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57" name="TextBox 56">
            <a:extLst>
              <a:ext uri="{FF2B5EF4-FFF2-40B4-BE49-F238E27FC236}">
                <a16:creationId xmlns:a16="http://schemas.microsoft.com/office/drawing/2014/main" xmlns="" id="{2E7F83E8-B19C-41B8-836D-D727819F4F5F}"/>
              </a:ext>
            </a:extLst>
          </p:cNvPr>
          <p:cNvSpPr txBox="1"/>
          <p:nvPr/>
        </p:nvSpPr>
        <p:spPr>
          <a:xfrm>
            <a:off x="4819243"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13</a:t>
            </a:r>
          </a:p>
        </p:txBody>
      </p:sp>
      <p:sp>
        <p:nvSpPr>
          <p:cNvPr id="58" name="TextBox 57">
            <a:extLst>
              <a:ext uri="{FF2B5EF4-FFF2-40B4-BE49-F238E27FC236}">
                <a16:creationId xmlns:a16="http://schemas.microsoft.com/office/drawing/2014/main" xmlns="" id="{0340547D-935F-40AA-B5DC-EDB7C64DEFD2}"/>
              </a:ext>
            </a:extLst>
          </p:cNvPr>
          <p:cNvSpPr txBox="1"/>
          <p:nvPr/>
        </p:nvSpPr>
        <p:spPr>
          <a:xfrm>
            <a:off x="5087405"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14</a:t>
            </a:r>
          </a:p>
        </p:txBody>
      </p:sp>
      <p:sp>
        <p:nvSpPr>
          <p:cNvPr id="59" name="TextBox 58">
            <a:extLst>
              <a:ext uri="{FF2B5EF4-FFF2-40B4-BE49-F238E27FC236}">
                <a16:creationId xmlns:a16="http://schemas.microsoft.com/office/drawing/2014/main" xmlns="" id="{315EC5AC-B0C3-43C1-9D62-A5E427179C2C}"/>
              </a:ext>
            </a:extLst>
          </p:cNvPr>
          <p:cNvSpPr txBox="1"/>
          <p:nvPr/>
        </p:nvSpPr>
        <p:spPr>
          <a:xfrm>
            <a:off x="5355530"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15</a:t>
            </a:r>
          </a:p>
        </p:txBody>
      </p:sp>
      <p:sp>
        <p:nvSpPr>
          <p:cNvPr id="60" name="TextBox 59">
            <a:extLst>
              <a:ext uri="{FF2B5EF4-FFF2-40B4-BE49-F238E27FC236}">
                <a16:creationId xmlns:a16="http://schemas.microsoft.com/office/drawing/2014/main" xmlns="" id="{EEACF748-49C0-4E20-A3C0-CB6C4359846C}"/>
              </a:ext>
            </a:extLst>
          </p:cNvPr>
          <p:cNvSpPr txBox="1"/>
          <p:nvPr/>
        </p:nvSpPr>
        <p:spPr>
          <a:xfrm>
            <a:off x="5621435"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16</a:t>
            </a:r>
          </a:p>
        </p:txBody>
      </p:sp>
      <p:sp>
        <p:nvSpPr>
          <p:cNvPr id="61" name="Line 21">
            <a:extLst>
              <a:ext uri="{FF2B5EF4-FFF2-40B4-BE49-F238E27FC236}">
                <a16:creationId xmlns:a16="http://schemas.microsoft.com/office/drawing/2014/main" xmlns="" id="{E31DB8CA-652E-4DFE-B134-4C8B6A918006}"/>
              </a:ext>
            </a:extLst>
          </p:cNvPr>
          <p:cNvSpPr>
            <a:spLocks noChangeShapeType="1"/>
          </p:cNvSpPr>
          <p:nvPr/>
        </p:nvSpPr>
        <p:spPr bwMode="auto">
          <a:xfrm>
            <a:off x="6280881"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62" name="Line 19">
            <a:extLst>
              <a:ext uri="{FF2B5EF4-FFF2-40B4-BE49-F238E27FC236}">
                <a16:creationId xmlns:a16="http://schemas.microsoft.com/office/drawing/2014/main" xmlns="" id="{1B18181C-4CCD-4B70-AB48-7B26CAA2C057}"/>
              </a:ext>
            </a:extLst>
          </p:cNvPr>
          <p:cNvSpPr>
            <a:spLocks noChangeShapeType="1"/>
          </p:cNvSpPr>
          <p:nvPr/>
        </p:nvSpPr>
        <p:spPr bwMode="auto">
          <a:xfrm>
            <a:off x="6547166"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63" name="Line 21">
            <a:extLst>
              <a:ext uri="{FF2B5EF4-FFF2-40B4-BE49-F238E27FC236}">
                <a16:creationId xmlns:a16="http://schemas.microsoft.com/office/drawing/2014/main" xmlns="" id="{0AB5F509-94C6-451D-AC7A-9EE2330A41DA}"/>
              </a:ext>
            </a:extLst>
          </p:cNvPr>
          <p:cNvSpPr>
            <a:spLocks noChangeShapeType="1"/>
          </p:cNvSpPr>
          <p:nvPr/>
        </p:nvSpPr>
        <p:spPr bwMode="auto">
          <a:xfrm>
            <a:off x="6813451"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64" name="Line 21">
            <a:extLst>
              <a:ext uri="{FF2B5EF4-FFF2-40B4-BE49-F238E27FC236}">
                <a16:creationId xmlns:a16="http://schemas.microsoft.com/office/drawing/2014/main" xmlns="" id="{3AA00883-2937-4267-8E36-4740948B735E}"/>
              </a:ext>
            </a:extLst>
          </p:cNvPr>
          <p:cNvSpPr>
            <a:spLocks noChangeShapeType="1"/>
          </p:cNvSpPr>
          <p:nvPr/>
        </p:nvSpPr>
        <p:spPr bwMode="auto">
          <a:xfrm>
            <a:off x="6014596"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65" name="TextBox 64">
            <a:extLst>
              <a:ext uri="{FF2B5EF4-FFF2-40B4-BE49-F238E27FC236}">
                <a16:creationId xmlns:a16="http://schemas.microsoft.com/office/drawing/2014/main" xmlns="" id="{72C022CC-3BF6-4803-8A36-E5D8420FC992}"/>
              </a:ext>
            </a:extLst>
          </p:cNvPr>
          <p:cNvSpPr txBox="1"/>
          <p:nvPr/>
        </p:nvSpPr>
        <p:spPr>
          <a:xfrm>
            <a:off x="5888499"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17</a:t>
            </a:r>
          </a:p>
        </p:txBody>
      </p:sp>
      <p:sp>
        <p:nvSpPr>
          <p:cNvPr id="66" name="TextBox 65">
            <a:extLst>
              <a:ext uri="{FF2B5EF4-FFF2-40B4-BE49-F238E27FC236}">
                <a16:creationId xmlns:a16="http://schemas.microsoft.com/office/drawing/2014/main" xmlns="" id="{802A7691-3343-497D-A3AA-2076ABD6FC40}"/>
              </a:ext>
            </a:extLst>
          </p:cNvPr>
          <p:cNvSpPr txBox="1"/>
          <p:nvPr/>
        </p:nvSpPr>
        <p:spPr>
          <a:xfrm>
            <a:off x="6156657"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18</a:t>
            </a:r>
          </a:p>
        </p:txBody>
      </p:sp>
      <p:sp>
        <p:nvSpPr>
          <p:cNvPr id="67" name="TextBox 66">
            <a:extLst>
              <a:ext uri="{FF2B5EF4-FFF2-40B4-BE49-F238E27FC236}">
                <a16:creationId xmlns:a16="http://schemas.microsoft.com/office/drawing/2014/main" xmlns="" id="{0982B8A1-DAEB-4695-A255-1585932544AA}"/>
              </a:ext>
            </a:extLst>
          </p:cNvPr>
          <p:cNvSpPr txBox="1"/>
          <p:nvPr/>
        </p:nvSpPr>
        <p:spPr>
          <a:xfrm>
            <a:off x="6421914"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19</a:t>
            </a:r>
          </a:p>
        </p:txBody>
      </p:sp>
      <p:sp>
        <p:nvSpPr>
          <p:cNvPr id="68" name="TextBox 67">
            <a:extLst>
              <a:ext uri="{FF2B5EF4-FFF2-40B4-BE49-F238E27FC236}">
                <a16:creationId xmlns:a16="http://schemas.microsoft.com/office/drawing/2014/main" xmlns="" id="{78C2E5BF-1B3E-48EC-81F3-FE1380156D5C}"/>
              </a:ext>
            </a:extLst>
          </p:cNvPr>
          <p:cNvSpPr txBox="1"/>
          <p:nvPr/>
        </p:nvSpPr>
        <p:spPr>
          <a:xfrm>
            <a:off x="6686659"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20</a:t>
            </a:r>
          </a:p>
        </p:txBody>
      </p:sp>
      <p:sp>
        <p:nvSpPr>
          <p:cNvPr id="69" name="Line 21">
            <a:extLst>
              <a:ext uri="{FF2B5EF4-FFF2-40B4-BE49-F238E27FC236}">
                <a16:creationId xmlns:a16="http://schemas.microsoft.com/office/drawing/2014/main" xmlns="" id="{960596F9-0C58-4E18-A7B9-3EDDB0305AE4}"/>
              </a:ext>
            </a:extLst>
          </p:cNvPr>
          <p:cNvSpPr>
            <a:spLocks noChangeShapeType="1"/>
          </p:cNvSpPr>
          <p:nvPr/>
        </p:nvSpPr>
        <p:spPr bwMode="auto">
          <a:xfrm>
            <a:off x="7346021"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70" name="Line 19">
            <a:extLst>
              <a:ext uri="{FF2B5EF4-FFF2-40B4-BE49-F238E27FC236}">
                <a16:creationId xmlns:a16="http://schemas.microsoft.com/office/drawing/2014/main" xmlns="" id="{4B80DA70-8A8E-4220-A686-ACEEA3A8BB98}"/>
              </a:ext>
            </a:extLst>
          </p:cNvPr>
          <p:cNvSpPr>
            <a:spLocks noChangeShapeType="1"/>
          </p:cNvSpPr>
          <p:nvPr/>
        </p:nvSpPr>
        <p:spPr bwMode="auto">
          <a:xfrm>
            <a:off x="7612306"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71" name="Line 21">
            <a:extLst>
              <a:ext uri="{FF2B5EF4-FFF2-40B4-BE49-F238E27FC236}">
                <a16:creationId xmlns:a16="http://schemas.microsoft.com/office/drawing/2014/main" xmlns="" id="{85E8A2F3-8345-4571-8B6B-07DD067E1D68}"/>
              </a:ext>
            </a:extLst>
          </p:cNvPr>
          <p:cNvSpPr>
            <a:spLocks noChangeShapeType="1"/>
          </p:cNvSpPr>
          <p:nvPr/>
        </p:nvSpPr>
        <p:spPr bwMode="auto">
          <a:xfrm>
            <a:off x="7878582"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72" name="Line 21">
            <a:extLst>
              <a:ext uri="{FF2B5EF4-FFF2-40B4-BE49-F238E27FC236}">
                <a16:creationId xmlns:a16="http://schemas.microsoft.com/office/drawing/2014/main" xmlns="" id="{2E3A25BA-C138-4620-8CB3-057263224EB1}"/>
              </a:ext>
            </a:extLst>
          </p:cNvPr>
          <p:cNvSpPr>
            <a:spLocks noChangeShapeType="1"/>
          </p:cNvSpPr>
          <p:nvPr/>
        </p:nvSpPr>
        <p:spPr bwMode="auto">
          <a:xfrm>
            <a:off x="7079736" y="4710041"/>
            <a:ext cx="0" cy="73544"/>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xmlns="" id="{B6A0EF22-0659-4C36-8C3B-409003DB07D0}"/>
              </a:ext>
            </a:extLst>
          </p:cNvPr>
          <p:cNvSpPr txBox="1"/>
          <p:nvPr/>
        </p:nvSpPr>
        <p:spPr>
          <a:xfrm>
            <a:off x="6955878"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21</a:t>
            </a:r>
          </a:p>
        </p:txBody>
      </p:sp>
      <p:sp>
        <p:nvSpPr>
          <p:cNvPr id="74" name="TextBox 73">
            <a:extLst>
              <a:ext uri="{FF2B5EF4-FFF2-40B4-BE49-F238E27FC236}">
                <a16:creationId xmlns:a16="http://schemas.microsoft.com/office/drawing/2014/main" xmlns="" id="{2D373CAA-784D-4990-99CC-959C72382F74}"/>
              </a:ext>
            </a:extLst>
          </p:cNvPr>
          <p:cNvSpPr txBox="1"/>
          <p:nvPr/>
        </p:nvSpPr>
        <p:spPr>
          <a:xfrm>
            <a:off x="7214510"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22</a:t>
            </a:r>
          </a:p>
        </p:txBody>
      </p:sp>
      <p:sp>
        <p:nvSpPr>
          <p:cNvPr id="75" name="TextBox 74">
            <a:extLst>
              <a:ext uri="{FF2B5EF4-FFF2-40B4-BE49-F238E27FC236}">
                <a16:creationId xmlns:a16="http://schemas.microsoft.com/office/drawing/2014/main" xmlns="" id="{F33219CE-D2EA-4316-8115-326D32EAC2A1}"/>
              </a:ext>
            </a:extLst>
          </p:cNvPr>
          <p:cNvSpPr txBox="1"/>
          <p:nvPr/>
        </p:nvSpPr>
        <p:spPr>
          <a:xfrm>
            <a:off x="7484529"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23</a:t>
            </a:r>
          </a:p>
        </p:txBody>
      </p:sp>
      <p:sp>
        <p:nvSpPr>
          <p:cNvPr id="76" name="TextBox 75">
            <a:extLst>
              <a:ext uri="{FF2B5EF4-FFF2-40B4-BE49-F238E27FC236}">
                <a16:creationId xmlns:a16="http://schemas.microsoft.com/office/drawing/2014/main" xmlns="" id="{7D8C5D84-F024-473A-938E-C59BAE9053F4}"/>
              </a:ext>
            </a:extLst>
          </p:cNvPr>
          <p:cNvSpPr txBox="1"/>
          <p:nvPr/>
        </p:nvSpPr>
        <p:spPr>
          <a:xfrm>
            <a:off x="7749275" y="4799450"/>
            <a:ext cx="258651" cy="272758"/>
          </a:xfrm>
          <a:prstGeom prst="rect">
            <a:avLst/>
          </a:prstGeom>
          <a:noFill/>
        </p:spPr>
        <p:txBody>
          <a:bodyPr wrap="none" lIns="36000" tIns="36000" rIns="36000" bIns="36000" rtlCol="0" anchor="t" anchorCtr="0">
            <a:spAutoFit/>
          </a:bodyPr>
          <a:lstStyle/>
          <a:p>
            <a:pPr algn="ctr"/>
            <a:r>
              <a:rPr lang="fr-FR" sz="1300" dirty="0">
                <a:solidFill>
                  <a:srgbClr val="4D4D4D"/>
                </a:solidFill>
                <a:cs typeface="Arial" panose="020B0604020202020204" pitchFamily="34" charset="0"/>
              </a:rPr>
              <a:t>24</a:t>
            </a:r>
          </a:p>
        </p:txBody>
      </p:sp>
      <p:sp>
        <p:nvSpPr>
          <p:cNvPr id="80" name="TextBox 79">
            <a:extLst>
              <a:ext uri="{FF2B5EF4-FFF2-40B4-BE49-F238E27FC236}">
                <a16:creationId xmlns:a16="http://schemas.microsoft.com/office/drawing/2014/main" xmlns="" id="{6BF5EDA9-9DD4-4467-B702-3954DC100368}"/>
              </a:ext>
            </a:extLst>
          </p:cNvPr>
          <p:cNvSpPr txBox="1"/>
          <p:nvPr/>
        </p:nvSpPr>
        <p:spPr>
          <a:xfrm>
            <a:off x="2426913" y="5223029"/>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75</a:t>
            </a:r>
          </a:p>
        </p:txBody>
      </p:sp>
      <p:sp>
        <p:nvSpPr>
          <p:cNvPr id="81" name="TextBox 80">
            <a:extLst>
              <a:ext uri="{FF2B5EF4-FFF2-40B4-BE49-F238E27FC236}">
                <a16:creationId xmlns:a16="http://schemas.microsoft.com/office/drawing/2014/main" xmlns="" id="{034D6B40-2955-4A32-9FD8-918160FE4705}"/>
              </a:ext>
            </a:extLst>
          </p:cNvPr>
          <p:cNvSpPr txBox="1"/>
          <p:nvPr/>
        </p:nvSpPr>
        <p:spPr>
          <a:xfrm>
            <a:off x="1313095" y="5223029"/>
            <a:ext cx="351626"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124</a:t>
            </a:r>
          </a:p>
        </p:txBody>
      </p:sp>
      <p:sp>
        <p:nvSpPr>
          <p:cNvPr id="82" name="TextBox 81">
            <a:extLst>
              <a:ext uri="{FF2B5EF4-FFF2-40B4-BE49-F238E27FC236}">
                <a16:creationId xmlns:a16="http://schemas.microsoft.com/office/drawing/2014/main" xmlns="" id="{C51A3712-9A3D-43B3-A3D6-1408BE404D9A}"/>
              </a:ext>
            </a:extLst>
          </p:cNvPr>
          <p:cNvSpPr txBox="1"/>
          <p:nvPr/>
        </p:nvSpPr>
        <p:spPr>
          <a:xfrm>
            <a:off x="1587450" y="5223025"/>
            <a:ext cx="339250"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117</a:t>
            </a:r>
          </a:p>
        </p:txBody>
      </p:sp>
      <p:sp>
        <p:nvSpPr>
          <p:cNvPr id="83" name="TextBox 82">
            <a:extLst>
              <a:ext uri="{FF2B5EF4-FFF2-40B4-BE49-F238E27FC236}">
                <a16:creationId xmlns:a16="http://schemas.microsoft.com/office/drawing/2014/main" xmlns="" id="{DA964AEA-A67F-4BC3-8EF4-D3EEB056BFA5}"/>
              </a:ext>
            </a:extLst>
          </p:cNvPr>
          <p:cNvSpPr txBox="1"/>
          <p:nvPr/>
        </p:nvSpPr>
        <p:spPr>
          <a:xfrm>
            <a:off x="1850473" y="5223029"/>
            <a:ext cx="351626"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101</a:t>
            </a:r>
          </a:p>
        </p:txBody>
      </p:sp>
      <p:sp>
        <p:nvSpPr>
          <p:cNvPr id="84" name="TextBox 83">
            <a:extLst>
              <a:ext uri="{FF2B5EF4-FFF2-40B4-BE49-F238E27FC236}">
                <a16:creationId xmlns:a16="http://schemas.microsoft.com/office/drawing/2014/main" xmlns="" id="{309F82B9-FD89-4D98-9EAB-AB40939B07C3}"/>
              </a:ext>
            </a:extLst>
          </p:cNvPr>
          <p:cNvSpPr txBox="1"/>
          <p:nvPr/>
        </p:nvSpPr>
        <p:spPr>
          <a:xfrm>
            <a:off x="2157645" y="5223029"/>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88</a:t>
            </a:r>
          </a:p>
        </p:txBody>
      </p:sp>
      <p:sp>
        <p:nvSpPr>
          <p:cNvPr id="85" name="TextBox 84">
            <a:extLst>
              <a:ext uri="{FF2B5EF4-FFF2-40B4-BE49-F238E27FC236}">
                <a16:creationId xmlns:a16="http://schemas.microsoft.com/office/drawing/2014/main" xmlns="" id="{FBF88654-4AA0-4D1D-8E1D-BD0192BEE3CD}"/>
              </a:ext>
            </a:extLst>
          </p:cNvPr>
          <p:cNvSpPr txBox="1"/>
          <p:nvPr/>
        </p:nvSpPr>
        <p:spPr>
          <a:xfrm>
            <a:off x="2694170" y="5223029"/>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64</a:t>
            </a:r>
          </a:p>
        </p:txBody>
      </p:sp>
      <p:sp>
        <p:nvSpPr>
          <p:cNvPr id="86" name="TextBox 85">
            <a:extLst>
              <a:ext uri="{FF2B5EF4-FFF2-40B4-BE49-F238E27FC236}">
                <a16:creationId xmlns:a16="http://schemas.microsoft.com/office/drawing/2014/main" xmlns="" id="{35E4415A-D436-4AB1-BC81-C03F4A1BA607}"/>
              </a:ext>
            </a:extLst>
          </p:cNvPr>
          <p:cNvSpPr txBox="1"/>
          <p:nvPr/>
        </p:nvSpPr>
        <p:spPr>
          <a:xfrm>
            <a:off x="2957692" y="5223025"/>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52</a:t>
            </a:r>
          </a:p>
        </p:txBody>
      </p:sp>
      <p:sp>
        <p:nvSpPr>
          <p:cNvPr id="87" name="TextBox 86">
            <a:extLst>
              <a:ext uri="{FF2B5EF4-FFF2-40B4-BE49-F238E27FC236}">
                <a16:creationId xmlns:a16="http://schemas.microsoft.com/office/drawing/2014/main" xmlns="" id="{D704E97B-870F-4AE1-BA23-F09164390B01}"/>
              </a:ext>
            </a:extLst>
          </p:cNvPr>
          <p:cNvSpPr txBox="1"/>
          <p:nvPr/>
        </p:nvSpPr>
        <p:spPr>
          <a:xfrm>
            <a:off x="3223925" y="5223029"/>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49</a:t>
            </a:r>
          </a:p>
        </p:txBody>
      </p:sp>
      <p:sp>
        <p:nvSpPr>
          <p:cNvPr id="88" name="TextBox 87">
            <a:extLst>
              <a:ext uri="{FF2B5EF4-FFF2-40B4-BE49-F238E27FC236}">
                <a16:creationId xmlns:a16="http://schemas.microsoft.com/office/drawing/2014/main" xmlns="" id="{9E77C5F0-6897-4E44-9C75-2B81AAEEEA3A}"/>
              </a:ext>
            </a:extLst>
          </p:cNvPr>
          <p:cNvSpPr txBox="1"/>
          <p:nvPr/>
        </p:nvSpPr>
        <p:spPr>
          <a:xfrm>
            <a:off x="3490995" y="5223029"/>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39</a:t>
            </a:r>
          </a:p>
        </p:txBody>
      </p:sp>
      <p:sp>
        <p:nvSpPr>
          <p:cNvPr id="89" name="TextBox 88">
            <a:extLst>
              <a:ext uri="{FF2B5EF4-FFF2-40B4-BE49-F238E27FC236}">
                <a16:creationId xmlns:a16="http://schemas.microsoft.com/office/drawing/2014/main" xmlns="" id="{16E11521-299F-453B-A7D6-38FCCE8C17DE}"/>
              </a:ext>
            </a:extLst>
          </p:cNvPr>
          <p:cNvSpPr txBox="1"/>
          <p:nvPr/>
        </p:nvSpPr>
        <p:spPr>
          <a:xfrm>
            <a:off x="3757457" y="5223029"/>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34</a:t>
            </a:r>
          </a:p>
        </p:txBody>
      </p:sp>
      <p:sp>
        <p:nvSpPr>
          <p:cNvPr id="90" name="TextBox 89">
            <a:extLst>
              <a:ext uri="{FF2B5EF4-FFF2-40B4-BE49-F238E27FC236}">
                <a16:creationId xmlns:a16="http://schemas.microsoft.com/office/drawing/2014/main" xmlns="" id="{72527565-7D8E-48B0-895C-644593BA339D}"/>
              </a:ext>
            </a:extLst>
          </p:cNvPr>
          <p:cNvSpPr txBox="1"/>
          <p:nvPr/>
        </p:nvSpPr>
        <p:spPr>
          <a:xfrm>
            <a:off x="4024889" y="5223025"/>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30</a:t>
            </a:r>
          </a:p>
        </p:txBody>
      </p:sp>
      <p:sp>
        <p:nvSpPr>
          <p:cNvPr id="91" name="TextBox 90">
            <a:extLst>
              <a:ext uri="{FF2B5EF4-FFF2-40B4-BE49-F238E27FC236}">
                <a16:creationId xmlns:a16="http://schemas.microsoft.com/office/drawing/2014/main" xmlns="" id="{CB1E93D5-79AC-4C3E-AF37-B71F91E894D6}"/>
              </a:ext>
            </a:extLst>
          </p:cNvPr>
          <p:cNvSpPr txBox="1"/>
          <p:nvPr/>
        </p:nvSpPr>
        <p:spPr>
          <a:xfrm>
            <a:off x="4286584" y="5223029"/>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23</a:t>
            </a:r>
          </a:p>
        </p:txBody>
      </p:sp>
      <p:sp>
        <p:nvSpPr>
          <p:cNvPr id="92" name="TextBox 91">
            <a:extLst>
              <a:ext uri="{FF2B5EF4-FFF2-40B4-BE49-F238E27FC236}">
                <a16:creationId xmlns:a16="http://schemas.microsoft.com/office/drawing/2014/main" xmlns="" id="{17C33EE8-819E-4F30-BF53-ABEA113AE8F6}"/>
              </a:ext>
            </a:extLst>
          </p:cNvPr>
          <p:cNvSpPr txBox="1"/>
          <p:nvPr/>
        </p:nvSpPr>
        <p:spPr>
          <a:xfrm>
            <a:off x="4554160" y="5223029"/>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19</a:t>
            </a:r>
          </a:p>
        </p:txBody>
      </p:sp>
      <p:sp>
        <p:nvSpPr>
          <p:cNvPr id="93" name="TextBox 92">
            <a:extLst>
              <a:ext uri="{FF2B5EF4-FFF2-40B4-BE49-F238E27FC236}">
                <a16:creationId xmlns:a16="http://schemas.microsoft.com/office/drawing/2014/main" xmlns="" id="{7E9AD165-45B0-47A4-ACFF-5F64C694BB1B}"/>
              </a:ext>
            </a:extLst>
          </p:cNvPr>
          <p:cNvSpPr txBox="1"/>
          <p:nvPr/>
        </p:nvSpPr>
        <p:spPr>
          <a:xfrm>
            <a:off x="4819243" y="5223029"/>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16</a:t>
            </a:r>
          </a:p>
        </p:txBody>
      </p:sp>
      <p:sp>
        <p:nvSpPr>
          <p:cNvPr id="94" name="TextBox 93">
            <a:extLst>
              <a:ext uri="{FF2B5EF4-FFF2-40B4-BE49-F238E27FC236}">
                <a16:creationId xmlns:a16="http://schemas.microsoft.com/office/drawing/2014/main" xmlns="" id="{C702ED51-5799-4B16-BC82-B4C1FF5B0C13}"/>
              </a:ext>
            </a:extLst>
          </p:cNvPr>
          <p:cNvSpPr txBox="1"/>
          <p:nvPr/>
        </p:nvSpPr>
        <p:spPr>
          <a:xfrm>
            <a:off x="5087405" y="5223025"/>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15</a:t>
            </a:r>
          </a:p>
        </p:txBody>
      </p:sp>
      <p:sp>
        <p:nvSpPr>
          <p:cNvPr id="95" name="TextBox 94">
            <a:extLst>
              <a:ext uri="{FF2B5EF4-FFF2-40B4-BE49-F238E27FC236}">
                <a16:creationId xmlns:a16="http://schemas.microsoft.com/office/drawing/2014/main" xmlns="" id="{360C082F-6F94-460F-9A0B-41552020A6F7}"/>
              </a:ext>
            </a:extLst>
          </p:cNvPr>
          <p:cNvSpPr txBox="1"/>
          <p:nvPr/>
        </p:nvSpPr>
        <p:spPr>
          <a:xfrm>
            <a:off x="5355530" y="5223029"/>
            <a:ext cx="258651"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10</a:t>
            </a:r>
          </a:p>
        </p:txBody>
      </p:sp>
      <p:sp>
        <p:nvSpPr>
          <p:cNvPr id="96" name="TextBox 95">
            <a:extLst>
              <a:ext uri="{FF2B5EF4-FFF2-40B4-BE49-F238E27FC236}">
                <a16:creationId xmlns:a16="http://schemas.microsoft.com/office/drawing/2014/main" xmlns="" id="{834F6C4D-5A2F-4822-83E7-326859A97709}"/>
              </a:ext>
            </a:extLst>
          </p:cNvPr>
          <p:cNvSpPr txBox="1"/>
          <p:nvPr/>
        </p:nvSpPr>
        <p:spPr>
          <a:xfrm>
            <a:off x="5667922" y="5223029"/>
            <a:ext cx="165677"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9</a:t>
            </a:r>
          </a:p>
        </p:txBody>
      </p:sp>
      <p:sp>
        <p:nvSpPr>
          <p:cNvPr id="97" name="TextBox 96">
            <a:extLst>
              <a:ext uri="{FF2B5EF4-FFF2-40B4-BE49-F238E27FC236}">
                <a16:creationId xmlns:a16="http://schemas.microsoft.com/office/drawing/2014/main" xmlns="" id="{48B57737-F1C0-45C2-912A-C0B8851B2126}"/>
              </a:ext>
            </a:extLst>
          </p:cNvPr>
          <p:cNvSpPr txBox="1"/>
          <p:nvPr/>
        </p:nvSpPr>
        <p:spPr>
          <a:xfrm>
            <a:off x="5934986" y="5223029"/>
            <a:ext cx="165677"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7</a:t>
            </a:r>
          </a:p>
        </p:txBody>
      </p:sp>
      <p:sp>
        <p:nvSpPr>
          <p:cNvPr id="98" name="TextBox 97">
            <a:extLst>
              <a:ext uri="{FF2B5EF4-FFF2-40B4-BE49-F238E27FC236}">
                <a16:creationId xmlns:a16="http://schemas.microsoft.com/office/drawing/2014/main" xmlns="" id="{D63F611C-48EF-47EE-BD67-E7B8D54CAE7F}"/>
              </a:ext>
            </a:extLst>
          </p:cNvPr>
          <p:cNvSpPr txBox="1"/>
          <p:nvPr/>
        </p:nvSpPr>
        <p:spPr>
          <a:xfrm>
            <a:off x="6203144" y="5223025"/>
            <a:ext cx="165677"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4</a:t>
            </a:r>
          </a:p>
        </p:txBody>
      </p:sp>
      <p:sp>
        <p:nvSpPr>
          <p:cNvPr id="99" name="TextBox 98">
            <a:extLst>
              <a:ext uri="{FF2B5EF4-FFF2-40B4-BE49-F238E27FC236}">
                <a16:creationId xmlns:a16="http://schemas.microsoft.com/office/drawing/2014/main" xmlns="" id="{AC538606-9131-401E-8519-563D21ACD544}"/>
              </a:ext>
            </a:extLst>
          </p:cNvPr>
          <p:cNvSpPr txBox="1"/>
          <p:nvPr/>
        </p:nvSpPr>
        <p:spPr>
          <a:xfrm>
            <a:off x="6468401" y="5223029"/>
            <a:ext cx="165677"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3</a:t>
            </a:r>
          </a:p>
        </p:txBody>
      </p:sp>
      <p:sp>
        <p:nvSpPr>
          <p:cNvPr id="100" name="TextBox 99">
            <a:extLst>
              <a:ext uri="{FF2B5EF4-FFF2-40B4-BE49-F238E27FC236}">
                <a16:creationId xmlns:a16="http://schemas.microsoft.com/office/drawing/2014/main" xmlns="" id="{6BC59482-BDEF-4D0F-8E08-98C388C226BF}"/>
              </a:ext>
            </a:extLst>
          </p:cNvPr>
          <p:cNvSpPr txBox="1"/>
          <p:nvPr/>
        </p:nvSpPr>
        <p:spPr>
          <a:xfrm>
            <a:off x="6733146" y="5223029"/>
            <a:ext cx="165677"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1</a:t>
            </a:r>
          </a:p>
        </p:txBody>
      </p:sp>
      <p:sp>
        <p:nvSpPr>
          <p:cNvPr id="101" name="TextBox 100">
            <a:extLst>
              <a:ext uri="{FF2B5EF4-FFF2-40B4-BE49-F238E27FC236}">
                <a16:creationId xmlns:a16="http://schemas.microsoft.com/office/drawing/2014/main" xmlns="" id="{FADA7A78-2490-4FCA-9764-0A43D13FB555}"/>
              </a:ext>
            </a:extLst>
          </p:cNvPr>
          <p:cNvSpPr txBox="1"/>
          <p:nvPr/>
        </p:nvSpPr>
        <p:spPr>
          <a:xfrm>
            <a:off x="7002365" y="5223029"/>
            <a:ext cx="165677"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1</a:t>
            </a:r>
          </a:p>
        </p:txBody>
      </p:sp>
      <p:sp>
        <p:nvSpPr>
          <p:cNvPr id="102" name="TextBox 101">
            <a:extLst>
              <a:ext uri="{FF2B5EF4-FFF2-40B4-BE49-F238E27FC236}">
                <a16:creationId xmlns:a16="http://schemas.microsoft.com/office/drawing/2014/main" xmlns="" id="{FCD34ADE-0E91-49BB-814E-9C180C7E4A6E}"/>
              </a:ext>
            </a:extLst>
          </p:cNvPr>
          <p:cNvSpPr txBox="1"/>
          <p:nvPr/>
        </p:nvSpPr>
        <p:spPr>
          <a:xfrm>
            <a:off x="7260997" y="5223025"/>
            <a:ext cx="165677" cy="272758"/>
          </a:xfrm>
          <a:prstGeom prst="rect">
            <a:avLst/>
          </a:prstGeom>
          <a:noFill/>
        </p:spPr>
        <p:txBody>
          <a:bodyPr wrap="none" lIns="36000" tIns="36000" rIns="36000" bIns="36000" rtlCol="0" anchor="t" anchorCtr="0">
            <a:spAutoFit/>
          </a:bodyPr>
          <a:lstStyle/>
          <a:p>
            <a:pPr algn="ctr"/>
            <a:r>
              <a:rPr lang="fr-FR" sz="1300" dirty="0">
                <a:solidFill>
                  <a:schemeClr val="accent3"/>
                </a:solidFill>
                <a:cs typeface="Arial" panose="020B0604020202020204" pitchFamily="34" charset="0"/>
              </a:rPr>
              <a:t>1</a:t>
            </a:r>
          </a:p>
        </p:txBody>
      </p:sp>
      <p:sp>
        <p:nvSpPr>
          <p:cNvPr id="79" name="TextBox 78">
            <a:extLst>
              <a:ext uri="{FF2B5EF4-FFF2-40B4-BE49-F238E27FC236}">
                <a16:creationId xmlns:a16="http://schemas.microsoft.com/office/drawing/2014/main" xmlns="" id="{355E1317-FD57-4CD0-89B2-97629F0E0ADF}"/>
              </a:ext>
            </a:extLst>
          </p:cNvPr>
          <p:cNvSpPr txBox="1"/>
          <p:nvPr/>
        </p:nvSpPr>
        <p:spPr>
          <a:xfrm>
            <a:off x="7516274" y="5213212"/>
            <a:ext cx="936475" cy="292388"/>
          </a:xfrm>
          <a:prstGeom prst="rect">
            <a:avLst/>
          </a:prstGeom>
          <a:noFill/>
        </p:spPr>
        <p:txBody>
          <a:bodyPr wrap="none" rtlCol="0">
            <a:spAutoFit/>
          </a:bodyPr>
          <a:lstStyle/>
          <a:p>
            <a:r>
              <a:rPr lang="fr-FR" sz="1300" dirty="0">
                <a:solidFill>
                  <a:schemeClr val="accent3"/>
                </a:solidFill>
              </a:rPr>
              <a:t>Ivosidénib</a:t>
            </a:r>
          </a:p>
        </p:txBody>
      </p:sp>
      <p:sp>
        <p:nvSpPr>
          <p:cNvPr id="106" name="TextBox 105">
            <a:extLst>
              <a:ext uri="{FF2B5EF4-FFF2-40B4-BE49-F238E27FC236}">
                <a16:creationId xmlns:a16="http://schemas.microsoft.com/office/drawing/2014/main" xmlns="" id="{32500803-2568-41D4-B872-47CBBE41C72E}"/>
              </a:ext>
            </a:extLst>
          </p:cNvPr>
          <p:cNvSpPr txBox="1"/>
          <p:nvPr/>
        </p:nvSpPr>
        <p:spPr>
          <a:xfrm>
            <a:off x="2426913" y="5439914"/>
            <a:ext cx="258651"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34</a:t>
            </a:r>
          </a:p>
        </p:txBody>
      </p:sp>
      <p:sp>
        <p:nvSpPr>
          <p:cNvPr id="107" name="TextBox 106">
            <a:extLst>
              <a:ext uri="{FF2B5EF4-FFF2-40B4-BE49-F238E27FC236}">
                <a16:creationId xmlns:a16="http://schemas.microsoft.com/office/drawing/2014/main" xmlns="" id="{90CF15B9-C670-4540-B8F6-4D81A08B3C50}"/>
              </a:ext>
            </a:extLst>
          </p:cNvPr>
          <p:cNvSpPr txBox="1"/>
          <p:nvPr/>
        </p:nvSpPr>
        <p:spPr>
          <a:xfrm>
            <a:off x="1336339" y="5439914"/>
            <a:ext cx="305138"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 61</a:t>
            </a:r>
          </a:p>
        </p:txBody>
      </p:sp>
      <p:sp>
        <p:nvSpPr>
          <p:cNvPr id="108" name="TextBox 107">
            <a:extLst>
              <a:ext uri="{FF2B5EF4-FFF2-40B4-BE49-F238E27FC236}">
                <a16:creationId xmlns:a16="http://schemas.microsoft.com/office/drawing/2014/main" xmlns="" id="{D70758B8-00A9-4FA0-A30E-69A48D7E60C5}"/>
              </a:ext>
            </a:extLst>
          </p:cNvPr>
          <p:cNvSpPr txBox="1"/>
          <p:nvPr/>
        </p:nvSpPr>
        <p:spPr>
          <a:xfrm>
            <a:off x="1627750" y="5439914"/>
            <a:ext cx="258651"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55</a:t>
            </a:r>
          </a:p>
        </p:txBody>
      </p:sp>
      <p:sp>
        <p:nvSpPr>
          <p:cNvPr id="109" name="TextBox 108">
            <a:extLst>
              <a:ext uri="{FF2B5EF4-FFF2-40B4-BE49-F238E27FC236}">
                <a16:creationId xmlns:a16="http://schemas.microsoft.com/office/drawing/2014/main" xmlns="" id="{F341F6C4-8AFF-4E55-AC7C-8D1F1D78BD43}"/>
              </a:ext>
            </a:extLst>
          </p:cNvPr>
          <p:cNvSpPr txBox="1"/>
          <p:nvPr/>
        </p:nvSpPr>
        <p:spPr>
          <a:xfrm>
            <a:off x="1896961" y="5439914"/>
            <a:ext cx="258651"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45</a:t>
            </a:r>
          </a:p>
        </p:txBody>
      </p:sp>
      <p:sp>
        <p:nvSpPr>
          <p:cNvPr id="110" name="TextBox 109">
            <a:extLst>
              <a:ext uri="{FF2B5EF4-FFF2-40B4-BE49-F238E27FC236}">
                <a16:creationId xmlns:a16="http://schemas.microsoft.com/office/drawing/2014/main" xmlns="" id="{EEF8C55B-DB82-4144-A17D-AA956020A76D}"/>
              </a:ext>
            </a:extLst>
          </p:cNvPr>
          <p:cNvSpPr txBox="1"/>
          <p:nvPr/>
        </p:nvSpPr>
        <p:spPr>
          <a:xfrm>
            <a:off x="2157645" y="5439914"/>
            <a:ext cx="258651"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39</a:t>
            </a:r>
          </a:p>
        </p:txBody>
      </p:sp>
      <p:sp>
        <p:nvSpPr>
          <p:cNvPr id="111" name="TextBox 110">
            <a:extLst>
              <a:ext uri="{FF2B5EF4-FFF2-40B4-BE49-F238E27FC236}">
                <a16:creationId xmlns:a16="http://schemas.microsoft.com/office/drawing/2014/main" xmlns="" id="{8EA2CE8B-F3E4-4E25-A8AD-B13AB41B4209}"/>
              </a:ext>
            </a:extLst>
          </p:cNvPr>
          <p:cNvSpPr txBox="1"/>
          <p:nvPr/>
        </p:nvSpPr>
        <p:spPr>
          <a:xfrm>
            <a:off x="2694170" y="5439914"/>
            <a:ext cx="258651"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25</a:t>
            </a:r>
          </a:p>
        </p:txBody>
      </p:sp>
      <p:sp>
        <p:nvSpPr>
          <p:cNvPr id="112" name="TextBox 111">
            <a:extLst>
              <a:ext uri="{FF2B5EF4-FFF2-40B4-BE49-F238E27FC236}">
                <a16:creationId xmlns:a16="http://schemas.microsoft.com/office/drawing/2014/main" xmlns="" id="{0FE26964-1AF7-4A5F-B320-D18F626CC5A0}"/>
              </a:ext>
            </a:extLst>
          </p:cNvPr>
          <p:cNvSpPr txBox="1"/>
          <p:nvPr/>
        </p:nvSpPr>
        <p:spPr>
          <a:xfrm>
            <a:off x="2957692" y="5439914"/>
            <a:ext cx="258651"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22</a:t>
            </a:r>
          </a:p>
        </p:txBody>
      </p:sp>
      <p:sp>
        <p:nvSpPr>
          <p:cNvPr id="113" name="TextBox 112">
            <a:extLst>
              <a:ext uri="{FF2B5EF4-FFF2-40B4-BE49-F238E27FC236}">
                <a16:creationId xmlns:a16="http://schemas.microsoft.com/office/drawing/2014/main" xmlns="" id="{D96C1BCD-9620-4D5E-9991-42D3FA812E51}"/>
              </a:ext>
            </a:extLst>
          </p:cNvPr>
          <p:cNvSpPr txBox="1"/>
          <p:nvPr/>
        </p:nvSpPr>
        <p:spPr>
          <a:xfrm>
            <a:off x="3223925" y="5439914"/>
            <a:ext cx="258651"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19</a:t>
            </a:r>
          </a:p>
        </p:txBody>
      </p:sp>
      <p:sp>
        <p:nvSpPr>
          <p:cNvPr id="114" name="TextBox 113">
            <a:extLst>
              <a:ext uri="{FF2B5EF4-FFF2-40B4-BE49-F238E27FC236}">
                <a16:creationId xmlns:a16="http://schemas.microsoft.com/office/drawing/2014/main" xmlns="" id="{D45C8621-A4FD-4C89-918B-4802986E06A6}"/>
              </a:ext>
            </a:extLst>
          </p:cNvPr>
          <p:cNvSpPr txBox="1"/>
          <p:nvPr/>
        </p:nvSpPr>
        <p:spPr>
          <a:xfrm>
            <a:off x="3490995" y="5439914"/>
            <a:ext cx="258651"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17</a:t>
            </a:r>
          </a:p>
        </p:txBody>
      </p:sp>
      <p:sp>
        <p:nvSpPr>
          <p:cNvPr id="115" name="TextBox 114">
            <a:extLst>
              <a:ext uri="{FF2B5EF4-FFF2-40B4-BE49-F238E27FC236}">
                <a16:creationId xmlns:a16="http://schemas.microsoft.com/office/drawing/2014/main" xmlns="" id="{20DF347A-DD0B-4C54-BCE7-08D507006DB5}"/>
              </a:ext>
            </a:extLst>
          </p:cNvPr>
          <p:cNvSpPr txBox="1"/>
          <p:nvPr/>
        </p:nvSpPr>
        <p:spPr>
          <a:xfrm>
            <a:off x="3757457" y="5439914"/>
            <a:ext cx="258651"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17</a:t>
            </a:r>
          </a:p>
        </p:txBody>
      </p:sp>
      <p:sp>
        <p:nvSpPr>
          <p:cNvPr id="116" name="TextBox 115">
            <a:extLst>
              <a:ext uri="{FF2B5EF4-FFF2-40B4-BE49-F238E27FC236}">
                <a16:creationId xmlns:a16="http://schemas.microsoft.com/office/drawing/2014/main" xmlns="" id="{68B31BEC-F10C-41F9-ABA0-CE4F41C94489}"/>
              </a:ext>
            </a:extLst>
          </p:cNvPr>
          <p:cNvSpPr txBox="1"/>
          <p:nvPr/>
        </p:nvSpPr>
        <p:spPr>
          <a:xfrm>
            <a:off x="4024889" y="5439914"/>
            <a:ext cx="258651"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14</a:t>
            </a:r>
          </a:p>
        </p:txBody>
      </p:sp>
      <p:sp>
        <p:nvSpPr>
          <p:cNvPr id="117" name="TextBox 116">
            <a:extLst>
              <a:ext uri="{FF2B5EF4-FFF2-40B4-BE49-F238E27FC236}">
                <a16:creationId xmlns:a16="http://schemas.microsoft.com/office/drawing/2014/main" xmlns="" id="{C3B1F442-C877-4617-8101-1E9AB555B72B}"/>
              </a:ext>
            </a:extLst>
          </p:cNvPr>
          <p:cNvSpPr txBox="1"/>
          <p:nvPr/>
        </p:nvSpPr>
        <p:spPr>
          <a:xfrm>
            <a:off x="4286584" y="5439914"/>
            <a:ext cx="258651"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12</a:t>
            </a:r>
          </a:p>
        </p:txBody>
      </p:sp>
      <p:sp>
        <p:nvSpPr>
          <p:cNvPr id="118" name="TextBox 117">
            <a:extLst>
              <a:ext uri="{FF2B5EF4-FFF2-40B4-BE49-F238E27FC236}">
                <a16:creationId xmlns:a16="http://schemas.microsoft.com/office/drawing/2014/main" xmlns="" id="{5334577F-E808-423C-A827-CEE697817F38}"/>
              </a:ext>
            </a:extLst>
          </p:cNvPr>
          <p:cNvSpPr txBox="1"/>
          <p:nvPr/>
        </p:nvSpPr>
        <p:spPr>
          <a:xfrm>
            <a:off x="4600646" y="5439914"/>
            <a:ext cx="165677"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5</a:t>
            </a:r>
          </a:p>
        </p:txBody>
      </p:sp>
      <p:sp>
        <p:nvSpPr>
          <p:cNvPr id="119" name="TextBox 118">
            <a:extLst>
              <a:ext uri="{FF2B5EF4-FFF2-40B4-BE49-F238E27FC236}">
                <a16:creationId xmlns:a16="http://schemas.microsoft.com/office/drawing/2014/main" xmlns="" id="{13794C84-5080-4DF4-9DD5-491934E3BA14}"/>
              </a:ext>
            </a:extLst>
          </p:cNvPr>
          <p:cNvSpPr txBox="1"/>
          <p:nvPr/>
        </p:nvSpPr>
        <p:spPr>
          <a:xfrm>
            <a:off x="4865730" y="5439914"/>
            <a:ext cx="165677"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4</a:t>
            </a:r>
          </a:p>
        </p:txBody>
      </p:sp>
      <p:sp>
        <p:nvSpPr>
          <p:cNvPr id="120" name="TextBox 119">
            <a:extLst>
              <a:ext uri="{FF2B5EF4-FFF2-40B4-BE49-F238E27FC236}">
                <a16:creationId xmlns:a16="http://schemas.microsoft.com/office/drawing/2014/main" xmlns="" id="{15DF36FA-AD49-4983-B786-3F9C180D72A2}"/>
              </a:ext>
            </a:extLst>
          </p:cNvPr>
          <p:cNvSpPr txBox="1"/>
          <p:nvPr/>
        </p:nvSpPr>
        <p:spPr>
          <a:xfrm>
            <a:off x="5110648" y="5439914"/>
            <a:ext cx="212164"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 4</a:t>
            </a:r>
          </a:p>
        </p:txBody>
      </p:sp>
      <p:sp>
        <p:nvSpPr>
          <p:cNvPr id="121" name="TextBox 120">
            <a:extLst>
              <a:ext uri="{FF2B5EF4-FFF2-40B4-BE49-F238E27FC236}">
                <a16:creationId xmlns:a16="http://schemas.microsoft.com/office/drawing/2014/main" xmlns="" id="{4AC840A9-0982-47EB-83EF-87CBFE7699CE}"/>
              </a:ext>
            </a:extLst>
          </p:cNvPr>
          <p:cNvSpPr txBox="1"/>
          <p:nvPr/>
        </p:nvSpPr>
        <p:spPr>
          <a:xfrm>
            <a:off x="5402017" y="5439914"/>
            <a:ext cx="165677"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3</a:t>
            </a:r>
          </a:p>
        </p:txBody>
      </p:sp>
      <p:sp>
        <p:nvSpPr>
          <p:cNvPr id="122" name="TextBox 121">
            <a:extLst>
              <a:ext uri="{FF2B5EF4-FFF2-40B4-BE49-F238E27FC236}">
                <a16:creationId xmlns:a16="http://schemas.microsoft.com/office/drawing/2014/main" xmlns="" id="{9BC36EB0-3F39-4FC9-B7E1-A6DF5B01C9ED}"/>
              </a:ext>
            </a:extLst>
          </p:cNvPr>
          <p:cNvSpPr txBox="1"/>
          <p:nvPr/>
        </p:nvSpPr>
        <p:spPr>
          <a:xfrm>
            <a:off x="5644678" y="5439914"/>
            <a:ext cx="212164"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 2</a:t>
            </a:r>
          </a:p>
        </p:txBody>
      </p:sp>
      <p:sp>
        <p:nvSpPr>
          <p:cNvPr id="123" name="TextBox 122">
            <a:extLst>
              <a:ext uri="{FF2B5EF4-FFF2-40B4-BE49-F238E27FC236}">
                <a16:creationId xmlns:a16="http://schemas.microsoft.com/office/drawing/2014/main" xmlns="" id="{0ECEBDED-FCF3-4533-AB2F-6D8B178CEDDA}"/>
              </a:ext>
            </a:extLst>
          </p:cNvPr>
          <p:cNvSpPr txBox="1"/>
          <p:nvPr/>
        </p:nvSpPr>
        <p:spPr>
          <a:xfrm>
            <a:off x="5934986" y="5439914"/>
            <a:ext cx="165677"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2</a:t>
            </a:r>
          </a:p>
        </p:txBody>
      </p:sp>
      <p:sp>
        <p:nvSpPr>
          <p:cNvPr id="124" name="TextBox 123">
            <a:extLst>
              <a:ext uri="{FF2B5EF4-FFF2-40B4-BE49-F238E27FC236}">
                <a16:creationId xmlns:a16="http://schemas.microsoft.com/office/drawing/2014/main" xmlns="" id="{72F855AD-77B2-422E-87B2-2150D41CFC0D}"/>
              </a:ext>
            </a:extLst>
          </p:cNvPr>
          <p:cNvSpPr txBox="1"/>
          <p:nvPr/>
        </p:nvSpPr>
        <p:spPr>
          <a:xfrm>
            <a:off x="6203144" y="5439914"/>
            <a:ext cx="165677"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1</a:t>
            </a:r>
          </a:p>
        </p:txBody>
      </p:sp>
      <p:sp>
        <p:nvSpPr>
          <p:cNvPr id="125" name="TextBox 124">
            <a:extLst>
              <a:ext uri="{FF2B5EF4-FFF2-40B4-BE49-F238E27FC236}">
                <a16:creationId xmlns:a16="http://schemas.microsoft.com/office/drawing/2014/main" xmlns="" id="{42983C27-2D15-42AB-8A4F-C6F79FA00738}"/>
              </a:ext>
            </a:extLst>
          </p:cNvPr>
          <p:cNvSpPr txBox="1"/>
          <p:nvPr/>
        </p:nvSpPr>
        <p:spPr>
          <a:xfrm>
            <a:off x="6468401" y="5439914"/>
            <a:ext cx="165677"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1</a:t>
            </a:r>
          </a:p>
        </p:txBody>
      </p:sp>
      <p:sp>
        <p:nvSpPr>
          <p:cNvPr id="126" name="TextBox 125">
            <a:extLst>
              <a:ext uri="{FF2B5EF4-FFF2-40B4-BE49-F238E27FC236}">
                <a16:creationId xmlns:a16="http://schemas.microsoft.com/office/drawing/2014/main" xmlns="" id="{9D52C86F-CD73-4FAA-83DC-0C12FB89F713}"/>
              </a:ext>
            </a:extLst>
          </p:cNvPr>
          <p:cNvSpPr txBox="1"/>
          <p:nvPr/>
        </p:nvSpPr>
        <p:spPr>
          <a:xfrm>
            <a:off x="6733146" y="5439914"/>
            <a:ext cx="165677" cy="272758"/>
          </a:xfrm>
          <a:prstGeom prst="rect">
            <a:avLst/>
          </a:prstGeom>
          <a:noFill/>
        </p:spPr>
        <p:txBody>
          <a:bodyPr wrap="none" lIns="36000" tIns="36000" rIns="36000" bIns="36000" rtlCol="0" anchor="t" anchorCtr="0">
            <a:spAutoFit/>
          </a:bodyPr>
          <a:lstStyle/>
          <a:p>
            <a:pPr algn="ctr"/>
            <a:r>
              <a:rPr lang="fr-FR" sz="1300" dirty="0">
                <a:solidFill>
                  <a:schemeClr val="accent2"/>
                </a:solidFill>
                <a:cs typeface="Arial" panose="020B0604020202020204" pitchFamily="34" charset="0"/>
              </a:rPr>
              <a:t>1</a:t>
            </a:r>
          </a:p>
        </p:txBody>
      </p:sp>
      <p:sp>
        <p:nvSpPr>
          <p:cNvPr id="105" name="TextBox 104">
            <a:extLst>
              <a:ext uri="{FF2B5EF4-FFF2-40B4-BE49-F238E27FC236}">
                <a16:creationId xmlns:a16="http://schemas.microsoft.com/office/drawing/2014/main" xmlns="" id="{941128E3-6F70-40DE-8982-51615F911FC3}"/>
              </a:ext>
            </a:extLst>
          </p:cNvPr>
          <p:cNvSpPr txBox="1"/>
          <p:nvPr/>
        </p:nvSpPr>
        <p:spPr>
          <a:xfrm>
            <a:off x="7516274" y="5430099"/>
            <a:ext cx="787395" cy="292388"/>
          </a:xfrm>
          <a:prstGeom prst="rect">
            <a:avLst/>
          </a:prstGeom>
          <a:noFill/>
        </p:spPr>
        <p:txBody>
          <a:bodyPr wrap="none" rtlCol="0">
            <a:spAutoFit/>
          </a:bodyPr>
          <a:lstStyle/>
          <a:p>
            <a:r>
              <a:rPr lang="fr-FR" sz="1300" dirty="0">
                <a:solidFill>
                  <a:schemeClr val="accent2"/>
                </a:solidFill>
              </a:rPr>
              <a:t>Placebo</a:t>
            </a:r>
          </a:p>
        </p:txBody>
      </p:sp>
      <p:sp>
        <p:nvSpPr>
          <p:cNvPr id="130" name="TextBox 129">
            <a:extLst>
              <a:ext uri="{FF2B5EF4-FFF2-40B4-BE49-F238E27FC236}">
                <a16:creationId xmlns:a16="http://schemas.microsoft.com/office/drawing/2014/main" xmlns="" id="{36DEAD6E-5E21-4865-8A6B-C233C897B23B}"/>
              </a:ext>
            </a:extLst>
          </p:cNvPr>
          <p:cNvSpPr txBox="1"/>
          <p:nvPr/>
        </p:nvSpPr>
        <p:spPr>
          <a:xfrm>
            <a:off x="3537482" y="5679046"/>
            <a:ext cx="165678" cy="272758"/>
          </a:xfrm>
          <a:prstGeom prst="rect">
            <a:avLst/>
          </a:prstGeom>
          <a:noFill/>
        </p:spPr>
        <p:txBody>
          <a:bodyPr wrap="none" lIns="36000" tIns="36000" rIns="36000" bIns="36000" rtlCol="0" anchor="ctr" anchorCtr="0">
            <a:spAutoFit/>
          </a:bodyPr>
          <a:lstStyle/>
          <a:p>
            <a:pPr algn="ctr"/>
            <a:r>
              <a:rPr lang="fr-FR" sz="1300" dirty="0">
                <a:solidFill>
                  <a:schemeClr val="bg2"/>
                </a:solidFill>
                <a:cs typeface="Arial" panose="020B0604020202020204" pitchFamily="34" charset="0"/>
              </a:rPr>
              <a:t>1</a:t>
            </a:r>
          </a:p>
        </p:txBody>
      </p:sp>
      <p:sp>
        <p:nvSpPr>
          <p:cNvPr id="131" name="TextBox 130">
            <a:extLst>
              <a:ext uri="{FF2B5EF4-FFF2-40B4-BE49-F238E27FC236}">
                <a16:creationId xmlns:a16="http://schemas.microsoft.com/office/drawing/2014/main" xmlns="" id="{D630189B-F011-4B67-B587-99F3B22E578E}"/>
              </a:ext>
            </a:extLst>
          </p:cNvPr>
          <p:cNvSpPr txBox="1"/>
          <p:nvPr/>
        </p:nvSpPr>
        <p:spPr>
          <a:xfrm>
            <a:off x="2426913" y="5679046"/>
            <a:ext cx="258651" cy="272758"/>
          </a:xfrm>
          <a:prstGeom prst="rect">
            <a:avLst/>
          </a:prstGeom>
          <a:noFill/>
        </p:spPr>
        <p:txBody>
          <a:bodyPr wrap="none" lIns="36000" tIns="36000" rIns="36000" bIns="36000" rtlCol="0" anchor="ctr" anchorCtr="0">
            <a:spAutoFit/>
          </a:bodyPr>
          <a:lstStyle/>
          <a:p>
            <a:pPr algn="ctr"/>
            <a:r>
              <a:rPr lang="fr-FR" sz="1300" dirty="0">
                <a:solidFill>
                  <a:schemeClr val="bg2"/>
                </a:solidFill>
                <a:cs typeface="Arial" panose="020B0604020202020204" pitchFamily="34" charset="0"/>
              </a:rPr>
              <a:t>22</a:t>
            </a:r>
          </a:p>
        </p:txBody>
      </p:sp>
      <p:sp>
        <p:nvSpPr>
          <p:cNvPr id="132" name="TextBox 131">
            <a:extLst>
              <a:ext uri="{FF2B5EF4-FFF2-40B4-BE49-F238E27FC236}">
                <a16:creationId xmlns:a16="http://schemas.microsoft.com/office/drawing/2014/main" xmlns="" id="{359DA662-BED3-44C6-AB1C-778287E2EE8A}"/>
              </a:ext>
            </a:extLst>
          </p:cNvPr>
          <p:cNvSpPr txBox="1"/>
          <p:nvPr/>
        </p:nvSpPr>
        <p:spPr>
          <a:xfrm>
            <a:off x="1336339" y="5679046"/>
            <a:ext cx="305138" cy="272758"/>
          </a:xfrm>
          <a:prstGeom prst="rect">
            <a:avLst/>
          </a:prstGeom>
          <a:noFill/>
        </p:spPr>
        <p:txBody>
          <a:bodyPr wrap="none" lIns="36000" tIns="36000" rIns="36000" bIns="36000" rtlCol="0" anchor="ctr" anchorCtr="0">
            <a:spAutoFit/>
          </a:bodyPr>
          <a:lstStyle/>
          <a:p>
            <a:pPr algn="ctr"/>
            <a:r>
              <a:rPr lang="fr-FR" sz="1300" dirty="0">
                <a:solidFill>
                  <a:schemeClr val="bg2"/>
                </a:solidFill>
                <a:cs typeface="Arial" panose="020B0604020202020204" pitchFamily="34" charset="0"/>
              </a:rPr>
              <a:t> 61</a:t>
            </a:r>
          </a:p>
        </p:txBody>
      </p:sp>
      <p:sp>
        <p:nvSpPr>
          <p:cNvPr id="133" name="TextBox 132">
            <a:extLst>
              <a:ext uri="{FF2B5EF4-FFF2-40B4-BE49-F238E27FC236}">
                <a16:creationId xmlns:a16="http://schemas.microsoft.com/office/drawing/2014/main" xmlns="" id="{632C9B91-5579-40A5-A6FA-83924647055A}"/>
              </a:ext>
            </a:extLst>
          </p:cNvPr>
          <p:cNvSpPr txBox="1"/>
          <p:nvPr/>
        </p:nvSpPr>
        <p:spPr>
          <a:xfrm>
            <a:off x="1604506" y="5679046"/>
            <a:ext cx="305138" cy="272758"/>
          </a:xfrm>
          <a:prstGeom prst="rect">
            <a:avLst/>
          </a:prstGeom>
          <a:noFill/>
        </p:spPr>
        <p:txBody>
          <a:bodyPr wrap="none" lIns="36000" tIns="36000" rIns="36000" bIns="36000" rtlCol="0" anchor="ctr" anchorCtr="0">
            <a:spAutoFit/>
          </a:bodyPr>
          <a:lstStyle/>
          <a:p>
            <a:pPr algn="ctr"/>
            <a:r>
              <a:rPr lang="fr-FR" sz="1300" dirty="0">
                <a:solidFill>
                  <a:schemeClr val="bg2"/>
                </a:solidFill>
                <a:cs typeface="Arial" panose="020B0604020202020204" pitchFamily="34" charset="0"/>
              </a:rPr>
              <a:t> 55</a:t>
            </a:r>
          </a:p>
        </p:txBody>
      </p:sp>
      <p:sp>
        <p:nvSpPr>
          <p:cNvPr id="134" name="TextBox 133">
            <a:extLst>
              <a:ext uri="{FF2B5EF4-FFF2-40B4-BE49-F238E27FC236}">
                <a16:creationId xmlns:a16="http://schemas.microsoft.com/office/drawing/2014/main" xmlns="" id="{01EE5F35-74AA-459A-95DD-7E4A266F38A4}"/>
              </a:ext>
            </a:extLst>
          </p:cNvPr>
          <p:cNvSpPr txBox="1"/>
          <p:nvPr/>
        </p:nvSpPr>
        <p:spPr>
          <a:xfrm>
            <a:off x="1896961" y="5679046"/>
            <a:ext cx="258651" cy="272758"/>
          </a:xfrm>
          <a:prstGeom prst="rect">
            <a:avLst/>
          </a:prstGeom>
          <a:noFill/>
        </p:spPr>
        <p:txBody>
          <a:bodyPr wrap="none" lIns="36000" tIns="36000" rIns="36000" bIns="36000" rtlCol="0" anchor="ctr" anchorCtr="0">
            <a:spAutoFit/>
          </a:bodyPr>
          <a:lstStyle/>
          <a:p>
            <a:pPr algn="ctr"/>
            <a:r>
              <a:rPr lang="fr-FR" sz="1300" dirty="0">
                <a:solidFill>
                  <a:schemeClr val="bg2"/>
                </a:solidFill>
                <a:cs typeface="Arial" panose="020B0604020202020204" pitchFamily="34" charset="0"/>
              </a:rPr>
              <a:t>42</a:t>
            </a:r>
          </a:p>
        </p:txBody>
      </p:sp>
      <p:sp>
        <p:nvSpPr>
          <p:cNvPr id="135" name="TextBox 134">
            <a:extLst>
              <a:ext uri="{FF2B5EF4-FFF2-40B4-BE49-F238E27FC236}">
                <a16:creationId xmlns:a16="http://schemas.microsoft.com/office/drawing/2014/main" xmlns="" id="{1EFF4EC1-9196-40CF-BDF9-5CB596A15E3C}"/>
              </a:ext>
            </a:extLst>
          </p:cNvPr>
          <p:cNvSpPr txBox="1"/>
          <p:nvPr/>
        </p:nvSpPr>
        <p:spPr>
          <a:xfrm>
            <a:off x="2157645" y="5679046"/>
            <a:ext cx="258651" cy="272758"/>
          </a:xfrm>
          <a:prstGeom prst="rect">
            <a:avLst/>
          </a:prstGeom>
          <a:noFill/>
        </p:spPr>
        <p:txBody>
          <a:bodyPr wrap="none" lIns="36000" tIns="36000" rIns="36000" bIns="36000" rtlCol="0" anchor="ctr" anchorCtr="0">
            <a:spAutoFit/>
          </a:bodyPr>
          <a:lstStyle/>
          <a:p>
            <a:pPr algn="ctr"/>
            <a:r>
              <a:rPr lang="fr-FR" sz="1300" dirty="0">
                <a:solidFill>
                  <a:schemeClr val="bg2"/>
                </a:solidFill>
                <a:cs typeface="Arial" panose="020B0604020202020204" pitchFamily="34" charset="0"/>
              </a:rPr>
              <a:t>32</a:t>
            </a:r>
          </a:p>
        </p:txBody>
      </p:sp>
      <p:sp>
        <p:nvSpPr>
          <p:cNvPr id="136" name="TextBox 135">
            <a:extLst>
              <a:ext uri="{FF2B5EF4-FFF2-40B4-BE49-F238E27FC236}">
                <a16:creationId xmlns:a16="http://schemas.microsoft.com/office/drawing/2014/main" xmlns="" id="{D5630B36-511A-4898-B178-3FC48AC15588}"/>
              </a:ext>
            </a:extLst>
          </p:cNvPr>
          <p:cNvSpPr txBox="1"/>
          <p:nvPr/>
        </p:nvSpPr>
        <p:spPr>
          <a:xfrm>
            <a:off x="2694170" y="5679046"/>
            <a:ext cx="258651" cy="272758"/>
          </a:xfrm>
          <a:prstGeom prst="rect">
            <a:avLst/>
          </a:prstGeom>
          <a:noFill/>
        </p:spPr>
        <p:txBody>
          <a:bodyPr wrap="none" lIns="36000" tIns="36000" rIns="36000" bIns="36000" rtlCol="0" anchor="ctr" anchorCtr="0">
            <a:spAutoFit/>
          </a:bodyPr>
          <a:lstStyle/>
          <a:p>
            <a:pPr algn="ctr"/>
            <a:r>
              <a:rPr lang="fr-FR" sz="1300" dirty="0">
                <a:solidFill>
                  <a:schemeClr val="bg2"/>
                </a:solidFill>
                <a:cs typeface="Arial" panose="020B0604020202020204" pitchFamily="34" charset="0"/>
              </a:rPr>
              <a:t>16</a:t>
            </a:r>
          </a:p>
        </p:txBody>
      </p:sp>
      <p:sp>
        <p:nvSpPr>
          <p:cNvPr id="137" name="TextBox 136">
            <a:extLst>
              <a:ext uri="{FF2B5EF4-FFF2-40B4-BE49-F238E27FC236}">
                <a16:creationId xmlns:a16="http://schemas.microsoft.com/office/drawing/2014/main" xmlns="" id="{91A9A09F-293B-45E8-B6FC-7FC262BE7DC1}"/>
              </a:ext>
            </a:extLst>
          </p:cNvPr>
          <p:cNvSpPr txBox="1"/>
          <p:nvPr/>
        </p:nvSpPr>
        <p:spPr>
          <a:xfrm>
            <a:off x="2957692" y="5679046"/>
            <a:ext cx="258651" cy="272758"/>
          </a:xfrm>
          <a:prstGeom prst="rect">
            <a:avLst/>
          </a:prstGeom>
          <a:noFill/>
        </p:spPr>
        <p:txBody>
          <a:bodyPr wrap="none" lIns="36000" tIns="36000" rIns="36000" bIns="36000" rtlCol="0" anchor="ctr" anchorCtr="0">
            <a:spAutoFit/>
          </a:bodyPr>
          <a:lstStyle/>
          <a:p>
            <a:pPr algn="ctr"/>
            <a:r>
              <a:rPr lang="fr-FR" sz="1300" dirty="0">
                <a:solidFill>
                  <a:schemeClr val="bg2"/>
                </a:solidFill>
                <a:cs typeface="Arial" panose="020B0604020202020204" pitchFamily="34" charset="0"/>
              </a:rPr>
              <a:t>10</a:t>
            </a:r>
          </a:p>
        </p:txBody>
      </p:sp>
      <p:sp>
        <p:nvSpPr>
          <p:cNvPr id="138" name="TextBox 137">
            <a:extLst>
              <a:ext uri="{FF2B5EF4-FFF2-40B4-BE49-F238E27FC236}">
                <a16:creationId xmlns:a16="http://schemas.microsoft.com/office/drawing/2014/main" xmlns="" id="{D8008E07-ADD5-4CD7-A408-72FD50A09F1B}"/>
              </a:ext>
            </a:extLst>
          </p:cNvPr>
          <p:cNvSpPr txBox="1"/>
          <p:nvPr/>
        </p:nvSpPr>
        <p:spPr>
          <a:xfrm>
            <a:off x="3270412" y="5679046"/>
            <a:ext cx="165677" cy="272758"/>
          </a:xfrm>
          <a:prstGeom prst="rect">
            <a:avLst/>
          </a:prstGeom>
          <a:noFill/>
        </p:spPr>
        <p:txBody>
          <a:bodyPr wrap="none" lIns="36000" tIns="36000" rIns="36000" bIns="36000" rtlCol="0" anchor="ctr" anchorCtr="0">
            <a:spAutoFit/>
          </a:bodyPr>
          <a:lstStyle/>
          <a:p>
            <a:pPr algn="ctr"/>
            <a:r>
              <a:rPr lang="fr-FR" sz="1300" dirty="0">
                <a:solidFill>
                  <a:schemeClr val="bg2"/>
                </a:solidFill>
                <a:cs typeface="Arial" panose="020B0604020202020204" pitchFamily="34" charset="0"/>
              </a:rPr>
              <a:t>4</a:t>
            </a:r>
          </a:p>
        </p:txBody>
      </p:sp>
      <p:sp>
        <p:nvSpPr>
          <p:cNvPr id="139" name="TextBox 138">
            <a:extLst>
              <a:ext uri="{FF2B5EF4-FFF2-40B4-BE49-F238E27FC236}">
                <a16:creationId xmlns:a16="http://schemas.microsoft.com/office/drawing/2014/main" xmlns="" id="{B25CAA60-CD90-4366-9230-43B307FCA977}"/>
              </a:ext>
            </a:extLst>
          </p:cNvPr>
          <p:cNvSpPr txBox="1"/>
          <p:nvPr/>
        </p:nvSpPr>
        <p:spPr>
          <a:xfrm>
            <a:off x="3803944" y="5679046"/>
            <a:ext cx="165677" cy="272758"/>
          </a:xfrm>
          <a:prstGeom prst="rect">
            <a:avLst/>
          </a:prstGeom>
          <a:noFill/>
        </p:spPr>
        <p:txBody>
          <a:bodyPr wrap="none" lIns="36000" tIns="36000" rIns="36000" bIns="36000" rtlCol="0" anchor="ctr" anchorCtr="0">
            <a:spAutoFit/>
          </a:bodyPr>
          <a:lstStyle/>
          <a:p>
            <a:pPr algn="ctr"/>
            <a:r>
              <a:rPr lang="fr-FR" sz="1300" dirty="0">
                <a:solidFill>
                  <a:schemeClr val="bg2"/>
                </a:solidFill>
                <a:cs typeface="Arial" panose="020B0604020202020204" pitchFamily="34" charset="0"/>
              </a:rPr>
              <a:t>1</a:t>
            </a:r>
          </a:p>
        </p:txBody>
      </p:sp>
      <p:sp>
        <p:nvSpPr>
          <p:cNvPr id="129" name="TextBox 128">
            <a:extLst>
              <a:ext uri="{FF2B5EF4-FFF2-40B4-BE49-F238E27FC236}">
                <a16:creationId xmlns:a16="http://schemas.microsoft.com/office/drawing/2014/main" xmlns="" id="{EC22D6C1-7EF4-41BF-872A-7ACBA4A79D0A}"/>
              </a:ext>
            </a:extLst>
          </p:cNvPr>
          <p:cNvSpPr txBox="1"/>
          <p:nvPr/>
        </p:nvSpPr>
        <p:spPr>
          <a:xfrm>
            <a:off x="7523005" y="5686741"/>
            <a:ext cx="1620995" cy="692497"/>
          </a:xfrm>
          <a:prstGeom prst="rect">
            <a:avLst/>
          </a:prstGeom>
          <a:noFill/>
        </p:spPr>
        <p:txBody>
          <a:bodyPr wrap="square" rtlCol="0">
            <a:spAutoFit/>
          </a:bodyPr>
          <a:lstStyle/>
          <a:p>
            <a:r>
              <a:rPr lang="fr-FR" sz="1300" dirty="0">
                <a:solidFill>
                  <a:srgbClr val="969696"/>
                </a:solidFill>
              </a:rPr>
              <a:t>Placebo (analyse de survie ajustée sur le </a:t>
            </a:r>
            <a:r>
              <a:rPr lang="fr-FR" sz="1300" dirty="0" err="1" smtClean="0">
                <a:solidFill>
                  <a:srgbClr val="969696"/>
                </a:solidFill>
              </a:rPr>
              <a:t>crossover</a:t>
            </a:r>
            <a:r>
              <a:rPr lang="fr-FR" sz="1300" dirty="0" smtClean="0">
                <a:solidFill>
                  <a:srgbClr val="969696"/>
                </a:solidFill>
              </a:rPr>
              <a:t>)</a:t>
            </a:r>
            <a:endParaRPr lang="fr-FR" sz="1300" dirty="0">
              <a:solidFill>
                <a:srgbClr val="969696"/>
              </a:solidFill>
            </a:endParaRPr>
          </a:p>
        </p:txBody>
      </p:sp>
      <p:sp>
        <p:nvSpPr>
          <p:cNvPr id="142" name="TextBox 141">
            <a:extLst>
              <a:ext uri="{FF2B5EF4-FFF2-40B4-BE49-F238E27FC236}">
                <a16:creationId xmlns:a16="http://schemas.microsoft.com/office/drawing/2014/main" xmlns="" id="{6085A2D0-73D6-481F-AC1D-8CBB2A8DE8D5}"/>
              </a:ext>
            </a:extLst>
          </p:cNvPr>
          <p:cNvSpPr txBox="1"/>
          <p:nvPr/>
        </p:nvSpPr>
        <p:spPr>
          <a:xfrm>
            <a:off x="1460329" y="4197559"/>
            <a:ext cx="6843339" cy="492443"/>
          </a:xfrm>
          <a:prstGeom prst="rect">
            <a:avLst/>
          </a:prstGeom>
          <a:noFill/>
        </p:spPr>
        <p:txBody>
          <a:bodyPr wrap="square" rtlCol="0">
            <a:spAutoFit/>
          </a:bodyPr>
          <a:lstStyle/>
          <a:p>
            <a:r>
              <a:rPr lang="fr-FR" sz="1300" dirty="0"/>
              <a:t>HR 0,69 (IC95% 0,44 - 1,10); p=0,06</a:t>
            </a:r>
          </a:p>
          <a:p>
            <a:r>
              <a:rPr lang="fr-FR" sz="1300" dirty="0"/>
              <a:t>HR 0,46 (IC95% 0,28 - 0,75); p&lt;0,001 (</a:t>
            </a:r>
            <a:r>
              <a:rPr lang="fr-FR" sz="1200" dirty="0"/>
              <a:t>analyse de survie ajustée sur le crossover) </a:t>
            </a:r>
            <a:endParaRPr lang="fr-FR" sz="1300" dirty="0"/>
          </a:p>
        </p:txBody>
      </p:sp>
      <p:sp>
        <p:nvSpPr>
          <p:cNvPr id="143" name="TextBox 142">
            <a:extLst>
              <a:ext uri="{FF2B5EF4-FFF2-40B4-BE49-F238E27FC236}">
                <a16:creationId xmlns:a16="http://schemas.microsoft.com/office/drawing/2014/main" xmlns="" id="{F6B6AAB3-8EB1-4E6E-AFA5-C7A140FBE97C}"/>
              </a:ext>
            </a:extLst>
          </p:cNvPr>
          <p:cNvSpPr txBox="1"/>
          <p:nvPr/>
        </p:nvSpPr>
        <p:spPr>
          <a:xfrm>
            <a:off x="3255752" y="1959771"/>
            <a:ext cx="936475" cy="292388"/>
          </a:xfrm>
          <a:prstGeom prst="rect">
            <a:avLst/>
          </a:prstGeom>
          <a:noFill/>
        </p:spPr>
        <p:txBody>
          <a:bodyPr wrap="none" rtlCol="0">
            <a:spAutoFit/>
          </a:bodyPr>
          <a:lstStyle/>
          <a:p>
            <a:r>
              <a:rPr lang="fr-FR" sz="1300" dirty="0"/>
              <a:t>Ivosidénib</a:t>
            </a:r>
          </a:p>
        </p:txBody>
      </p:sp>
      <p:sp>
        <p:nvSpPr>
          <p:cNvPr id="144" name="TextBox 143">
            <a:extLst>
              <a:ext uri="{FF2B5EF4-FFF2-40B4-BE49-F238E27FC236}">
                <a16:creationId xmlns:a16="http://schemas.microsoft.com/office/drawing/2014/main" xmlns="" id="{DAE0BDE7-67E5-41FD-82F5-9E6F1C938F05}"/>
              </a:ext>
            </a:extLst>
          </p:cNvPr>
          <p:cNvSpPr txBox="1"/>
          <p:nvPr/>
        </p:nvSpPr>
        <p:spPr>
          <a:xfrm>
            <a:off x="4692425" y="1959771"/>
            <a:ext cx="787395" cy="292388"/>
          </a:xfrm>
          <a:prstGeom prst="rect">
            <a:avLst/>
          </a:prstGeom>
          <a:noFill/>
        </p:spPr>
        <p:txBody>
          <a:bodyPr wrap="none" rtlCol="0">
            <a:spAutoFit/>
          </a:bodyPr>
          <a:lstStyle/>
          <a:p>
            <a:r>
              <a:rPr lang="fr-FR" sz="1300" dirty="0"/>
              <a:t>Placebo</a:t>
            </a:r>
          </a:p>
        </p:txBody>
      </p:sp>
      <p:sp>
        <p:nvSpPr>
          <p:cNvPr id="145" name="TextBox 144">
            <a:extLst>
              <a:ext uri="{FF2B5EF4-FFF2-40B4-BE49-F238E27FC236}">
                <a16:creationId xmlns:a16="http://schemas.microsoft.com/office/drawing/2014/main" xmlns="" id="{172E1772-BCFE-4BCB-8D69-C0759A1CD713}"/>
              </a:ext>
            </a:extLst>
          </p:cNvPr>
          <p:cNvSpPr txBox="1"/>
          <p:nvPr/>
        </p:nvSpPr>
        <p:spPr>
          <a:xfrm>
            <a:off x="6129098" y="1959771"/>
            <a:ext cx="2821606" cy="492443"/>
          </a:xfrm>
          <a:prstGeom prst="rect">
            <a:avLst/>
          </a:prstGeom>
          <a:noFill/>
        </p:spPr>
        <p:txBody>
          <a:bodyPr wrap="none" rtlCol="0">
            <a:spAutoFit/>
          </a:bodyPr>
          <a:lstStyle/>
          <a:p>
            <a:r>
              <a:rPr lang="fr-FR" sz="1300" dirty="0"/>
              <a:t>Placebo (analyse de survie ajustée </a:t>
            </a:r>
            <a:br>
              <a:rPr lang="fr-FR" sz="1300" dirty="0"/>
            </a:br>
            <a:r>
              <a:rPr lang="fr-FR" sz="1300" dirty="0"/>
              <a:t>sur le crossover)</a:t>
            </a:r>
          </a:p>
        </p:txBody>
      </p:sp>
      <p:cxnSp>
        <p:nvCxnSpPr>
          <p:cNvPr id="146" name="Straight Connector 145">
            <a:extLst>
              <a:ext uri="{FF2B5EF4-FFF2-40B4-BE49-F238E27FC236}">
                <a16:creationId xmlns:a16="http://schemas.microsoft.com/office/drawing/2014/main" xmlns="" id="{96123969-4A89-4E0A-85F4-1CF96B7DACDA}"/>
              </a:ext>
            </a:extLst>
          </p:cNvPr>
          <p:cNvCxnSpPr/>
          <p:nvPr/>
        </p:nvCxnSpPr>
        <p:spPr>
          <a:xfrm>
            <a:off x="2755592" y="2098270"/>
            <a:ext cx="396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AD3B701E-5507-493A-888A-F51A7C58FCAE}"/>
              </a:ext>
            </a:extLst>
          </p:cNvPr>
          <p:cNvCxnSpPr/>
          <p:nvPr/>
        </p:nvCxnSpPr>
        <p:spPr>
          <a:xfrm>
            <a:off x="4244499" y="2098270"/>
            <a:ext cx="39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20F2F1D4-AF78-4E4E-9AFF-4E33AD762A27}"/>
              </a:ext>
            </a:extLst>
          </p:cNvPr>
          <p:cNvCxnSpPr/>
          <p:nvPr/>
        </p:nvCxnSpPr>
        <p:spPr>
          <a:xfrm>
            <a:off x="5694210" y="2098270"/>
            <a:ext cx="396000"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xmlns="" id="{64616E1B-C7D5-4167-854F-DEFC8ED1AF56}"/>
              </a:ext>
            </a:extLst>
          </p:cNvPr>
          <p:cNvGrpSpPr/>
          <p:nvPr/>
        </p:nvGrpSpPr>
        <p:grpSpPr>
          <a:xfrm>
            <a:off x="6935133" y="2584751"/>
            <a:ext cx="304800" cy="108000"/>
            <a:chOff x="3422308" y="2333755"/>
            <a:chExt cx="304800" cy="108000"/>
          </a:xfrm>
        </p:grpSpPr>
        <p:cxnSp>
          <p:nvCxnSpPr>
            <p:cNvPr id="150" name="Straight Connector 149">
              <a:extLst>
                <a:ext uri="{FF2B5EF4-FFF2-40B4-BE49-F238E27FC236}">
                  <a16:creationId xmlns:a16="http://schemas.microsoft.com/office/drawing/2014/main" xmlns="" id="{81C5B02B-0A56-41EC-832F-0A097E366CB9}"/>
                </a:ext>
              </a:extLst>
            </p:cNvPr>
            <p:cNvCxnSpPr>
              <a:cxnSpLocks/>
            </p:cNvCxnSpPr>
            <p:nvPr/>
          </p:nvCxnSpPr>
          <p:spPr>
            <a:xfrm rot="5400000">
              <a:off x="3368308" y="2387755"/>
              <a:ext cx="10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9508ED81-9C91-403A-864F-B1EFAD53F4B4}"/>
                </a:ext>
              </a:extLst>
            </p:cNvPr>
            <p:cNvCxnSpPr>
              <a:cxnSpLocks/>
            </p:cNvCxnSpPr>
            <p:nvPr/>
          </p:nvCxnSpPr>
          <p:spPr>
            <a:xfrm rot="5400000">
              <a:off x="3520708" y="2387755"/>
              <a:ext cx="10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8C5B414B-6B25-46AD-B44F-2CAF803BE5A0}"/>
                </a:ext>
              </a:extLst>
            </p:cNvPr>
            <p:cNvCxnSpPr>
              <a:cxnSpLocks/>
            </p:cNvCxnSpPr>
            <p:nvPr/>
          </p:nvCxnSpPr>
          <p:spPr>
            <a:xfrm rot="5400000">
              <a:off x="3673108" y="2387755"/>
              <a:ext cx="108000"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xmlns="" id="{A4997624-3C1D-4820-A9A6-E0F1422B4CF7}"/>
              </a:ext>
            </a:extLst>
          </p:cNvPr>
          <p:cNvSpPr txBox="1"/>
          <p:nvPr/>
        </p:nvSpPr>
        <p:spPr>
          <a:xfrm>
            <a:off x="7293377" y="2481441"/>
            <a:ext cx="899605" cy="292388"/>
          </a:xfrm>
          <a:prstGeom prst="rect">
            <a:avLst/>
          </a:prstGeom>
          <a:noFill/>
        </p:spPr>
        <p:txBody>
          <a:bodyPr wrap="none" rtlCol="0">
            <a:spAutoFit/>
          </a:bodyPr>
          <a:lstStyle/>
          <a:p>
            <a:r>
              <a:rPr lang="fr-FR" sz="1300" dirty="0"/>
              <a:t>Censurés</a:t>
            </a:r>
          </a:p>
        </p:txBody>
      </p:sp>
      <p:grpSp>
        <p:nvGrpSpPr>
          <p:cNvPr id="154" name="Group 153">
            <a:extLst>
              <a:ext uri="{FF2B5EF4-FFF2-40B4-BE49-F238E27FC236}">
                <a16:creationId xmlns:a16="http://schemas.microsoft.com/office/drawing/2014/main" xmlns="" id="{C02D299B-531F-4008-8A1C-B22CCDEA8A1D}"/>
              </a:ext>
            </a:extLst>
          </p:cNvPr>
          <p:cNvGrpSpPr/>
          <p:nvPr/>
        </p:nvGrpSpPr>
        <p:grpSpPr>
          <a:xfrm>
            <a:off x="1493827" y="2066820"/>
            <a:ext cx="6065875" cy="3238519"/>
            <a:chOff x="-690167" y="5100306"/>
            <a:chExt cx="9134847" cy="4902167"/>
          </a:xfrm>
        </p:grpSpPr>
        <p:sp>
          <p:nvSpPr>
            <p:cNvPr id="155" name="Freeform: Shape 265">
              <a:extLst>
                <a:ext uri="{FF2B5EF4-FFF2-40B4-BE49-F238E27FC236}">
                  <a16:creationId xmlns:a16="http://schemas.microsoft.com/office/drawing/2014/main" xmlns="" id="{D9C0A6E8-6AA2-4D29-8C86-5C3A4A343D23}"/>
                </a:ext>
              </a:extLst>
            </p:cNvPr>
            <p:cNvSpPr/>
            <p:nvPr/>
          </p:nvSpPr>
          <p:spPr>
            <a:xfrm>
              <a:off x="-690167" y="5135476"/>
              <a:ext cx="9134847" cy="2828325"/>
            </a:xfrm>
            <a:custGeom>
              <a:avLst/>
              <a:gdLst>
                <a:gd name="connsiteX0" fmla="*/ 9142123 w 9134846"/>
                <a:gd name="connsiteY0" fmla="*/ 2834170 h 2828324"/>
                <a:gd name="connsiteX1" fmla="*/ 7068880 w 9134846"/>
                <a:gd name="connsiteY1" fmla="*/ 2834170 h 2828324"/>
                <a:gd name="connsiteX2" fmla="*/ 7068880 w 9134846"/>
                <a:gd name="connsiteY2" fmla="*/ 2547448 h 2828324"/>
                <a:gd name="connsiteX3" fmla="*/ 6958603 w 9134846"/>
                <a:gd name="connsiteY3" fmla="*/ 2547448 h 2828324"/>
                <a:gd name="connsiteX4" fmla="*/ 6958603 w 9134846"/>
                <a:gd name="connsiteY4" fmla="*/ 2238666 h 2828324"/>
                <a:gd name="connsiteX5" fmla="*/ 5936680 w 9134846"/>
                <a:gd name="connsiteY5" fmla="*/ 2238666 h 2828324"/>
                <a:gd name="connsiteX6" fmla="*/ 5936680 w 9134846"/>
                <a:gd name="connsiteY6" fmla="*/ 2091620 h 2828324"/>
                <a:gd name="connsiteX7" fmla="*/ 4436891 w 9134846"/>
                <a:gd name="connsiteY7" fmla="*/ 2091620 h 2828324"/>
                <a:gd name="connsiteX8" fmla="*/ 4436891 w 9134846"/>
                <a:gd name="connsiteY8" fmla="*/ 1985023 h 2828324"/>
                <a:gd name="connsiteX9" fmla="*/ 4297204 w 9134846"/>
                <a:gd name="connsiteY9" fmla="*/ 1985023 h 2828324"/>
                <a:gd name="connsiteX10" fmla="*/ 4297204 w 9134846"/>
                <a:gd name="connsiteY10" fmla="*/ 1918855 h 2828324"/>
                <a:gd name="connsiteX11" fmla="*/ 4102379 w 9134846"/>
                <a:gd name="connsiteY11" fmla="*/ 1918855 h 2828324"/>
                <a:gd name="connsiteX12" fmla="*/ 4102379 w 9134846"/>
                <a:gd name="connsiteY12" fmla="*/ 1834307 h 2828324"/>
                <a:gd name="connsiteX13" fmla="*/ 3815648 w 9134846"/>
                <a:gd name="connsiteY13" fmla="*/ 1834307 h 2828324"/>
                <a:gd name="connsiteX14" fmla="*/ 3815648 w 9134846"/>
                <a:gd name="connsiteY14" fmla="*/ 1709321 h 2828324"/>
                <a:gd name="connsiteX15" fmla="*/ 3142955 w 9134846"/>
                <a:gd name="connsiteY15" fmla="*/ 1709321 h 2828324"/>
                <a:gd name="connsiteX16" fmla="*/ 3142955 w 9134846"/>
                <a:gd name="connsiteY16" fmla="*/ 1610073 h 2828324"/>
                <a:gd name="connsiteX17" fmla="*/ 3087807 w 9134846"/>
                <a:gd name="connsiteY17" fmla="*/ 1610073 h 2828324"/>
                <a:gd name="connsiteX18" fmla="*/ 3087807 w 9134846"/>
                <a:gd name="connsiteY18" fmla="*/ 1532875 h 2828324"/>
                <a:gd name="connsiteX19" fmla="*/ 2870932 w 9134846"/>
                <a:gd name="connsiteY19" fmla="*/ 1532875 h 2828324"/>
                <a:gd name="connsiteX20" fmla="*/ 2870932 w 9134846"/>
                <a:gd name="connsiteY20" fmla="*/ 1503466 h 2828324"/>
                <a:gd name="connsiteX21" fmla="*/ 2815785 w 9134846"/>
                <a:gd name="connsiteY21" fmla="*/ 1503466 h 2828324"/>
                <a:gd name="connsiteX22" fmla="*/ 2815785 w 9134846"/>
                <a:gd name="connsiteY22" fmla="*/ 1429948 h 2828324"/>
                <a:gd name="connsiteX23" fmla="*/ 2760646 w 9134846"/>
                <a:gd name="connsiteY23" fmla="*/ 1429948 h 2828324"/>
                <a:gd name="connsiteX24" fmla="*/ 2760646 w 9134846"/>
                <a:gd name="connsiteY24" fmla="*/ 1389519 h 2828324"/>
                <a:gd name="connsiteX25" fmla="*/ 2683458 w 9134846"/>
                <a:gd name="connsiteY25" fmla="*/ 1389519 h 2828324"/>
                <a:gd name="connsiteX26" fmla="*/ 2683458 w 9134846"/>
                <a:gd name="connsiteY26" fmla="*/ 1330700 h 2828324"/>
                <a:gd name="connsiteX27" fmla="*/ 2326887 w 9134846"/>
                <a:gd name="connsiteY27" fmla="*/ 1330700 h 2828324"/>
                <a:gd name="connsiteX28" fmla="*/ 2326887 w 9134846"/>
                <a:gd name="connsiteY28" fmla="*/ 1271882 h 2828324"/>
                <a:gd name="connsiteX29" fmla="*/ 2264399 w 9134846"/>
                <a:gd name="connsiteY29" fmla="*/ 1271882 h 2828324"/>
                <a:gd name="connsiteX30" fmla="*/ 2264399 w 9134846"/>
                <a:gd name="connsiteY30" fmla="*/ 1224094 h 2828324"/>
                <a:gd name="connsiteX31" fmla="*/ 2165142 w 9134846"/>
                <a:gd name="connsiteY31" fmla="*/ 1224094 h 2828324"/>
                <a:gd name="connsiteX32" fmla="*/ 2165142 w 9134846"/>
                <a:gd name="connsiteY32" fmla="*/ 1099116 h 2828324"/>
                <a:gd name="connsiteX33" fmla="*/ 1985017 w 9134846"/>
                <a:gd name="connsiteY33" fmla="*/ 1099116 h 2828324"/>
                <a:gd name="connsiteX34" fmla="*/ 1985017 w 9134846"/>
                <a:gd name="connsiteY34" fmla="*/ 1021919 h 2828324"/>
                <a:gd name="connsiteX35" fmla="*/ 1837981 w 9134846"/>
                <a:gd name="connsiteY35" fmla="*/ 1021919 h 2828324"/>
                <a:gd name="connsiteX36" fmla="*/ 1837981 w 9134846"/>
                <a:gd name="connsiteY36" fmla="*/ 948401 h 2828324"/>
                <a:gd name="connsiteX37" fmla="*/ 1698294 w 9134846"/>
                <a:gd name="connsiteY37" fmla="*/ 948401 h 2828324"/>
                <a:gd name="connsiteX38" fmla="*/ 1698294 w 9134846"/>
                <a:gd name="connsiteY38" fmla="*/ 915312 h 2828324"/>
                <a:gd name="connsiteX39" fmla="*/ 1404222 w 9134846"/>
                <a:gd name="connsiteY39" fmla="*/ 915312 h 2828324"/>
                <a:gd name="connsiteX40" fmla="*/ 1404222 w 9134846"/>
                <a:gd name="connsiteY40" fmla="*/ 805037 h 2828324"/>
                <a:gd name="connsiteX41" fmla="*/ 1330704 w 9134846"/>
                <a:gd name="connsiteY41" fmla="*/ 805037 h 2828324"/>
                <a:gd name="connsiteX42" fmla="*/ 1330704 w 9134846"/>
                <a:gd name="connsiteY42" fmla="*/ 738869 h 2828324"/>
                <a:gd name="connsiteX43" fmla="*/ 1202038 w 9134846"/>
                <a:gd name="connsiteY43" fmla="*/ 738869 h 2828324"/>
                <a:gd name="connsiteX44" fmla="*/ 1202038 w 9134846"/>
                <a:gd name="connsiteY44" fmla="*/ 654322 h 2828324"/>
                <a:gd name="connsiteX45" fmla="*/ 1150579 w 9134846"/>
                <a:gd name="connsiteY45" fmla="*/ 654322 h 2828324"/>
                <a:gd name="connsiteX46" fmla="*/ 1150579 w 9134846"/>
                <a:gd name="connsiteY46" fmla="*/ 529339 h 2828324"/>
                <a:gd name="connsiteX47" fmla="*/ 1106470 w 9134846"/>
                <a:gd name="connsiteY47" fmla="*/ 529339 h 2828324"/>
                <a:gd name="connsiteX48" fmla="*/ 1106470 w 9134846"/>
                <a:gd name="connsiteY48" fmla="*/ 496256 h 2828324"/>
                <a:gd name="connsiteX49" fmla="*/ 1040302 w 9134846"/>
                <a:gd name="connsiteY49" fmla="*/ 496256 h 2828324"/>
                <a:gd name="connsiteX50" fmla="*/ 1040302 w 9134846"/>
                <a:gd name="connsiteY50" fmla="*/ 385977 h 2828324"/>
                <a:gd name="connsiteX51" fmla="*/ 841796 w 9134846"/>
                <a:gd name="connsiteY51" fmla="*/ 385977 h 2828324"/>
                <a:gd name="connsiteX52" fmla="*/ 841796 w 9134846"/>
                <a:gd name="connsiteY52" fmla="*/ 334513 h 2828324"/>
                <a:gd name="connsiteX53" fmla="*/ 716813 w 9134846"/>
                <a:gd name="connsiteY53" fmla="*/ 334513 h 2828324"/>
                <a:gd name="connsiteX54" fmla="*/ 716813 w 9134846"/>
                <a:gd name="connsiteY54" fmla="*/ 235262 h 2828324"/>
                <a:gd name="connsiteX55" fmla="*/ 617562 w 9134846"/>
                <a:gd name="connsiteY55" fmla="*/ 235262 h 2828324"/>
                <a:gd name="connsiteX56" fmla="*/ 617562 w 9134846"/>
                <a:gd name="connsiteY56" fmla="*/ 205855 h 2828324"/>
                <a:gd name="connsiteX57" fmla="*/ 481551 w 9134846"/>
                <a:gd name="connsiteY57" fmla="*/ 205855 h 2828324"/>
                <a:gd name="connsiteX58" fmla="*/ 481551 w 9134846"/>
                <a:gd name="connsiteY58" fmla="*/ 102927 h 2828324"/>
                <a:gd name="connsiteX59" fmla="*/ 231586 w 9134846"/>
                <a:gd name="connsiteY59" fmla="*/ 102927 h 2828324"/>
                <a:gd name="connsiteX60" fmla="*/ 231586 w 9134846"/>
                <a:gd name="connsiteY60" fmla="*/ 51464 h 2828324"/>
                <a:gd name="connsiteX61" fmla="*/ 187474 w 9134846"/>
                <a:gd name="connsiteY61" fmla="*/ 51464 h 2828324"/>
                <a:gd name="connsiteX62" fmla="*/ 187474 w 9134846"/>
                <a:gd name="connsiteY62" fmla="*/ 0 h 2828324"/>
                <a:gd name="connsiteX63" fmla="*/ 0 w 9134846"/>
                <a:gd name="connsiteY63" fmla="*/ 0 h 2828324"/>
                <a:gd name="connsiteX64" fmla="*/ 0 w 9134846"/>
                <a:gd name="connsiteY64" fmla="*/ 14704 h 282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34846" h="2828324">
                  <a:moveTo>
                    <a:pt x="9142123" y="2834170"/>
                  </a:moveTo>
                  <a:lnTo>
                    <a:pt x="7068880" y="2834170"/>
                  </a:lnTo>
                  <a:lnTo>
                    <a:pt x="7068880" y="2547448"/>
                  </a:lnTo>
                  <a:lnTo>
                    <a:pt x="6958603" y="2547448"/>
                  </a:lnTo>
                  <a:lnTo>
                    <a:pt x="6958603" y="2238666"/>
                  </a:lnTo>
                  <a:lnTo>
                    <a:pt x="5936680" y="2238666"/>
                  </a:lnTo>
                  <a:lnTo>
                    <a:pt x="5936680" y="2091620"/>
                  </a:lnTo>
                  <a:lnTo>
                    <a:pt x="4436891" y="2091620"/>
                  </a:lnTo>
                  <a:lnTo>
                    <a:pt x="4436891" y="1985023"/>
                  </a:lnTo>
                  <a:lnTo>
                    <a:pt x="4297204" y="1985023"/>
                  </a:lnTo>
                  <a:lnTo>
                    <a:pt x="4297204" y="1918855"/>
                  </a:lnTo>
                  <a:lnTo>
                    <a:pt x="4102379" y="1918855"/>
                  </a:lnTo>
                  <a:lnTo>
                    <a:pt x="4102379" y="1834307"/>
                  </a:lnTo>
                  <a:lnTo>
                    <a:pt x="3815648" y="1834307"/>
                  </a:lnTo>
                  <a:lnTo>
                    <a:pt x="3815648" y="1709321"/>
                  </a:lnTo>
                  <a:lnTo>
                    <a:pt x="3142955" y="1709321"/>
                  </a:lnTo>
                  <a:lnTo>
                    <a:pt x="3142955" y="1610073"/>
                  </a:lnTo>
                  <a:lnTo>
                    <a:pt x="3087807" y="1610073"/>
                  </a:lnTo>
                  <a:lnTo>
                    <a:pt x="3087807" y="1532875"/>
                  </a:lnTo>
                  <a:lnTo>
                    <a:pt x="2870932" y="1532875"/>
                  </a:lnTo>
                  <a:lnTo>
                    <a:pt x="2870932" y="1503466"/>
                  </a:lnTo>
                  <a:lnTo>
                    <a:pt x="2815785" y="1503466"/>
                  </a:lnTo>
                  <a:lnTo>
                    <a:pt x="2815785" y="1429948"/>
                  </a:lnTo>
                  <a:lnTo>
                    <a:pt x="2760646" y="1429948"/>
                  </a:lnTo>
                  <a:lnTo>
                    <a:pt x="2760646" y="1389519"/>
                  </a:lnTo>
                  <a:lnTo>
                    <a:pt x="2683458" y="1389519"/>
                  </a:lnTo>
                  <a:lnTo>
                    <a:pt x="2683458" y="1330700"/>
                  </a:lnTo>
                  <a:lnTo>
                    <a:pt x="2326887" y="1330700"/>
                  </a:lnTo>
                  <a:lnTo>
                    <a:pt x="2326887" y="1271882"/>
                  </a:lnTo>
                  <a:lnTo>
                    <a:pt x="2264399" y="1271882"/>
                  </a:lnTo>
                  <a:lnTo>
                    <a:pt x="2264399" y="1224094"/>
                  </a:lnTo>
                  <a:lnTo>
                    <a:pt x="2165142" y="1224094"/>
                  </a:lnTo>
                  <a:lnTo>
                    <a:pt x="2165142" y="1099116"/>
                  </a:lnTo>
                  <a:lnTo>
                    <a:pt x="1985017" y="1099116"/>
                  </a:lnTo>
                  <a:lnTo>
                    <a:pt x="1985017" y="1021919"/>
                  </a:lnTo>
                  <a:lnTo>
                    <a:pt x="1837981" y="1021919"/>
                  </a:lnTo>
                  <a:lnTo>
                    <a:pt x="1837981" y="948401"/>
                  </a:lnTo>
                  <a:lnTo>
                    <a:pt x="1698294" y="948401"/>
                  </a:lnTo>
                  <a:lnTo>
                    <a:pt x="1698294" y="915312"/>
                  </a:lnTo>
                  <a:lnTo>
                    <a:pt x="1404222" y="915312"/>
                  </a:lnTo>
                  <a:lnTo>
                    <a:pt x="1404222" y="805037"/>
                  </a:lnTo>
                  <a:lnTo>
                    <a:pt x="1330704" y="805037"/>
                  </a:lnTo>
                  <a:lnTo>
                    <a:pt x="1330704" y="738869"/>
                  </a:lnTo>
                  <a:lnTo>
                    <a:pt x="1202038" y="738869"/>
                  </a:lnTo>
                  <a:lnTo>
                    <a:pt x="1202038" y="654322"/>
                  </a:lnTo>
                  <a:lnTo>
                    <a:pt x="1150579" y="654322"/>
                  </a:lnTo>
                  <a:lnTo>
                    <a:pt x="1150579" y="529339"/>
                  </a:lnTo>
                  <a:lnTo>
                    <a:pt x="1106470" y="529339"/>
                  </a:lnTo>
                  <a:lnTo>
                    <a:pt x="1106470" y="496256"/>
                  </a:lnTo>
                  <a:lnTo>
                    <a:pt x="1040302" y="496256"/>
                  </a:lnTo>
                  <a:lnTo>
                    <a:pt x="1040302" y="385977"/>
                  </a:lnTo>
                  <a:lnTo>
                    <a:pt x="841796" y="385977"/>
                  </a:lnTo>
                  <a:lnTo>
                    <a:pt x="841796" y="334513"/>
                  </a:lnTo>
                  <a:lnTo>
                    <a:pt x="716813" y="334513"/>
                  </a:lnTo>
                  <a:lnTo>
                    <a:pt x="716813" y="235262"/>
                  </a:lnTo>
                  <a:lnTo>
                    <a:pt x="617562" y="235262"/>
                  </a:lnTo>
                  <a:lnTo>
                    <a:pt x="617562" y="205855"/>
                  </a:lnTo>
                  <a:lnTo>
                    <a:pt x="481551" y="205855"/>
                  </a:lnTo>
                  <a:lnTo>
                    <a:pt x="481551" y="102927"/>
                  </a:lnTo>
                  <a:lnTo>
                    <a:pt x="231586" y="102927"/>
                  </a:lnTo>
                  <a:lnTo>
                    <a:pt x="231586" y="51464"/>
                  </a:lnTo>
                  <a:lnTo>
                    <a:pt x="187474" y="51464"/>
                  </a:lnTo>
                  <a:lnTo>
                    <a:pt x="187474" y="0"/>
                  </a:lnTo>
                  <a:lnTo>
                    <a:pt x="0" y="0"/>
                  </a:lnTo>
                  <a:lnTo>
                    <a:pt x="0" y="14704"/>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grpSp>
          <p:nvGrpSpPr>
            <p:cNvPr id="156" name="Group 155">
              <a:extLst>
                <a:ext uri="{FF2B5EF4-FFF2-40B4-BE49-F238E27FC236}">
                  <a16:creationId xmlns:a16="http://schemas.microsoft.com/office/drawing/2014/main" xmlns="" id="{2E90C44F-BF04-4D0A-B62C-EB13736585E4}"/>
                </a:ext>
              </a:extLst>
            </p:cNvPr>
            <p:cNvGrpSpPr/>
            <p:nvPr/>
          </p:nvGrpSpPr>
          <p:grpSpPr>
            <a:xfrm>
              <a:off x="-653555" y="5100306"/>
              <a:ext cx="7935830" cy="4902167"/>
              <a:chOff x="-653555" y="5100306"/>
              <a:chExt cx="7935830" cy="4902167"/>
            </a:xfrm>
          </p:grpSpPr>
          <p:grpSp>
            <p:nvGrpSpPr>
              <p:cNvPr id="157" name="Group 156">
                <a:extLst>
                  <a:ext uri="{FF2B5EF4-FFF2-40B4-BE49-F238E27FC236}">
                    <a16:creationId xmlns:a16="http://schemas.microsoft.com/office/drawing/2014/main" xmlns="" id="{B19A9BFC-6B93-45A7-85F1-EE7961CB51B2}"/>
                  </a:ext>
                </a:extLst>
              </p:cNvPr>
              <p:cNvGrpSpPr/>
              <p:nvPr/>
            </p:nvGrpSpPr>
            <p:grpSpPr>
              <a:xfrm>
                <a:off x="-653555" y="5100306"/>
                <a:ext cx="6837442" cy="4902167"/>
                <a:chOff x="-653555" y="5100306"/>
                <a:chExt cx="6837442" cy="4902167"/>
              </a:xfrm>
            </p:grpSpPr>
            <p:sp>
              <p:nvSpPr>
                <p:cNvPr id="161" name="TextBox 160">
                  <a:extLst>
                    <a:ext uri="{FF2B5EF4-FFF2-40B4-BE49-F238E27FC236}">
                      <a16:creationId xmlns:a16="http://schemas.microsoft.com/office/drawing/2014/main" xmlns="" id="{A408DD79-6520-45BF-B4DF-B6FC66D70F19}"/>
                    </a:ext>
                  </a:extLst>
                </p:cNvPr>
                <p:cNvSpPr txBox="1"/>
                <p:nvPr/>
              </p:nvSpPr>
              <p:spPr>
                <a:xfrm>
                  <a:off x="3764806" y="9479546"/>
                  <a:ext cx="750059" cy="522927"/>
                </a:xfrm>
                <a:prstGeom prst="rect">
                  <a:avLst/>
                </a:prstGeom>
                <a:ln w="25400">
                  <a:noFill/>
                </a:ln>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chorCtr="0">
                  <a:spAutoFit/>
                </a:bodyPr>
                <a:lstStyle/>
                <a:p>
                  <a:pPr algn="ctr" fontAlgn="base">
                    <a:spcBef>
                      <a:spcPct val="0"/>
                    </a:spcBef>
                    <a:spcAft>
                      <a:spcPct val="0"/>
                    </a:spcAft>
                  </a:pPr>
                  <a:r>
                    <a:rPr lang="fr-FR" sz="1300" dirty="0">
                      <a:solidFill>
                        <a:srgbClr val="4D4D4D"/>
                      </a:solidFill>
                      <a:cs typeface="Arial" panose="020B0604020202020204" pitchFamily="34" charset="0"/>
                    </a:rPr>
                    <a:t>Mois</a:t>
                  </a:r>
                </a:p>
              </p:txBody>
            </p:sp>
            <p:sp>
              <p:nvSpPr>
                <p:cNvPr id="162" name="Freeform: Shape 266">
                  <a:extLst>
                    <a:ext uri="{FF2B5EF4-FFF2-40B4-BE49-F238E27FC236}">
                      <a16:creationId xmlns:a16="http://schemas.microsoft.com/office/drawing/2014/main" xmlns="" id="{34ED4248-B178-499B-B978-CCD2C67F2DC9}"/>
                    </a:ext>
                  </a:extLst>
                </p:cNvPr>
                <p:cNvSpPr/>
                <p:nvPr/>
              </p:nvSpPr>
              <p:spPr>
                <a:xfrm>
                  <a:off x="-653555" y="510030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63" name="Freeform: Shape 267">
                  <a:extLst>
                    <a:ext uri="{FF2B5EF4-FFF2-40B4-BE49-F238E27FC236}">
                      <a16:creationId xmlns:a16="http://schemas.microsoft.com/office/drawing/2014/main" xmlns="" id="{F9982F72-F411-4D84-B980-1490F2B34002}"/>
                    </a:ext>
                  </a:extLst>
                </p:cNvPr>
                <p:cNvSpPr/>
                <p:nvPr/>
              </p:nvSpPr>
              <p:spPr>
                <a:xfrm>
                  <a:off x="-562023" y="510030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64" name="Freeform: Shape 268">
                  <a:extLst>
                    <a:ext uri="{FF2B5EF4-FFF2-40B4-BE49-F238E27FC236}">
                      <a16:creationId xmlns:a16="http://schemas.microsoft.com/office/drawing/2014/main" xmlns="" id="{FB17724C-7592-4E91-B1B0-67DF63BBEAE3}"/>
                    </a:ext>
                  </a:extLst>
                </p:cNvPr>
                <p:cNvSpPr/>
                <p:nvPr/>
              </p:nvSpPr>
              <p:spPr>
                <a:xfrm>
                  <a:off x="-397267" y="51918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65" name="Freeform: Shape 269">
                  <a:extLst>
                    <a:ext uri="{FF2B5EF4-FFF2-40B4-BE49-F238E27FC236}">
                      <a16:creationId xmlns:a16="http://schemas.microsoft.com/office/drawing/2014/main" xmlns="" id="{457719F0-59D3-430C-BA3F-6B11F63BC0AB}"/>
                    </a:ext>
                  </a:extLst>
                </p:cNvPr>
                <p:cNvSpPr/>
                <p:nvPr/>
              </p:nvSpPr>
              <p:spPr>
                <a:xfrm>
                  <a:off x="-287429" y="51918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66" name="Freeform: Shape 270">
                  <a:extLst>
                    <a:ext uri="{FF2B5EF4-FFF2-40B4-BE49-F238E27FC236}">
                      <a16:creationId xmlns:a16="http://schemas.microsoft.com/office/drawing/2014/main" xmlns="" id="{27A37269-BB9A-4EC2-9DAF-92CA384BAC07}"/>
                    </a:ext>
                  </a:extLst>
                </p:cNvPr>
                <p:cNvSpPr/>
                <p:nvPr/>
              </p:nvSpPr>
              <p:spPr>
                <a:xfrm>
                  <a:off x="-195897" y="5301675"/>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67" name="Freeform: Shape 271">
                  <a:extLst>
                    <a:ext uri="{FF2B5EF4-FFF2-40B4-BE49-F238E27FC236}">
                      <a16:creationId xmlns:a16="http://schemas.microsoft.com/office/drawing/2014/main" xmlns="" id="{BE8D9797-3E0F-412A-8094-1F79E4609925}"/>
                    </a:ext>
                  </a:extLst>
                </p:cNvPr>
                <p:cNvSpPr/>
                <p:nvPr/>
              </p:nvSpPr>
              <p:spPr>
                <a:xfrm>
                  <a:off x="-104366" y="5301675"/>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68" name="Freeform: Shape 272">
                  <a:extLst>
                    <a:ext uri="{FF2B5EF4-FFF2-40B4-BE49-F238E27FC236}">
                      <a16:creationId xmlns:a16="http://schemas.microsoft.com/office/drawing/2014/main" xmlns="" id="{1332BF7F-58A2-495D-A144-A1CBF2FFCC41}"/>
                    </a:ext>
                  </a:extLst>
                </p:cNvPr>
                <p:cNvSpPr/>
                <p:nvPr/>
              </p:nvSpPr>
              <p:spPr>
                <a:xfrm>
                  <a:off x="42086" y="5429820"/>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69" name="Freeform: Shape 273">
                  <a:extLst>
                    <a:ext uri="{FF2B5EF4-FFF2-40B4-BE49-F238E27FC236}">
                      <a16:creationId xmlns:a16="http://schemas.microsoft.com/office/drawing/2014/main" xmlns="" id="{8B88B470-4285-473A-847B-654962BA2AAF}"/>
                    </a:ext>
                  </a:extLst>
                </p:cNvPr>
                <p:cNvSpPr/>
                <p:nvPr/>
              </p:nvSpPr>
              <p:spPr>
                <a:xfrm>
                  <a:off x="78698" y="5429820"/>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70" name="Freeform: Shape 274">
                  <a:extLst>
                    <a:ext uri="{FF2B5EF4-FFF2-40B4-BE49-F238E27FC236}">
                      <a16:creationId xmlns:a16="http://schemas.microsoft.com/office/drawing/2014/main" xmlns="" id="{07CB0872-4F5D-4E2D-B257-458C60EF2019}"/>
                    </a:ext>
                  </a:extLst>
                </p:cNvPr>
                <p:cNvSpPr/>
                <p:nvPr/>
              </p:nvSpPr>
              <p:spPr>
                <a:xfrm>
                  <a:off x="170230" y="54847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71" name="Freeform: Shape 275">
                  <a:extLst>
                    <a:ext uri="{FF2B5EF4-FFF2-40B4-BE49-F238E27FC236}">
                      <a16:creationId xmlns:a16="http://schemas.microsoft.com/office/drawing/2014/main" xmlns="" id="{3757E313-8F92-408A-8BF5-7F093F35CB5E}"/>
                    </a:ext>
                  </a:extLst>
                </p:cNvPr>
                <p:cNvSpPr/>
                <p:nvPr/>
              </p:nvSpPr>
              <p:spPr>
                <a:xfrm>
                  <a:off x="280067" y="54847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72" name="Freeform: Shape 276">
                  <a:extLst>
                    <a:ext uri="{FF2B5EF4-FFF2-40B4-BE49-F238E27FC236}">
                      <a16:creationId xmlns:a16="http://schemas.microsoft.com/office/drawing/2014/main" xmlns="" id="{6FFF7F7B-DC85-4898-92B1-36721EA96F0E}"/>
                    </a:ext>
                  </a:extLst>
                </p:cNvPr>
                <p:cNvSpPr/>
                <p:nvPr/>
              </p:nvSpPr>
              <p:spPr>
                <a:xfrm>
                  <a:off x="353292" y="54847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73" name="Freeform: Shape 277">
                  <a:extLst>
                    <a:ext uri="{FF2B5EF4-FFF2-40B4-BE49-F238E27FC236}">
                      <a16:creationId xmlns:a16="http://schemas.microsoft.com/office/drawing/2014/main" xmlns="" id="{8C2F43A1-C862-4BDE-97EB-97DFB23FB015}"/>
                    </a:ext>
                  </a:extLst>
                </p:cNvPr>
                <p:cNvSpPr/>
                <p:nvPr/>
              </p:nvSpPr>
              <p:spPr>
                <a:xfrm>
                  <a:off x="426517" y="5576270"/>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74" name="Freeform: Shape 278">
                  <a:extLst>
                    <a:ext uri="{FF2B5EF4-FFF2-40B4-BE49-F238E27FC236}">
                      <a16:creationId xmlns:a16="http://schemas.microsoft.com/office/drawing/2014/main" xmlns="" id="{C47D29C6-0683-4F6D-BDD7-94E702F94A1A}"/>
                    </a:ext>
                  </a:extLst>
                </p:cNvPr>
                <p:cNvSpPr/>
                <p:nvPr/>
              </p:nvSpPr>
              <p:spPr>
                <a:xfrm>
                  <a:off x="554661"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75" name="Freeform: Shape 279">
                  <a:extLst>
                    <a:ext uri="{FF2B5EF4-FFF2-40B4-BE49-F238E27FC236}">
                      <a16:creationId xmlns:a16="http://schemas.microsoft.com/office/drawing/2014/main" xmlns="" id="{3845300F-DE68-4BBF-B608-B7C18FF9689E}"/>
                    </a:ext>
                  </a:extLst>
                </p:cNvPr>
                <p:cNvSpPr/>
                <p:nvPr/>
              </p:nvSpPr>
              <p:spPr>
                <a:xfrm>
                  <a:off x="572968"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76" name="Freeform: Shape 280">
                  <a:extLst>
                    <a:ext uri="{FF2B5EF4-FFF2-40B4-BE49-F238E27FC236}">
                      <a16:creationId xmlns:a16="http://schemas.microsoft.com/office/drawing/2014/main" xmlns="" id="{787EF3D7-67FE-4966-AD18-E0E534160A02}"/>
                    </a:ext>
                  </a:extLst>
                </p:cNvPr>
                <p:cNvSpPr/>
                <p:nvPr/>
              </p:nvSpPr>
              <p:spPr>
                <a:xfrm>
                  <a:off x="591274"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77" name="Freeform: Shape 281">
                  <a:extLst>
                    <a:ext uri="{FF2B5EF4-FFF2-40B4-BE49-F238E27FC236}">
                      <a16:creationId xmlns:a16="http://schemas.microsoft.com/office/drawing/2014/main" xmlns="" id="{8B69A9E9-5ED1-458C-ADD2-C6E03A84C554}"/>
                    </a:ext>
                  </a:extLst>
                </p:cNvPr>
                <p:cNvSpPr/>
                <p:nvPr/>
              </p:nvSpPr>
              <p:spPr>
                <a:xfrm>
                  <a:off x="609580"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78" name="Freeform: Shape 282">
                  <a:extLst>
                    <a:ext uri="{FF2B5EF4-FFF2-40B4-BE49-F238E27FC236}">
                      <a16:creationId xmlns:a16="http://schemas.microsoft.com/office/drawing/2014/main" xmlns="" id="{2671F596-2F21-4E5B-ABF3-333480CEE7BB}"/>
                    </a:ext>
                  </a:extLst>
                </p:cNvPr>
                <p:cNvSpPr/>
                <p:nvPr/>
              </p:nvSpPr>
              <p:spPr>
                <a:xfrm>
                  <a:off x="701112"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79" name="Freeform: Shape 283">
                  <a:extLst>
                    <a:ext uri="{FF2B5EF4-FFF2-40B4-BE49-F238E27FC236}">
                      <a16:creationId xmlns:a16="http://schemas.microsoft.com/office/drawing/2014/main" xmlns="" id="{141662DC-56DA-4BB0-8F56-84B9C170CE2F}"/>
                    </a:ext>
                  </a:extLst>
                </p:cNvPr>
                <p:cNvSpPr/>
                <p:nvPr/>
              </p:nvSpPr>
              <p:spPr>
                <a:xfrm>
                  <a:off x="792643"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80" name="Freeform: Shape 284">
                  <a:extLst>
                    <a:ext uri="{FF2B5EF4-FFF2-40B4-BE49-F238E27FC236}">
                      <a16:creationId xmlns:a16="http://schemas.microsoft.com/office/drawing/2014/main" xmlns="" id="{6D3EB64E-F560-44AD-8A1F-01575926BDEB}"/>
                    </a:ext>
                  </a:extLst>
                </p:cNvPr>
                <p:cNvSpPr/>
                <p:nvPr/>
              </p:nvSpPr>
              <p:spPr>
                <a:xfrm>
                  <a:off x="920788"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81" name="Freeform: Shape 285">
                  <a:extLst>
                    <a:ext uri="{FF2B5EF4-FFF2-40B4-BE49-F238E27FC236}">
                      <a16:creationId xmlns:a16="http://schemas.microsoft.com/office/drawing/2014/main" xmlns="" id="{CDD3CB62-816F-44B2-A694-404773446ECE}"/>
                    </a:ext>
                  </a:extLst>
                </p:cNvPr>
                <p:cNvSpPr/>
                <p:nvPr/>
              </p:nvSpPr>
              <p:spPr>
                <a:xfrm>
                  <a:off x="939094"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82" name="Freeform: Shape 286">
                  <a:extLst>
                    <a:ext uri="{FF2B5EF4-FFF2-40B4-BE49-F238E27FC236}">
                      <a16:creationId xmlns:a16="http://schemas.microsoft.com/office/drawing/2014/main" xmlns="" id="{99398737-4417-4BBD-926F-96F6B067AEFE}"/>
                    </a:ext>
                  </a:extLst>
                </p:cNvPr>
                <p:cNvSpPr/>
                <p:nvPr/>
              </p:nvSpPr>
              <p:spPr>
                <a:xfrm>
                  <a:off x="1103851" y="6033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83" name="Freeform: Shape 287">
                  <a:extLst>
                    <a:ext uri="{FF2B5EF4-FFF2-40B4-BE49-F238E27FC236}">
                      <a16:creationId xmlns:a16="http://schemas.microsoft.com/office/drawing/2014/main" xmlns="" id="{212358EC-8D62-43A6-A6B7-6EBCEB23A67B}"/>
                    </a:ext>
                  </a:extLst>
                </p:cNvPr>
                <p:cNvSpPr/>
                <p:nvPr/>
              </p:nvSpPr>
              <p:spPr>
                <a:xfrm>
                  <a:off x="1195382" y="608884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84" name="Freeform: Shape 288">
                  <a:extLst>
                    <a:ext uri="{FF2B5EF4-FFF2-40B4-BE49-F238E27FC236}">
                      <a16:creationId xmlns:a16="http://schemas.microsoft.com/office/drawing/2014/main" xmlns="" id="{AD0C5DD2-88C1-4945-A5D2-2A71C629B44C}"/>
                    </a:ext>
                  </a:extLst>
                </p:cNvPr>
                <p:cNvSpPr/>
                <p:nvPr/>
              </p:nvSpPr>
              <p:spPr>
                <a:xfrm>
                  <a:off x="1268607" y="608884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85" name="Freeform: Shape 289">
                  <a:extLst>
                    <a:ext uri="{FF2B5EF4-FFF2-40B4-BE49-F238E27FC236}">
                      <a16:creationId xmlns:a16="http://schemas.microsoft.com/office/drawing/2014/main" xmlns="" id="{C17C9ACB-4ACE-48F5-B952-E8E66E71945D}"/>
                    </a:ext>
                  </a:extLst>
                </p:cNvPr>
                <p:cNvSpPr/>
                <p:nvPr/>
              </p:nvSpPr>
              <p:spPr>
                <a:xfrm>
                  <a:off x="1360148" y="618037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86" name="Freeform: Shape 290">
                  <a:extLst>
                    <a:ext uri="{FF2B5EF4-FFF2-40B4-BE49-F238E27FC236}">
                      <a16:creationId xmlns:a16="http://schemas.microsoft.com/office/drawing/2014/main" xmlns="" id="{1926773F-8C08-4015-B1A2-43EA40456642}"/>
                    </a:ext>
                  </a:extLst>
                </p:cNvPr>
                <p:cNvSpPr/>
                <p:nvPr/>
              </p:nvSpPr>
              <p:spPr>
                <a:xfrm>
                  <a:off x="1451680" y="618037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87" name="Freeform: Shape 291">
                  <a:extLst>
                    <a:ext uri="{FF2B5EF4-FFF2-40B4-BE49-F238E27FC236}">
                      <a16:creationId xmlns:a16="http://schemas.microsoft.com/office/drawing/2014/main" xmlns="" id="{C00C3E35-0073-4F19-AC9A-34AB171B86EC}"/>
                    </a:ext>
                  </a:extLst>
                </p:cNvPr>
                <p:cNvSpPr/>
                <p:nvPr/>
              </p:nvSpPr>
              <p:spPr>
                <a:xfrm>
                  <a:off x="1524905" y="6308522"/>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88" name="Freeform: Shape 292">
                  <a:extLst>
                    <a:ext uri="{FF2B5EF4-FFF2-40B4-BE49-F238E27FC236}">
                      <a16:creationId xmlns:a16="http://schemas.microsoft.com/office/drawing/2014/main" xmlns="" id="{4BC28122-8BC9-4399-B44F-70BAADCECD0A}"/>
                    </a:ext>
                  </a:extLst>
                </p:cNvPr>
                <p:cNvSpPr/>
                <p:nvPr/>
              </p:nvSpPr>
              <p:spPr>
                <a:xfrm>
                  <a:off x="1579824" y="6308522"/>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89" name="Freeform: Shape 293">
                  <a:extLst>
                    <a:ext uri="{FF2B5EF4-FFF2-40B4-BE49-F238E27FC236}">
                      <a16:creationId xmlns:a16="http://schemas.microsoft.com/office/drawing/2014/main" xmlns="" id="{D2905F13-5435-4266-A0B6-7531A68E69C7}"/>
                    </a:ext>
                  </a:extLst>
                </p:cNvPr>
                <p:cNvSpPr/>
                <p:nvPr/>
              </p:nvSpPr>
              <p:spPr>
                <a:xfrm>
                  <a:off x="1653049" y="643666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90" name="Freeform: Shape 294">
                  <a:extLst>
                    <a:ext uri="{FF2B5EF4-FFF2-40B4-BE49-F238E27FC236}">
                      <a16:creationId xmlns:a16="http://schemas.microsoft.com/office/drawing/2014/main" xmlns="" id="{A343DDDD-0FC9-48A2-9E7C-6401F86B7500}"/>
                    </a:ext>
                  </a:extLst>
                </p:cNvPr>
                <p:cNvSpPr/>
                <p:nvPr/>
              </p:nvSpPr>
              <p:spPr>
                <a:xfrm>
                  <a:off x="2202238" y="6638036"/>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91" name="Freeform: Shape 295">
                  <a:extLst>
                    <a:ext uri="{FF2B5EF4-FFF2-40B4-BE49-F238E27FC236}">
                      <a16:creationId xmlns:a16="http://schemas.microsoft.com/office/drawing/2014/main" xmlns="" id="{387A4286-02AB-4AAF-92A9-625E46A82F0E}"/>
                    </a:ext>
                  </a:extLst>
                </p:cNvPr>
                <p:cNvSpPr/>
                <p:nvPr/>
              </p:nvSpPr>
              <p:spPr>
                <a:xfrm>
                  <a:off x="2275463" y="6638036"/>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92" name="Freeform: Shape 296">
                  <a:extLst>
                    <a:ext uri="{FF2B5EF4-FFF2-40B4-BE49-F238E27FC236}">
                      <a16:creationId xmlns:a16="http://schemas.microsoft.com/office/drawing/2014/main" xmlns="" id="{225A4244-229E-41C6-9F20-07E19C5342E3}"/>
                    </a:ext>
                  </a:extLst>
                </p:cNvPr>
                <p:cNvSpPr/>
                <p:nvPr/>
              </p:nvSpPr>
              <p:spPr>
                <a:xfrm>
                  <a:off x="2293770" y="6638036"/>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93" name="Freeform: Shape 297">
                  <a:extLst>
                    <a:ext uri="{FF2B5EF4-FFF2-40B4-BE49-F238E27FC236}">
                      <a16:creationId xmlns:a16="http://schemas.microsoft.com/office/drawing/2014/main" xmlns="" id="{F79BC217-F8BB-4F32-8138-F8D04EAFA166}"/>
                    </a:ext>
                  </a:extLst>
                </p:cNvPr>
                <p:cNvSpPr/>
                <p:nvPr/>
              </p:nvSpPr>
              <p:spPr>
                <a:xfrm>
                  <a:off x="2495139"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94" name="Freeform: Shape 298">
                  <a:extLst>
                    <a:ext uri="{FF2B5EF4-FFF2-40B4-BE49-F238E27FC236}">
                      <a16:creationId xmlns:a16="http://schemas.microsoft.com/office/drawing/2014/main" xmlns="" id="{70A57401-78EF-49CC-A305-F2546A56A023}"/>
                    </a:ext>
                  </a:extLst>
                </p:cNvPr>
                <p:cNvSpPr/>
                <p:nvPr/>
              </p:nvSpPr>
              <p:spPr>
                <a:xfrm>
                  <a:off x="2568364"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95" name="Freeform: Shape 299">
                  <a:extLst>
                    <a:ext uri="{FF2B5EF4-FFF2-40B4-BE49-F238E27FC236}">
                      <a16:creationId xmlns:a16="http://schemas.microsoft.com/office/drawing/2014/main" xmlns="" id="{161816AC-FFA6-4494-BFA9-9D26D7212E65}"/>
                    </a:ext>
                  </a:extLst>
                </p:cNvPr>
                <p:cNvSpPr/>
                <p:nvPr/>
              </p:nvSpPr>
              <p:spPr>
                <a:xfrm>
                  <a:off x="2641590"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96" name="Freeform: Shape 300">
                  <a:extLst>
                    <a:ext uri="{FF2B5EF4-FFF2-40B4-BE49-F238E27FC236}">
                      <a16:creationId xmlns:a16="http://schemas.microsoft.com/office/drawing/2014/main" xmlns="" id="{E6455511-9E16-4E33-BC0D-F1DACFD5F711}"/>
                    </a:ext>
                  </a:extLst>
                </p:cNvPr>
                <p:cNvSpPr/>
                <p:nvPr/>
              </p:nvSpPr>
              <p:spPr>
                <a:xfrm>
                  <a:off x="2696508"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97" name="Freeform: Shape 301">
                  <a:extLst>
                    <a:ext uri="{FF2B5EF4-FFF2-40B4-BE49-F238E27FC236}">
                      <a16:creationId xmlns:a16="http://schemas.microsoft.com/office/drawing/2014/main" xmlns="" id="{BD550EFD-F8CD-446C-92A4-3E51B3CDA6BB}"/>
                    </a:ext>
                  </a:extLst>
                </p:cNvPr>
                <p:cNvSpPr/>
                <p:nvPr/>
              </p:nvSpPr>
              <p:spPr>
                <a:xfrm>
                  <a:off x="2769743"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98" name="Freeform: Shape 302">
                  <a:extLst>
                    <a:ext uri="{FF2B5EF4-FFF2-40B4-BE49-F238E27FC236}">
                      <a16:creationId xmlns:a16="http://schemas.microsoft.com/office/drawing/2014/main" xmlns="" id="{87472E13-52F2-4EEC-B518-A1B0E1368789}"/>
                    </a:ext>
                  </a:extLst>
                </p:cNvPr>
                <p:cNvSpPr/>
                <p:nvPr/>
              </p:nvSpPr>
              <p:spPr>
                <a:xfrm>
                  <a:off x="2842968"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99" name="Freeform: Shape 303">
                  <a:extLst>
                    <a:ext uri="{FF2B5EF4-FFF2-40B4-BE49-F238E27FC236}">
                      <a16:creationId xmlns:a16="http://schemas.microsoft.com/office/drawing/2014/main" xmlns="" id="{83FBE867-9CE5-4E5A-B836-8197EBD77192}"/>
                    </a:ext>
                  </a:extLst>
                </p:cNvPr>
                <p:cNvSpPr/>
                <p:nvPr/>
              </p:nvSpPr>
              <p:spPr>
                <a:xfrm>
                  <a:off x="3080950"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00" name="Freeform: Shape 304">
                  <a:extLst>
                    <a:ext uri="{FF2B5EF4-FFF2-40B4-BE49-F238E27FC236}">
                      <a16:creationId xmlns:a16="http://schemas.microsoft.com/office/drawing/2014/main" xmlns="" id="{84D84940-AE4E-44FF-9313-F69D50279FEC}"/>
                    </a:ext>
                  </a:extLst>
                </p:cNvPr>
                <p:cNvSpPr/>
                <p:nvPr/>
              </p:nvSpPr>
              <p:spPr>
                <a:xfrm>
                  <a:off x="3172482" y="6930946"/>
                  <a:ext cx="9153" cy="82378"/>
                </a:xfrm>
                <a:custGeom>
                  <a:avLst/>
                  <a:gdLst>
                    <a:gd name="connsiteX0" fmla="*/ 0 w 0"/>
                    <a:gd name="connsiteY0" fmla="*/ 0 h 82378"/>
                    <a:gd name="connsiteX1" fmla="*/ 0 w 0"/>
                    <a:gd name="connsiteY1" fmla="*/ 86479 h 82378"/>
                  </a:gdLst>
                  <a:ahLst/>
                  <a:cxnLst>
                    <a:cxn ang="0">
                      <a:pos x="connsiteX0" y="connsiteY0"/>
                    </a:cxn>
                    <a:cxn ang="0">
                      <a:pos x="connsiteX1" y="connsiteY1"/>
                    </a:cxn>
                  </a:cxnLst>
                  <a:rect l="l" t="t" r="r" b="b"/>
                  <a:pathLst>
                    <a:path h="82378">
                      <a:moveTo>
                        <a:pt x="0" y="0"/>
                      </a:moveTo>
                      <a:lnTo>
                        <a:pt x="0" y="8647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01" name="Freeform: Shape 305">
                  <a:extLst>
                    <a:ext uri="{FF2B5EF4-FFF2-40B4-BE49-F238E27FC236}">
                      <a16:creationId xmlns:a16="http://schemas.microsoft.com/office/drawing/2014/main" xmlns="" id="{535D0DA3-6F19-4B34-9B82-9C631FB5BEA1}"/>
                    </a:ext>
                  </a:extLst>
                </p:cNvPr>
                <p:cNvSpPr/>
                <p:nvPr/>
              </p:nvSpPr>
              <p:spPr>
                <a:xfrm>
                  <a:off x="3392157" y="6930946"/>
                  <a:ext cx="9153" cy="82378"/>
                </a:xfrm>
                <a:custGeom>
                  <a:avLst/>
                  <a:gdLst>
                    <a:gd name="connsiteX0" fmla="*/ 0 w 0"/>
                    <a:gd name="connsiteY0" fmla="*/ 0 h 82378"/>
                    <a:gd name="connsiteX1" fmla="*/ 0 w 0"/>
                    <a:gd name="connsiteY1" fmla="*/ 86479 h 82378"/>
                  </a:gdLst>
                  <a:ahLst/>
                  <a:cxnLst>
                    <a:cxn ang="0">
                      <a:pos x="connsiteX0" y="connsiteY0"/>
                    </a:cxn>
                    <a:cxn ang="0">
                      <a:pos x="connsiteX1" y="connsiteY1"/>
                    </a:cxn>
                  </a:cxnLst>
                  <a:rect l="l" t="t" r="r" b="b"/>
                  <a:pathLst>
                    <a:path h="82378">
                      <a:moveTo>
                        <a:pt x="0" y="0"/>
                      </a:moveTo>
                      <a:lnTo>
                        <a:pt x="0" y="8647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02" name="Freeform: Shape 306">
                  <a:extLst>
                    <a:ext uri="{FF2B5EF4-FFF2-40B4-BE49-F238E27FC236}">
                      <a16:creationId xmlns:a16="http://schemas.microsoft.com/office/drawing/2014/main" xmlns="" id="{CDFB3DC1-7A3C-48C4-9963-21755DEA0EDD}"/>
                    </a:ext>
                  </a:extLst>
                </p:cNvPr>
                <p:cNvSpPr/>
                <p:nvPr/>
              </p:nvSpPr>
              <p:spPr>
                <a:xfrm>
                  <a:off x="3501995" y="7004171"/>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03" name="Freeform: Shape 307">
                  <a:extLst>
                    <a:ext uri="{FF2B5EF4-FFF2-40B4-BE49-F238E27FC236}">
                      <a16:creationId xmlns:a16="http://schemas.microsoft.com/office/drawing/2014/main" xmlns="" id="{64394F77-BBBD-4A7A-9523-2566063EE676}"/>
                    </a:ext>
                  </a:extLst>
                </p:cNvPr>
                <p:cNvSpPr/>
                <p:nvPr/>
              </p:nvSpPr>
              <p:spPr>
                <a:xfrm>
                  <a:off x="3575220" y="7004171"/>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04" name="Freeform: Shape 308">
                  <a:extLst>
                    <a:ext uri="{FF2B5EF4-FFF2-40B4-BE49-F238E27FC236}">
                      <a16:creationId xmlns:a16="http://schemas.microsoft.com/office/drawing/2014/main" xmlns="" id="{2058A99C-0EB2-4067-8B3B-F0205805FC6C}"/>
                    </a:ext>
                  </a:extLst>
                </p:cNvPr>
                <p:cNvSpPr/>
                <p:nvPr/>
              </p:nvSpPr>
              <p:spPr>
                <a:xfrm>
                  <a:off x="377659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05" name="Freeform: Shape 309">
                  <a:extLst>
                    <a:ext uri="{FF2B5EF4-FFF2-40B4-BE49-F238E27FC236}">
                      <a16:creationId xmlns:a16="http://schemas.microsoft.com/office/drawing/2014/main" xmlns="" id="{62032D82-0277-4280-A58C-28C796704354}"/>
                    </a:ext>
                  </a:extLst>
                </p:cNvPr>
                <p:cNvSpPr/>
                <p:nvPr/>
              </p:nvSpPr>
              <p:spPr>
                <a:xfrm>
                  <a:off x="3941347"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06" name="Freeform: Shape 310">
                  <a:extLst>
                    <a:ext uri="{FF2B5EF4-FFF2-40B4-BE49-F238E27FC236}">
                      <a16:creationId xmlns:a16="http://schemas.microsoft.com/office/drawing/2014/main" xmlns="" id="{CE494F53-A75A-4CA3-980F-426A2C9B172D}"/>
                    </a:ext>
                  </a:extLst>
                </p:cNvPr>
                <p:cNvSpPr/>
                <p:nvPr/>
              </p:nvSpPr>
              <p:spPr>
                <a:xfrm>
                  <a:off x="421595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07" name="Freeform: Shape 311">
                  <a:extLst>
                    <a:ext uri="{FF2B5EF4-FFF2-40B4-BE49-F238E27FC236}">
                      <a16:creationId xmlns:a16="http://schemas.microsoft.com/office/drawing/2014/main" xmlns="" id="{5B452D3F-6278-4201-8CFD-26F208F9623B}"/>
                    </a:ext>
                  </a:extLst>
                </p:cNvPr>
                <p:cNvSpPr/>
                <p:nvPr/>
              </p:nvSpPr>
              <p:spPr>
                <a:xfrm>
                  <a:off x="4325788"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08" name="Freeform: Shape 312">
                  <a:extLst>
                    <a:ext uri="{FF2B5EF4-FFF2-40B4-BE49-F238E27FC236}">
                      <a16:creationId xmlns:a16="http://schemas.microsoft.com/office/drawing/2014/main" xmlns="" id="{BDDF328C-DFA8-4576-B404-B31FD4575BEF}"/>
                    </a:ext>
                  </a:extLst>
                </p:cNvPr>
                <p:cNvSpPr/>
                <p:nvPr/>
              </p:nvSpPr>
              <p:spPr>
                <a:xfrm>
                  <a:off x="436240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09" name="Freeform: Shape 313">
                  <a:extLst>
                    <a:ext uri="{FF2B5EF4-FFF2-40B4-BE49-F238E27FC236}">
                      <a16:creationId xmlns:a16="http://schemas.microsoft.com/office/drawing/2014/main" xmlns="" id="{7D4334EC-4FC9-4183-A63C-4621A5FD71C5}"/>
                    </a:ext>
                  </a:extLst>
                </p:cNvPr>
                <p:cNvSpPr/>
                <p:nvPr/>
              </p:nvSpPr>
              <p:spPr>
                <a:xfrm>
                  <a:off x="436240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10" name="Freeform: Shape 314">
                  <a:extLst>
                    <a:ext uri="{FF2B5EF4-FFF2-40B4-BE49-F238E27FC236}">
                      <a16:creationId xmlns:a16="http://schemas.microsoft.com/office/drawing/2014/main" xmlns="" id="{7047B9BD-9C61-4DEC-8788-D6417CD822A9}"/>
                    </a:ext>
                  </a:extLst>
                </p:cNvPr>
                <p:cNvSpPr/>
                <p:nvPr/>
              </p:nvSpPr>
              <p:spPr>
                <a:xfrm>
                  <a:off x="4783446"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11" name="Freeform: Shape 315">
                  <a:extLst>
                    <a:ext uri="{FF2B5EF4-FFF2-40B4-BE49-F238E27FC236}">
                      <a16:creationId xmlns:a16="http://schemas.microsoft.com/office/drawing/2014/main" xmlns="" id="{3C6B8034-4540-446E-B47F-B40CACA9DE4A}"/>
                    </a:ext>
                  </a:extLst>
                </p:cNvPr>
                <p:cNvSpPr/>
                <p:nvPr/>
              </p:nvSpPr>
              <p:spPr>
                <a:xfrm>
                  <a:off x="4948202"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12" name="Freeform: Shape 316">
                  <a:extLst>
                    <a:ext uri="{FF2B5EF4-FFF2-40B4-BE49-F238E27FC236}">
                      <a16:creationId xmlns:a16="http://schemas.microsoft.com/office/drawing/2014/main" xmlns="" id="{EE9915E1-275B-4E61-AB1A-47383421B828}"/>
                    </a:ext>
                  </a:extLst>
                </p:cNvPr>
                <p:cNvSpPr/>
                <p:nvPr/>
              </p:nvSpPr>
              <p:spPr>
                <a:xfrm>
                  <a:off x="5021428"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13" name="Freeform: Shape 317">
                  <a:extLst>
                    <a:ext uri="{FF2B5EF4-FFF2-40B4-BE49-F238E27FC236}">
                      <a16:creationId xmlns:a16="http://schemas.microsoft.com/office/drawing/2014/main" xmlns="" id="{44B6427B-4696-4238-8FF6-C1BE68AF86AB}"/>
                    </a:ext>
                  </a:extLst>
                </p:cNvPr>
                <p:cNvSpPr/>
                <p:nvPr/>
              </p:nvSpPr>
              <p:spPr>
                <a:xfrm>
                  <a:off x="5186184"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14" name="Freeform: Shape 318">
                  <a:extLst>
                    <a:ext uri="{FF2B5EF4-FFF2-40B4-BE49-F238E27FC236}">
                      <a16:creationId xmlns:a16="http://schemas.microsoft.com/office/drawing/2014/main" xmlns="" id="{4317D1F7-2A02-4B27-A446-B50C42CABA02}"/>
                    </a:ext>
                  </a:extLst>
                </p:cNvPr>
                <p:cNvSpPr/>
                <p:nvPr/>
              </p:nvSpPr>
              <p:spPr>
                <a:xfrm>
                  <a:off x="5314328"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15" name="Freeform: Shape 319">
                  <a:extLst>
                    <a:ext uri="{FF2B5EF4-FFF2-40B4-BE49-F238E27FC236}">
                      <a16:creationId xmlns:a16="http://schemas.microsoft.com/office/drawing/2014/main" xmlns="" id="{E62CEA95-061A-4DF4-8894-61BC64FF12A9}"/>
                    </a:ext>
                  </a:extLst>
                </p:cNvPr>
                <p:cNvSpPr/>
                <p:nvPr/>
              </p:nvSpPr>
              <p:spPr>
                <a:xfrm>
                  <a:off x="5534004"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16" name="Freeform: Shape 320">
                  <a:extLst>
                    <a:ext uri="{FF2B5EF4-FFF2-40B4-BE49-F238E27FC236}">
                      <a16:creationId xmlns:a16="http://schemas.microsoft.com/office/drawing/2014/main" xmlns="" id="{1B392026-C16D-4FE3-B091-CC1E105BFB6C}"/>
                    </a:ext>
                  </a:extLst>
                </p:cNvPr>
                <p:cNvSpPr/>
                <p:nvPr/>
              </p:nvSpPr>
              <p:spPr>
                <a:xfrm>
                  <a:off x="5790302"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17" name="Freeform: Shape 321">
                  <a:extLst>
                    <a:ext uri="{FF2B5EF4-FFF2-40B4-BE49-F238E27FC236}">
                      <a16:creationId xmlns:a16="http://schemas.microsoft.com/office/drawing/2014/main" xmlns="" id="{FABD8A7E-EB28-4231-BC49-A3EE1F08EB5E}"/>
                    </a:ext>
                  </a:extLst>
                </p:cNvPr>
                <p:cNvSpPr/>
                <p:nvPr/>
              </p:nvSpPr>
              <p:spPr>
                <a:xfrm>
                  <a:off x="5973365"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18" name="Freeform: Shape 322">
                  <a:extLst>
                    <a:ext uri="{FF2B5EF4-FFF2-40B4-BE49-F238E27FC236}">
                      <a16:creationId xmlns:a16="http://schemas.microsoft.com/office/drawing/2014/main" xmlns="" id="{27E0F69A-6932-40E6-BA56-D21E25EF33BB}"/>
                    </a:ext>
                  </a:extLst>
                </p:cNvPr>
                <p:cNvSpPr/>
                <p:nvPr/>
              </p:nvSpPr>
              <p:spPr>
                <a:xfrm>
                  <a:off x="6174734"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grpSp>
          <p:sp>
            <p:nvSpPr>
              <p:cNvPr id="158" name="Freeform: Shape 323">
                <a:extLst>
                  <a:ext uri="{FF2B5EF4-FFF2-40B4-BE49-F238E27FC236}">
                    <a16:creationId xmlns:a16="http://schemas.microsoft.com/office/drawing/2014/main" xmlns="" id="{57405772-F5AC-4253-9540-F1D9011B16AC}"/>
                  </a:ext>
                </a:extLst>
              </p:cNvPr>
              <p:cNvSpPr/>
              <p:nvPr/>
            </p:nvSpPr>
            <p:spPr>
              <a:xfrm>
                <a:off x="6742230" y="791948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59" name="Freeform: Shape 324">
                <a:extLst>
                  <a:ext uri="{FF2B5EF4-FFF2-40B4-BE49-F238E27FC236}">
                    <a16:creationId xmlns:a16="http://schemas.microsoft.com/office/drawing/2014/main" xmlns="" id="{AAC78FF6-4EF2-4972-9E22-1A6B208307D3}"/>
                  </a:ext>
                </a:extLst>
              </p:cNvPr>
              <p:cNvSpPr/>
              <p:nvPr/>
            </p:nvSpPr>
            <p:spPr>
              <a:xfrm>
                <a:off x="7144977" y="791948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160" name="Freeform: Shape 325">
                <a:extLst>
                  <a:ext uri="{FF2B5EF4-FFF2-40B4-BE49-F238E27FC236}">
                    <a16:creationId xmlns:a16="http://schemas.microsoft.com/office/drawing/2014/main" xmlns="" id="{8169986B-CAC8-4090-9D02-680DB9D108AE}"/>
                  </a:ext>
                </a:extLst>
              </p:cNvPr>
              <p:cNvSpPr/>
              <p:nvPr/>
            </p:nvSpPr>
            <p:spPr>
              <a:xfrm>
                <a:off x="7273122" y="791948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grpSp>
      </p:grpSp>
      <p:grpSp>
        <p:nvGrpSpPr>
          <p:cNvPr id="219" name="Group 218">
            <a:extLst>
              <a:ext uri="{FF2B5EF4-FFF2-40B4-BE49-F238E27FC236}">
                <a16:creationId xmlns:a16="http://schemas.microsoft.com/office/drawing/2014/main" xmlns="" id="{D5852C3E-6857-4292-BA49-C1C3A34E5F96}"/>
              </a:ext>
            </a:extLst>
          </p:cNvPr>
          <p:cNvGrpSpPr/>
          <p:nvPr/>
        </p:nvGrpSpPr>
        <p:grpSpPr>
          <a:xfrm>
            <a:off x="1493828" y="2060795"/>
            <a:ext cx="5414826" cy="1908000"/>
            <a:chOff x="-1764519" y="4923498"/>
            <a:chExt cx="8466183" cy="2962294"/>
          </a:xfrm>
        </p:grpSpPr>
        <p:sp>
          <p:nvSpPr>
            <p:cNvPr id="220" name="Freeform: Shape 11">
              <a:extLst>
                <a:ext uri="{FF2B5EF4-FFF2-40B4-BE49-F238E27FC236}">
                  <a16:creationId xmlns:a16="http://schemas.microsoft.com/office/drawing/2014/main" xmlns="" id="{C8F1EC91-B2D9-46D2-9B29-3723C0804526}"/>
                </a:ext>
              </a:extLst>
            </p:cNvPr>
            <p:cNvSpPr/>
            <p:nvPr/>
          </p:nvSpPr>
          <p:spPr>
            <a:xfrm>
              <a:off x="-1764519" y="4974029"/>
              <a:ext cx="8458200" cy="2876550"/>
            </a:xfrm>
            <a:custGeom>
              <a:avLst/>
              <a:gdLst>
                <a:gd name="connsiteX0" fmla="*/ 8465391 w 8458200"/>
                <a:gd name="connsiteY0" fmla="*/ 2876626 h 2876550"/>
                <a:gd name="connsiteX1" fmla="*/ 5057051 w 8458200"/>
                <a:gd name="connsiteY1" fmla="*/ 2876626 h 2876550"/>
                <a:gd name="connsiteX2" fmla="*/ 5057051 w 8458200"/>
                <a:gd name="connsiteY2" fmla="*/ 2585904 h 2876550"/>
                <a:gd name="connsiteX3" fmla="*/ 4766329 w 8458200"/>
                <a:gd name="connsiteY3" fmla="*/ 2585904 h 2876550"/>
                <a:gd name="connsiteX4" fmla="*/ 4766329 w 8458200"/>
                <a:gd name="connsiteY4" fmla="*/ 2371686 h 2876550"/>
                <a:gd name="connsiteX5" fmla="*/ 4613310 w 8458200"/>
                <a:gd name="connsiteY5" fmla="*/ 2371686 h 2876550"/>
                <a:gd name="connsiteX6" fmla="*/ 4613310 w 8458200"/>
                <a:gd name="connsiteY6" fmla="*/ 2237803 h 2876550"/>
                <a:gd name="connsiteX7" fmla="*/ 4318769 w 8458200"/>
                <a:gd name="connsiteY7" fmla="*/ 2237803 h 2876550"/>
                <a:gd name="connsiteX8" fmla="*/ 4318769 w 8458200"/>
                <a:gd name="connsiteY8" fmla="*/ 2088613 h 2876550"/>
                <a:gd name="connsiteX9" fmla="*/ 4047173 w 8458200"/>
                <a:gd name="connsiteY9" fmla="*/ 2088613 h 2876550"/>
                <a:gd name="connsiteX10" fmla="*/ 4047173 w 8458200"/>
                <a:gd name="connsiteY10" fmla="*/ 1954730 h 2876550"/>
                <a:gd name="connsiteX11" fmla="*/ 3109970 w 8458200"/>
                <a:gd name="connsiteY11" fmla="*/ 1954730 h 2876550"/>
                <a:gd name="connsiteX12" fmla="*/ 3109970 w 8458200"/>
                <a:gd name="connsiteY12" fmla="*/ 1797891 h 2876550"/>
                <a:gd name="connsiteX13" fmla="*/ 2540003 w 8458200"/>
                <a:gd name="connsiteY13" fmla="*/ 1797891 h 2876550"/>
                <a:gd name="connsiteX14" fmla="*/ 2540003 w 8458200"/>
                <a:gd name="connsiteY14" fmla="*/ 1706089 h 2876550"/>
                <a:gd name="connsiteX15" fmla="*/ 2226326 w 8458200"/>
                <a:gd name="connsiteY15" fmla="*/ 1706089 h 2876550"/>
                <a:gd name="connsiteX16" fmla="*/ 2226326 w 8458200"/>
                <a:gd name="connsiteY16" fmla="*/ 1591322 h 2876550"/>
                <a:gd name="connsiteX17" fmla="*/ 2042712 w 8458200"/>
                <a:gd name="connsiteY17" fmla="*/ 1591322 h 2876550"/>
                <a:gd name="connsiteX18" fmla="*/ 2042712 w 8458200"/>
                <a:gd name="connsiteY18" fmla="*/ 1495691 h 2876550"/>
                <a:gd name="connsiteX19" fmla="*/ 2004460 w 8458200"/>
                <a:gd name="connsiteY19" fmla="*/ 1495691 h 2876550"/>
                <a:gd name="connsiteX20" fmla="*/ 2004460 w 8458200"/>
                <a:gd name="connsiteY20" fmla="*/ 1384763 h 2876550"/>
                <a:gd name="connsiteX21" fmla="*/ 2008280 w 8458200"/>
                <a:gd name="connsiteY21" fmla="*/ 1384763 h 2876550"/>
                <a:gd name="connsiteX22" fmla="*/ 2008280 w 8458200"/>
                <a:gd name="connsiteY22" fmla="*/ 1335033 h 2876550"/>
                <a:gd name="connsiteX23" fmla="*/ 1809369 w 8458200"/>
                <a:gd name="connsiteY23" fmla="*/ 1335033 h 2876550"/>
                <a:gd name="connsiteX24" fmla="*/ 1809369 w 8458200"/>
                <a:gd name="connsiteY24" fmla="*/ 1227924 h 2876550"/>
                <a:gd name="connsiteX25" fmla="*/ 1610449 w 8458200"/>
                <a:gd name="connsiteY25" fmla="*/ 1227924 h 2876550"/>
                <a:gd name="connsiteX26" fmla="*/ 1610449 w 8458200"/>
                <a:gd name="connsiteY26" fmla="*/ 1166717 h 2876550"/>
                <a:gd name="connsiteX27" fmla="*/ 1468917 w 8458200"/>
                <a:gd name="connsiteY27" fmla="*/ 1166717 h 2876550"/>
                <a:gd name="connsiteX28" fmla="*/ 1468917 w 8458200"/>
                <a:gd name="connsiteY28" fmla="*/ 1082563 h 2876550"/>
                <a:gd name="connsiteX29" fmla="*/ 1132294 w 8458200"/>
                <a:gd name="connsiteY29" fmla="*/ 1082563 h 2876550"/>
                <a:gd name="connsiteX30" fmla="*/ 1132294 w 8458200"/>
                <a:gd name="connsiteY30" fmla="*/ 941022 h 2876550"/>
                <a:gd name="connsiteX31" fmla="*/ 963978 w 8458200"/>
                <a:gd name="connsiteY31" fmla="*/ 941022 h 2876550"/>
                <a:gd name="connsiteX32" fmla="*/ 963978 w 8458200"/>
                <a:gd name="connsiteY32" fmla="*/ 837741 h 2876550"/>
                <a:gd name="connsiteX33" fmla="*/ 799488 w 8458200"/>
                <a:gd name="connsiteY33" fmla="*/ 837741 h 2876550"/>
                <a:gd name="connsiteX34" fmla="*/ 799488 w 8458200"/>
                <a:gd name="connsiteY34" fmla="*/ 680904 h 2876550"/>
                <a:gd name="connsiteX35" fmla="*/ 677078 w 8458200"/>
                <a:gd name="connsiteY35" fmla="*/ 680904 h 2876550"/>
                <a:gd name="connsiteX36" fmla="*/ 677078 w 8458200"/>
                <a:gd name="connsiteY36" fmla="*/ 627349 h 2876550"/>
                <a:gd name="connsiteX37" fmla="*/ 589097 w 8458200"/>
                <a:gd name="connsiteY37" fmla="*/ 627349 h 2876550"/>
                <a:gd name="connsiteX38" fmla="*/ 589097 w 8458200"/>
                <a:gd name="connsiteY38" fmla="*/ 474338 h 2876550"/>
                <a:gd name="connsiteX39" fmla="*/ 547018 w 8458200"/>
                <a:gd name="connsiteY39" fmla="*/ 474338 h 2876550"/>
                <a:gd name="connsiteX40" fmla="*/ 547018 w 8458200"/>
                <a:gd name="connsiteY40" fmla="*/ 394006 h 2876550"/>
                <a:gd name="connsiteX41" fmla="*/ 447561 w 8458200"/>
                <a:gd name="connsiteY41" fmla="*/ 394006 h 2876550"/>
                <a:gd name="connsiteX42" fmla="*/ 447561 w 8458200"/>
                <a:gd name="connsiteY42" fmla="*/ 306024 h 2876550"/>
                <a:gd name="connsiteX43" fmla="*/ 401657 w 8458200"/>
                <a:gd name="connsiteY43" fmla="*/ 306024 h 2876550"/>
                <a:gd name="connsiteX44" fmla="*/ 401657 w 8458200"/>
                <a:gd name="connsiteY44" fmla="*/ 202741 h 2876550"/>
                <a:gd name="connsiteX45" fmla="*/ 294548 w 8458200"/>
                <a:gd name="connsiteY45" fmla="*/ 202741 h 2876550"/>
                <a:gd name="connsiteX46" fmla="*/ 294548 w 8458200"/>
                <a:gd name="connsiteY46" fmla="*/ 118585 h 2876550"/>
                <a:gd name="connsiteX47" fmla="*/ 252470 w 8458200"/>
                <a:gd name="connsiteY47" fmla="*/ 118585 h 2876550"/>
                <a:gd name="connsiteX48" fmla="*/ 252470 w 8458200"/>
                <a:gd name="connsiteY48" fmla="*/ 68856 h 2876550"/>
                <a:gd name="connsiteX49" fmla="*/ 160663 w 8458200"/>
                <a:gd name="connsiteY49" fmla="*/ 68856 h 2876550"/>
                <a:gd name="connsiteX50" fmla="*/ 160663 w 8458200"/>
                <a:gd name="connsiteY50" fmla="*/ 0 h 2876550"/>
                <a:gd name="connsiteX51" fmla="*/ 0 w 8458200"/>
                <a:gd name="connsiteY51" fmla="*/ 0 h 2876550"/>
                <a:gd name="connsiteX52" fmla="*/ 0 w 8458200"/>
                <a:gd name="connsiteY52" fmla="*/ 11476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458200" h="2876550">
                  <a:moveTo>
                    <a:pt x="8465391" y="2876626"/>
                  </a:moveTo>
                  <a:lnTo>
                    <a:pt x="5057051" y="2876626"/>
                  </a:lnTo>
                  <a:lnTo>
                    <a:pt x="5057051" y="2585904"/>
                  </a:lnTo>
                  <a:lnTo>
                    <a:pt x="4766329" y="2585904"/>
                  </a:lnTo>
                  <a:lnTo>
                    <a:pt x="4766329" y="2371686"/>
                  </a:lnTo>
                  <a:lnTo>
                    <a:pt x="4613310" y="2371686"/>
                  </a:lnTo>
                  <a:lnTo>
                    <a:pt x="4613310" y="2237803"/>
                  </a:lnTo>
                  <a:lnTo>
                    <a:pt x="4318769" y="2237803"/>
                  </a:lnTo>
                  <a:lnTo>
                    <a:pt x="4318769" y="2088613"/>
                  </a:lnTo>
                  <a:lnTo>
                    <a:pt x="4047173" y="2088613"/>
                  </a:lnTo>
                  <a:lnTo>
                    <a:pt x="4047173" y="1954730"/>
                  </a:lnTo>
                  <a:lnTo>
                    <a:pt x="3109970" y="1954730"/>
                  </a:lnTo>
                  <a:lnTo>
                    <a:pt x="3109970" y="1797891"/>
                  </a:lnTo>
                  <a:lnTo>
                    <a:pt x="2540003" y="1797891"/>
                  </a:lnTo>
                  <a:lnTo>
                    <a:pt x="2540003" y="1706089"/>
                  </a:lnTo>
                  <a:lnTo>
                    <a:pt x="2226326" y="1706089"/>
                  </a:lnTo>
                  <a:lnTo>
                    <a:pt x="2226326" y="1591322"/>
                  </a:lnTo>
                  <a:lnTo>
                    <a:pt x="2042712" y="1591322"/>
                  </a:lnTo>
                  <a:lnTo>
                    <a:pt x="2042712" y="1495691"/>
                  </a:lnTo>
                  <a:lnTo>
                    <a:pt x="2004460" y="1495691"/>
                  </a:lnTo>
                  <a:lnTo>
                    <a:pt x="2004460" y="1384763"/>
                  </a:lnTo>
                  <a:lnTo>
                    <a:pt x="2008280" y="1384763"/>
                  </a:lnTo>
                  <a:lnTo>
                    <a:pt x="2008280" y="1335033"/>
                  </a:lnTo>
                  <a:lnTo>
                    <a:pt x="1809369" y="1335033"/>
                  </a:lnTo>
                  <a:lnTo>
                    <a:pt x="1809369" y="1227924"/>
                  </a:lnTo>
                  <a:lnTo>
                    <a:pt x="1610449" y="1227924"/>
                  </a:lnTo>
                  <a:lnTo>
                    <a:pt x="1610449" y="1166717"/>
                  </a:lnTo>
                  <a:lnTo>
                    <a:pt x="1468917" y="1166717"/>
                  </a:lnTo>
                  <a:lnTo>
                    <a:pt x="1468917" y="1082563"/>
                  </a:lnTo>
                  <a:lnTo>
                    <a:pt x="1132294" y="1082563"/>
                  </a:lnTo>
                  <a:lnTo>
                    <a:pt x="1132294" y="941022"/>
                  </a:lnTo>
                  <a:lnTo>
                    <a:pt x="963978" y="941022"/>
                  </a:lnTo>
                  <a:lnTo>
                    <a:pt x="963978" y="837741"/>
                  </a:lnTo>
                  <a:lnTo>
                    <a:pt x="799488" y="837741"/>
                  </a:lnTo>
                  <a:lnTo>
                    <a:pt x="799488" y="680904"/>
                  </a:lnTo>
                  <a:lnTo>
                    <a:pt x="677078" y="680904"/>
                  </a:lnTo>
                  <a:lnTo>
                    <a:pt x="677078" y="627349"/>
                  </a:lnTo>
                  <a:lnTo>
                    <a:pt x="589097" y="627349"/>
                  </a:lnTo>
                  <a:lnTo>
                    <a:pt x="589097" y="474338"/>
                  </a:lnTo>
                  <a:lnTo>
                    <a:pt x="547018" y="474338"/>
                  </a:lnTo>
                  <a:lnTo>
                    <a:pt x="547018" y="394006"/>
                  </a:lnTo>
                  <a:lnTo>
                    <a:pt x="447561" y="394006"/>
                  </a:lnTo>
                  <a:lnTo>
                    <a:pt x="447561" y="306024"/>
                  </a:lnTo>
                  <a:lnTo>
                    <a:pt x="401657" y="306024"/>
                  </a:lnTo>
                  <a:lnTo>
                    <a:pt x="401657" y="202741"/>
                  </a:lnTo>
                  <a:lnTo>
                    <a:pt x="294548" y="202741"/>
                  </a:lnTo>
                  <a:lnTo>
                    <a:pt x="294548" y="118585"/>
                  </a:lnTo>
                  <a:lnTo>
                    <a:pt x="252470" y="118585"/>
                  </a:lnTo>
                  <a:lnTo>
                    <a:pt x="252470" y="68856"/>
                  </a:lnTo>
                  <a:lnTo>
                    <a:pt x="160663" y="68856"/>
                  </a:lnTo>
                  <a:lnTo>
                    <a:pt x="160663" y="0"/>
                  </a:lnTo>
                  <a:lnTo>
                    <a:pt x="0" y="0"/>
                  </a:lnTo>
                  <a:lnTo>
                    <a:pt x="0" y="1147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grpSp>
          <p:nvGrpSpPr>
            <p:cNvPr id="221" name="Group 220">
              <a:extLst>
                <a:ext uri="{FF2B5EF4-FFF2-40B4-BE49-F238E27FC236}">
                  <a16:creationId xmlns:a16="http://schemas.microsoft.com/office/drawing/2014/main" xmlns="" id="{782693E4-B8ED-454F-9672-52E44FD6114A}"/>
                </a:ext>
              </a:extLst>
            </p:cNvPr>
            <p:cNvGrpSpPr/>
            <p:nvPr/>
          </p:nvGrpSpPr>
          <p:grpSpPr>
            <a:xfrm>
              <a:off x="-1708935" y="4923498"/>
              <a:ext cx="8410599" cy="2962294"/>
              <a:chOff x="-1708935" y="4923498"/>
              <a:chExt cx="8410599" cy="2962294"/>
            </a:xfrm>
          </p:grpSpPr>
          <p:sp>
            <p:nvSpPr>
              <p:cNvPr id="222" name="Freeform: Shape 227">
                <a:extLst>
                  <a:ext uri="{FF2B5EF4-FFF2-40B4-BE49-F238E27FC236}">
                    <a16:creationId xmlns:a16="http://schemas.microsoft.com/office/drawing/2014/main" xmlns="" id="{CCE5CC0F-751A-477D-A9CC-1E3C87D4150B}"/>
                  </a:ext>
                </a:extLst>
              </p:cNvPr>
              <p:cNvSpPr/>
              <p:nvPr/>
            </p:nvSpPr>
            <p:spPr>
              <a:xfrm>
                <a:off x="-1708935" y="492349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23" name="Freeform: Shape 228">
                <a:extLst>
                  <a:ext uri="{FF2B5EF4-FFF2-40B4-BE49-F238E27FC236}">
                    <a16:creationId xmlns:a16="http://schemas.microsoft.com/office/drawing/2014/main" xmlns="" id="{102C814B-5C03-4FBB-8824-11D75AF1E669}"/>
                  </a:ext>
                </a:extLst>
              </p:cNvPr>
              <p:cNvSpPr/>
              <p:nvPr/>
            </p:nvSpPr>
            <p:spPr>
              <a:xfrm>
                <a:off x="-1613684" y="492349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24" name="Freeform: Shape 229">
                <a:extLst>
                  <a:ext uri="{FF2B5EF4-FFF2-40B4-BE49-F238E27FC236}">
                    <a16:creationId xmlns:a16="http://schemas.microsoft.com/office/drawing/2014/main" xmlns="" id="{209F0759-BD7E-4D95-8AF7-BBDA12689EE6}"/>
                  </a:ext>
                </a:extLst>
              </p:cNvPr>
              <p:cNvSpPr/>
              <p:nvPr/>
            </p:nvSpPr>
            <p:spPr>
              <a:xfrm>
                <a:off x="-1613684" y="499969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25" name="Freeform: Shape 230">
                <a:extLst>
                  <a:ext uri="{FF2B5EF4-FFF2-40B4-BE49-F238E27FC236}">
                    <a16:creationId xmlns:a16="http://schemas.microsoft.com/office/drawing/2014/main" xmlns="" id="{9470535A-75A2-42A6-B73F-EF621C4608A9}"/>
                  </a:ext>
                </a:extLst>
              </p:cNvPr>
              <p:cNvSpPr/>
              <p:nvPr/>
            </p:nvSpPr>
            <p:spPr>
              <a:xfrm>
                <a:off x="-1327934" y="520925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26" name="Freeform: Shape 231">
                <a:extLst>
                  <a:ext uri="{FF2B5EF4-FFF2-40B4-BE49-F238E27FC236}">
                    <a16:creationId xmlns:a16="http://schemas.microsoft.com/office/drawing/2014/main" xmlns="" id="{34DA311C-6AC0-4C07-9802-7FFB0F2B7F40}"/>
                  </a:ext>
                </a:extLst>
              </p:cNvPr>
              <p:cNvSpPr/>
              <p:nvPr/>
            </p:nvSpPr>
            <p:spPr>
              <a:xfrm>
                <a:off x="-1220534" y="5520952"/>
                <a:ext cx="85725" cy="9525"/>
              </a:xfrm>
              <a:custGeom>
                <a:avLst/>
                <a:gdLst>
                  <a:gd name="connsiteX0" fmla="*/ 0 w 85725"/>
                  <a:gd name="connsiteY0" fmla="*/ 0 h 0"/>
                  <a:gd name="connsiteX1" fmla="*/ 90000 w 85725"/>
                  <a:gd name="connsiteY1" fmla="*/ 0 h 0"/>
                </a:gdLst>
                <a:ahLst/>
                <a:cxnLst>
                  <a:cxn ang="0">
                    <a:pos x="connsiteX0" y="connsiteY0"/>
                  </a:cxn>
                  <a:cxn ang="0">
                    <a:pos x="connsiteX1" y="connsiteY1"/>
                  </a:cxn>
                </a:cxnLst>
                <a:rect l="l" t="t" r="r" b="b"/>
                <a:pathLst>
                  <a:path w="85725">
                    <a:moveTo>
                      <a:pt x="0" y="0"/>
                    </a:moveTo>
                    <a:lnTo>
                      <a:pt x="90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27" name="Freeform: Shape 232">
                <a:extLst>
                  <a:ext uri="{FF2B5EF4-FFF2-40B4-BE49-F238E27FC236}">
                    <a16:creationId xmlns:a16="http://schemas.microsoft.com/office/drawing/2014/main" xmlns="" id="{7BCF5E0E-65F6-48C9-B916-9A8CA82AB3A6}"/>
                  </a:ext>
                </a:extLst>
              </p:cNvPr>
              <p:cNvSpPr/>
              <p:nvPr/>
            </p:nvSpPr>
            <p:spPr>
              <a:xfrm>
                <a:off x="-1220534" y="5597152"/>
                <a:ext cx="85725" cy="9525"/>
              </a:xfrm>
              <a:custGeom>
                <a:avLst/>
                <a:gdLst>
                  <a:gd name="connsiteX0" fmla="*/ 0 w 85725"/>
                  <a:gd name="connsiteY0" fmla="*/ 0 h 0"/>
                  <a:gd name="connsiteX1" fmla="*/ 90000 w 85725"/>
                  <a:gd name="connsiteY1" fmla="*/ 0 h 0"/>
                </a:gdLst>
                <a:ahLst/>
                <a:cxnLst>
                  <a:cxn ang="0">
                    <a:pos x="connsiteX0" y="connsiteY0"/>
                  </a:cxn>
                  <a:cxn ang="0">
                    <a:pos x="connsiteX1" y="connsiteY1"/>
                  </a:cxn>
                </a:cxnLst>
                <a:rect l="l" t="t" r="r" b="b"/>
                <a:pathLst>
                  <a:path w="85725">
                    <a:moveTo>
                      <a:pt x="0" y="0"/>
                    </a:moveTo>
                    <a:lnTo>
                      <a:pt x="90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28" name="Freeform: Shape 233">
                <a:extLst>
                  <a:ext uri="{FF2B5EF4-FFF2-40B4-BE49-F238E27FC236}">
                    <a16:creationId xmlns:a16="http://schemas.microsoft.com/office/drawing/2014/main" xmlns="" id="{24E2BA23-182D-47EC-8860-9207E12727E0}"/>
                  </a:ext>
                </a:extLst>
              </p:cNvPr>
              <p:cNvSpPr/>
              <p:nvPr/>
            </p:nvSpPr>
            <p:spPr>
              <a:xfrm>
                <a:off x="-946934" y="570455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29" name="Freeform: Shape 234">
                <a:extLst>
                  <a:ext uri="{FF2B5EF4-FFF2-40B4-BE49-F238E27FC236}">
                    <a16:creationId xmlns:a16="http://schemas.microsoft.com/office/drawing/2014/main" xmlns="" id="{6C872C1F-05BA-4250-87A9-3FCA16126838}"/>
                  </a:ext>
                </a:extLst>
              </p:cNvPr>
              <p:cNvSpPr/>
              <p:nvPr/>
            </p:nvSpPr>
            <p:spPr>
              <a:xfrm>
                <a:off x="-870734" y="570455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30" name="Freeform: Shape 235">
                <a:extLst>
                  <a:ext uri="{FF2B5EF4-FFF2-40B4-BE49-F238E27FC236}">
                    <a16:creationId xmlns:a16="http://schemas.microsoft.com/office/drawing/2014/main" xmlns="" id="{6E300578-6BFE-4EC5-A6D3-B91B8DC59B7B}"/>
                  </a:ext>
                </a:extLst>
              </p:cNvPr>
              <p:cNvSpPr/>
              <p:nvPr/>
            </p:nvSpPr>
            <p:spPr>
              <a:xfrm>
                <a:off x="-79453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31" name="Freeform: Shape 236">
                <a:extLst>
                  <a:ext uri="{FF2B5EF4-FFF2-40B4-BE49-F238E27FC236}">
                    <a16:creationId xmlns:a16="http://schemas.microsoft.com/office/drawing/2014/main" xmlns="" id="{D6F67816-ED08-4781-B3EA-7AFDDDDF6D25}"/>
                  </a:ext>
                </a:extLst>
              </p:cNvPr>
              <p:cNvSpPr/>
              <p:nvPr/>
            </p:nvSpPr>
            <p:spPr>
              <a:xfrm>
                <a:off x="-73738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32" name="Freeform: Shape 237">
                <a:extLst>
                  <a:ext uri="{FF2B5EF4-FFF2-40B4-BE49-F238E27FC236}">
                    <a16:creationId xmlns:a16="http://schemas.microsoft.com/office/drawing/2014/main" xmlns="" id="{DF62C127-8401-44AE-B9E2-3FD03CE22219}"/>
                  </a:ext>
                </a:extLst>
              </p:cNvPr>
              <p:cNvSpPr/>
              <p:nvPr/>
            </p:nvSpPr>
            <p:spPr>
              <a:xfrm>
                <a:off x="-69928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33" name="Freeform: Shape 241">
                <a:extLst>
                  <a:ext uri="{FF2B5EF4-FFF2-40B4-BE49-F238E27FC236}">
                    <a16:creationId xmlns:a16="http://schemas.microsoft.com/office/drawing/2014/main" xmlns="" id="{3CDAE110-48F0-4758-9DAD-F263386EA0F2}"/>
                  </a:ext>
                </a:extLst>
              </p:cNvPr>
              <p:cNvSpPr/>
              <p:nvPr/>
            </p:nvSpPr>
            <p:spPr>
              <a:xfrm>
                <a:off x="-64213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34" name="Freeform: Shape 242">
                <a:extLst>
                  <a:ext uri="{FF2B5EF4-FFF2-40B4-BE49-F238E27FC236}">
                    <a16:creationId xmlns:a16="http://schemas.microsoft.com/office/drawing/2014/main" xmlns="" id="{91014D1D-2A3A-45C5-AE28-D51341663D62}"/>
                  </a:ext>
                </a:extLst>
              </p:cNvPr>
              <p:cNvSpPr/>
              <p:nvPr/>
            </p:nvSpPr>
            <p:spPr>
              <a:xfrm>
                <a:off x="-546881" y="60093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35" name="Freeform: Shape 254">
                <a:extLst>
                  <a:ext uri="{FF2B5EF4-FFF2-40B4-BE49-F238E27FC236}">
                    <a16:creationId xmlns:a16="http://schemas.microsoft.com/office/drawing/2014/main" xmlns="" id="{1E43C922-3BCB-4850-B3BC-8DF51DD215C2}"/>
                  </a:ext>
                </a:extLst>
              </p:cNvPr>
              <p:cNvSpPr/>
              <p:nvPr/>
            </p:nvSpPr>
            <p:spPr>
              <a:xfrm>
                <a:off x="-375431" y="60093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36" name="Freeform: Shape 263">
                <a:extLst>
                  <a:ext uri="{FF2B5EF4-FFF2-40B4-BE49-F238E27FC236}">
                    <a16:creationId xmlns:a16="http://schemas.microsoft.com/office/drawing/2014/main" xmlns="" id="{C733F8CA-1584-476D-A0A8-B1480E12926F}"/>
                  </a:ext>
                </a:extLst>
              </p:cNvPr>
              <p:cNvSpPr/>
              <p:nvPr/>
            </p:nvSpPr>
            <p:spPr>
              <a:xfrm>
                <a:off x="-318281" y="60093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37" name="Freeform: Shape 264">
                <a:extLst>
                  <a:ext uri="{FF2B5EF4-FFF2-40B4-BE49-F238E27FC236}">
                    <a16:creationId xmlns:a16="http://schemas.microsoft.com/office/drawing/2014/main" xmlns="" id="{BB7D19DC-615E-482C-B93C-504D53DDA78D}"/>
                  </a:ext>
                </a:extLst>
              </p:cNvPr>
              <p:cNvSpPr/>
              <p:nvPr/>
            </p:nvSpPr>
            <p:spPr>
              <a:xfrm>
                <a:off x="-184931" y="60855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38" name="Freeform: Shape 31">
                <a:extLst>
                  <a:ext uri="{FF2B5EF4-FFF2-40B4-BE49-F238E27FC236}">
                    <a16:creationId xmlns:a16="http://schemas.microsoft.com/office/drawing/2014/main" xmlns="" id="{9582AA26-C289-4071-B91F-8AB3FCCA17CF}"/>
                  </a:ext>
                </a:extLst>
              </p:cNvPr>
              <p:cNvSpPr/>
              <p:nvPr/>
            </p:nvSpPr>
            <p:spPr>
              <a:xfrm>
                <a:off x="43669" y="6257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39" name="Freeform: Shape 32">
                <a:extLst>
                  <a:ext uri="{FF2B5EF4-FFF2-40B4-BE49-F238E27FC236}">
                    <a16:creationId xmlns:a16="http://schemas.microsoft.com/office/drawing/2014/main" xmlns="" id="{3DEA0FE1-1B38-43D2-BA59-A6F1B75D3452}"/>
                  </a:ext>
                </a:extLst>
              </p:cNvPr>
              <p:cNvSpPr/>
              <p:nvPr/>
            </p:nvSpPr>
            <p:spPr>
              <a:xfrm>
                <a:off x="119869" y="6257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40" name="Freeform: Shape 33">
                <a:extLst>
                  <a:ext uri="{FF2B5EF4-FFF2-40B4-BE49-F238E27FC236}">
                    <a16:creationId xmlns:a16="http://schemas.microsoft.com/office/drawing/2014/main" xmlns="" id="{8B75DC40-6AC0-44EE-8E1C-344EEEE85DBD}"/>
                  </a:ext>
                </a:extLst>
              </p:cNvPr>
              <p:cNvSpPr/>
              <p:nvPr/>
            </p:nvSpPr>
            <p:spPr>
              <a:xfrm>
                <a:off x="291319" y="65237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41" name="Freeform: Shape 34">
                <a:extLst>
                  <a:ext uri="{FF2B5EF4-FFF2-40B4-BE49-F238E27FC236}">
                    <a16:creationId xmlns:a16="http://schemas.microsoft.com/office/drawing/2014/main" xmlns="" id="{FBC69409-F90D-41DA-9613-09F498A74347}"/>
                  </a:ext>
                </a:extLst>
              </p:cNvPr>
              <p:cNvSpPr/>
              <p:nvPr/>
            </p:nvSpPr>
            <p:spPr>
              <a:xfrm>
                <a:off x="405619" y="65237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42" name="Freeform: Shape 36">
                <a:extLst>
                  <a:ext uri="{FF2B5EF4-FFF2-40B4-BE49-F238E27FC236}">
                    <a16:creationId xmlns:a16="http://schemas.microsoft.com/office/drawing/2014/main" xmlns="" id="{30233AB4-00DA-441B-A80C-CCE94B56C1FE}"/>
                  </a:ext>
                </a:extLst>
              </p:cNvPr>
              <p:cNvSpPr/>
              <p:nvPr/>
            </p:nvSpPr>
            <p:spPr>
              <a:xfrm>
                <a:off x="500869" y="6638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43" name="Freeform: Shape 37">
                <a:extLst>
                  <a:ext uri="{FF2B5EF4-FFF2-40B4-BE49-F238E27FC236}">
                    <a16:creationId xmlns:a16="http://schemas.microsoft.com/office/drawing/2014/main" xmlns="" id="{19C43CA2-C070-48EA-9056-E6D500C66244}"/>
                  </a:ext>
                </a:extLst>
              </p:cNvPr>
              <p:cNvSpPr/>
              <p:nvPr/>
            </p:nvSpPr>
            <p:spPr>
              <a:xfrm>
                <a:off x="977119" y="67332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44" name="Freeform: Shape 38">
                <a:extLst>
                  <a:ext uri="{FF2B5EF4-FFF2-40B4-BE49-F238E27FC236}">
                    <a16:creationId xmlns:a16="http://schemas.microsoft.com/office/drawing/2014/main" xmlns="" id="{12DFFAB1-2AC2-40E7-94B1-CC8BC1BA668D}"/>
                  </a:ext>
                </a:extLst>
              </p:cNvPr>
              <p:cNvSpPr/>
              <p:nvPr/>
            </p:nvSpPr>
            <p:spPr>
              <a:xfrm>
                <a:off x="1129519" y="67332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45" name="Freeform: Shape 39">
                <a:extLst>
                  <a:ext uri="{FF2B5EF4-FFF2-40B4-BE49-F238E27FC236}">
                    <a16:creationId xmlns:a16="http://schemas.microsoft.com/office/drawing/2014/main" xmlns="" id="{0BFB1DE0-23FA-4082-99C2-EE1B31799787}"/>
                  </a:ext>
                </a:extLst>
              </p:cNvPr>
              <p:cNvSpPr/>
              <p:nvPr/>
            </p:nvSpPr>
            <p:spPr>
              <a:xfrm>
                <a:off x="1167619" y="67332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46" name="Freeform: Shape 40">
                <a:extLst>
                  <a:ext uri="{FF2B5EF4-FFF2-40B4-BE49-F238E27FC236}">
                    <a16:creationId xmlns:a16="http://schemas.microsoft.com/office/drawing/2014/main" xmlns="" id="{BA869C22-3D35-4EA0-AFE5-C36D76521429}"/>
                  </a:ext>
                </a:extLst>
              </p:cNvPr>
              <p:cNvSpPr/>
              <p:nvPr/>
            </p:nvSpPr>
            <p:spPr>
              <a:xfrm>
                <a:off x="2043919" y="68856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47" name="Freeform: Shape 41">
                <a:extLst>
                  <a:ext uri="{FF2B5EF4-FFF2-40B4-BE49-F238E27FC236}">
                    <a16:creationId xmlns:a16="http://schemas.microsoft.com/office/drawing/2014/main" xmlns="" id="{BB7D16CB-06F9-4959-BFB0-9174AC74E455}"/>
                  </a:ext>
                </a:extLst>
              </p:cNvPr>
              <p:cNvSpPr/>
              <p:nvPr/>
            </p:nvSpPr>
            <p:spPr>
              <a:xfrm>
                <a:off x="2405869" y="7019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48" name="Freeform: Shape 42">
                <a:extLst>
                  <a:ext uri="{FF2B5EF4-FFF2-40B4-BE49-F238E27FC236}">
                    <a16:creationId xmlns:a16="http://schemas.microsoft.com/office/drawing/2014/main" xmlns="" id="{96CA4EB6-FA1D-4239-85D9-A45A09B7DCF1}"/>
                  </a:ext>
                </a:extLst>
              </p:cNvPr>
              <p:cNvSpPr/>
              <p:nvPr/>
            </p:nvSpPr>
            <p:spPr>
              <a:xfrm>
                <a:off x="2691619" y="71714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49" name="Freeform: Shape 43">
                <a:extLst>
                  <a:ext uri="{FF2B5EF4-FFF2-40B4-BE49-F238E27FC236}">
                    <a16:creationId xmlns:a16="http://schemas.microsoft.com/office/drawing/2014/main" xmlns="" id="{96708E46-F0CF-42A1-8B0B-27F426CE6205}"/>
                  </a:ext>
                </a:extLst>
              </p:cNvPr>
              <p:cNvSpPr/>
              <p:nvPr/>
            </p:nvSpPr>
            <p:spPr>
              <a:xfrm>
                <a:off x="2882119" y="730476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50" name="Freeform: Shape 44">
                <a:extLst>
                  <a:ext uri="{FF2B5EF4-FFF2-40B4-BE49-F238E27FC236}">
                    <a16:creationId xmlns:a16="http://schemas.microsoft.com/office/drawing/2014/main" xmlns="" id="{80830598-889F-48FC-BA20-315A1E8162C1}"/>
                  </a:ext>
                </a:extLst>
              </p:cNvPr>
              <p:cNvSpPr/>
              <p:nvPr/>
            </p:nvSpPr>
            <p:spPr>
              <a:xfrm>
                <a:off x="3015469" y="74952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51" name="Freeform: Shape 45">
                <a:extLst>
                  <a:ext uri="{FF2B5EF4-FFF2-40B4-BE49-F238E27FC236}">
                    <a16:creationId xmlns:a16="http://schemas.microsoft.com/office/drawing/2014/main" xmlns="" id="{1710DA3B-BC92-4F89-847F-D523BD963EB1}"/>
                  </a:ext>
                </a:extLst>
              </p:cNvPr>
              <p:cNvSpPr/>
              <p:nvPr/>
            </p:nvSpPr>
            <p:spPr>
              <a:xfrm>
                <a:off x="3110719" y="74952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52" name="Freeform: Shape 46">
                <a:extLst>
                  <a:ext uri="{FF2B5EF4-FFF2-40B4-BE49-F238E27FC236}">
                    <a16:creationId xmlns:a16="http://schemas.microsoft.com/office/drawing/2014/main" xmlns="" id="{3386CB34-54D9-497B-AE63-E06726A6D72F}"/>
                  </a:ext>
                </a:extLst>
              </p:cNvPr>
              <p:cNvSpPr/>
              <p:nvPr/>
            </p:nvSpPr>
            <p:spPr>
              <a:xfrm>
                <a:off x="3167869" y="74952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53" name="Freeform: Shape 47">
                <a:extLst>
                  <a:ext uri="{FF2B5EF4-FFF2-40B4-BE49-F238E27FC236}">
                    <a16:creationId xmlns:a16="http://schemas.microsoft.com/office/drawing/2014/main" xmlns="" id="{578B7874-E69B-4D6A-A53B-4D957B1BDB5B}"/>
                  </a:ext>
                </a:extLst>
              </p:cNvPr>
              <p:cNvSpPr/>
              <p:nvPr/>
            </p:nvSpPr>
            <p:spPr>
              <a:xfrm>
                <a:off x="429181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54" name="Freeform: Shape 48">
                <a:extLst>
                  <a:ext uri="{FF2B5EF4-FFF2-40B4-BE49-F238E27FC236}">
                    <a16:creationId xmlns:a16="http://schemas.microsoft.com/office/drawing/2014/main" xmlns="" id="{DD2FD755-F6A0-4E92-9320-1D771EE708E3}"/>
                  </a:ext>
                </a:extLst>
              </p:cNvPr>
              <p:cNvSpPr/>
              <p:nvPr/>
            </p:nvSpPr>
            <p:spPr>
              <a:xfrm>
                <a:off x="461566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55" name="Freeform: Shape 54">
                <a:extLst>
                  <a:ext uri="{FF2B5EF4-FFF2-40B4-BE49-F238E27FC236}">
                    <a16:creationId xmlns:a16="http://schemas.microsoft.com/office/drawing/2014/main" xmlns="" id="{AB0870C9-AD9B-4EDB-8C2A-6CAD8761FE27}"/>
                  </a:ext>
                </a:extLst>
              </p:cNvPr>
              <p:cNvSpPr/>
              <p:nvPr/>
            </p:nvSpPr>
            <p:spPr>
              <a:xfrm>
                <a:off x="537767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56" name="Freeform: Shape 55">
                <a:extLst>
                  <a:ext uri="{FF2B5EF4-FFF2-40B4-BE49-F238E27FC236}">
                    <a16:creationId xmlns:a16="http://schemas.microsoft.com/office/drawing/2014/main" xmlns="" id="{DD08FE47-B572-495A-B1B2-702E2CC3C153}"/>
                  </a:ext>
                </a:extLst>
              </p:cNvPr>
              <p:cNvSpPr/>
              <p:nvPr/>
            </p:nvSpPr>
            <p:spPr>
              <a:xfrm>
                <a:off x="669213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grpSp>
      </p:grpSp>
      <p:grpSp>
        <p:nvGrpSpPr>
          <p:cNvPr id="257" name="Group 256">
            <a:extLst>
              <a:ext uri="{FF2B5EF4-FFF2-40B4-BE49-F238E27FC236}">
                <a16:creationId xmlns:a16="http://schemas.microsoft.com/office/drawing/2014/main" xmlns="" id="{3A766088-3D81-4F94-BED2-437509FE8D7A}"/>
              </a:ext>
            </a:extLst>
          </p:cNvPr>
          <p:cNvGrpSpPr/>
          <p:nvPr/>
        </p:nvGrpSpPr>
        <p:grpSpPr>
          <a:xfrm>
            <a:off x="1493827" y="2101827"/>
            <a:ext cx="2520000" cy="1836000"/>
            <a:chOff x="-811091" y="4744447"/>
            <a:chExt cx="3981450" cy="2879978"/>
          </a:xfrm>
        </p:grpSpPr>
        <p:sp>
          <p:nvSpPr>
            <p:cNvPr id="258" name="Freeform: Shape 60">
              <a:extLst>
                <a:ext uri="{FF2B5EF4-FFF2-40B4-BE49-F238E27FC236}">
                  <a16:creationId xmlns:a16="http://schemas.microsoft.com/office/drawing/2014/main" xmlns="" id="{F2F53FD9-296C-44EE-BA19-A5FF2FF4B38B}"/>
                </a:ext>
              </a:extLst>
            </p:cNvPr>
            <p:cNvSpPr/>
            <p:nvPr/>
          </p:nvSpPr>
          <p:spPr>
            <a:xfrm>
              <a:off x="-811091" y="4744447"/>
              <a:ext cx="3981450" cy="2847975"/>
            </a:xfrm>
            <a:custGeom>
              <a:avLst/>
              <a:gdLst>
                <a:gd name="connsiteX0" fmla="*/ 3990499 w 3981450"/>
                <a:gd name="connsiteY0" fmla="*/ 2849108 h 2847975"/>
                <a:gd name="connsiteX1" fmla="*/ 2648712 w 3981450"/>
                <a:gd name="connsiteY1" fmla="*/ 2849108 h 2847975"/>
                <a:gd name="connsiteX2" fmla="*/ 2648712 w 3981450"/>
                <a:gd name="connsiteY2" fmla="*/ 2642911 h 2847975"/>
                <a:gd name="connsiteX3" fmla="*/ 2599344 w 3981450"/>
                <a:gd name="connsiteY3" fmla="*/ 2642911 h 2847975"/>
                <a:gd name="connsiteX4" fmla="*/ 2599344 w 3981450"/>
                <a:gd name="connsiteY4" fmla="*/ 2416369 h 2847975"/>
                <a:gd name="connsiteX5" fmla="*/ 2538355 w 3981450"/>
                <a:gd name="connsiteY5" fmla="*/ 2416369 h 2847975"/>
                <a:gd name="connsiteX6" fmla="*/ 2538355 w 3981450"/>
                <a:gd name="connsiteY6" fmla="*/ 2230498 h 2847975"/>
                <a:gd name="connsiteX7" fmla="*/ 2491883 w 3981450"/>
                <a:gd name="connsiteY7" fmla="*/ 2230498 h 2847975"/>
                <a:gd name="connsiteX8" fmla="*/ 2491883 w 3981450"/>
                <a:gd name="connsiteY8" fmla="*/ 2018481 h 2847975"/>
                <a:gd name="connsiteX9" fmla="*/ 2381517 w 3981450"/>
                <a:gd name="connsiteY9" fmla="*/ 2018481 h 2847975"/>
                <a:gd name="connsiteX10" fmla="*/ 2381517 w 3981450"/>
                <a:gd name="connsiteY10" fmla="*/ 1847126 h 2847975"/>
                <a:gd name="connsiteX11" fmla="*/ 1899409 w 3981450"/>
                <a:gd name="connsiteY11" fmla="*/ 1847126 h 2847975"/>
                <a:gd name="connsiteX12" fmla="*/ 1899409 w 3981450"/>
                <a:gd name="connsiteY12" fmla="*/ 1725149 h 2847975"/>
                <a:gd name="connsiteX13" fmla="*/ 1635119 w 3981450"/>
                <a:gd name="connsiteY13" fmla="*/ 1725149 h 2847975"/>
                <a:gd name="connsiteX14" fmla="*/ 1635119 w 3981450"/>
                <a:gd name="connsiteY14" fmla="*/ 1606077 h 2847975"/>
                <a:gd name="connsiteX15" fmla="*/ 1594457 w 3981450"/>
                <a:gd name="connsiteY15" fmla="*/ 1606077 h 2847975"/>
                <a:gd name="connsiteX16" fmla="*/ 1594457 w 3981450"/>
                <a:gd name="connsiteY16" fmla="*/ 1495711 h 2847975"/>
                <a:gd name="connsiteX17" fmla="*/ 1513142 w 3981450"/>
                <a:gd name="connsiteY17" fmla="*/ 1495711 h 2847975"/>
                <a:gd name="connsiteX18" fmla="*/ 1513142 w 3981450"/>
                <a:gd name="connsiteY18" fmla="*/ 1402775 h 2847975"/>
                <a:gd name="connsiteX19" fmla="*/ 1460859 w 3981450"/>
                <a:gd name="connsiteY19" fmla="*/ 1402775 h 2847975"/>
                <a:gd name="connsiteX20" fmla="*/ 1460859 w 3981450"/>
                <a:gd name="connsiteY20" fmla="*/ 1289504 h 2847975"/>
                <a:gd name="connsiteX21" fmla="*/ 1330166 w 3981450"/>
                <a:gd name="connsiteY21" fmla="*/ 1289504 h 2847975"/>
                <a:gd name="connsiteX22" fmla="*/ 1330166 w 3981450"/>
                <a:gd name="connsiteY22" fmla="*/ 1199474 h 2847975"/>
                <a:gd name="connsiteX23" fmla="*/ 1187853 w 3981450"/>
                <a:gd name="connsiteY23" fmla="*/ 1199474 h 2847975"/>
                <a:gd name="connsiteX24" fmla="*/ 1187853 w 3981450"/>
                <a:gd name="connsiteY24" fmla="*/ 1092013 h 2847975"/>
                <a:gd name="connsiteX25" fmla="*/ 1135580 w 3981450"/>
                <a:gd name="connsiteY25" fmla="*/ 1092013 h 2847975"/>
                <a:gd name="connsiteX26" fmla="*/ 1135580 w 3981450"/>
                <a:gd name="connsiteY26" fmla="*/ 917757 h 2847975"/>
                <a:gd name="connsiteX27" fmla="*/ 906140 w 3981450"/>
                <a:gd name="connsiteY27" fmla="*/ 917757 h 2847975"/>
                <a:gd name="connsiteX28" fmla="*/ 906140 w 3981450"/>
                <a:gd name="connsiteY28" fmla="*/ 842245 h 2847975"/>
                <a:gd name="connsiteX29" fmla="*/ 641849 w 3981450"/>
                <a:gd name="connsiteY29" fmla="*/ 842245 h 2847975"/>
                <a:gd name="connsiteX30" fmla="*/ 641849 w 3981450"/>
                <a:gd name="connsiteY30" fmla="*/ 769638 h 2847975"/>
                <a:gd name="connsiteX31" fmla="*/ 601189 w 3981450"/>
                <a:gd name="connsiteY31" fmla="*/ 769638 h 2847975"/>
                <a:gd name="connsiteX32" fmla="*/ 601189 w 3981450"/>
                <a:gd name="connsiteY32" fmla="*/ 769638 h 2847975"/>
                <a:gd name="connsiteX33" fmla="*/ 604093 w 3981450"/>
                <a:gd name="connsiteY33" fmla="*/ 769638 h 2847975"/>
                <a:gd name="connsiteX34" fmla="*/ 604093 w 3981450"/>
                <a:gd name="connsiteY34" fmla="*/ 688317 h 2847975"/>
                <a:gd name="connsiteX35" fmla="*/ 569242 w 3981450"/>
                <a:gd name="connsiteY35" fmla="*/ 688317 h 2847975"/>
                <a:gd name="connsiteX36" fmla="*/ 569242 w 3981450"/>
                <a:gd name="connsiteY36" fmla="*/ 487921 h 2847975"/>
                <a:gd name="connsiteX37" fmla="*/ 537295 w 3981450"/>
                <a:gd name="connsiteY37" fmla="*/ 487921 h 2847975"/>
                <a:gd name="connsiteX38" fmla="*/ 537295 w 3981450"/>
                <a:gd name="connsiteY38" fmla="*/ 409505 h 2847975"/>
                <a:gd name="connsiteX39" fmla="*/ 453070 w 3981450"/>
                <a:gd name="connsiteY39" fmla="*/ 409505 h 2847975"/>
                <a:gd name="connsiteX40" fmla="*/ 453070 w 3981450"/>
                <a:gd name="connsiteY40" fmla="*/ 322376 h 2847975"/>
                <a:gd name="connsiteX41" fmla="*/ 397889 w 3981450"/>
                <a:gd name="connsiteY41" fmla="*/ 322376 h 2847975"/>
                <a:gd name="connsiteX42" fmla="*/ 397889 w 3981450"/>
                <a:gd name="connsiteY42" fmla="*/ 209109 h 2847975"/>
                <a:gd name="connsiteX43" fmla="*/ 284621 w 3981450"/>
                <a:gd name="connsiteY43" fmla="*/ 209109 h 2847975"/>
                <a:gd name="connsiteX44" fmla="*/ 284621 w 3981450"/>
                <a:gd name="connsiteY44" fmla="*/ 127789 h 2847975"/>
                <a:gd name="connsiteX45" fmla="*/ 246865 w 3981450"/>
                <a:gd name="connsiteY45" fmla="*/ 127789 h 2847975"/>
                <a:gd name="connsiteX46" fmla="*/ 246865 w 3981450"/>
                <a:gd name="connsiteY46" fmla="*/ 58086 h 2847975"/>
                <a:gd name="connsiteX47" fmla="*/ 145214 w 3981450"/>
                <a:gd name="connsiteY47" fmla="*/ 58086 h 2847975"/>
                <a:gd name="connsiteX48" fmla="*/ 145214 w 3981450"/>
                <a:gd name="connsiteY48" fmla="*/ 0 h 2847975"/>
                <a:gd name="connsiteX49" fmla="*/ 0 w 3981450"/>
                <a:gd name="connsiteY49" fmla="*/ 0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81450" h="2847975">
                  <a:moveTo>
                    <a:pt x="3990499" y="2849108"/>
                  </a:moveTo>
                  <a:lnTo>
                    <a:pt x="2648712" y="2849108"/>
                  </a:lnTo>
                  <a:lnTo>
                    <a:pt x="2648712" y="2642911"/>
                  </a:lnTo>
                  <a:lnTo>
                    <a:pt x="2599344" y="2642911"/>
                  </a:lnTo>
                  <a:lnTo>
                    <a:pt x="2599344" y="2416369"/>
                  </a:lnTo>
                  <a:lnTo>
                    <a:pt x="2538355" y="2416369"/>
                  </a:lnTo>
                  <a:lnTo>
                    <a:pt x="2538355" y="2230498"/>
                  </a:lnTo>
                  <a:lnTo>
                    <a:pt x="2491883" y="2230498"/>
                  </a:lnTo>
                  <a:lnTo>
                    <a:pt x="2491883" y="2018481"/>
                  </a:lnTo>
                  <a:lnTo>
                    <a:pt x="2381517" y="2018481"/>
                  </a:lnTo>
                  <a:lnTo>
                    <a:pt x="2381517" y="1847126"/>
                  </a:lnTo>
                  <a:lnTo>
                    <a:pt x="1899409" y="1847126"/>
                  </a:lnTo>
                  <a:lnTo>
                    <a:pt x="1899409" y="1725149"/>
                  </a:lnTo>
                  <a:lnTo>
                    <a:pt x="1635119" y="1725149"/>
                  </a:lnTo>
                  <a:lnTo>
                    <a:pt x="1635119" y="1606077"/>
                  </a:lnTo>
                  <a:lnTo>
                    <a:pt x="1594457" y="1606077"/>
                  </a:lnTo>
                  <a:lnTo>
                    <a:pt x="1594457" y="1495711"/>
                  </a:lnTo>
                  <a:lnTo>
                    <a:pt x="1513142" y="1495711"/>
                  </a:lnTo>
                  <a:lnTo>
                    <a:pt x="1513142" y="1402775"/>
                  </a:lnTo>
                  <a:lnTo>
                    <a:pt x="1460859" y="1402775"/>
                  </a:lnTo>
                  <a:lnTo>
                    <a:pt x="1460859" y="1289504"/>
                  </a:lnTo>
                  <a:lnTo>
                    <a:pt x="1330166" y="1289504"/>
                  </a:lnTo>
                  <a:lnTo>
                    <a:pt x="1330166" y="1199474"/>
                  </a:lnTo>
                  <a:lnTo>
                    <a:pt x="1187853" y="1199474"/>
                  </a:lnTo>
                  <a:lnTo>
                    <a:pt x="1187853" y="1092013"/>
                  </a:lnTo>
                  <a:lnTo>
                    <a:pt x="1135580" y="1092013"/>
                  </a:lnTo>
                  <a:lnTo>
                    <a:pt x="1135580" y="917757"/>
                  </a:lnTo>
                  <a:lnTo>
                    <a:pt x="906140" y="917757"/>
                  </a:lnTo>
                  <a:lnTo>
                    <a:pt x="906140" y="842245"/>
                  </a:lnTo>
                  <a:lnTo>
                    <a:pt x="641849" y="842245"/>
                  </a:lnTo>
                  <a:lnTo>
                    <a:pt x="641849" y="769638"/>
                  </a:lnTo>
                  <a:lnTo>
                    <a:pt x="601189" y="769638"/>
                  </a:lnTo>
                  <a:lnTo>
                    <a:pt x="601189" y="769638"/>
                  </a:lnTo>
                  <a:lnTo>
                    <a:pt x="604093" y="769638"/>
                  </a:lnTo>
                  <a:lnTo>
                    <a:pt x="604093" y="688317"/>
                  </a:lnTo>
                  <a:lnTo>
                    <a:pt x="569242" y="688317"/>
                  </a:lnTo>
                  <a:lnTo>
                    <a:pt x="569242" y="487921"/>
                  </a:lnTo>
                  <a:lnTo>
                    <a:pt x="537295" y="487921"/>
                  </a:lnTo>
                  <a:lnTo>
                    <a:pt x="537295" y="409505"/>
                  </a:lnTo>
                  <a:lnTo>
                    <a:pt x="453070" y="409505"/>
                  </a:lnTo>
                  <a:lnTo>
                    <a:pt x="453070" y="322376"/>
                  </a:lnTo>
                  <a:lnTo>
                    <a:pt x="397889" y="322376"/>
                  </a:lnTo>
                  <a:lnTo>
                    <a:pt x="397889" y="209109"/>
                  </a:lnTo>
                  <a:lnTo>
                    <a:pt x="284621" y="209109"/>
                  </a:lnTo>
                  <a:lnTo>
                    <a:pt x="284621" y="127789"/>
                  </a:lnTo>
                  <a:lnTo>
                    <a:pt x="246865" y="127789"/>
                  </a:lnTo>
                  <a:lnTo>
                    <a:pt x="246865" y="58086"/>
                  </a:lnTo>
                  <a:lnTo>
                    <a:pt x="145214" y="58086"/>
                  </a:lnTo>
                  <a:lnTo>
                    <a:pt x="145214" y="0"/>
                  </a:lnTo>
                  <a:lnTo>
                    <a:pt x="0" y="0"/>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grpSp>
          <p:nvGrpSpPr>
            <p:cNvPr id="259" name="Group 258">
              <a:extLst>
                <a:ext uri="{FF2B5EF4-FFF2-40B4-BE49-F238E27FC236}">
                  <a16:creationId xmlns:a16="http://schemas.microsoft.com/office/drawing/2014/main" xmlns="" id="{E1CBB5D8-9F13-4FE8-B46E-511DF0C38E79}"/>
                </a:ext>
              </a:extLst>
            </p:cNvPr>
            <p:cNvGrpSpPr/>
            <p:nvPr/>
          </p:nvGrpSpPr>
          <p:grpSpPr>
            <a:xfrm>
              <a:off x="463897" y="5900391"/>
              <a:ext cx="2657484" cy="1724034"/>
              <a:chOff x="463897" y="5900391"/>
              <a:chExt cx="2657484" cy="1724034"/>
            </a:xfrm>
          </p:grpSpPr>
          <p:sp>
            <p:nvSpPr>
              <p:cNvPr id="260" name="Freeform: Shape 61">
                <a:extLst>
                  <a:ext uri="{FF2B5EF4-FFF2-40B4-BE49-F238E27FC236}">
                    <a16:creationId xmlns:a16="http://schemas.microsoft.com/office/drawing/2014/main" xmlns="" id="{43A65EF7-7A23-4B93-9160-77B1920A93E1}"/>
                  </a:ext>
                </a:extLst>
              </p:cNvPr>
              <p:cNvSpPr/>
              <p:nvPr/>
            </p:nvSpPr>
            <p:spPr>
              <a:xfrm>
                <a:off x="463897" y="59003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61" name="Freeform: Shape 62">
                <a:extLst>
                  <a:ext uri="{FF2B5EF4-FFF2-40B4-BE49-F238E27FC236}">
                    <a16:creationId xmlns:a16="http://schemas.microsoft.com/office/drawing/2014/main" xmlns="" id="{C7B9991D-A230-43AA-86F1-74E4E23E302E}"/>
                  </a:ext>
                </a:extLst>
              </p:cNvPr>
              <p:cNvSpPr/>
              <p:nvPr/>
            </p:nvSpPr>
            <p:spPr>
              <a:xfrm>
                <a:off x="540097" y="5976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62" name="Freeform: Shape 68">
                <a:extLst>
                  <a:ext uri="{FF2B5EF4-FFF2-40B4-BE49-F238E27FC236}">
                    <a16:creationId xmlns:a16="http://schemas.microsoft.com/office/drawing/2014/main" xmlns="" id="{511D49CD-22FC-4AFA-839A-7FB324BEDBBE}"/>
                  </a:ext>
                </a:extLst>
              </p:cNvPr>
              <p:cNvSpPr/>
              <p:nvPr/>
            </p:nvSpPr>
            <p:spPr>
              <a:xfrm>
                <a:off x="578197" y="5976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63" name="Freeform: Shape 69">
                <a:extLst>
                  <a:ext uri="{FF2B5EF4-FFF2-40B4-BE49-F238E27FC236}">
                    <a16:creationId xmlns:a16="http://schemas.microsoft.com/office/drawing/2014/main" xmlns="" id="{9D1C18F0-45FF-45F9-9D6F-89D84718FC53}"/>
                  </a:ext>
                </a:extLst>
              </p:cNvPr>
              <p:cNvSpPr/>
              <p:nvPr/>
            </p:nvSpPr>
            <p:spPr>
              <a:xfrm>
                <a:off x="597247" y="5976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64" name="Freeform: Shape 70">
                <a:extLst>
                  <a:ext uri="{FF2B5EF4-FFF2-40B4-BE49-F238E27FC236}">
                    <a16:creationId xmlns:a16="http://schemas.microsoft.com/office/drawing/2014/main" xmlns="" id="{4182F34D-1895-4F72-B191-B2FB5AE8A87D}"/>
                  </a:ext>
                </a:extLst>
              </p:cNvPr>
              <p:cNvSpPr/>
              <p:nvPr/>
            </p:nvSpPr>
            <p:spPr>
              <a:xfrm>
                <a:off x="692497" y="61861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65" name="Freeform: Shape 71">
                <a:extLst>
                  <a:ext uri="{FF2B5EF4-FFF2-40B4-BE49-F238E27FC236}">
                    <a16:creationId xmlns:a16="http://schemas.microsoft.com/office/drawing/2014/main" xmlns="" id="{CE8C7812-923F-45F1-9979-6DF85D7842F0}"/>
                  </a:ext>
                </a:extLst>
              </p:cNvPr>
              <p:cNvSpPr/>
              <p:nvPr/>
            </p:nvSpPr>
            <p:spPr>
              <a:xfrm>
                <a:off x="940147" y="6414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66" name="Freeform: Shape 72">
                <a:extLst>
                  <a:ext uri="{FF2B5EF4-FFF2-40B4-BE49-F238E27FC236}">
                    <a16:creationId xmlns:a16="http://schemas.microsoft.com/office/drawing/2014/main" xmlns="" id="{1044DF3C-CF48-4887-B303-EE0A56CBDD37}"/>
                  </a:ext>
                </a:extLst>
              </p:cNvPr>
              <p:cNvSpPr/>
              <p:nvPr/>
            </p:nvSpPr>
            <p:spPr>
              <a:xfrm>
                <a:off x="1054447" y="6414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67" name="Freeform: Shape 73">
                <a:extLst>
                  <a:ext uri="{FF2B5EF4-FFF2-40B4-BE49-F238E27FC236}">
                    <a16:creationId xmlns:a16="http://schemas.microsoft.com/office/drawing/2014/main" xmlns="" id="{A8601704-0B74-4257-A239-2B61AB1D22DA}"/>
                  </a:ext>
                </a:extLst>
              </p:cNvPr>
              <p:cNvSpPr/>
              <p:nvPr/>
            </p:nvSpPr>
            <p:spPr>
              <a:xfrm>
                <a:off x="11115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68" name="Freeform: Shape 74">
                <a:extLst>
                  <a:ext uri="{FF2B5EF4-FFF2-40B4-BE49-F238E27FC236}">
                    <a16:creationId xmlns:a16="http://schemas.microsoft.com/office/drawing/2014/main" xmlns="" id="{F0F167E5-0BCD-4C11-9B28-BBDE6356962A}"/>
                  </a:ext>
                </a:extLst>
              </p:cNvPr>
              <p:cNvSpPr/>
              <p:nvPr/>
            </p:nvSpPr>
            <p:spPr>
              <a:xfrm>
                <a:off x="12258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69" name="Freeform: Shape 75">
                <a:extLst>
                  <a:ext uri="{FF2B5EF4-FFF2-40B4-BE49-F238E27FC236}">
                    <a16:creationId xmlns:a16="http://schemas.microsoft.com/office/drawing/2014/main" xmlns="" id="{83BECAF3-A0BF-40FC-B3B6-A146E8F9DEF4}"/>
                  </a:ext>
                </a:extLst>
              </p:cNvPr>
              <p:cNvSpPr/>
              <p:nvPr/>
            </p:nvSpPr>
            <p:spPr>
              <a:xfrm>
                <a:off x="13782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70" name="Freeform: Shape 76">
                <a:extLst>
                  <a:ext uri="{FF2B5EF4-FFF2-40B4-BE49-F238E27FC236}">
                    <a16:creationId xmlns:a16="http://schemas.microsoft.com/office/drawing/2014/main" xmlns="" id="{4357892A-E2B1-4581-B739-B4ECB386AB8F}"/>
                  </a:ext>
                </a:extLst>
              </p:cNvPr>
              <p:cNvSpPr/>
              <p:nvPr/>
            </p:nvSpPr>
            <p:spPr>
              <a:xfrm>
                <a:off x="139734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71" name="Freeform: Shape 82">
                <a:extLst>
                  <a:ext uri="{FF2B5EF4-FFF2-40B4-BE49-F238E27FC236}">
                    <a16:creationId xmlns:a16="http://schemas.microsoft.com/office/drawing/2014/main" xmlns="" id="{E7437B72-A85A-4CC6-B45E-E6E02EA72CB8}"/>
                  </a:ext>
                </a:extLst>
              </p:cNvPr>
              <p:cNvSpPr/>
              <p:nvPr/>
            </p:nvSpPr>
            <p:spPr>
              <a:xfrm>
                <a:off x="14163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72" name="Freeform: Shape 83">
                <a:extLst>
                  <a:ext uri="{FF2B5EF4-FFF2-40B4-BE49-F238E27FC236}">
                    <a16:creationId xmlns:a16="http://schemas.microsoft.com/office/drawing/2014/main" xmlns="" id="{0D592623-15B0-4491-A4C3-66B2F61414B1}"/>
                  </a:ext>
                </a:extLst>
              </p:cNvPr>
              <p:cNvSpPr/>
              <p:nvPr/>
            </p:nvSpPr>
            <p:spPr>
              <a:xfrm>
                <a:off x="143544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73" name="Freeform: Shape 84">
                <a:extLst>
                  <a:ext uri="{FF2B5EF4-FFF2-40B4-BE49-F238E27FC236}">
                    <a16:creationId xmlns:a16="http://schemas.microsoft.com/office/drawing/2014/main" xmlns="" id="{B8F07026-EB71-4E73-B501-B2753D261420}"/>
                  </a:ext>
                </a:extLst>
              </p:cNvPr>
              <p:cNvSpPr/>
              <p:nvPr/>
            </p:nvSpPr>
            <p:spPr>
              <a:xfrm>
                <a:off x="14544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74" name="Freeform: Shape 85">
                <a:extLst>
                  <a:ext uri="{FF2B5EF4-FFF2-40B4-BE49-F238E27FC236}">
                    <a16:creationId xmlns:a16="http://schemas.microsoft.com/office/drawing/2014/main" xmlns="" id="{F78DBC68-E6C1-475E-B9F4-03C9E9825AC2}"/>
                  </a:ext>
                </a:extLst>
              </p:cNvPr>
              <p:cNvSpPr/>
              <p:nvPr/>
            </p:nvSpPr>
            <p:spPr>
              <a:xfrm>
                <a:off x="154974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75" name="Freeform: Shape 86">
                <a:extLst>
                  <a:ext uri="{FF2B5EF4-FFF2-40B4-BE49-F238E27FC236}">
                    <a16:creationId xmlns:a16="http://schemas.microsoft.com/office/drawing/2014/main" xmlns="" id="{56616158-6EB5-4C0F-AB39-11F34AAA109B}"/>
                  </a:ext>
                </a:extLst>
              </p:cNvPr>
              <p:cNvSpPr/>
              <p:nvPr/>
            </p:nvSpPr>
            <p:spPr>
              <a:xfrm>
                <a:off x="1759306" y="71005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76" name="Freeform: Shape 87">
                <a:extLst>
                  <a:ext uri="{FF2B5EF4-FFF2-40B4-BE49-F238E27FC236}">
                    <a16:creationId xmlns:a16="http://schemas.microsoft.com/office/drawing/2014/main" xmlns="" id="{2B3E71B1-9C46-4D9A-ACF4-CD4DA0DD105D}"/>
                  </a:ext>
                </a:extLst>
              </p:cNvPr>
              <p:cNvSpPr/>
              <p:nvPr/>
            </p:nvSpPr>
            <p:spPr>
              <a:xfrm>
                <a:off x="198790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77" name="Freeform: Shape 88">
                <a:extLst>
                  <a:ext uri="{FF2B5EF4-FFF2-40B4-BE49-F238E27FC236}">
                    <a16:creationId xmlns:a16="http://schemas.microsoft.com/office/drawing/2014/main" xmlns="" id="{F51E3E4E-CDA9-47C5-AEC0-3E73DE6EDD36}"/>
                  </a:ext>
                </a:extLst>
              </p:cNvPr>
              <p:cNvSpPr/>
              <p:nvPr/>
            </p:nvSpPr>
            <p:spPr>
              <a:xfrm>
                <a:off x="208315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78" name="Freeform: Shape 89">
                <a:extLst>
                  <a:ext uri="{FF2B5EF4-FFF2-40B4-BE49-F238E27FC236}">
                    <a16:creationId xmlns:a16="http://schemas.microsoft.com/office/drawing/2014/main" xmlns="" id="{F971BBD6-34DD-4406-883A-663C7D67A38E}"/>
                  </a:ext>
                </a:extLst>
              </p:cNvPr>
              <p:cNvSpPr/>
              <p:nvPr/>
            </p:nvSpPr>
            <p:spPr>
              <a:xfrm>
                <a:off x="214030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79" name="Freeform: Shape 90">
                <a:extLst>
                  <a:ext uri="{FF2B5EF4-FFF2-40B4-BE49-F238E27FC236}">
                    <a16:creationId xmlns:a16="http://schemas.microsoft.com/office/drawing/2014/main" xmlns="" id="{F5BD3C19-E732-4477-9EBE-E7C69C406EB1}"/>
                  </a:ext>
                </a:extLst>
              </p:cNvPr>
              <p:cNvSpPr/>
              <p:nvPr/>
            </p:nvSpPr>
            <p:spPr>
              <a:xfrm>
                <a:off x="244510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80" name="Freeform: Shape 329">
                <a:extLst>
                  <a:ext uri="{FF2B5EF4-FFF2-40B4-BE49-F238E27FC236}">
                    <a16:creationId xmlns:a16="http://schemas.microsoft.com/office/drawing/2014/main" xmlns="" id="{74C40E56-80A4-47FC-A438-7CE604C9F224}"/>
                  </a:ext>
                </a:extLst>
              </p:cNvPr>
              <p:cNvSpPr/>
              <p:nvPr/>
            </p:nvSpPr>
            <p:spPr>
              <a:xfrm>
                <a:off x="250225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sp>
            <p:nvSpPr>
              <p:cNvPr id="281" name="Freeform: Shape 330">
                <a:extLst>
                  <a:ext uri="{FF2B5EF4-FFF2-40B4-BE49-F238E27FC236}">
                    <a16:creationId xmlns:a16="http://schemas.microsoft.com/office/drawing/2014/main" xmlns="" id="{DB7A7FA1-9E7B-4FD6-903C-09CCD4EF5F99}"/>
                  </a:ext>
                </a:extLst>
              </p:cNvPr>
              <p:cNvSpPr/>
              <p:nvPr/>
            </p:nvSpPr>
            <p:spPr>
              <a:xfrm>
                <a:off x="311185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sz="1300" dirty="0"/>
              </a:p>
            </p:txBody>
          </p:sp>
        </p:grpSp>
      </p:grpSp>
      <p:sp>
        <p:nvSpPr>
          <p:cNvPr id="282" name="TextBox 281">
            <a:extLst>
              <a:ext uri="{FF2B5EF4-FFF2-40B4-BE49-F238E27FC236}">
                <a16:creationId xmlns:a16="http://schemas.microsoft.com/office/drawing/2014/main" xmlns="" id="{E35A9DC0-4645-4ADC-952F-7791F5DA42A6}"/>
              </a:ext>
            </a:extLst>
          </p:cNvPr>
          <p:cNvSpPr txBox="1"/>
          <p:nvPr/>
        </p:nvSpPr>
        <p:spPr>
          <a:xfrm>
            <a:off x="1127610" y="5034188"/>
            <a:ext cx="304891" cy="292388"/>
          </a:xfrm>
          <a:prstGeom prst="rect">
            <a:avLst/>
          </a:prstGeom>
          <a:noFill/>
        </p:spPr>
        <p:txBody>
          <a:bodyPr wrap="none" rtlCol="0">
            <a:spAutoFit/>
          </a:bodyPr>
          <a:lstStyle/>
          <a:p>
            <a:pPr algn="r"/>
            <a:r>
              <a:rPr lang="fr-FR" sz="1300" dirty="0"/>
              <a:t>N</a:t>
            </a:r>
          </a:p>
        </p:txBody>
      </p:sp>
    </p:spTree>
    <p:extLst>
      <p:ext uri="{BB962C8B-B14F-4D97-AF65-F5344CB8AC3E}">
        <p14:creationId xmlns:p14="http://schemas.microsoft.com/office/powerpoint/2010/main" xmlns="" val="2037092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fr-FR" dirty="0"/>
              <a:t>LBA10_PR: </a:t>
            </a:r>
            <a:r>
              <a:rPr lang="fr-FR" dirty="0" err="1"/>
              <a:t>ClarIDHy</a:t>
            </a:r>
            <a:r>
              <a:rPr lang="fr-FR" dirty="0"/>
              <a:t>: étude globale de phase III, randomisée en double aveugle évaluant l’</a:t>
            </a:r>
            <a:r>
              <a:rPr lang="fr-FR" dirty="0" err="1"/>
              <a:t>ivosidénib</a:t>
            </a:r>
            <a:r>
              <a:rPr lang="fr-FR" dirty="0"/>
              <a:t> vs placebo chez les patients avec cholangiocarcinome avancé porteur d’une mutation de l’</a:t>
            </a:r>
            <a:r>
              <a:rPr lang="fr-FR" dirty="0" err="1"/>
              <a:t>isocitrate</a:t>
            </a:r>
            <a:r>
              <a:rPr lang="fr-FR" dirty="0"/>
              <a:t> déshydrogénase 1 (IDH1) – Abou-Alfa GK, et al</a:t>
            </a:r>
          </a:p>
        </p:txBody>
      </p:sp>
      <p:sp>
        <p:nvSpPr>
          <p:cNvPr id="3" name="Content Placeholder 2"/>
          <p:cNvSpPr>
            <a:spLocks noGrp="1"/>
          </p:cNvSpPr>
          <p:nvPr>
            <p:ph idx="1"/>
          </p:nvPr>
        </p:nvSpPr>
        <p:spPr/>
        <p:txBody>
          <a:bodyPr/>
          <a:lstStyle/>
          <a:p>
            <a:pPr marL="0" indent="0">
              <a:buNone/>
            </a:pPr>
            <a:r>
              <a:rPr lang="fr-FR" b="1" dirty="0"/>
              <a:t>Résultats </a:t>
            </a:r>
          </a:p>
          <a:p>
            <a:pPr marL="0" indent="0">
              <a:spcBef>
                <a:spcPts val="23400"/>
              </a:spcBef>
              <a:buNone/>
            </a:pPr>
            <a:r>
              <a:rPr lang="fr-FR" b="1" dirty="0"/>
              <a:t>Conclusion</a:t>
            </a:r>
          </a:p>
          <a:p>
            <a:r>
              <a:rPr lang="fr-FR" b="1" dirty="0"/>
              <a:t>Chez ces patients avec cholangiocarcinome avancé et mutation IDH1, l’</a:t>
            </a:r>
            <a:r>
              <a:rPr lang="fr-FR" b="1" dirty="0" err="1"/>
              <a:t>ivosidénib</a:t>
            </a:r>
            <a:r>
              <a:rPr lang="fr-FR" b="1" dirty="0"/>
              <a:t> a démontré une amélioration significative de la SSP aussi bien que de la SG après ajustement sur les </a:t>
            </a:r>
            <a:r>
              <a:rPr lang="fr-FR" b="1" dirty="0" err="1"/>
              <a:t>crossovers</a:t>
            </a:r>
            <a:r>
              <a:rPr lang="fr-FR" b="1" dirty="0"/>
              <a:t>, avec un profil de tolérance gérable</a:t>
            </a:r>
          </a:p>
        </p:txBody>
      </p:sp>
      <p:sp>
        <p:nvSpPr>
          <p:cNvPr id="5" name="Text Placeholder 4"/>
          <p:cNvSpPr>
            <a:spLocks noGrp="1"/>
          </p:cNvSpPr>
          <p:nvPr>
            <p:ph type="body" sz="quarter" idx="11"/>
          </p:nvPr>
        </p:nvSpPr>
        <p:spPr>
          <a:xfrm>
            <a:off x="4398366" y="6096000"/>
            <a:ext cx="4380510" cy="487363"/>
          </a:xfrm>
        </p:spPr>
        <p:txBody>
          <a:bodyPr/>
          <a:lstStyle/>
          <a:p>
            <a:r>
              <a:rPr lang="fr-FR" dirty="0"/>
              <a:t>Abou-Alfa GK, et al, Ann </a:t>
            </a:r>
            <a:r>
              <a:rPr lang="fr-FR" dirty="0" err="1"/>
              <a:t>Oncol</a:t>
            </a:r>
            <a:r>
              <a:rPr lang="fr-FR" dirty="0"/>
              <a:t> 2019;30(</a:t>
            </a:r>
            <a:r>
              <a:rPr lang="fr-FR" dirty="0" err="1"/>
              <a:t>suppl</a:t>
            </a:r>
            <a:r>
              <a:rPr lang="fr-FR" dirty="0"/>
              <a:t>):</a:t>
            </a:r>
            <a:r>
              <a:rPr lang="fr-FR" dirty="0" err="1"/>
              <a:t>abstr</a:t>
            </a:r>
            <a:r>
              <a:rPr lang="fr-FR" dirty="0"/>
              <a:t> LBA10_PR</a:t>
            </a:r>
          </a:p>
        </p:txBody>
      </p:sp>
      <p:graphicFrame>
        <p:nvGraphicFramePr>
          <p:cNvPr id="6" name="Group 88"/>
          <p:cNvGraphicFramePr>
            <a:graphicFrameLocks noGrp="1"/>
          </p:cNvGraphicFramePr>
          <p:nvPr>
            <p:extLst>
              <p:ext uri="{D42A27DB-BD31-4B8C-83A1-F6EECF244321}">
                <p14:modId xmlns:p14="http://schemas.microsoft.com/office/powerpoint/2010/main" xmlns="" val="251071393"/>
              </p:ext>
            </p:extLst>
          </p:nvPr>
        </p:nvGraphicFramePr>
        <p:xfrm>
          <a:off x="369886" y="1601189"/>
          <a:ext cx="8400043" cy="2853600"/>
        </p:xfrm>
        <a:graphic>
          <a:graphicData uri="http://schemas.openxmlformats.org/drawingml/2006/table">
            <a:tbl>
              <a:tblPr firstRow="1" bandRow="1">
                <a:tableStyleId>{69012ECD-51FC-41F1-AA8D-1B2483CD663E}</a:tableStyleId>
              </a:tblPr>
              <a:tblGrid>
                <a:gridCol w="2955205">
                  <a:extLst>
                    <a:ext uri="{9D8B030D-6E8A-4147-A177-3AD203B41FA5}">
                      <a16:colId xmlns:a16="http://schemas.microsoft.com/office/drawing/2014/main" xmlns="" val="20000"/>
                    </a:ext>
                  </a:extLst>
                </a:gridCol>
                <a:gridCol w="2722419">
                  <a:extLst>
                    <a:ext uri="{9D8B030D-6E8A-4147-A177-3AD203B41FA5}">
                      <a16:colId xmlns:a16="http://schemas.microsoft.com/office/drawing/2014/main" xmlns="" val="20001"/>
                    </a:ext>
                  </a:extLst>
                </a:gridCol>
                <a:gridCol w="2722419">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les plus fréquents,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Ivosidénib (n=121)</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Placebo (n=59)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Nausées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43 (35,5)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 (25,4)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37 (30,6)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 (15,3)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32 (26,4)</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 (16,9)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Toux</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25 (20,7)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0482776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Douleurs abdominales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26 (21,5)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(13,6)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70536306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Ascite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25 (20,7)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 (15,3)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71931469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Diminution appétit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23 (19,0)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 (18,6)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22915671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18 (14,9)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9933105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Vomissements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23 (19,0)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10 (16,9)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146087750"/>
                  </a:ext>
                </a:extLst>
              </a:tr>
            </a:tbl>
          </a:graphicData>
        </a:graphic>
      </p:graphicFrame>
    </p:spTree>
    <p:extLst>
      <p:ext uri="{BB962C8B-B14F-4D97-AF65-F5344CB8AC3E}">
        <p14:creationId xmlns:p14="http://schemas.microsoft.com/office/powerpoint/2010/main" xmlns="" val="2227588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LBA40: FIGHT-202: étude de phase II évaluant le pemigatinib chez les patients avec cholangiocarcinome avancé ou métastatique prétraité </a:t>
            </a:r>
            <a:r>
              <a:rPr lang="fr-FR" dirty="0" smtClean="0"/>
              <a:t/>
            </a:r>
            <a:br>
              <a:rPr lang="fr-FR" dirty="0" smtClean="0"/>
            </a:br>
            <a:r>
              <a:rPr lang="fr-FR" dirty="0" smtClean="0"/>
              <a:t>– Vogel </a:t>
            </a:r>
            <a:r>
              <a:rPr lang="fr-FR" dirty="0"/>
              <a:t>A, et al</a:t>
            </a:r>
          </a:p>
        </p:txBody>
      </p:sp>
      <p:sp>
        <p:nvSpPr>
          <p:cNvPr id="3" name="Content Placeholder 2"/>
          <p:cNvSpPr>
            <a:spLocks noGrp="1"/>
          </p:cNvSpPr>
          <p:nvPr>
            <p:ph idx="1"/>
          </p:nvPr>
        </p:nvSpPr>
        <p:spPr>
          <a:xfrm>
            <a:off x="365124" y="1254035"/>
            <a:ext cx="8566042" cy="4746172"/>
          </a:xfrm>
        </p:spPr>
        <p:txBody>
          <a:bodyPr/>
          <a:lstStyle/>
          <a:p>
            <a:pPr marL="0" indent="0">
              <a:buNone/>
            </a:pPr>
            <a:r>
              <a:rPr lang="fr-FR" b="1" dirty="0"/>
              <a:t>Objectif</a:t>
            </a:r>
          </a:p>
          <a:p>
            <a:r>
              <a:rPr lang="fr-FR" dirty="0"/>
              <a:t>Etudier l'efficacité et la tolérance du pemigatinib chez des patients avec cholangiocarcinome avancé ou métastatique prétraité</a:t>
            </a:r>
          </a:p>
        </p:txBody>
      </p:sp>
      <p:sp>
        <p:nvSpPr>
          <p:cNvPr id="5" name="Text Placeholder 4"/>
          <p:cNvSpPr>
            <a:spLocks noGrp="1"/>
          </p:cNvSpPr>
          <p:nvPr>
            <p:ph type="body" sz="quarter" idx="11"/>
          </p:nvPr>
        </p:nvSpPr>
        <p:spPr/>
        <p:txBody>
          <a:bodyPr/>
          <a:lstStyle/>
          <a:p>
            <a:r>
              <a:rPr lang="fr-FR" dirty="0"/>
              <a:t>Vogel A, et al, Ann </a:t>
            </a:r>
            <a:r>
              <a:rPr lang="fr-FR" dirty="0" err="1"/>
              <a:t>Oncol</a:t>
            </a:r>
            <a:r>
              <a:rPr lang="fr-FR" dirty="0"/>
              <a:t> 2019;30(</a:t>
            </a:r>
            <a:r>
              <a:rPr lang="fr-FR" dirty="0" err="1"/>
              <a:t>suppl</a:t>
            </a:r>
            <a:r>
              <a:rPr lang="fr-FR" dirty="0"/>
              <a:t>):</a:t>
            </a:r>
            <a:r>
              <a:rPr lang="fr-FR" dirty="0" err="1"/>
              <a:t>abstr</a:t>
            </a:r>
            <a:r>
              <a:rPr lang="fr-FR" dirty="0"/>
              <a:t> LBA40</a:t>
            </a:r>
          </a:p>
        </p:txBody>
      </p:sp>
      <p:sp>
        <p:nvSpPr>
          <p:cNvPr id="6" name="Rectangle 9"/>
          <p:cNvSpPr txBox="1">
            <a:spLocks noChangeArrowheads="1"/>
          </p:cNvSpPr>
          <p:nvPr/>
        </p:nvSpPr>
        <p:spPr bwMode="auto">
          <a:xfrm>
            <a:off x="267689" y="5389574"/>
            <a:ext cx="4130676" cy="619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TRO</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Content Placeholder 26"/>
          <p:cNvSpPr txBox="1">
            <a:spLocks/>
          </p:cNvSpPr>
          <p:nvPr/>
        </p:nvSpPr>
        <p:spPr>
          <a:xfrm>
            <a:off x="4180878" y="5389574"/>
            <a:ext cx="4495800" cy="65961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lvl="0">
              <a:buClr>
                <a:srgbClr val="043882"/>
              </a:buClr>
              <a:defRPr/>
            </a:pPr>
            <a:r>
              <a:rPr lang="fr-FR" dirty="0" smtClean="0"/>
              <a:t>Durée </a:t>
            </a:r>
            <a:r>
              <a:rPr lang="fr-FR" dirty="0"/>
              <a:t>de réponse, TCM</a:t>
            </a:r>
            <a:r>
              <a:rPr kumimoji="0" lang="fr-FR" sz="1600" b="0" i="0" u="none" strike="noStrike" kern="1200" cap="none" spc="0" normalizeH="0" baseline="0" noProof="0" dirty="0">
                <a:ln>
                  <a:noFill/>
                </a:ln>
                <a:solidFill>
                  <a:srgbClr val="4D4D4D"/>
                </a:solidFill>
                <a:effectLst/>
                <a:uLnTx/>
                <a:uFillTx/>
                <a:latin typeface="Arial"/>
                <a:cs typeface="Arial"/>
              </a:rPr>
              <a:t>, SSP, SG, tolérance</a:t>
            </a:r>
          </a:p>
        </p:txBody>
      </p:sp>
      <p:cxnSp>
        <p:nvCxnSpPr>
          <p:cNvPr id="22" name="AutoShape 15"/>
          <p:cNvCxnSpPr>
            <a:cxnSpLocks noChangeShapeType="1"/>
            <a:stCxn id="29" idx="3"/>
            <a:endCxn id="28" idx="1"/>
          </p:cNvCxnSpPr>
          <p:nvPr/>
        </p:nvCxnSpPr>
        <p:spPr bwMode="auto">
          <a:xfrm flipV="1">
            <a:off x="3186638" y="2759914"/>
            <a:ext cx="789147" cy="1019540"/>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23" name="AutoShape 16"/>
          <p:cNvCxnSpPr>
            <a:cxnSpLocks noChangeShapeType="1"/>
            <a:stCxn id="29" idx="3"/>
            <a:endCxn id="27" idx="1"/>
          </p:cNvCxnSpPr>
          <p:nvPr/>
        </p:nvCxnSpPr>
        <p:spPr bwMode="auto">
          <a:xfrm>
            <a:off x="3186638" y="3779454"/>
            <a:ext cx="788381" cy="1027950"/>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3975019" y="4347174"/>
            <a:ext cx="3022595" cy="920460"/>
          </a:xfrm>
          <a:prstGeom prst="rect">
            <a:avLst/>
          </a:prstGeom>
          <a:solidFill>
            <a:schemeClr val="accent2"/>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noProof="0" dirty="0">
                <a:ln>
                  <a:noFill/>
                </a:ln>
                <a:solidFill>
                  <a:srgbClr val="4D4D4D"/>
                </a:solidFill>
                <a:effectLst/>
                <a:uLnTx/>
                <a:uFillTx/>
                <a:latin typeface="Arial" charset="0"/>
                <a:ea typeface="SimSun" pitchFamily="2" charset="-122"/>
                <a:cs typeface="Arial" charset="0"/>
              </a:rPr>
              <a:t>Cohorte</a:t>
            </a:r>
            <a:r>
              <a:rPr kumimoji="0" lang="fr-FR" altLang="zh-CN" sz="1800" b="0" i="0" u="sng" strike="noStrike" kern="1200" cap="none" spc="0" normalizeH="0" noProof="0" dirty="0">
                <a:ln>
                  <a:noFill/>
                </a:ln>
                <a:solidFill>
                  <a:srgbClr val="4D4D4D"/>
                </a:solidFill>
                <a:effectLst/>
                <a:uLnTx/>
                <a:uFillTx/>
                <a:latin typeface="Arial" charset="0"/>
                <a:ea typeface="SimSun" pitchFamily="2" charset="-122"/>
                <a:cs typeface="Arial" charset="0"/>
              </a:rPr>
              <a:t> C</a:t>
            </a: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 </a:t>
            </a:r>
            <a:r>
              <a:rPr lang="fr-FR" altLang="zh-CN" dirty="0">
                <a:solidFill>
                  <a:srgbClr val="4D4D4D"/>
                </a:solidFill>
                <a:ea typeface="SimSun" pitchFamily="2" charset="-122"/>
              </a:rPr>
              <a:t>pas d’altérations génétiques de </a:t>
            </a: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FGF/FGFR</a:t>
            </a:r>
            <a:r>
              <a:rPr lang="fr-FR" altLang="zh-CN" dirty="0">
                <a:solidFill>
                  <a:srgbClr val="4D4D4D"/>
                </a:solidFill>
                <a:latin typeface="Arial" charset="0"/>
                <a:ea typeface="SimSun" pitchFamily="2" charset="-122"/>
                <a:cs typeface="Arial" charset="0"/>
              </a:rPr>
              <a:t/>
            </a:r>
            <a:br>
              <a:rPr lang="fr-FR" altLang="zh-CN" dirty="0">
                <a:solidFill>
                  <a:srgbClr val="4D4D4D"/>
                </a:solidFill>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(n=18)</a:t>
            </a:r>
          </a:p>
        </p:txBody>
      </p:sp>
      <p:sp>
        <p:nvSpPr>
          <p:cNvPr id="28" name="AutoShape 8"/>
          <p:cNvSpPr>
            <a:spLocks noChangeArrowheads="1"/>
          </p:cNvSpPr>
          <p:nvPr/>
        </p:nvSpPr>
        <p:spPr bwMode="auto">
          <a:xfrm>
            <a:off x="3975785" y="2299511"/>
            <a:ext cx="3021831" cy="920806"/>
          </a:xfrm>
          <a:prstGeom prst="rect">
            <a:avLst/>
          </a:prstGeom>
          <a:solidFill>
            <a:schemeClr val="accent5"/>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algn="ctr" defTabSz="892175" eaLnBrk="0" hangingPunct="0">
              <a:defRPr/>
            </a:pPr>
            <a:r>
              <a:rPr kumimoji="0" lang="fr-FR" altLang="zh-CN" sz="1800" b="0" i="0" u="sng" strike="noStrike" kern="1200" cap="none" spc="0" normalizeH="0" baseline="0" noProof="0" dirty="0">
                <a:ln>
                  <a:noFill/>
                </a:ln>
                <a:solidFill>
                  <a:srgbClr val="FFFFFF"/>
                </a:solidFill>
                <a:effectLst/>
                <a:uLnTx/>
                <a:uFillTx/>
                <a:latin typeface="Arial" charset="0"/>
                <a:ea typeface="SimSun" pitchFamily="2" charset="-122"/>
                <a:cs typeface="Arial" charset="0"/>
              </a:rPr>
              <a:t>Cohorte A</a:t>
            </a:r>
            <a:r>
              <a:rPr lang="fr-FR" altLang="zh-CN" dirty="0">
                <a:solidFill>
                  <a:srgbClr val="FFFFFF"/>
                </a:solidFill>
                <a:ea typeface="SimSun" pitchFamily="2" charset="-122"/>
              </a:rPr>
              <a:t>: fusions/ réarrangements de FGFR2 </a:t>
            </a:r>
            <a:r>
              <a:rPr lang="fr-FR" altLang="zh-CN" dirty="0">
                <a:solidFill>
                  <a:srgbClr val="FFFFFF"/>
                </a:solidFill>
                <a:latin typeface="Arial" charset="0"/>
                <a:ea typeface="SimSun" pitchFamily="2" charset="-122"/>
                <a:cs typeface="Arial" charset="0"/>
              </a:rPr>
              <a:t/>
            </a:r>
            <a:br>
              <a:rPr lang="fr-FR" altLang="zh-CN" dirty="0">
                <a:solidFill>
                  <a:srgbClr val="FFFFFF"/>
                </a:solidFill>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(n=107)</a:t>
            </a:r>
          </a:p>
        </p:txBody>
      </p:sp>
      <p:sp>
        <p:nvSpPr>
          <p:cNvPr id="29" name="AutoShape 9"/>
          <p:cNvSpPr>
            <a:spLocks noChangeArrowheads="1"/>
          </p:cNvSpPr>
          <p:nvPr/>
        </p:nvSpPr>
        <p:spPr bwMode="auto">
          <a:xfrm>
            <a:off x="123775" y="2737374"/>
            <a:ext cx="3062863"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dirty="0">
                <a:ln>
                  <a:noFill/>
                </a:ln>
                <a:solidFill>
                  <a:srgbClr val="FFFFFF"/>
                </a:solidFill>
                <a:effectLst/>
                <a:uLnTx/>
                <a:uFillTx/>
                <a:ea typeface="SimSun" pitchFamily="2" charset="-122"/>
              </a:rPr>
              <a:t>Critères d'inclusion</a:t>
            </a:r>
          </a:p>
          <a:p>
            <a:pPr marL="228600" lvl="0" indent="-228600" defTabSz="892175" eaLnBrk="0" hangingPunct="0">
              <a:spcAft>
                <a:spcPct val="30000"/>
              </a:spcAft>
              <a:buFont typeface="Arial" pitchFamily="34" charset="0"/>
              <a:buChar char="•"/>
              <a:defRPr/>
            </a:pPr>
            <a:r>
              <a:rPr lang="fr-FR" dirty="0">
                <a:solidFill>
                  <a:schemeClr val="tx2"/>
                </a:solidFill>
              </a:rPr>
              <a:t>Cholangiocarcinome avancé ou métastatique</a:t>
            </a:r>
          </a:p>
          <a:p>
            <a:pPr marL="228600" lvl="0" indent="-228600" defTabSz="892175" eaLnBrk="0" hangingPunct="0">
              <a:spcAft>
                <a:spcPct val="30000"/>
              </a:spcAft>
              <a:buFont typeface="Arial" pitchFamily="34" charset="0"/>
              <a:buChar char="•"/>
              <a:defRPr/>
            </a:pPr>
            <a:r>
              <a:rPr kumimoji="0" lang="fr-FR" altLang="zh-CN" sz="1800" b="0" i="0" u="none" strike="noStrike" kern="1200" cap="none" spc="0" normalizeH="0" baseline="0" noProof="0" dirty="0">
                <a:ln>
                  <a:noFill/>
                </a:ln>
                <a:solidFill>
                  <a:schemeClr val="tx2"/>
                </a:solidFill>
                <a:effectLst/>
                <a:uLnTx/>
                <a:uFillTx/>
                <a:latin typeface="Arial"/>
                <a:ea typeface="SimSun" pitchFamily="2" charset="-122"/>
                <a:cs typeface="Arial"/>
              </a:rPr>
              <a:t>Statut </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FGF/FGFR connu</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ECOG PS ≤</a:t>
            </a:r>
            <a:r>
              <a:rPr lang="fr-FR" altLang="zh-CN" dirty="0">
                <a:solidFill>
                  <a:srgbClr val="FFFFFF"/>
                </a:solidFill>
                <a:latin typeface="Arial"/>
                <a:ea typeface="SimSun" pitchFamily="2" charset="-122"/>
                <a:cs typeface="Arial"/>
              </a:rPr>
              <a:t>2</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(n=146)</a:t>
            </a:r>
          </a:p>
        </p:txBody>
      </p:sp>
      <p:sp>
        <p:nvSpPr>
          <p:cNvPr id="33" name="AutoShape 8"/>
          <p:cNvSpPr>
            <a:spLocks noChangeArrowheads="1"/>
          </p:cNvSpPr>
          <p:nvPr/>
        </p:nvSpPr>
        <p:spPr bwMode="auto">
          <a:xfrm>
            <a:off x="3975783" y="3315223"/>
            <a:ext cx="3021831" cy="928462"/>
          </a:xfrm>
          <a:prstGeom prst="rect">
            <a:avLst/>
          </a:prstGeom>
          <a:solidFill>
            <a:schemeClr val="accent4"/>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noProof="0" dirty="0">
                <a:ln>
                  <a:noFill/>
                </a:ln>
                <a:solidFill>
                  <a:srgbClr val="4D4D4D"/>
                </a:solidFill>
                <a:effectLst/>
                <a:uLnTx/>
                <a:uFillTx/>
                <a:latin typeface="Arial" charset="0"/>
                <a:ea typeface="SimSun" pitchFamily="2" charset="-122"/>
                <a:cs typeface="Arial" charset="0"/>
              </a:rPr>
              <a:t>Cohorte B</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autres </a:t>
            </a:r>
            <a:r>
              <a:rPr lang="fr-FR" altLang="zh-CN" dirty="0">
                <a:solidFill>
                  <a:srgbClr val="4D4D4D"/>
                </a:solidFill>
                <a:ea typeface="SimSun" pitchFamily="2" charset="-122"/>
              </a:rPr>
              <a:t>altérations génétiques de </a:t>
            </a: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FGF/FGFR </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(n=20)</a:t>
            </a:r>
          </a:p>
        </p:txBody>
      </p:sp>
      <p:cxnSp>
        <p:nvCxnSpPr>
          <p:cNvPr id="34" name="AutoShape 19"/>
          <p:cNvCxnSpPr>
            <a:cxnSpLocks noChangeShapeType="1"/>
            <a:stCxn id="29" idx="3"/>
            <a:endCxn id="33" idx="1"/>
          </p:cNvCxnSpPr>
          <p:nvPr/>
        </p:nvCxnSpPr>
        <p:spPr bwMode="auto">
          <a:xfrm>
            <a:off x="3186638" y="3779454"/>
            <a:ext cx="789145" cy="0"/>
          </a:xfrm>
          <a:prstGeom prst="straightConnector1">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7482641" y="3063837"/>
            <a:ext cx="1520189" cy="1431234"/>
          </a:xfrm>
          <a:prstGeom prst="rect">
            <a:avLst/>
          </a:prstGeom>
          <a:solidFill>
            <a:schemeClr val="accent3"/>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Pemigatinib</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13,5 mg/j</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(2 semaines on / 1 semaine off)</a:t>
            </a:r>
          </a:p>
        </p:txBody>
      </p:sp>
      <p:cxnSp>
        <p:nvCxnSpPr>
          <p:cNvPr id="59" name="AutoShape 15"/>
          <p:cNvCxnSpPr>
            <a:cxnSpLocks noChangeShapeType="1"/>
            <a:stCxn id="28" idx="3"/>
            <a:endCxn id="36" idx="1"/>
          </p:cNvCxnSpPr>
          <p:nvPr/>
        </p:nvCxnSpPr>
        <p:spPr bwMode="auto">
          <a:xfrm>
            <a:off x="6997616" y="2759914"/>
            <a:ext cx="485025" cy="1019540"/>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63" name="AutoShape 15"/>
          <p:cNvCxnSpPr>
            <a:cxnSpLocks noChangeShapeType="1"/>
            <a:stCxn id="27" idx="3"/>
            <a:endCxn id="36" idx="1"/>
          </p:cNvCxnSpPr>
          <p:nvPr/>
        </p:nvCxnSpPr>
        <p:spPr bwMode="auto">
          <a:xfrm flipV="1">
            <a:off x="6997614" y="3779454"/>
            <a:ext cx="485027" cy="1027950"/>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66" name="AutoShape 19"/>
          <p:cNvCxnSpPr>
            <a:cxnSpLocks noChangeShapeType="1"/>
            <a:stCxn id="33" idx="3"/>
            <a:endCxn id="36" idx="1"/>
          </p:cNvCxnSpPr>
          <p:nvPr/>
        </p:nvCxnSpPr>
        <p:spPr bwMode="auto">
          <a:xfrm>
            <a:off x="6997614" y="3779454"/>
            <a:ext cx="485027"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2337873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a:t>LBA40: </a:t>
            </a:r>
            <a:r>
              <a:rPr lang="fr-FR" dirty="0"/>
              <a:t>FIGHT-202: étude de phase II évaluant le pemigatinib chez les patients avec cholangiocarcinome avancé ou métastatique prétraité </a:t>
            </a:r>
            <a:r>
              <a:rPr lang="fr-FR" dirty="0" smtClean="0"/>
              <a:t/>
            </a:r>
            <a:br>
              <a:rPr lang="fr-FR" dirty="0" smtClean="0"/>
            </a:br>
            <a:r>
              <a:rPr lang="fr-FR" dirty="0" smtClean="0"/>
              <a:t>– Vogel </a:t>
            </a:r>
            <a:r>
              <a:rPr lang="fr-FR" dirty="0"/>
              <a:t>A,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endParaRPr lang="en-GB" b="1" dirty="0"/>
          </a:p>
        </p:txBody>
      </p:sp>
      <p:sp>
        <p:nvSpPr>
          <p:cNvPr id="5" name="Text Placeholder 4"/>
          <p:cNvSpPr>
            <a:spLocks noGrp="1"/>
          </p:cNvSpPr>
          <p:nvPr>
            <p:ph type="body" sz="quarter" idx="11"/>
          </p:nvPr>
        </p:nvSpPr>
        <p:spPr/>
        <p:txBody>
          <a:bodyPr/>
          <a:lstStyle/>
          <a:p>
            <a:r>
              <a:rPr lang="en-GB" dirty="0"/>
              <a:t>Vogel A, et al, Ann Oncol 2019;30(</a:t>
            </a:r>
            <a:r>
              <a:rPr lang="en-GB" dirty="0" err="1"/>
              <a:t>suppl</a:t>
            </a:r>
            <a:r>
              <a:rPr lang="en-GB" dirty="0"/>
              <a:t>):</a:t>
            </a:r>
            <a:r>
              <a:rPr lang="en-GB" dirty="0" err="1"/>
              <a:t>abstr</a:t>
            </a:r>
            <a:r>
              <a:rPr lang="en-GB" dirty="0"/>
              <a:t> LBA40</a:t>
            </a:r>
          </a:p>
        </p:txBody>
      </p:sp>
      <p:graphicFrame>
        <p:nvGraphicFramePr>
          <p:cNvPr id="21" name="Group 88"/>
          <p:cNvGraphicFramePr>
            <a:graphicFrameLocks noGrp="1"/>
          </p:cNvGraphicFramePr>
          <p:nvPr>
            <p:extLst>
              <p:ext uri="{D42A27DB-BD31-4B8C-83A1-F6EECF244321}">
                <p14:modId xmlns:p14="http://schemas.microsoft.com/office/powerpoint/2010/main" xmlns="" val="660389223"/>
              </p:ext>
            </p:extLst>
          </p:nvPr>
        </p:nvGraphicFramePr>
        <p:xfrm>
          <a:off x="369888" y="1589200"/>
          <a:ext cx="8408989" cy="2920320"/>
        </p:xfrm>
        <a:graphic>
          <a:graphicData uri="http://schemas.openxmlformats.org/drawingml/2006/table">
            <a:tbl>
              <a:tblPr firstRow="1" bandRow="1">
                <a:tableStyleId>{69012ECD-51FC-41F1-AA8D-1B2483CD663E}</a:tableStyleId>
              </a:tblPr>
              <a:tblGrid>
                <a:gridCol w="2613155">
                  <a:extLst>
                    <a:ext uri="{9D8B030D-6E8A-4147-A177-3AD203B41FA5}">
                      <a16:colId xmlns:a16="http://schemas.microsoft.com/office/drawing/2014/main" xmlns="" val="20000"/>
                    </a:ext>
                  </a:extLst>
                </a:gridCol>
                <a:gridCol w="1844680">
                  <a:extLst>
                    <a:ext uri="{9D8B030D-6E8A-4147-A177-3AD203B41FA5}">
                      <a16:colId xmlns:a16="http://schemas.microsoft.com/office/drawing/2014/main" xmlns="" val="20001"/>
                    </a:ext>
                  </a:extLst>
                </a:gridCol>
                <a:gridCol w="1975577">
                  <a:extLst>
                    <a:ext uri="{9D8B030D-6E8A-4147-A177-3AD203B41FA5}">
                      <a16:colId xmlns:a16="http://schemas.microsoft.com/office/drawing/2014/main" xmlns="" val="20002"/>
                    </a:ext>
                  </a:extLst>
                </a:gridCol>
                <a:gridCol w="1975577">
                  <a:extLst>
                    <a:ext uri="{9D8B030D-6E8A-4147-A177-3AD203B41FA5}">
                      <a16:colId xmlns:a16="http://schemas.microsoft.com/office/drawing/2014/main" xmlns="" val="488517834"/>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Cohorte A</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(n=107)</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Cohorte B</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Cohorte C</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TRO,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35,5 (26,50 - 45,35)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Réponse, n (%)</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RC</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RP</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MS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Progression</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NE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mn-cs"/>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 (2,8)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35 (32,7)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50 (46,7)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16 (15,0)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(40,0)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(35,0)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(25,0)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(22,2)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 (61,1)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(16,7)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Durée de réponse médiane, mois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7,5 (5,7 - 14,5)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61885071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TCM,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82 (74 - 89)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40 (19 - 64)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22 (6 - 48)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185096347"/>
                  </a:ext>
                </a:extLst>
              </a:tr>
            </a:tbl>
          </a:graphicData>
        </a:graphic>
      </p:graphicFrame>
    </p:spTree>
    <p:extLst>
      <p:ext uri="{BB962C8B-B14F-4D97-AF65-F5344CB8AC3E}">
        <p14:creationId xmlns:p14="http://schemas.microsoft.com/office/powerpoint/2010/main" xmlns="" val="141918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LBA40: FIGHT-202: étude de phase II évaluant le pemigatinib chez les patients avec cholangiocarcinome avancé ou métastatique prétraité </a:t>
            </a:r>
            <a:r>
              <a:rPr lang="fr-FR" dirty="0" smtClean="0"/>
              <a:t/>
            </a:r>
            <a:br>
              <a:rPr lang="fr-FR" dirty="0" smtClean="0"/>
            </a:br>
            <a:r>
              <a:rPr lang="fr-FR" dirty="0" smtClean="0"/>
              <a:t>– Vogel </a:t>
            </a:r>
            <a:r>
              <a:rPr lang="fr-FR" dirty="0"/>
              <a:t>A,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Vogel A, et al, Ann </a:t>
            </a:r>
            <a:r>
              <a:rPr lang="fr-FR" dirty="0" err="1"/>
              <a:t>Oncol</a:t>
            </a:r>
            <a:r>
              <a:rPr lang="fr-FR" dirty="0"/>
              <a:t> 2019;30(</a:t>
            </a:r>
            <a:r>
              <a:rPr lang="fr-FR" dirty="0" err="1"/>
              <a:t>suppl</a:t>
            </a:r>
            <a:r>
              <a:rPr lang="fr-FR" dirty="0"/>
              <a:t>):</a:t>
            </a:r>
            <a:r>
              <a:rPr lang="fr-FR" dirty="0" err="1"/>
              <a:t>abstr</a:t>
            </a:r>
            <a:r>
              <a:rPr lang="fr-FR" dirty="0"/>
              <a:t> LBA40</a:t>
            </a:r>
          </a:p>
        </p:txBody>
      </p:sp>
      <p:sp>
        <p:nvSpPr>
          <p:cNvPr id="11" name="TextBox 10"/>
          <p:cNvSpPr txBox="1"/>
          <p:nvPr/>
        </p:nvSpPr>
        <p:spPr>
          <a:xfrm>
            <a:off x="1973483" y="1659634"/>
            <a:ext cx="593432" cy="338554"/>
          </a:xfrm>
          <a:prstGeom prst="rect">
            <a:avLst/>
          </a:prstGeom>
          <a:noFill/>
        </p:spPr>
        <p:txBody>
          <a:bodyPr wrap="none" rtlCol="0">
            <a:spAutoFit/>
          </a:bodyPr>
          <a:lstStyle/>
          <a:p>
            <a:pPr algn="ctr"/>
            <a:r>
              <a:rPr lang="fr-FR" sz="1600" b="1" dirty="0"/>
              <a:t>SSP</a:t>
            </a:r>
          </a:p>
        </p:txBody>
      </p:sp>
      <p:sp>
        <p:nvSpPr>
          <p:cNvPr id="12" name="TextBox 11"/>
          <p:cNvSpPr txBox="1"/>
          <p:nvPr/>
        </p:nvSpPr>
        <p:spPr>
          <a:xfrm>
            <a:off x="6652147" y="1659634"/>
            <a:ext cx="481222" cy="338554"/>
          </a:xfrm>
          <a:prstGeom prst="rect">
            <a:avLst/>
          </a:prstGeom>
          <a:noFill/>
        </p:spPr>
        <p:txBody>
          <a:bodyPr wrap="none" rtlCol="0">
            <a:spAutoFit/>
          </a:bodyPr>
          <a:lstStyle/>
          <a:p>
            <a:pPr algn="ctr"/>
            <a:r>
              <a:rPr lang="fr-FR" sz="1600" b="1" dirty="0"/>
              <a:t>SG</a:t>
            </a:r>
          </a:p>
        </p:txBody>
      </p:sp>
      <p:sp>
        <p:nvSpPr>
          <p:cNvPr id="13" name="TextBox 12">
            <a:extLst>
              <a:ext uri="{FF2B5EF4-FFF2-40B4-BE49-F238E27FC236}">
                <a16:creationId xmlns:a16="http://schemas.microsoft.com/office/drawing/2014/main" xmlns="" id="{3F329BA3-5CB0-4ABB-812C-352C42D747D8}"/>
              </a:ext>
            </a:extLst>
          </p:cNvPr>
          <p:cNvSpPr txBox="1"/>
          <p:nvPr/>
        </p:nvSpPr>
        <p:spPr>
          <a:xfrm>
            <a:off x="2662414" y="4217709"/>
            <a:ext cx="469214" cy="330072"/>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fr-FR" sz="1200" dirty="0">
                <a:solidFill>
                  <a:srgbClr val="4D4D4D"/>
                </a:solidFill>
                <a:cs typeface="Arial" panose="020B0604020202020204" pitchFamily="34" charset="0"/>
              </a:rPr>
              <a:t>Mois</a:t>
            </a:r>
          </a:p>
        </p:txBody>
      </p:sp>
      <p:sp>
        <p:nvSpPr>
          <p:cNvPr id="14" name="TextBox 13">
            <a:extLst>
              <a:ext uri="{FF2B5EF4-FFF2-40B4-BE49-F238E27FC236}">
                <a16:creationId xmlns:a16="http://schemas.microsoft.com/office/drawing/2014/main" xmlns="" id="{19C31343-50CC-4900-AD6C-18A4F9F1CE9E}"/>
              </a:ext>
            </a:extLst>
          </p:cNvPr>
          <p:cNvSpPr txBox="1"/>
          <p:nvPr/>
        </p:nvSpPr>
        <p:spPr>
          <a:xfrm>
            <a:off x="-234117" y="4365360"/>
            <a:ext cx="1105566" cy="442035"/>
          </a:xfrm>
          <a:prstGeom prst="rect">
            <a:avLst/>
          </a:prstGeom>
          <a:noFill/>
        </p:spPr>
        <p:txBody>
          <a:bodyPr wrap="square" lIns="36000" tIns="36000" rIns="36000" bIns="36000" rtlCol="0" anchor="ctr" anchorCtr="0">
            <a:spAutoFit/>
          </a:bodyPr>
          <a:lstStyle/>
          <a:p>
            <a:pPr algn="r" fontAlgn="base">
              <a:spcBef>
                <a:spcPct val="0"/>
              </a:spcBef>
              <a:spcAft>
                <a:spcPct val="0"/>
              </a:spcAft>
            </a:pPr>
            <a:r>
              <a:rPr lang="fr-FR" sz="1200" dirty="0">
                <a:solidFill>
                  <a:srgbClr val="4D4D4D"/>
                </a:solidFill>
                <a:cs typeface="Arial" panose="020B0604020202020204" pitchFamily="34" charset="0"/>
              </a:rPr>
              <a:t>N</a:t>
            </a:r>
          </a:p>
          <a:p>
            <a:pPr algn="r" fontAlgn="base">
              <a:spcBef>
                <a:spcPct val="0"/>
              </a:spcBef>
              <a:spcAft>
                <a:spcPct val="0"/>
              </a:spcAft>
            </a:pPr>
            <a:endParaRPr lang="fr-FR" sz="1200" dirty="0">
              <a:solidFill>
                <a:srgbClr val="4D4D4D"/>
              </a:solidFill>
              <a:cs typeface="Arial" panose="020B0604020202020204" pitchFamily="34" charset="0"/>
            </a:endParaRPr>
          </a:p>
        </p:txBody>
      </p:sp>
      <p:sp>
        <p:nvSpPr>
          <p:cNvPr id="15" name="Freeform 21">
            <a:extLst>
              <a:ext uri="{FF2B5EF4-FFF2-40B4-BE49-F238E27FC236}">
                <a16:creationId xmlns:a16="http://schemas.microsoft.com/office/drawing/2014/main" xmlns="" id="{B949A6B3-A92B-4A64-B3D8-378DFC1B9150}"/>
              </a:ext>
            </a:extLst>
          </p:cNvPr>
          <p:cNvSpPr>
            <a:spLocks/>
          </p:cNvSpPr>
          <p:nvPr/>
        </p:nvSpPr>
        <p:spPr bwMode="auto">
          <a:xfrm>
            <a:off x="1079220" y="2360549"/>
            <a:ext cx="3308839" cy="163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 name="Line 6">
            <a:extLst>
              <a:ext uri="{FF2B5EF4-FFF2-40B4-BE49-F238E27FC236}">
                <a16:creationId xmlns:a16="http://schemas.microsoft.com/office/drawing/2014/main" xmlns="" id="{088B9171-B75E-4AA4-8217-7A14D4BAA078}"/>
              </a:ext>
            </a:extLst>
          </p:cNvPr>
          <p:cNvSpPr>
            <a:spLocks noChangeShapeType="1"/>
          </p:cNvSpPr>
          <p:nvPr/>
        </p:nvSpPr>
        <p:spPr bwMode="auto">
          <a:xfrm>
            <a:off x="1016414" y="2360548"/>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7" name="Line 7">
            <a:extLst>
              <a:ext uri="{FF2B5EF4-FFF2-40B4-BE49-F238E27FC236}">
                <a16:creationId xmlns:a16="http://schemas.microsoft.com/office/drawing/2014/main" xmlns="" id="{ECB45506-6F62-4328-9681-518DCA6FF4DF}"/>
              </a:ext>
            </a:extLst>
          </p:cNvPr>
          <p:cNvSpPr>
            <a:spLocks noChangeShapeType="1"/>
          </p:cNvSpPr>
          <p:nvPr/>
        </p:nvSpPr>
        <p:spPr bwMode="auto">
          <a:xfrm>
            <a:off x="1016414" y="2696399"/>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 name="Line 8">
            <a:extLst>
              <a:ext uri="{FF2B5EF4-FFF2-40B4-BE49-F238E27FC236}">
                <a16:creationId xmlns:a16="http://schemas.microsoft.com/office/drawing/2014/main" xmlns="" id="{B4369A55-7E8F-455F-8ED6-418B0810292C}"/>
              </a:ext>
            </a:extLst>
          </p:cNvPr>
          <p:cNvSpPr>
            <a:spLocks noChangeShapeType="1"/>
          </p:cNvSpPr>
          <p:nvPr/>
        </p:nvSpPr>
        <p:spPr bwMode="auto">
          <a:xfrm>
            <a:off x="1016414" y="3017173"/>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9" name="Line 9">
            <a:extLst>
              <a:ext uri="{FF2B5EF4-FFF2-40B4-BE49-F238E27FC236}">
                <a16:creationId xmlns:a16="http://schemas.microsoft.com/office/drawing/2014/main" xmlns="" id="{E071D92F-EECE-4029-9501-241FA05B1A0E}"/>
              </a:ext>
            </a:extLst>
          </p:cNvPr>
          <p:cNvSpPr>
            <a:spLocks noChangeShapeType="1"/>
          </p:cNvSpPr>
          <p:nvPr/>
        </p:nvSpPr>
        <p:spPr bwMode="auto">
          <a:xfrm>
            <a:off x="1016414" y="3348311"/>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 name="Line 10">
            <a:extLst>
              <a:ext uri="{FF2B5EF4-FFF2-40B4-BE49-F238E27FC236}">
                <a16:creationId xmlns:a16="http://schemas.microsoft.com/office/drawing/2014/main" xmlns="" id="{C9F0823D-5CA8-49B5-9202-7DB6C4BCD1FD}"/>
              </a:ext>
            </a:extLst>
          </p:cNvPr>
          <p:cNvSpPr>
            <a:spLocks noChangeShapeType="1"/>
          </p:cNvSpPr>
          <p:nvPr/>
        </p:nvSpPr>
        <p:spPr bwMode="auto">
          <a:xfrm>
            <a:off x="1016414" y="3672541"/>
            <a:ext cx="72000"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1" name="Line 11">
            <a:extLst>
              <a:ext uri="{FF2B5EF4-FFF2-40B4-BE49-F238E27FC236}">
                <a16:creationId xmlns:a16="http://schemas.microsoft.com/office/drawing/2014/main" xmlns="" id="{E0AC5EF4-6C69-483A-90E1-3E8D2C6A413A}"/>
              </a:ext>
            </a:extLst>
          </p:cNvPr>
          <p:cNvSpPr>
            <a:spLocks noChangeShapeType="1"/>
          </p:cNvSpPr>
          <p:nvPr/>
        </p:nvSpPr>
        <p:spPr bwMode="auto">
          <a:xfrm>
            <a:off x="1016414" y="4000227"/>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2" name="TextBox 21">
            <a:extLst>
              <a:ext uri="{FF2B5EF4-FFF2-40B4-BE49-F238E27FC236}">
                <a16:creationId xmlns:a16="http://schemas.microsoft.com/office/drawing/2014/main" xmlns="" id="{9E9106CA-B154-44B1-851D-70BCFF4E65EA}"/>
              </a:ext>
            </a:extLst>
          </p:cNvPr>
          <p:cNvSpPr txBox="1"/>
          <p:nvPr/>
        </p:nvSpPr>
        <p:spPr>
          <a:xfrm rot="16200000">
            <a:off x="-319021" y="2943398"/>
            <a:ext cx="1512200" cy="442035"/>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200" dirty="0">
                <a:solidFill>
                  <a:srgbClr val="4D4D4D"/>
                </a:solidFill>
                <a:cs typeface="Arial" panose="020B0604020202020204" pitchFamily="34" charset="0"/>
              </a:rPr>
              <a:t>Probabilité de survie</a:t>
            </a:r>
            <a:br>
              <a:rPr lang="fr-FR" sz="1200" dirty="0">
                <a:solidFill>
                  <a:srgbClr val="4D4D4D"/>
                </a:solidFill>
                <a:cs typeface="Arial" panose="020B0604020202020204" pitchFamily="34" charset="0"/>
              </a:rPr>
            </a:br>
            <a:r>
              <a:rPr lang="fr-FR" sz="1200" dirty="0">
                <a:solidFill>
                  <a:srgbClr val="4D4D4D"/>
                </a:solidFill>
                <a:cs typeface="Arial" panose="020B0604020202020204" pitchFamily="34" charset="0"/>
              </a:rPr>
              <a:t>sans progression</a:t>
            </a:r>
          </a:p>
        </p:txBody>
      </p:sp>
      <p:sp>
        <p:nvSpPr>
          <p:cNvPr id="23" name="TextBox 22">
            <a:extLst>
              <a:ext uri="{FF2B5EF4-FFF2-40B4-BE49-F238E27FC236}">
                <a16:creationId xmlns:a16="http://schemas.microsoft.com/office/drawing/2014/main" xmlns="" id="{4D3C515A-F759-4CEC-86CB-309095F2E67C}"/>
              </a:ext>
            </a:extLst>
          </p:cNvPr>
          <p:cNvSpPr txBox="1"/>
          <p:nvPr/>
        </p:nvSpPr>
        <p:spPr>
          <a:xfrm>
            <a:off x="722446" y="2230082"/>
            <a:ext cx="285902" cy="257369"/>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1,0</a:t>
            </a:r>
          </a:p>
        </p:txBody>
      </p:sp>
      <p:sp>
        <p:nvSpPr>
          <p:cNvPr id="24" name="TextBox 23">
            <a:extLst>
              <a:ext uri="{FF2B5EF4-FFF2-40B4-BE49-F238E27FC236}">
                <a16:creationId xmlns:a16="http://schemas.microsoft.com/office/drawing/2014/main" xmlns="" id="{2B392F97-8368-43B3-BEAF-83436162B5DB}"/>
              </a:ext>
            </a:extLst>
          </p:cNvPr>
          <p:cNvSpPr txBox="1"/>
          <p:nvPr/>
        </p:nvSpPr>
        <p:spPr>
          <a:xfrm>
            <a:off x="722448" y="2567176"/>
            <a:ext cx="285902" cy="257369"/>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0,8</a:t>
            </a:r>
          </a:p>
        </p:txBody>
      </p:sp>
      <p:sp>
        <p:nvSpPr>
          <p:cNvPr id="25" name="TextBox 24">
            <a:extLst>
              <a:ext uri="{FF2B5EF4-FFF2-40B4-BE49-F238E27FC236}">
                <a16:creationId xmlns:a16="http://schemas.microsoft.com/office/drawing/2014/main" xmlns="" id="{583204F2-940E-485F-8FDE-B0EFBCCAF3AE}"/>
              </a:ext>
            </a:extLst>
          </p:cNvPr>
          <p:cNvSpPr txBox="1"/>
          <p:nvPr/>
        </p:nvSpPr>
        <p:spPr>
          <a:xfrm>
            <a:off x="722448" y="2887802"/>
            <a:ext cx="285902" cy="257369"/>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0,6</a:t>
            </a:r>
          </a:p>
        </p:txBody>
      </p:sp>
      <p:sp>
        <p:nvSpPr>
          <p:cNvPr id="26" name="TextBox 25">
            <a:extLst>
              <a:ext uri="{FF2B5EF4-FFF2-40B4-BE49-F238E27FC236}">
                <a16:creationId xmlns:a16="http://schemas.microsoft.com/office/drawing/2014/main" xmlns="" id="{7174A578-7E43-4FAD-8D5E-5C97B70EC192}"/>
              </a:ext>
            </a:extLst>
          </p:cNvPr>
          <p:cNvSpPr txBox="1"/>
          <p:nvPr/>
        </p:nvSpPr>
        <p:spPr>
          <a:xfrm>
            <a:off x="722448" y="3218795"/>
            <a:ext cx="285902" cy="257369"/>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0,4</a:t>
            </a:r>
          </a:p>
        </p:txBody>
      </p:sp>
      <p:sp>
        <p:nvSpPr>
          <p:cNvPr id="27" name="TextBox 26">
            <a:extLst>
              <a:ext uri="{FF2B5EF4-FFF2-40B4-BE49-F238E27FC236}">
                <a16:creationId xmlns:a16="http://schemas.microsoft.com/office/drawing/2014/main" xmlns="" id="{9F672797-FA3B-46EB-A335-7D5063183C3A}"/>
              </a:ext>
            </a:extLst>
          </p:cNvPr>
          <p:cNvSpPr txBox="1"/>
          <p:nvPr/>
        </p:nvSpPr>
        <p:spPr>
          <a:xfrm>
            <a:off x="722448" y="3542876"/>
            <a:ext cx="285902" cy="257369"/>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0,2</a:t>
            </a:r>
          </a:p>
        </p:txBody>
      </p:sp>
      <p:sp>
        <p:nvSpPr>
          <p:cNvPr id="28" name="TextBox 27">
            <a:extLst>
              <a:ext uri="{FF2B5EF4-FFF2-40B4-BE49-F238E27FC236}">
                <a16:creationId xmlns:a16="http://schemas.microsoft.com/office/drawing/2014/main" xmlns="" id="{910628B1-D8A4-41B1-9325-F365854818D2}"/>
              </a:ext>
            </a:extLst>
          </p:cNvPr>
          <p:cNvSpPr txBox="1"/>
          <p:nvPr/>
        </p:nvSpPr>
        <p:spPr>
          <a:xfrm>
            <a:off x="850698" y="3870412"/>
            <a:ext cx="157663" cy="257369"/>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a:t>
            </a:r>
          </a:p>
        </p:txBody>
      </p:sp>
      <p:sp>
        <p:nvSpPr>
          <p:cNvPr id="29" name="Line 21">
            <a:extLst>
              <a:ext uri="{FF2B5EF4-FFF2-40B4-BE49-F238E27FC236}">
                <a16:creationId xmlns:a16="http://schemas.microsoft.com/office/drawing/2014/main" xmlns="" id="{BBB2A9F7-FC7E-4A1C-93E0-8E103CA181B2}"/>
              </a:ext>
            </a:extLst>
          </p:cNvPr>
          <p:cNvSpPr>
            <a:spLocks noChangeShapeType="1"/>
          </p:cNvSpPr>
          <p:nvPr/>
        </p:nvSpPr>
        <p:spPr bwMode="auto">
          <a:xfrm>
            <a:off x="1360644"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30" name="Line 19">
            <a:extLst>
              <a:ext uri="{FF2B5EF4-FFF2-40B4-BE49-F238E27FC236}">
                <a16:creationId xmlns:a16="http://schemas.microsoft.com/office/drawing/2014/main" xmlns="" id="{0D251D21-21D5-48EA-B3CD-D0AFD45F5D8E}"/>
              </a:ext>
            </a:extLst>
          </p:cNvPr>
          <p:cNvSpPr>
            <a:spLocks noChangeShapeType="1"/>
          </p:cNvSpPr>
          <p:nvPr/>
        </p:nvSpPr>
        <p:spPr bwMode="auto">
          <a:xfrm>
            <a:off x="1625906"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1" name="Line 21">
            <a:extLst>
              <a:ext uri="{FF2B5EF4-FFF2-40B4-BE49-F238E27FC236}">
                <a16:creationId xmlns:a16="http://schemas.microsoft.com/office/drawing/2014/main" xmlns="" id="{42D8C8BB-6B78-483E-AFC8-5759FF30E8A1}"/>
              </a:ext>
            </a:extLst>
          </p:cNvPr>
          <p:cNvSpPr>
            <a:spLocks noChangeShapeType="1"/>
          </p:cNvSpPr>
          <p:nvPr/>
        </p:nvSpPr>
        <p:spPr bwMode="auto">
          <a:xfrm>
            <a:off x="1898062"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32" name="Line 19">
            <a:extLst>
              <a:ext uri="{FF2B5EF4-FFF2-40B4-BE49-F238E27FC236}">
                <a16:creationId xmlns:a16="http://schemas.microsoft.com/office/drawing/2014/main" xmlns="" id="{771D5B33-D8CE-479D-883C-BC74384596D4}"/>
              </a:ext>
            </a:extLst>
          </p:cNvPr>
          <p:cNvSpPr>
            <a:spLocks noChangeShapeType="1"/>
          </p:cNvSpPr>
          <p:nvPr/>
        </p:nvSpPr>
        <p:spPr bwMode="auto">
          <a:xfrm>
            <a:off x="2179802"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3" name="Line 21">
            <a:extLst>
              <a:ext uri="{FF2B5EF4-FFF2-40B4-BE49-F238E27FC236}">
                <a16:creationId xmlns:a16="http://schemas.microsoft.com/office/drawing/2014/main" xmlns="" id="{029097D7-99F8-433E-8D31-F58B2659A4A2}"/>
              </a:ext>
            </a:extLst>
          </p:cNvPr>
          <p:cNvSpPr>
            <a:spLocks noChangeShapeType="1"/>
          </p:cNvSpPr>
          <p:nvPr/>
        </p:nvSpPr>
        <p:spPr bwMode="auto">
          <a:xfrm>
            <a:off x="2457445"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34" name="Line 19">
            <a:extLst>
              <a:ext uri="{FF2B5EF4-FFF2-40B4-BE49-F238E27FC236}">
                <a16:creationId xmlns:a16="http://schemas.microsoft.com/office/drawing/2014/main" xmlns="" id="{D0F17120-4014-4512-B18E-3B62F19EAD6E}"/>
              </a:ext>
            </a:extLst>
          </p:cNvPr>
          <p:cNvSpPr>
            <a:spLocks noChangeShapeType="1"/>
          </p:cNvSpPr>
          <p:nvPr/>
        </p:nvSpPr>
        <p:spPr bwMode="auto">
          <a:xfrm>
            <a:off x="4128939"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5" name="Line 21">
            <a:extLst>
              <a:ext uri="{FF2B5EF4-FFF2-40B4-BE49-F238E27FC236}">
                <a16:creationId xmlns:a16="http://schemas.microsoft.com/office/drawing/2014/main" xmlns="" id="{17BA6BE8-255A-4EA7-A173-A408997C0385}"/>
              </a:ext>
            </a:extLst>
          </p:cNvPr>
          <p:cNvSpPr>
            <a:spLocks noChangeShapeType="1"/>
          </p:cNvSpPr>
          <p:nvPr/>
        </p:nvSpPr>
        <p:spPr bwMode="auto">
          <a:xfrm>
            <a:off x="4395591"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36" name="Line 21">
            <a:extLst>
              <a:ext uri="{FF2B5EF4-FFF2-40B4-BE49-F238E27FC236}">
                <a16:creationId xmlns:a16="http://schemas.microsoft.com/office/drawing/2014/main" xmlns="" id="{139A20B4-3B78-41B5-8746-CFDFB4B4680E}"/>
              </a:ext>
            </a:extLst>
          </p:cNvPr>
          <p:cNvSpPr>
            <a:spLocks noChangeShapeType="1"/>
          </p:cNvSpPr>
          <p:nvPr/>
        </p:nvSpPr>
        <p:spPr bwMode="auto">
          <a:xfrm>
            <a:off x="1067421"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37" name="Line 21">
            <a:extLst>
              <a:ext uri="{FF2B5EF4-FFF2-40B4-BE49-F238E27FC236}">
                <a16:creationId xmlns:a16="http://schemas.microsoft.com/office/drawing/2014/main" xmlns="" id="{D9DC1653-D76E-4DBF-99A0-46D4A08B34B3}"/>
              </a:ext>
            </a:extLst>
          </p:cNvPr>
          <p:cNvSpPr>
            <a:spLocks noChangeShapeType="1"/>
          </p:cNvSpPr>
          <p:nvPr/>
        </p:nvSpPr>
        <p:spPr bwMode="auto">
          <a:xfrm>
            <a:off x="2747565"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38" name="Line 19">
            <a:extLst>
              <a:ext uri="{FF2B5EF4-FFF2-40B4-BE49-F238E27FC236}">
                <a16:creationId xmlns:a16="http://schemas.microsoft.com/office/drawing/2014/main" xmlns="" id="{38FF9601-577A-4CC6-AE67-7A8A17989E07}"/>
              </a:ext>
            </a:extLst>
          </p:cNvPr>
          <p:cNvSpPr>
            <a:spLocks noChangeShapeType="1"/>
          </p:cNvSpPr>
          <p:nvPr/>
        </p:nvSpPr>
        <p:spPr bwMode="auto">
          <a:xfrm>
            <a:off x="3043100"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9" name="Line 21">
            <a:extLst>
              <a:ext uri="{FF2B5EF4-FFF2-40B4-BE49-F238E27FC236}">
                <a16:creationId xmlns:a16="http://schemas.microsoft.com/office/drawing/2014/main" xmlns="" id="{CBE0C65E-9A15-4FF8-BEC0-8BEB5C76BEEB}"/>
              </a:ext>
            </a:extLst>
          </p:cNvPr>
          <p:cNvSpPr>
            <a:spLocks noChangeShapeType="1"/>
          </p:cNvSpPr>
          <p:nvPr/>
        </p:nvSpPr>
        <p:spPr bwMode="auto">
          <a:xfrm>
            <a:off x="3315261"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40" name="Line 19">
            <a:extLst>
              <a:ext uri="{FF2B5EF4-FFF2-40B4-BE49-F238E27FC236}">
                <a16:creationId xmlns:a16="http://schemas.microsoft.com/office/drawing/2014/main" xmlns="" id="{E4602DA6-5260-4B73-9FC4-B5018AA78A9C}"/>
              </a:ext>
            </a:extLst>
          </p:cNvPr>
          <p:cNvSpPr>
            <a:spLocks noChangeShapeType="1"/>
          </p:cNvSpPr>
          <p:nvPr/>
        </p:nvSpPr>
        <p:spPr bwMode="auto">
          <a:xfrm>
            <a:off x="3596997"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1" name="Line 21">
            <a:extLst>
              <a:ext uri="{FF2B5EF4-FFF2-40B4-BE49-F238E27FC236}">
                <a16:creationId xmlns:a16="http://schemas.microsoft.com/office/drawing/2014/main" xmlns="" id="{67410C73-5287-49F6-A688-14834456160B}"/>
              </a:ext>
            </a:extLst>
          </p:cNvPr>
          <p:cNvSpPr>
            <a:spLocks noChangeShapeType="1"/>
          </p:cNvSpPr>
          <p:nvPr/>
        </p:nvSpPr>
        <p:spPr bwMode="auto">
          <a:xfrm>
            <a:off x="3874643" y="4000016"/>
            <a:ext cx="0" cy="46306"/>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grpSp>
        <p:nvGrpSpPr>
          <p:cNvPr id="42" name="Group 41">
            <a:extLst>
              <a:ext uri="{FF2B5EF4-FFF2-40B4-BE49-F238E27FC236}">
                <a16:creationId xmlns:a16="http://schemas.microsoft.com/office/drawing/2014/main" xmlns="" id="{BE5AB23C-B830-4A1D-B541-572DCBBB2720}"/>
              </a:ext>
            </a:extLst>
          </p:cNvPr>
          <p:cNvGrpSpPr/>
          <p:nvPr/>
        </p:nvGrpSpPr>
        <p:grpSpPr>
          <a:xfrm>
            <a:off x="991120" y="4056313"/>
            <a:ext cx="3539533" cy="257369"/>
            <a:chOff x="1097508" y="4217617"/>
            <a:chExt cx="3273345" cy="320058"/>
          </a:xfrm>
        </p:grpSpPr>
        <p:sp>
          <p:nvSpPr>
            <p:cNvPr id="43" name="TextBox 42">
              <a:extLst>
                <a:ext uri="{FF2B5EF4-FFF2-40B4-BE49-F238E27FC236}">
                  <a16:creationId xmlns:a16="http://schemas.microsoft.com/office/drawing/2014/main" xmlns="" id="{0F74930D-410D-4FB8-96CC-ED5878550E05}"/>
                </a:ext>
              </a:extLst>
            </p:cNvPr>
            <p:cNvSpPr txBox="1"/>
            <p:nvPr/>
          </p:nvSpPr>
          <p:spPr>
            <a:xfrm>
              <a:off x="1097508" y="4217617"/>
              <a:ext cx="14580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0</a:t>
              </a:r>
            </a:p>
          </p:txBody>
        </p:sp>
        <p:sp>
          <p:nvSpPr>
            <p:cNvPr id="44" name="TextBox 43">
              <a:extLst>
                <a:ext uri="{FF2B5EF4-FFF2-40B4-BE49-F238E27FC236}">
                  <a16:creationId xmlns:a16="http://schemas.microsoft.com/office/drawing/2014/main" xmlns="" id="{BD03E57E-85FB-4447-B2AD-CC3ABB86148B}"/>
                </a:ext>
              </a:extLst>
            </p:cNvPr>
            <p:cNvSpPr txBox="1"/>
            <p:nvPr/>
          </p:nvSpPr>
          <p:spPr>
            <a:xfrm>
              <a:off x="1379052" y="4217617"/>
              <a:ext cx="14580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a:t>
              </a:r>
            </a:p>
          </p:txBody>
        </p:sp>
        <p:sp>
          <p:nvSpPr>
            <p:cNvPr id="45" name="TextBox 44">
              <a:extLst>
                <a:ext uri="{FF2B5EF4-FFF2-40B4-BE49-F238E27FC236}">
                  <a16:creationId xmlns:a16="http://schemas.microsoft.com/office/drawing/2014/main" xmlns="" id="{C69E137C-63DE-49FA-895E-7D6D6F636F4F}"/>
                </a:ext>
              </a:extLst>
            </p:cNvPr>
            <p:cNvSpPr txBox="1"/>
            <p:nvPr/>
          </p:nvSpPr>
          <p:spPr>
            <a:xfrm>
              <a:off x="1611655" y="4217617"/>
              <a:ext cx="14580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4</a:t>
              </a:r>
            </a:p>
          </p:txBody>
        </p:sp>
        <p:sp>
          <p:nvSpPr>
            <p:cNvPr id="46" name="TextBox 45">
              <a:extLst>
                <a:ext uri="{FF2B5EF4-FFF2-40B4-BE49-F238E27FC236}">
                  <a16:creationId xmlns:a16="http://schemas.microsoft.com/office/drawing/2014/main" xmlns="" id="{630D8415-F070-4F1E-95C9-01DA8BED3796}"/>
                </a:ext>
              </a:extLst>
            </p:cNvPr>
            <p:cNvSpPr txBox="1"/>
            <p:nvPr/>
          </p:nvSpPr>
          <p:spPr>
            <a:xfrm>
              <a:off x="1876048" y="4217617"/>
              <a:ext cx="14580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6</a:t>
              </a:r>
            </a:p>
          </p:txBody>
        </p:sp>
        <p:sp>
          <p:nvSpPr>
            <p:cNvPr id="47" name="TextBox 46">
              <a:extLst>
                <a:ext uri="{FF2B5EF4-FFF2-40B4-BE49-F238E27FC236}">
                  <a16:creationId xmlns:a16="http://schemas.microsoft.com/office/drawing/2014/main" xmlns="" id="{46FBDF34-63A1-4BB3-A4DD-0D0A67BCB1BA}"/>
                </a:ext>
              </a:extLst>
            </p:cNvPr>
            <p:cNvSpPr txBox="1"/>
            <p:nvPr/>
          </p:nvSpPr>
          <p:spPr>
            <a:xfrm>
              <a:off x="2129515" y="4217617"/>
              <a:ext cx="14580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8</a:t>
              </a:r>
            </a:p>
          </p:txBody>
        </p:sp>
        <p:sp>
          <p:nvSpPr>
            <p:cNvPr id="48" name="TextBox 47">
              <a:extLst>
                <a:ext uri="{FF2B5EF4-FFF2-40B4-BE49-F238E27FC236}">
                  <a16:creationId xmlns:a16="http://schemas.microsoft.com/office/drawing/2014/main" xmlns="" id="{DB69017C-7F3A-41E0-B5F0-088586610314}"/>
                </a:ext>
              </a:extLst>
            </p:cNvPr>
            <p:cNvSpPr txBox="1"/>
            <p:nvPr/>
          </p:nvSpPr>
          <p:spPr>
            <a:xfrm>
              <a:off x="2354080" y="4217617"/>
              <a:ext cx="22437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10</a:t>
              </a:r>
            </a:p>
          </p:txBody>
        </p:sp>
        <p:sp>
          <p:nvSpPr>
            <p:cNvPr id="49" name="TextBox 48">
              <a:extLst>
                <a:ext uri="{FF2B5EF4-FFF2-40B4-BE49-F238E27FC236}">
                  <a16:creationId xmlns:a16="http://schemas.microsoft.com/office/drawing/2014/main" xmlns="" id="{4AD3EF6B-DFC7-4E7B-AA5D-B8C1B66715FA}"/>
                </a:ext>
              </a:extLst>
            </p:cNvPr>
            <p:cNvSpPr txBox="1"/>
            <p:nvPr/>
          </p:nvSpPr>
          <p:spPr>
            <a:xfrm>
              <a:off x="3887160" y="4217617"/>
              <a:ext cx="22437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22</a:t>
              </a:r>
            </a:p>
          </p:txBody>
        </p:sp>
        <p:sp>
          <p:nvSpPr>
            <p:cNvPr id="50" name="TextBox 49">
              <a:extLst>
                <a:ext uri="{FF2B5EF4-FFF2-40B4-BE49-F238E27FC236}">
                  <a16:creationId xmlns:a16="http://schemas.microsoft.com/office/drawing/2014/main" xmlns="" id="{D1BB57DA-6A06-406D-8C7D-CFCBA20951A7}"/>
                </a:ext>
              </a:extLst>
            </p:cNvPr>
            <p:cNvSpPr txBox="1"/>
            <p:nvPr/>
          </p:nvSpPr>
          <p:spPr>
            <a:xfrm>
              <a:off x="4146478" y="4217617"/>
              <a:ext cx="22437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24</a:t>
              </a:r>
            </a:p>
          </p:txBody>
        </p:sp>
        <p:sp>
          <p:nvSpPr>
            <p:cNvPr id="51" name="TextBox 50">
              <a:extLst>
                <a:ext uri="{FF2B5EF4-FFF2-40B4-BE49-F238E27FC236}">
                  <a16:creationId xmlns:a16="http://schemas.microsoft.com/office/drawing/2014/main" xmlns="" id="{DBD3D04A-E59C-48F2-8FA5-47AB4E052212}"/>
                </a:ext>
              </a:extLst>
            </p:cNvPr>
            <p:cNvSpPr txBox="1"/>
            <p:nvPr/>
          </p:nvSpPr>
          <p:spPr>
            <a:xfrm>
              <a:off x="2622399" y="4217617"/>
              <a:ext cx="22437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12</a:t>
              </a:r>
            </a:p>
          </p:txBody>
        </p:sp>
        <p:sp>
          <p:nvSpPr>
            <p:cNvPr id="52" name="TextBox 51">
              <a:extLst>
                <a:ext uri="{FF2B5EF4-FFF2-40B4-BE49-F238E27FC236}">
                  <a16:creationId xmlns:a16="http://schemas.microsoft.com/office/drawing/2014/main" xmlns="" id="{583828DD-D8FC-4DD7-A2DD-7CB3EC09DBF9}"/>
                </a:ext>
              </a:extLst>
            </p:cNvPr>
            <p:cNvSpPr txBox="1"/>
            <p:nvPr/>
          </p:nvSpPr>
          <p:spPr>
            <a:xfrm>
              <a:off x="2882993" y="4217617"/>
              <a:ext cx="22437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14</a:t>
              </a:r>
            </a:p>
          </p:txBody>
        </p:sp>
        <p:sp>
          <p:nvSpPr>
            <p:cNvPr id="53" name="TextBox 52">
              <a:extLst>
                <a:ext uri="{FF2B5EF4-FFF2-40B4-BE49-F238E27FC236}">
                  <a16:creationId xmlns:a16="http://schemas.microsoft.com/office/drawing/2014/main" xmlns="" id="{13FFF081-30D8-4683-8572-4163FC66F3A3}"/>
                </a:ext>
              </a:extLst>
            </p:cNvPr>
            <p:cNvSpPr txBox="1"/>
            <p:nvPr/>
          </p:nvSpPr>
          <p:spPr>
            <a:xfrm>
              <a:off x="3147376" y="4217617"/>
              <a:ext cx="22437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16</a:t>
              </a:r>
            </a:p>
          </p:txBody>
        </p:sp>
        <p:sp>
          <p:nvSpPr>
            <p:cNvPr id="54" name="TextBox 53">
              <a:extLst>
                <a:ext uri="{FF2B5EF4-FFF2-40B4-BE49-F238E27FC236}">
                  <a16:creationId xmlns:a16="http://schemas.microsoft.com/office/drawing/2014/main" xmlns="" id="{0F4486BB-C8BF-46C5-A161-F982E9B0353E}"/>
                </a:ext>
              </a:extLst>
            </p:cNvPr>
            <p:cNvSpPr txBox="1"/>
            <p:nvPr/>
          </p:nvSpPr>
          <p:spPr>
            <a:xfrm>
              <a:off x="3400852" y="4217617"/>
              <a:ext cx="22437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18</a:t>
              </a:r>
            </a:p>
          </p:txBody>
        </p:sp>
        <p:sp>
          <p:nvSpPr>
            <p:cNvPr id="55" name="TextBox 54">
              <a:extLst>
                <a:ext uri="{FF2B5EF4-FFF2-40B4-BE49-F238E27FC236}">
                  <a16:creationId xmlns:a16="http://schemas.microsoft.com/office/drawing/2014/main" xmlns="" id="{9CD699A6-E4C5-4411-99A3-9DDC889A3B26}"/>
                </a:ext>
              </a:extLst>
            </p:cNvPr>
            <p:cNvSpPr txBox="1"/>
            <p:nvPr/>
          </p:nvSpPr>
          <p:spPr>
            <a:xfrm>
              <a:off x="3664704" y="4217617"/>
              <a:ext cx="224375"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20</a:t>
              </a:r>
            </a:p>
          </p:txBody>
        </p:sp>
      </p:grpSp>
      <p:cxnSp>
        <p:nvCxnSpPr>
          <p:cNvPr id="56" name="Straight Connector 55">
            <a:extLst>
              <a:ext uri="{FF2B5EF4-FFF2-40B4-BE49-F238E27FC236}">
                <a16:creationId xmlns:a16="http://schemas.microsoft.com/office/drawing/2014/main" xmlns="" id="{FBE78AEA-6BBE-4ED2-9E45-B2B1DC3D07BE}"/>
              </a:ext>
            </a:extLst>
          </p:cNvPr>
          <p:cNvCxnSpPr>
            <a:cxnSpLocks/>
          </p:cNvCxnSpPr>
          <p:nvPr/>
        </p:nvCxnSpPr>
        <p:spPr>
          <a:xfrm>
            <a:off x="1079219" y="3181373"/>
            <a:ext cx="3311806"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xmlns="" id="{2AF9AEF0-C555-4A60-B672-CDB914A4846F}"/>
              </a:ext>
            </a:extLst>
          </p:cNvPr>
          <p:cNvGrpSpPr/>
          <p:nvPr/>
        </p:nvGrpSpPr>
        <p:grpSpPr>
          <a:xfrm>
            <a:off x="632726" y="4524389"/>
            <a:ext cx="3850908" cy="276999"/>
            <a:chOff x="813701" y="4135198"/>
            <a:chExt cx="3850908" cy="276999"/>
          </a:xfrm>
        </p:grpSpPr>
        <p:grpSp>
          <p:nvGrpSpPr>
            <p:cNvPr id="58" name="Group 57">
              <a:extLst>
                <a:ext uri="{FF2B5EF4-FFF2-40B4-BE49-F238E27FC236}">
                  <a16:creationId xmlns:a16="http://schemas.microsoft.com/office/drawing/2014/main" xmlns="" id="{9B61D052-6BD9-4D7A-94FA-221597829A08}"/>
                </a:ext>
              </a:extLst>
            </p:cNvPr>
            <p:cNvGrpSpPr/>
            <p:nvPr/>
          </p:nvGrpSpPr>
          <p:grpSpPr>
            <a:xfrm>
              <a:off x="1082600" y="4145015"/>
              <a:ext cx="3582009" cy="257369"/>
              <a:chOff x="1018939" y="4217617"/>
              <a:chExt cx="3312627" cy="320058"/>
            </a:xfrm>
          </p:grpSpPr>
          <p:sp>
            <p:nvSpPr>
              <p:cNvPr id="60" name="TextBox 59">
                <a:extLst>
                  <a:ext uri="{FF2B5EF4-FFF2-40B4-BE49-F238E27FC236}">
                    <a16:creationId xmlns:a16="http://schemas.microsoft.com/office/drawing/2014/main" xmlns="" id="{07B1C737-B25B-4D0F-B854-A4EEBBFD22D9}"/>
                  </a:ext>
                </a:extLst>
              </p:cNvPr>
              <p:cNvSpPr txBox="1"/>
              <p:nvPr/>
            </p:nvSpPr>
            <p:spPr>
              <a:xfrm>
                <a:off x="1018939" y="4217617"/>
                <a:ext cx="302946"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107</a:t>
                </a:r>
              </a:p>
            </p:txBody>
          </p:sp>
          <p:sp>
            <p:nvSpPr>
              <p:cNvPr id="61" name="TextBox 60">
                <a:extLst>
                  <a:ext uri="{FF2B5EF4-FFF2-40B4-BE49-F238E27FC236}">
                    <a16:creationId xmlns:a16="http://schemas.microsoft.com/office/drawing/2014/main" xmlns="" id="{96251CDC-3B7F-47CD-8C8C-CAF0445330C5}"/>
                  </a:ext>
                </a:extLst>
              </p:cNvPr>
              <p:cNvSpPr txBox="1"/>
              <p:nvPr/>
            </p:nvSpPr>
            <p:spPr>
              <a:xfrm>
                <a:off x="1339768" y="4217617"/>
                <a:ext cx="22437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88</a:t>
                </a:r>
              </a:p>
            </p:txBody>
          </p:sp>
          <p:sp>
            <p:nvSpPr>
              <p:cNvPr id="62" name="TextBox 61">
                <a:extLst>
                  <a:ext uri="{FF2B5EF4-FFF2-40B4-BE49-F238E27FC236}">
                    <a16:creationId xmlns:a16="http://schemas.microsoft.com/office/drawing/2014/main" xmlns="" id="{7E8F9D59-57AC-4767-8CE8-8E4E2EA4C90E}"/>
                  </a:ext>
                </a:extLst>
              </p:cNvPr>
              <p:cNvSpPr txBox="1"/>
              <p:nvPr/>
            </p:nvSpPr>
            <p:spPr>
              <a:xfrm>
                <a:off x="1572370" y="4217617"/>
                <a:ext cx="22437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76</a:t>
                </a:r>
              </a:p>
            </p:txBody>
          </p:sp>
          <p:sp>
            <p:nvSpPr>
              <p:cNvPr id="63" name="TextBox 62">
                <a:extLst>
                  <a:ext uri="{FF2B5EF4-FFF2-40B4-BE49-F238E27FC236}">
                    <a16:creationId xmlns:a16="http://schemas.microsoft.com/office/drawing/2014/main" xmlns="" id="{4070F4CE-8456-4A81-BDC1-1288DF714EBC}"/>
                  </a:ext>
                </a:extLst>
              </p:cNvPr>
              <p:cNvSpPr txBox="1"/>
              <p:nvPr/>
            </p:nvSpPr>
            <p:spPr>
              <a:xfrm>
                <a:off x="1836764" y="4217617"/>
                <a:ext cx="22437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61</a:t>
                </a:r>
              </a:p>
            </p:txBody>
          </p:sp>
          <p:sp>
            <p:nvSpPr>
              <p:cNvPr id="64" name="TextBox 63">
                <a:extLst>
                  <a:ext uri="{FF2B5EF4-FFF2-40B4-BE49-F238E27FC236}">
                    <a16:creationId xmlns:a16="http://schemas.microsoft.com/office/drawing/2014/main" xmlns="" id="{4E4F6455-9A79-408C-968A-43C1D84DFA43}"/>
                  </a:ext>
                </a:extLst>
              </p:cNvPr>
              <p:cNvSpPr txBox="1"/>
              <p:nvPr/>
            </p:nvSpPr>
            <p:spPr>
              <a:xfrm>
                <a:off x="2090231" y="4217617"/>
                <a:ext cx="22437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37</a:t>
                </a:r>
              </a:p>
            </p:txBody>
          </p:sp>
          <p:sp>
            <p:nvSpPr>
              <p:cNvPr id="65" name="TextBox 64">
                <a:extLst>
                  <a:ext uri="{FF2B5EF4-FFF2-40B4-BE49-F238E27FC236}">
                    <a16:creationId xmlns:a16="http://schemas.microsoft.com/office/drawing/2014/main" xmlns="" id="{316E9692-FFFE-4404-BB64-FB9F798570E3}"/>
                  </a:ext>
                </a:extLst>
              </p:cNvPr>
              <p:cNvSpPr txBox="1"/>
              <p:nvPr/>
            </p:nvSpPr>
            <p:spPr>
              <a:xfrm>
                <a:off x="2354080" y="4217617"/>
                <a:ext cx="22437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22</a:t>
                </a:r>
              </a:p>
            </p:txBody>
          </p:sp>
          <p:sp>
            <p:nvSpPr>
              <p:cNvPr id="66" name="TextBox 65">
                <a:extLst>
                  <a:ext uri="{FF2B5EF4-FFF2-40B4-BE49-F238E27FC236}">
                    <a16:creationId xmlns:a16="http://schemas.microsoft.com/office/drawing/2014/main" xmlns="" id="{C6432342-88B7-4CD7-A642-672291F67634}"/>
                  </a:ext>
                </a:extLst>
              </p:cNvPr>
              <p:cNvSpPr txBox="1"/>
              <p:nvPr/>
            </p:nvSpPr>
            <p:spPr>
              <a:xfrm>
                <a:off x="3926445" y="4217617"/>
                <a:ext cx="14580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1</a:t>
                </a:r>
              </a:p>
            </p:txBody>
          </p:sp>
          <p:sp>
            <p:nvSpPr>
              <p:cNvPr id="67" name="TextBox 66">
                <a:extLst>
                  <a:ext uri="{FF2B5EF4-FFF2-40B4-BE49-F238E27FC236}">
                    <a16:creationId xmlns:a16="http://schemas.microsoft.com/office/drawing/2014/main" xmlns="" id="{32C1078A-FC0E-4B90-A9E5-2CFB42E2CB0A}"/>
                  </a:ext>
                </a:extLst>
              </p:cNvPr>
              <p:cNvSpPr txBox="1"/>
              <p:nvPr/>
            </p:nvSpPr>
            <p:spPr>
              <a:xfrm>
                <a:off x="4185761" y="4217617"/>
                <a:ext cx="14580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0</a:t>
                </a:r>
              </a:p>
            </p:txBody>
          </p:sp>
          <p:sp>
            <p:nvSpPr>
              <p:cNvPr id="68" name="TextBox 67">
                <a:extLst>
                  <a:ext uri="{FF2B5EF4-FFF2-40B4-BE49-F238E27FC236}">
                    <a16:creationId xmlns:a16="http://schemas.microsoft.com/office/drawing/2014/main" xmlns="" id="{E48A61E4-70F7-4A0A-85AD-E2857E050ED4}"/>
                  </a:ext>
                </a:extLst>
              </p:cNvPr>
              <p:cNvSpPr txBox="1"/>
              <p:nvPr/>
            </p:nvSpPr>
            <p:spPr>
              <a:xfrm>
                <a:off x="2622399" y="4217617"/>
                <a:ext cx="22437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14</a:t>
                </a:r>
              </a:p>
            </p:txBody>
          </p:sp>
          <p:sp>
            <p:nvSpPr>
              <p:cNvPr id="69" name="TextBox 68">
                <a:extLst>
                  <a:ext uri="{FF2B5EF4-FFF2-40B4-BE49-F238E27FC236}">
                    <a16:creationId xmlns:a16="http://schemas.microsoft.com/office/drawing/2014/main" xmlns="" id="{0C4DB962-7A30-4B1B-A328-297819634918}"/>
                  </a:ext>
                </a:extLst>
              </p:cNvPr>
              <p:cNvSpPr txBox="1"/>
              <p:nvPr/>
            </p:nvSpPr>
            <p:spPr>
              <a:xfrm>
                <a:off x="2888270" y="4217617"/>
                <a:ext cx="213820"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11</a:t>
                </a:r>
              </a:p>
            </p:txBody>
          </p:sp>
          <p:sp>
            <p:nvSpPr>
              <p:cNvPr id="70" name="TextBox 69">
                <a:extLst>
                  <a:ext uri="{FF2B5EF4-FFF2-40B4-BE49-F238E27FC236}">
                    <a16:creationId xmlns:a16="http://schemas.microsoft.com/office/drawing/2014/main" xmlns="" id="{A4158BE1-B560-4258-8495-9CF5295068FC}"/>
                  </a:ext>
                </a:extLst>
              </p:cNvPr>
              <p:cNvSpPr txBox="1"/>
              <p:nvPr/>
            </p:nvSpPr>
            <p:spPr>
              <a:xfrm>
                <a:off x="3186660" y="4217617"/>
                <a:ext cx="14580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7</a:t>
                </a:r>
              </a:p>
            </p:txBody>
          </p:sp>
          <p:sp>
            <p:nvSpPr>
              <p:cNvPr id="71" name="TextBox 70">
                <a:extLst>
                  <a:ext uri="{FF2B5EF4-FFF2-40B4-BE49-F238E27FC236}">
                    <a16:creationId xmlns:a16="http://schemas.microsoft.com/office/drawing/2014/main" xmlns="" id="{A9D15CBD-B5EF-499F-AD58-CEB34168BAEF}"/>
                  </a:ext>
                </a:extLst>
              </p:cNvPr>
              <p:cNvSpPr txBox="1"/>
              <p:nvPr/>
            </p:nvSpPr>
            <p:spPr>
              <a:xfrm>
                <a:off x="3440136" y="4217617"/>
                <a:ext cx="14580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4</a:t>
                </a:r>
              </a:p>
            </p:txBody>
          </p:sp>
          <p:sp>
            <p:nvSpPr>
              <p:cNvPr id="72" name="TextBox 71">
                <a:extLst>
                  <a:ext uri="{FF2B5EF4-FFF2-40B4-BE49-F238E27FC236}">
                    <a16:creationId xmlns:a16="http://schemas.microsoft.com/office/drawing/2014/main" xmlns="" id="{6B05863D-1527-4937-A0D7-B456C027AFC0}"/>
                  </a:ext>
                </a:extLst>
              </p:cNvPr>
              <p:cNvSpPr txBox="1"/>
              <p:nvPr/>
            </p:nvSpPr>
            <p:spPr>
              <a:xfrm>
                <a:off x="3703988" y="4217617"/>
                <a:ext cx="14580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2</a:t>
                </a:r>
              </a:p>
            </p:txBody>
          </p:sp>
        </p:grpSp>
        <p:sp>
          <p:nvSpPr>
            <p:cNvPr id="59" name="TextBox 58">
              <a:extLst>
                <a:ext uri="{FF2B5EF4-FFF2-40B4-BE49-F238E27FC236}">
                  <a16:creationId xmlns:a16="http://schemas.microsoft.com/office/drawing/2014/main" xmlns="" id="{A91A412F-AE0D-4BF3-A9C3-53EF19C21E34}"/>
                </a:ext>
              </a:extLst>
            </p:cNvPr>
            <p:cNvSpPr txBox="1"/>
            <p:nvPr/>
          </p:nvSpPr>
          <p:spPr>
            <a:xfrm>
              <a:off x="813701" y="4135198"/>
              <a:ext cx="287258" cy="276999"/>
            </a:xfrm>
            <a:prstGeom prst="rect">
              <a:avLst/>
            </a:prstGeom>
            <a:noFill/>
          </p:spPr>
          <p:txBody>
            <a:bodyPr wrap="none" rtlCol="0">
              <a:spAutoFit/>
            </a:bodyPr>
            <a:lstStyle/>
            <a:p>
              <a:pPr algn="r"/>
              <a:r>
                <a:rPr lang="fr-FR" sz="1200" dirty="0">
                  <a:solidFill>
                    <a:schemeClr val="accent5"/>
                  </a:solidFill>
                </a:rPr>
                <a:t>A</a:t>
              </a:r>
            </a:p>
          </p:txBody>
        </p:sp>
      </p:grpSp>
      <p:grpSp>
        <p:nvGrpSpPr>
          <p:cNvPr id="73" name="Group 72">
            <a:extLst>
              <a:ext uri="{FF2B5EF4-FFF2-40B4-BE49-F238E27FC236}">
                <a16:creationId xmlns:a16="http://schemas.microsoft.com/office/drawing/2014/main" xmlns="" id="{3A42F7C6-449A-4C80-A98A-38C2E3450CFC}"/>
              </a:ext>
            </a:extLst>
          </p:cNvPr>
          <p:cNvGrpSpPr/>
          <p:nvPr/>
        </p:nvGrpSpPr>
        <p:grpSpPr>
          <a:xfrm>
            <a:off x="589445" y="4761769"/>
            <a:ext cx="3894189" cy="276999"/>
            <a:chOff x="770420" y="4375753"/>
            <a:chExt cx="3894189" cy="276999"/>
          </a:xfrm>
        </p:grpSpPr>
        <p:grpSp>
          <p:nvGrpSpPr>
            <p:cNvPr id="74" name="Group 73">
              <a:extLst>
                <a:ext uri="{FF2B5EF4-FFF2-40B4-BE49-F238E27FC236}">
                  <a16:creationId xmlns:a16="http://schemas.microsoft.com/office/drawing/2014/main" xmlns="" id="{855BD6E4-A860-494B-9D48-A6CF28D9B5C9}"/>
                </a:ext>
              </a:extLst>
            </p:cNvPr>
            <p:cNvGrpSpPr/>
            <p:nvPr/>
          </p:nvGrpSpPr>
          <p:grpSpPr>
            <a:xfrm>
              <a:off x="1103437" y="4385570"/>
              <a:ext cx="3561172" cy="257369"/>
              <a:chOff x="1038210" y="4217617"/>
              <a:chExt cx="3293357" cy="320058"/>
            </a:xfrm>
          </p:grpSpPr>
          <p:sp>
            <p:nvSpPr>
              <p:cNvPr id="76" name="TextBox 75">
                <a:extLst>
                  <a:ext uri="{FF2B5EF4-FFF2-40B4-BE49-F238E27FC236}">
                    <a16:creationId xmlns:a16="http://schemas.microsoft.com/office/drawing/2014/main" xmlns="" id="{0FF841C5-4E83-4535-854F-9C9C76F677AF}"/>
                  </a:ext>
                </a:extLst>
              </p:cNvPr>
              <p:cNvSpPr txBox="1"/>
              <p:nvPr/>
            </p:nvSpPr>
            <p:spPr>
              <a:xfrm>
                <a:off x="1038210" y="4217617"/>
                <a:ext cx="264401"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20</a:t>
                </a:r>
              </a:p>
            </p:txBody>
          </p:sp>
          <p:sp>
            <p:nvSpPr>
              <p:cNvPr id="77" name="TextBox 76">
                <a:extLst>
                  <a:ext uri="{FF2B5EF4-FFF2-40B4-BE49-F238E27FC236}">
                    <a16:creationId xmlns:a16="http://schemas.microsoft.com/office/drawing/2014/main" xmlns="" id="{B00DF7A8-2D22-4501-9858-F11E13ACA355}"/>
                  </a:ext>
                </a:extLst>
              </p:cNvPr>
              <p:cNvSpPr txBox="1"/>
              <p:nvPr/>
            </p:nvSpPr>
            <p:spPr>
              <a:xfrm>
                <a:off x="1359039"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9</a:t>
                </a:r>
              </a:p>
            </p:txBody>
          </p:sp>
          <p:sp>
            <p:nvSpPr>
              <p:cNvPr id="78" name="TextBox 77">
                <a:extLst>
                  <a:ext uri="{FF2B5EF4-FFF2-40B4-BE49-F238E27FC236}">
                    <a16:creationId xmlns:a16="http://schemas.microsoft.com/office/drawing/2014/main" xmlns="" id="{3C614FC1-1981-47E3-BC3B-77F054E91B86}"/>
                  </a:ext>
                </a:extLst>
              </p:cNvPr>
              <p:cNvSpPr txBox="1"/>
              <p:nvPr/>
            </p:nvSpPr>
            <p:spPr>
              <a:xfrm>
                <a:off x="1591641"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6</a:t>
                </a:r>
              </a:p>
            </p:txBody>
          </p:sp>
          <p:sp>
            <p:nvSpPr>
              <p:cNvPr id="79" name="TextBox 78">
                <a:extLst>
                  <a:ext uri="{FF2B5EF4-FFF2-40B4-BE49-F238E27FC236}">
                    <a16:creationId xmlns:a16="http://schemas.microsoft.com/office/drawing/2014/main" xmlns="" id="{BEA92AC5-F654-4605-892B-BA6B7E22990D}"/>
                  </a:ext>
                </a:extLst>
              </p:cNvPr>
              <p:cNvSpPr txBox="1"/>
              <p:nvPr/>
            </p:nvSpPr>
            <p:spPr>
              <a:xfrm>
                <a:off x="1856036"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4</a:t>
                </a:r>
              </a:p>
            </p:txBody>
          </p:sp>
          <p:sp>
            <p:nvSpPr>
              <p:cNvPr id="80" name="TextBox 79">
                <a:extLst>
                  <a:ext uri="{FF2B5EF4-FFF2-40B4-BE49-F238E27FC236}">
                    <a16:creationId xmlns:a16="http://schemas.microsoft.com/office/drawing/2014/main" xmlns="" id="{A2D1EE06-8D8F-44E4-BC55-F997EA4EBEA8}"/>
                  </a:ext>
                </a:extLst>
              </p:cNvPr>
              <p:cNvSpPr txBox="1"/>
              <p:nvPr/>
            </p:nvSpPr>
            <p:spPr>
              <a:xfrm>
                <a:off x="2109503"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2</a:t>
                </a:r>
              </a:p>
            </p:txBody>
          </p:sp>
          <p:sp>
            <p:nvSpPr>
              <p:cNvPr id="81" name="TextBox 80">
                <a:extLst>
                  <a:ext uri="{FF2B5EF4-FFF2-40B4-BE49-F238E27FC236}">
                    <a16:creationId xmlns:a16="http://schemas.microsoft.com/office/drawing/2014/main" xmlns="" id="{0C3F37F1-62FF-4E13-8DA9-F494A1E5FFA4}"/>
                  </a:ext>
                </a:extLst>
              </p:cNvPr>
              <p:cNvSpPr txBox="1"/>
              <p:nvPr/>
            </p:nvSpPr>
            <p:spPr>
              <a:xfrm>
                <a:off x="2373352"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0</a:t>
                </a:r>
              </a:p>
            </p:txBody>
          </p:sp>
          <p:sp>
            <p:nvSpPr>
              <p:cNvPr id="82" name="TextBox 81">
                <a:extLst>
                  <a:ext uri="{FF2B5EF4-FFF2-40B4-BE49-F238E27FC236}">
                    <a16:creationId xmlns:a16="http://schemas.microsoft.com/office/drawing/2014/main" xmlns="" id="{884FFF01-01E0-463E-B274-DC4AC6D82BF6}"/>
                  </a:ext>
                </a:extLst>
              </p:cNvPr>
              <p:cNvSpPr txBox="1"/>
              <p:nvPr/>
            </p:nvSpPr>
            <p:spPr>
              <a:xfrm>
                <a:off x="3906432"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0</a:t>
                </a:r>
              </a:p>
            </p:txBody>
          </p:sp>
          <p:sp>
            <p:nvSpPr>
              <p:cNvPr id="83" name="TextBox 82">
                <a:extLst>
                  <a:ext uri="{FF2B5EF4-FFF2-40B4-BE49-F238E27FC236}">
                    <a16:creationId xmlns:a16="http://schemas.microsoft.com/office/drawing/2014/main" xmlns="" id="{4731CA98-E4DF-47F5-840B-972CF66E678B}"/>
                  </a:ext>
                </a:extLst>
              </p:cNvPr>
              <p:cNvSpPr txBox="1"/>
              <p:nvPr/>
            </p:nvSpPr>
            <p:spPr>
              <a:xfrm>
                <a:off x="4185762" y="4217617"/>
                <a:ext cx="145805"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0</a:t>
                </a:r>
              </a:p>
            </p:txBody>
          </p:sp>
          <p:sp>
            <p:nvSpPr>
              <p:cNvPr id="84" name="TextBox 83">
                <a:extLst>
                  <a:ext uri="{FF2B5EF4-FFF2-40B4-BE49-F238E27FC236}">
                    <a16:creationId xmlns:a16="http://schemas.microsoft.com/office/drawing/2014/main" xmlns="" id="{57D0A7CC-7E9B-43F3-9AA8-85ACB590D817}"/>
                  </a:ext>
                </a:extLst>
              </p:cNvPr>
              <p:cNvSpPr txBox="1"/>
              <p:nvPr/>
            </p:nvSpPr>
            <p:spPr>
              <a:xfrm>
                <a:off x="2641670"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0</a:t>
                </a:r>
              </a:p>
            </p:txBody>
          </p:sp>
          <p:sp>
            <p:nvSpPr>
              <p:cNvPr id="85" name="TextBox 84">
                <a:extLst>
                  <a:ext uri="{FF2B5EF4-FFF2-40B4-BE49-F238E27FC236}">
                    <a16:creationId xmlns:a16="http://schemas.microsoft.com/office/drawing/2014/main" xmlns="" id="{D3DE8E08-B659-4CC3-8ABC-227D8BB17BC7}"/>
                  </a:ext>
                </a:extLst>
              </p:cNvPr>
              <p:cNvSpPr txBox="1"/>
              <p:nvPr/>
            </p:nvSpPr>
            <p:spPr>
              <a:xfrm>
                <a:off x="2902265"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0</a:t>
                </a:r>
              </a:p>
            </p:txBody>
          </p:sp>
          <p:sp>
            <p:nvSpPr>
              <p:cNvPr id="86" name="TextBox 85">
                <a:extLst>
                  <a:ext uri="{FF2B5EF4-FFF2-40B4-BE49-F238E27FC236}">
                    <a16:creationId xmlns:a16="http://schemas.microsoft.com/office/drawing/2014/main" xmlns="" id="{7065A1D9-6DC8-4602-8701-D5F51A2953A5}"/>
                  </a:ext>
                </a:extLst>
              </p:cNvPr>
              <p:cNvSpPr txBox="1"/>
              <p:nvPr/>
            </p:nvSpPr>
            <p:spPr>
              <a:xfrm>
                <a:off x="3166648"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0</a:t>
                </a:r>
              </a:p>
            </p:txBody>
          </p:sp>
          <p:sp>
            <p:nvSpPr>
              <p:cNvPr id="87" name="TextBox 86">
                <a:extLst>
                  <a:ext uri="{FF2B5EF4-FFF2-40B4-BE49-F238E27FC236}">
                    <a16:creationId xmlns:a16="http://schemas.microsoft.com/office/drawing/2014/main" xmlns="" id="{00FD7C15-CECF-4584-A895-1D067A1720CD}"/>
                  </a:ext>
                </a:extLst>
              </p:cNvPr>
              <p:cNvSpPr txBox="1"/>
              <p:nvPr/>
            </p:nvSpPr>
            <p:spPr>
              <a:xfrm>
                <a:off x="3420123"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0</a:t>
                </a:r>
              </a:p>
            </p:txBody>
          </p:sp>
          <p:sp>
            <p:nvSpPr>
              <p:cNvPr id="88" name="TextBox 87">
                <a:extLst>
                  <a:ext uri="{FF2B5EF4-FFF2-40B4-BE49-F238E27FC236}">
                    <a16:creationId xmlns:a16="http://schemas.microsoft.com/office/drawing/2014/main" xmlns="" id="{A40477D6-9A80-4564-9496-9DE34309CBF9}"/>
                  </a:ext>
                </a:extLst>
              </p:cNvPr>
              <p:cNvSpPr txBox="1"/>
              <p:nvPr/>
            </p:nvSpPr>
            <p:spPr>
              <a:xfrm>
                <a:off x="3683975"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0</a:t>
                </a:r>
              </a:p>
            </p:txBody>
          </p:sp>
        </p:grpSp>
        <p:sp>
          <p:nvSpPr>
            <p:cNvPr id="75" name="TextBox 74">
              <a:extLst>
                <a:ext uri="{FF2B5EF4-FFF2-40B4-BE49-F238E27FC236}">
                  <a16:creationId xmlns:a16="http://schemas.microsoft.com/office/drawing/2014/main" xmlns="" id="{4C155F93-0B28-4476-88EF-2FB9B00C1B4C}"/>
                </a:ext>
              </a:extLst>
            </p:cNvPr>
            <p:cNvSpPr txBox="1"/>
            <p:nvPr/>
          </p:nvSpPr>
          <p:spPr>
            <a:xfrm>
              <a:off x="770420" y="4375753"/>
              <a:ext cx="330539" cy="276999"/>
            </a:xfrm>
            <a:prstGeom prst="rect">
              <a:avLst/>
            </a:prstGeom>
            <a:noFill/>
          </p:spPr>
          <p:txBody>
            <a:bodyPr wrap="none" rtlCol="0">
              <a:spAutoFit/>
            </a:bodyPr>
            <a:lstStyle/>
            <a:p>
              <a:pPr algn="r"/>
              <a:r>
                <a:rPr lang="fr-FR" sz="1200" dirty="0">
                  <a:solidFill>
                    <a:schemeClr val="accent4"/>
                  </a:solidFill>
                </a:rPr>
                <a:t> B</a:t>
              </a:r>
            </a:p>
          </p:txBody>
        </p:sp>
      </p:grpSp>
      <p:grpSp>
        <p:nvGrpSpPr>
          <p:cNvPr id="89" name="Group 88">
            <a:extLst>
              <a:ext uri="{FF2B5EF4-FFF2-40B4-BE49-F238E27FC236}">
                <a16:creationId xmlns:a16="http://schemas.microsoft.com/office/drawing/2014/main" xmlns="" id="{1DDDE7CC-5A2F-4F91-8DA6-D109E4D5A8BB}"/>
              </a:ext>
            </a:extLst>
          </p:cNvPr>
          <p:cNvGrpSpPr/>
          <p:nvPr/>
        </p:nvGrpSpPr>
        <p:grpSpPr>
          <a:xfrm>
            <a:off x="624711" y="5008503"/>
            <a:ext cx="3858923" cy="276999"/>
            <a:chOff x="805686" y="4624868"/>
            <a:chExt cx="3858923" cy="276999"/>
          </a:xfrm>
        </p:grpSpPr>
        <p:grpSp>
          <p:nvGrpSpPr>
            <p:cNvPr id="90" name="Group 89">
              <a:extLst>
                <a:ext uri="{FF2B5EF4-FFF2-40B4-BE49-F238E27FC236}">
                  <a16:creationId xmlns:a16="http://schemas.microsoft.com/office/drawing/2014/main" xmlns="" id="{32BFEB12-4EF3-4A6E-9B7D-81C349D48F3F}"/>
                </a:ext>
              </a:extLst>
            </p:cNvPr>
            <p:cNvGrpSpPr/>
            <p:nvPr/>
          </p:nvGrpSpPr>
          <p:grpSpPr>
            <a:xfrm>
              <a:off x="1103437" y="4634685"/>
              <a:ext cx="3561172" cy="257369"/>
              <a:chOff x="1038210" y="4217617"/>
              <a:chExt cx="3293357" cy="320058"/>
            </a:xfrm>
          </p:grpSpPr>
          <p:sp>
            <p:nvSpPr>
              <p:cNvPr id="92" name="TextBox 91">
                <a:extLst>
                  <a:ext uri="{FF2B5EF4-FFF2-40B4-BE49-F238E27FC236}">
                    <a16:creationId xmlns:a16="http://schemas.microsoft.com/office/drawing/2014/main" xmlns="" id="{64D11A27-F0B7-42A9-92C5-7EDF8B75F8A6}"/>
                  </a:ext>
                </a:extLst>
              </p:cNvPr>
              <p:cNvSpPr txBox="1"/>
              <p:nvPr/>
            </p:nvSpPr>
            <p:spPr>
              <a:xfrm>
                <a:off x="1038210" y="4217617"/>
                <a:ext cx="264401"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18</a:t>
                </a:r>
              </a:p>
            </p:txBody>
          </p:sp>
          <p:sp>
            <p:nvSpPr>
              <p:cNvPr id="93" name="TextBox 92">
                <a:extLst>
                  <a:ext uri="{FF2B5EF4-FFF2-40B4-BE49-F238E27FC236}">
                    <a16:creationId xmlns:a16="http://schemas.microsoft.com/office/drawing/2014/main" xmlns="" id="{7319CEE5-FD29-435B-A9F2-72B6D67D5468}"/>
                  </a:ext>
                </a:extLst>
              </p:cNvPr>
              <p:cNvSpPr txBox="1"/>
              <p:nvPr/>
            </p:nvSpPr>
            <p:spPr>
              <a:xfrm>
                <a:off x="1359039"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3</a:t>
                </a:r>
              </a:p>
            </p:txBody>
          </p:sp>
          <p:sp>
            <p:nvSpPr>
              <p:cNvPr id="94" name="TextBox 93">
                <a:extLst>
                  <a:ext uri="{FF2B5EF4-FFF2-40B4-BE49-F238E27FC236}">
                    <a16:creationId xmlns:a16="http://schemas.microsoft.com/office/drawing/2014/main" xmlns="" id="{5AEED936-54B8-42DD-A610-09EB1C88BD8E}"/>
                  </a:ext>
                </a:extLst>
              </p:cNvPr>
              <p:cNvSpPr txBox="1"/>
              <p:nvPr/>
            </p:nvSpPr>
            <p:spPr>
              <a:xfrm>
                <a:off x="1591641"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1</a:t>
                </a:r>
              </a:p>
            </p:txBody>
          </p:sp>
          <p:sp>
            <p:nvSpPr>
              <p:cNvPr id="95" name="TextBox 94">
                <a:extLst>
                  <a:ext uri="{FF2B5EF4-FFF2-40B4-BE49-F238E27FC236}">
                    <a16:creationId xmlns:a16="http://schemas.microsoft.com/office/drawing/2014/main" xmlns="" id="{1878262C-563A-4D2D-9B40-BB34F26B4A81}"/>
                  </a:ext>
                </a:extLst>
              </p:cNvPr>
              <p:cNvSpPr txBox="1"/>
              <p:nvPr/>
            </p:nvSpPr>
            <p:spPr>
              <a:xfrm>
                <a:off x="1856036"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1</a:t>
                </a:r>
              </a:p>
            </p:txBody>
          </p:sp>
          <p:sp>
            <p:nvSpPr>
              <p:cNvPr id="96" name="TextBox 95">
                <a:extLst>
                  <a:ext uri="{FF2B5EF4-FFF2-40B4-BE49-F238E27FC236}">
                    <a16:creationId xmlns:a16="http://schemas.microsoft.com/office/drawing/2014/main" xmlns="" id="{CCB9D4E8-20B4-45B5-A54C-58B067EC45FD}"/>
                  </a:ext>
                </a:extLst>
              </p:cNvPr>
              <p:cNvSpPr txBox="1"/>
              <p:nvPr/>
            </p:nvSpPr>
            <p:spPr>
              <a:xfrm>
                <a:off x="2109503"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0</a:t>
                </a:r>
              </a:p>
            </p:txBody>
          </p:sp>
          <p:sp>
            <p:nvSpPr>
              <p:cNvPr id="97" name="TextBox 96">
                <a:extLst>
                  <a:ext uri="{FF2B5EF4-FFF2-40B4-BE49-F238E27FC236}">
                    <a16:creationId xmlns:a16="http://schemas.microsoft.com/office/drawing/2014/main" xmlns="" id="{59D9BC5F-4F13-4B44-96DC-66AE1C73C1E8}"/>
                  </a:ext>
                </a:extLst>
              </p:cNvPr>
              <p:cNvSpPr txBox="1"/>
              <p:nvPr/>
            </p:nvSpPr>
            <p:spPr>
              <a:xfrm>
                <a:off x="2373352"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0</a:t>
                </a:r>
              </a:p>
            </p:txBody>
          </p:sp>
          <p:sp>
            <p:nvSpPr>
              <p:cNvPr id="98" name="TextBox 97">
                <a:extLst>
                  <a:ext uri="{FF2B5EF4-FFF2-40B4-BE49-F238E27FC236}">
                    <a16:creationId xmlns:a16="http://schemas.microsoft.com/office/drawing/2014/main" xmlns="" id="{9128432F-BEB2-4A0F-9620-21A964BA4D94}"/>
                  </a:ext>
                </a:extLst>
              </p:cNvPr>
              <p:cNvSpPr txBox="1"/>
              <p:nvPr/>
            </p:nvSpPr>
            <p:spPr>
              <a:xfrm>
                <a:off x="3906432"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0</a:t>
                </a:r>
              </a:p>
            </p:txBody>
          </p:sp>
          <p:sp>
            <p:nvSpPr>
              <p:cNvPr id="99" name="TextBox 98">
                <a:extLst>
                  <a:ext uri="{FF2B5EF4-FFF2-40B4-BE49-F238E27FC236}">
                    <a16:creationId xmlns:a16="http://schemas.microsoft.com/office/drawing/2014/main" xmlns="" id="{67FBC1CD-201D-4801-AF35-3DB704177723}"/>
                  </a:ext>
                </a:extLst>
              </p:cNvPr>
              <p:cNvSpPr txBox="1"/>
              <p:nvPr/>
            </p:nvSpPr>
            <p:spPr>
              <a:xfrm>
                <a:off x="4185762" y="4217617"/>
                <a:ext cx="145805"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0</a:t>
                </a:r>
              </a:p>
            </p:txBody>
          </p:sp>
          <p:sp>
            <p:nvSpPr>
              <p:cNvPr id="100" name="TextBox 99">
                <a:extLst>
                  <a:ext uri="{FF2B5EF4-FFF2-40B4-BE49-F238E27FC236}">
                    <a16:creationId xmlns:a16="http://schemas.microsoft.com/office/drawing/2014/main" xmlns="" id="{6BEF7F60-DA6E-4231-8855-495574F374D1}"/>
                  </a:ext>
                </a:extLst>
              </p:cNvPr>
              <p:cNvSpPr txBox="1"/>
              <p:nvPr/>
            </p:nvSpPr>
            <p:spPr>
              <a:xfrm>
                <a:off x="2641670"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0</a:t>
                </a:r>
              </a:p>
            </p:txBody>
          </p:sp>
          <p:sp>
            <p:nvSpPr>
              <p:cNvPr id="101" name="TextBox 100">
                <a:extLst>
                  <a:ext uri="{FF2B5EF4-FFF2-40B4-BE49-F238E27FC236}">
                    <a16:creationId xmlns:a16="http://schemas.microsoft.com/office/drawing/2014/main" xmlns="" id="{DD623087-71A1-4251-9292-1FD5DDAED5C1}"/>
                  </a:ext>
                </a:extLst>
              </p:cNvPr>
              <p:cNvSpPr txBox="1"/>
              <p:nvPr/>
            </p:nvSpPr>
            <p:spPr>
              <a:xfrm>
                <a:off x="2902265"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0</a:t>
                </a:r>
              </a:p>
            </p:txBody>
          </p:sp>
          <p:sp>
            <p:nvSpPr>
              <p:cNvPr id="102" name="TextBox 101">
                <a:extLst>
                  <a:ext uri="{FF2B5EF4-FFF2-40B4-BE49-F238E27FC236}">
                    <a16:creationId xmlns:a16="http://schemas.microsoft.com/office/drawing/2014/main" xmlns="" id="{15B72CA0-3DF1-4DAA-AF35-777EF823C537}"/>
                  </a:ext>
                </a:extLst>
              </p:cNvPr>
              <p:cNvSpPr txBox="1"/>
              <p:nvPr/>
            </p:nvSpPr>
            <p:spPr>
              <a:xfrm>
                <a:off x="3166648"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0</a:t>
                </a:r>
              </a:p>
            </p:txBody>
          </p:sp>
          <p:sp>
            <p:nvSpPr>
              <p:cNvPr id="103" name="TextBox 102">
                <a:extLst>
                  <a:ext uri="{FF2B5EF4-FFF2-40B4-BE49-F238E27FC236}">
                    <a16:creationId xmlns:a16="http://schemas.microsoft.com/office/drawing/2014/main" xmlns="" id="{1FB3AD19-4BF6-4010-806C-23D06F9A3C67}"/>
                  </a:ext>
                </a:extLst>
              </p:cNvPr>
              <p:cNvSpPr txBox="1"/>
              <p:nvPr/>
            </p:nvSpPr>
            <p:spPr>
              <a:xfrm>
                <a:off x="3420123"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0</a:t>
                </a:r>
              </a:p>
            </p:txBody>
          </p:sp>
          <p:sp>
            <p:nvSpPr>
              <p:cNvPr id="104" name="TextBox 103">
                <a:extLst>
                  <a:ext uri="{FF2B5EF4-FFF2-40B4-BE49-F238E27FC236}">
                    <a16:creationId xmlns:a16="http://schemas.microsoft.com/office/drawing/2014/main" xmlns="" id="{779B7845-F82B-4EB6-AE01-E83DA63C1EC7}"/>
                  </a:ext>
                </a:extLst>
              </p:cNvPr>
              <p:cNvSpPr txBox="1"/>
              <p:nvPr/>
            </p:nvSpPr>
            <p:spPr>
              <a:xfrm>
                <a:off x="3683975" y="4217617"/>
                <a:ext cx="185831"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0</a:t>
                </a:r>
              </a:p>
            </p:txBody>
          </p:sp>
        </p:grpSp>
        <p:sp>
          <p:nvSpPr>
            <p:cNvPr id="91" name="TextBox 90">
              <a:extLst>
                <a:ext uri="{FF2B5EF4-FFF2-40B4-BE49-F238E27FC236}">
                  <a16:creationId xmlns:a16="http://schemas.microsoft.com/office/drawing/2014/main" xmlns="" id="{C2F5A169-81DC-419A-91E7-F079FEACC3CF}"/>
                </a:ext>
              </a:extLst>
            </p:cNvPr>
            <p:cNvSpPr txBox="1"/>
            <p:nvPr/>
          </p:nvSpPr>
          <p:spPr>
            <a:xfrm>
              <a:off x="805686" y="4624868"/>
              <a:ext cx="295273" cy="276999"/>
            </a:xfrm>
            <a:prstGeom prst="rect">
              <a:avLst/>
            </a:prstGeom>
            <a:noFill/>
          </p:spPr>
          <p:txBody>
            <a:bodyPr wrap="none" rtlCol="0">
              <a:spAutoFit/>
            </a:bodyPr>
            <a:lstStyle/>
            <a:p>
              <a:pPr algn="r"/>
              <a:r>
                <a:rPr lang="fr-FR" sz="1200" dirty="0">
                  <a:solidFill>
                    <a:schemeClr val="accent2"/>
                  </a:solidFill>
                </a:rPr>
                <a:t>C</a:t>
              </a:r>
            </a:p>
          </p:txBody>
        </p:sp>
      </p:grpSp>
      <p:grpSp>
        <p:nvGrpSpPr>
          <p:cNvPr id="105" name="Group 104">
            <a:extLst>
              <a:ext uri="{FF2B5EF4-FFF2-40B4-BE49-F238E27FC236}">
                <a16:creationId xmlns:a16="http://schemas.microsoft.com/office/drawing/2014/main" xmlns="" id="{B5938F99-AB63-43C6-A318-C02D5BF9CEDC}"/>
              </a:ext>
            </a:extLst>
          </p:cNvPr>
          <p:cNvGrpSpPr/>
          <p:nvPr/>
        </p:nvGrpSpPr>
        <p:grpSpPr>
          <a:xfrm>
            <a:off x="2356128" y="1948488"/>
            <a:ext cx="2060008" cy="873463"/>
            <a:chOff x="2554351" y="1695996"/>
            <a:chExt cx="1905087" cy="873463"/>
          </a:xfrm>
        </p:grpSpPr>
        <p:sp>
          <p:nvSpPr>
            <p:cNvPr id="106" name="TextBox 105">
              <a:extLst>
                <a:ext uri="{FF2B5EF4-FFF2-40B4-BE49-F238E27FC236}">
                  <a16:creationId xmlns:a16="http://schemas.microsoft.com/office/drawing/2014/main" xmlns="" id="{14792845-9A8D-49AB-A60F-F7C07932D856}"/>
                </a:ext>
              </a:extLst>
            </p:cNvPr>
            <p:cNvSpPr txBox="1"/>
            <p:nvPr/>
          </p:nvSpPr>
          <p:spPr>
            <a:xfrm>
              <a:off x="2554351" y="1923128"/>
              <a:ext cx="817127" cy="646331"/>
            </a:xfrm>
            <a:prstGeom prst="rect">
              <a:avLst/>
            </a:prstGeom>
            <a:noFill/>
          </p:spPr>
          <p:txBody>
            <a:bodyPr wrap="none" rtlCol="0">
              <a:spAutoFit/>
            </a:bodyPr>
            <a:lstStyle/>
            <a:p>
              <a:r>
                <a:rPr lang="fr-FR" sz="1200" dirty="0">
                  <a:solidFill>
                    <a:schemeClr val="accent5"/>
                  </a:solidFill>
                </a:rPr>
                <a:t>Cohorte A</a:t>
              </a:r>
            </a:p>
            <a:p>
              <a:r>
                <a:rPr lang="fr-FR" sz="1200" dirty="0">
                  <a:solidFill>
                    <a:schemeClr val="accent4"/>
                  </a:solidFill>
                </a:rPr>
                <a:t>Cohorte B</a:t>
              </a:r>
            </a:p>
            <a:p>
              <a:r>
                <a:rPr lang="fr-FR" sz="1200" dirty="0">
                  <a:solidFill>
                    <a:schemeClr val="accent2"/>
                  </a:solidFill>
                </a:rPr>
                <a:t>Cohorte C</a:t>
              </a:r>
            </a:p>
          </p:txBody>
        </p:sp>
        <p:sp>
          <p:nvSpPr>
            <p:cNvPr id="107" name="TextBox 106">
              <a:extLst>
                <a:ext uri="{FF2B5EF4-FFF2-40B4-BE49-F238E27FC236}">
                  <a16:creationId xmlns:a16="http://schemas.microsoft.com/office/drawing/2014/main" xmlns="" id="{BF44103A-660D-4300-970C-6397A3910C6F}"/>
                </a:ext>
              </a:extLst>
            </p:cNvPr>
            <p:cNvSpPr txBox="1"/>
            <p:nvPr/>
          </p:nvSpPr>
          <p:spPr>
            <a:xfrm>
              <a:off x="3394742" y="1923128"/>
              <a:ext cx="1064696" cy="646331"/>
            </a:xfrm>
            <a:prstGeom prst="rect">
              <a:avLst/>
            </a:prstGeom>
            <a:noFill/>
          </p:spPr>
          <p:txBody>
            <a:bodyPr wrap="none" rtlCol="0">
              <a:spAutoFit/>
            </a:bodyPr>
            <a:lstStyle/>
            <a:p>
              <a:r>
                <a:rPr lang="fr-FR" sz="1200" dirty="0">
                  <a:solidFill>
                    <a:schemeClr val="accent5"/>
                  </a:solidFill>
                </a:rPr>
                <a:t>6,9 (6,2 - 9,6)</a:t>
              </a:r>
            </a:p>
            <a:p>
              <a:r>
                <a:rPr lang="fr-FR" sz="1200" dirty="0">
                  <a:solidFill>
                    <a:schemeClr val="accent4"/>
                  </a:solidFill>
                </a:rPr>
                <a:t>2,1 (1,2 - 4,9)</a:t>
              </a:r>
            </a:p>
            <a:p>
              <a:r>
                <a:rPr lang="fr-FR" sz="1200" dirty="0">
                  <a:solidFill>
                    <a:schemeClr val="accent2"/>
                  </a:solidFill>
                </a:rPr>
                <a:t>1,7 (1,3 - 1,8)</a:t>
              </a:r>
            </a:p>
          </p:txBody>
        </p:sp>
        <p:sp>
          <p:nvSpPr>
            <p:cNvPr id="108" name="TextBox 107">
              <a:extLst>
                <a:ext uri="{FF2B5EF4-FFF2-40B4-BE49-F238E27FC236}">
                  <a16:creationId xmlns:a16="http://schemas.microsoft.com/office/drawing/2014/main" xmlns="" id="{E940A2B1-8147-4079-BA5C-738003E7AF5E}"/>
                </a:ext>
              </a:extLst>
            </p:cNvPr>
            <p:cNvSpPr txBox="1"/>
            <p:nvPr/>
          </p:nvSpPr>
          <p:spPr>
            <a:xfrm>
              <a:off x="2681543" y="1695996"/>
              <a:ext cx="1513879" cy="276999"/>
            </a:xfrm>
            <a:prstGeom prst="rect">
              <a:avLst/>
            </a:prstGeom>
            <a:noFill/>
          </p:spPr>
          <p:txBody>
            <a:bodyPr wrap="none" rtlCol="0">
              <a:spAutoFit/>
            </a:bodyPr>
            <a:lstStyle/>
            <a:p>
              <a:pPr algn="ctr"/>
              <a:r>
                <a:rPr lang="fr-FR" sz="1200" dirty="0">
                  <a:solidFill>
                    <a:srgbClr val="4D4D4D"/>
                  </a:solidFill>
                </a:rPr>
                <a:t>SSPm, mois (IC95%)</a:t>
              </a:r>
            </a:p>
          </p:txBody>
        </p:sp>
      </p:grpSp>
      <p:grpSp>
        <p:nvGrpSpPr>
          <p:cNvPr id="109" name="Group 108">
            <a:extLst>
              <a:ext uri="{FF2B5EF4-FFF2-40B4-BE49-F238E27FC236}">
                <a16:creationId xmlns:a16="http://schemas.microsoft.com/office/drawing/2014/main" xmlns="" id="{EBADD847-9542-4FEC-A07C-29F54909E844}"/>
              </a:ext>
            </a:extLst>
          </p:cNvPr>
          <p:cNvGrpSpPr/>
          <p:nvPr/>
        </p:nvGrpSpPr>
        <p:grpSpPr>
          <a:xfrm>
            <a:off x="1081204" y="2368803"/>
            <a:ext cx="3163864" cy="1562600"/>
            <a:chOff x="9312399" y="5177499"/>
            <a:chExt cx="4963754" cy="2441209"/>
          </a:xfrm>
        </p:grpSpPr>
        <p:sp>
          <p:nvSpPr>
            <p:cNvPr id="110" name="Freeform: Shape 254">
              <a:extLst>
                <a:ext uri="{FF2B5EF4-FFF2-40B4-BE49-F238E27FC236}">
                  <a16:creationId xmlns:a16="http://schemas.microsoft.com/office/drawing/2014/main" xmlns="" id="{DDC4E573-875D-43B6-8336-91AE6E140FE9}"/>
                </a:ext>
              </a:extLst>
            </p:cNvPr>
            <p:cNvSpPr/>
            <p:nvPr/>
          </p:nvSpPr>
          <p:spPr>
            <a:xfrm>
              <a:off x="9312399" y="5177499"/>
              <a:ext cx="4953000" cy="2390775"/>
            </a:xfrm>
            <a:custGeom>
              <a:avLst/>
              <a:gdLst>
                <a:gd name="connsiteX0" fmla="*/ 4962097 w 4953000"/>
                <a:gd name="connsiteY0" fmla="*/ 2392623 h 2390775"/>
                <a:gd name="connsiteX1" fmla="*/ 4567962 w 4953000"/>
                <a:gd name="connsiteY1" fmla="*/ 2392623 h 2390775"/>
                <a:gd name="connsiteX2" fmla="*/ 4567962 w 4953000"/>
                <a:gd name="connsiteY2" fmla="*/ 2268817 h 2390775"/>
                <a:gd name="connsiteX3" fmla="*/ 3820106 w 4953000"/>
                <a:gd name="connsiteY3" fmla="*/ 2268817 h 2390775"/>
                <a:gd name="connsiteX4" fmla="*/ 3820106 w 4953000"/>
                <a:gd name="connsiteY4" fmla="*/ 2190493 h 2390775"/>
                <a:gd name="connsiteX5" fmla="*/ 3787264 w 4953000"/>
                <a:gd name="connsiteY5" fmla="*/ 2190493 h 2390775"/>
                <a:gd name="connsiteX6" fmla="*/ 3787264 w 4953000"/>
                <a:gd name="connsiteY6" fmla="*/ 2124809 h 2390775"/>
                <a:gd name="connsiteX7" fmla="*/ 3749364 w 4953000"/>
                <a:gd name="connsiteY7" fmla="*/ 2124809 h 2390775"/>
                <a:gd name="connsiteX8" fmla="*/ 3749364 w 4953000"/>
                <a:gd name="connsiteY8" fmla="*/ 2054066 h 2390775"/>
                <a:gd name="connsiteX9" fmla="*/ 3319853 w 4953000"/>
                <a:gd name="connsiteY9" fmla="*/ 2054066 h 2390775"/>
                <a:gd name="connsiteX10" fmla="*/ 3319853 w 4953000"/>
                <a:gd name="connsiteY10" fmla="*/ 2003536 h 2390775"/>
                <a:gd name="connsiteX11" fmla="*/ 3150575 w 4953000"/>
                <a:gd name="connsiteY11" fmla="*/ 2003536 h 2390775"/>
                <a:gd name="connsiteX12" fmla="*/ 3150575 w 4953000"/>
                <a:gd name="connsiteY12" fmla="*/ 1942900 h 2390775"/>
                <a:gd name="connsiteX13" fmla="*/ 2872664 w 4953000"/>
                <a:gd name="connsiteY13" fmla="*/ 1942900 h 2390775"/>
                <a:gd name="connsiteX14" fmla="*/ 2872664 w 4953000"/>
                <a:gd name="connsiteY14" fmla="*/ 1899942 h 2390775"/>
                <a:gd name="connsiteX15" fmla="*/ 2852442 w 4953000"/>
                <a:gd name="connsiteY15" fmla="*/ 1899942 h 2390775"/>
                <a:gd name="connsiteX16" fmla="*/ 2852442 w 4953000"/>
                <a:gd name="connsiteY16" fmla="*/ 1841840 h 2390775"/>
                <a:gd name="connsiteX17" fmla="*/ 2827182 w 4953000"/>
                <a:gd name="connsiteY17" fmla="*/ 1841840 h 2390775"/>
                <a:gd name="connsiteX18" fmla="*/ 2827182 w 4953000"/>
                <a:gd name="connsiteY18" fmla="*/ 1791310 h 2390775"/>
                <a:gd name="connsiteX19" fmla="*/ 2566950 w 4953000"/>
                <a:gd name="connsiteY19" fmla="*/ 1791310 h 2390775"/>
                <a:gd name="connsiteX20" fmla="*/ 2566950 w 4953000"/>
                <a:gd name="connsiteY20" fmla="*/ 1738246 h 2390775"/>
                <a:gd name="connsiteX21" fmla="*/ 2443153 w 4953000"/>
                <a:gd name="connsiteY21" fmla="*/ 1738246 h 2390775"/>
                <a:gd name="connsiteX22" fmla="*/ 2443153 w 4953000"/>
                <a:gd name="connsiteY22" fmla="*/ 1637186 h 2390775"/>
                <a:gd name="connsiteX23" fmla="*/ 2379983 w 4953000"/>
                <a:gd name="connsiteY23" fmla="*/ 1637186 h 2390775"/>
                <a:gd name="connsiteX24" fmla="*/ 2379983 w 4953000"/>
                <a:gd name="connsiteY24" fmla="*/ 1596762 h 2390775"/>
                <a:gd name="connsiteX25" fmla="*/ 2289029 w 4953000"/>
                <a:gd name="connsiteY25" fmla="*/ 1596762 h 2390775"/>
                <a:gd name="connsiteX26" fmla="*/ 2289029 w 4953000"/>
                <a:gd name="connsiteY26" fmla="*/ 1548756 h 2390775"/>
                <a:gd name="connsiteX27" fmla="*/ 2109645 w 4953000"/>
                <a:gd name="connsiteY27" fmla="*/ 1548756 h 2390775"/>
                <a:gd name="connsiteX28" fmla="*/ 2109645 w 4953000"/>
                <a:gd name="connsiteY28" fmla="*/ 1495701 h 2390775"/>
                <a:gd name="connsiteX29" fmla="*/ 2016166 w 4953000"/>
                <a:gd name="connsiteY29" fmla="*/ 1495701 h 2390775"/>
                <a:gd name="connsiteX30" fmla="*/ 2016166 w 4953000"/>
                <a:gd name="connsiteY30" fmla="*/ 1455277 h 2390775"/>
                <a:gd name="connsiteX31" fmla="*/ 1985848 w 4953000"/>
                <a:gd name="connsiteY31" fmla="*/ 1455277 h 2390775"/>
                <a:gd name="connsiteX32" fmla="*/ 1985848 w 4953000"/>
                <a:gd name="connsiteY32" fmla="*/ 1412329 h 2390775"/>
                <a:gd name="connsiteX33" fmla="*/ 1970694 w 4953000"/>
                <a:gd name="connsiteY33" fmla="*/ 1412329 h 2390775"/>
                <a:gd name="connsiteX34" fmla="*/ 1970694 w 4953000"/>
                <a:gd name="connsiteY34" fmla="*/ 1379487 h 2390775"/>
                <a:gd name="connsiteX35" fmla="*/ 1953006 w 4953000"/>
                <a:gd name="connsiteY35" fmla="*/ 1379487 h 2390775"/>
                <a:gd name="connsiteX36" fmla="*/ 1953006 w 4953000"/>
                <a:gd name="connsiteY36" fmla="*/ 1351693 h 2390775"/>
                <a:gd name="connsiteX37" fmla="*/ 1915106 w 4953000"/>
                <a:gd name="connsiteY37" fmla="*/ 1351693 h 2390775"/>
                <a:gd name="connsiteX38" fmla="*/ 1915106 w 4953000"/>
                <a:gd name="connsiteY38" fmla="*/ 1316317 h 2390775"/>
                <a:gd name="connsiteX39" fmla="*/ 1541183 w 4953000"/>
                <a:gd name="connsiteY39" fmla="*/ 1316317 h 2390775"/>
                <a:gd name="connsiteX40" fmla="*/ 1541183 w 4953000"/>
                <a:gd name="connsiteY40" fmla="*/ 1285999 h 2390775"/>
                <a:gd name="connsiteX41" fmla="*/ 1520971 w 4953000"/>
                <a:gd name="connsiteY41" fmla="*/ 1285999 h 2390775"/>
                <a:gd name="connsiteX42" fmla="*/ 1520971 w 4953000"/>
                <a:gd name="connsiteY42" fmla="*/ 1157145 h 2390775"/>
                <a:gd name="connsiteX43" fmla="*/ 1503283 w 4953000"/>
                <a:gd name="connsiteY43" fmla="*/ 1157145 h 2390775"/>
                <a:gd name="connsiteX44" fmla="*/ 1503283 w 4953000"/>
                <a:gd name="connsiteY44" fmla="*/ 1131884 h 2390775"/>
                <a:gd name="connsiteX45" fmla="*/ 1488119 w 4953000"/>
                <a:gd name="connsiteY45" fmla="*/ 1131884 h 2390775"/>
                <a:gd name="connsiteX46" fmla="*/ 1488119 w 4953000"/>
                <a:gd name="connsiteY46" fmla="*/ 1045978 h 2390775"/>
                <a:gd name="connsiteX47" fmla="*/ 1404747 w 4953000"/>
                <a:gd name="connsiteY47" fmla="*/ 1045978 h 2390775"/>
                <a:gd name="connsiteX48" fmla="*/ 1404747 w 4953000"/>
                <a:gd name="connsiteY48" fmla="*/ 1020718 h 2390775"/>
                <a:gd name="connsiteX49" fmla="*/ 1349169 w 4953000"/>
                <a:gd name="connsiteY49" fmla="*/ 1020718 h 2390775"/>
                <a:gd name="connsiteX50" fmla="*/ 1349169 w 4953000"/>
                <a:gd name="connsiteY50" fmla="*/ 997982 h 2390775"/>
                <a:gd name="connsiteX51" fmla="*/ 1321375 w 4953000"/>
                <a:gd name="connsiteY51" fmla="*/ 997982 h 2390775"/>
                <a:gd name="connsiteX52" fmla="*/ 1321375 w 4953000"/>
                <a:gd name="connsiteY52" fmla="*/ 972712 h 2390775"/>
                <a:gd name="connsiteX53" fmla="*/ 1293581 w 4953000"/>
                <a:gd name="connsiteY53" fmla="*/ 972712 h 2390775"/>
                <a:gd name="connsiteX54" fmla="*/ 1293581 w 4953000"/>
                <a:gd name="connsiteY54" fmla="*/ 942394 h 2390775"/>
                <a:gd name="connsiteX55" fmla="*/ 1192521 w 4953000"/>
                <a:gd name="connsiteY55" fmla="*/ 942394 h 2390775"/>
                <a:gd name="connsiteX56" fmla="*/ 1192521 w 4953000"/>
                <a:gd name="connsiteY56" fmla="*/ 917129 h 2390775"/>
                <a:gd name="connsiteX57" fmla="*/ 1078830 w 4953000"/>
                <a:gd name="connsiteY57" fmla="*/ 917129 h 2390775"/>
                <a:gd name="connsiteX58" fmla="*/ 1078830 w 4953000"/>
                <a:gd name="connsiteY58" fmla="*/ 886810 h 2390775"/>
                <a:gd name="connsiteX59" fmla="*/ 1058618 w 4953000"/>
                <a:gd name="connsiteY59" fmla="*/ 886810 h 2390775"/>
                <a:gd name="connsiteX60" fmla="*/ 1058618 w 4953000"/>
                <a:gd name="connsiteY60" fmla="*/ 795856 h 2390775"/>
                <a:gd name="connsiteX61" fmla="*/ 1038406 w 4953000"/>
                <a:gd name="connsiteY61" fmla="*/ 795856 h 2390775"/>
                <a:gd name="connsiteX62" fmla="*/ 1038406 w 4953000"/>
                <a:gd name="connsiteY62" fmla="*/ 715007 h 2390775"/>
                <a:gd name="connsiteX63" fmla="*/ 1018194 w 4953000"/>
                <a:gd name="connsiteY63" fmla="*/ 715007 h 2390775"/>
                <a:gd name="connsiteX64" fmla="*/ 1018194 w 4953000"/>
                <a:gd name="connsiteY64" fmla="*/ 659423 h 2390775"/>
                <a:gd name="connsiteX65" fmla="*/ 904496 w 4953000"/>
                <a:gd name="connsiteY65" fmla="*/ 659423 h 2390775"/>
                <a:gd name="connsiteX66" fmla="*/ 904496 w 4953000"/>
                <a:gd name="connsiteY66" fmla="*/ 631631 h 2390775"/>
                <a:gd name="connsiteX67" fmla="*/ 876704 w 4953000"/>
                <a:gd name="connsiteY67" fmla="*/ 631631 h 2390775"/>
                <a:gd name="connsiteX68" fmla="*/ 876704 w 4953000"/>
                <a:gd name="connsiteY68" fmla="*/ 606366 h 2390775"/>
                <a:gd name="connsiteX69" fmla="*/ 833753 w 4953000"/>
                <a:gd name="connsiteY69" fmla="*/ 606366 h 2390775"/>
                <a:gd name="connsiteX70" fmla="*/ 833753 w 4953000"/>
                <a:gd name="connsiteY70" fmla="*/ 583627 h 2390775"/>
                <a:gd name="connsiteX71" fmla="*/ 808488 w 4953000"/>
                <a:gd name="connsiteY71" fmla="*/ 583627 h 2390775"/>
                <a:gd name="connsiteX72" fmla="*/ 808488 w 4953000"/>
                <a:gd name="connsiteY72" fmla="*/ 535623 h 2390775"/>
                <a:gd name="connsiteX73" fmla="*/ 606366 w 4953000"/>
                <a:gd name="connsiteY73" fmla="*/ 535623 h 2390775"/>
                <a:gd name="connsiteX74" fmla="*/ 606366 w 4953000"/>
                <a:gd name="connsiteY74" fmla="*/ 482566 h 2390775"/>
                <a:gd name="connsiteX75" fmla="*/ 576048 w 4953000"/>
                <a:gd name="connsiteY75" fmla="*/ 482566 h 2390775"/>
                <a:gd name="connsiteX76" fmla="*/ 576048 w 4953000"/>
                <a:gd name="connsiteY76" fmla="*/ 447195 h 2390775"/>
                <a:gd name="connsiteX77" fmla="*/ 543203 w 4953000"/>
                <a:gd name="connsiteY77" fmla="*/ 447195 h 2390775"/>
                <a:gd name="connsiteX78" fmla="*/ 543203 w 4953000"/>
                <a:gd name="connsiteY78" fmla="*/ 419403 h 2390775"/>
                <a:gd name="connsiteX79" fmla="*/ 442142 w 4953000"/>
                <a:gd name="connsiteY79" fmla="*/ 419403 h 2390775"/>
                <a:gd name="connsiteX80" fmla="*/ 442142 w 4953000"/>
                <a:gd name="connsiteY80" fmla="*/ 368873 h 2390775"/>
                <a:gd name="connsiteX81" fmla="*/ 396665 w 4953000"/>
                <a:gd name="connsiteY81" fmla="*/ 368873 h 2390775"/>
                <a:gd name="connsiteX82" fmla="*/ 396665 w 4953000"/>
                <a:gd name="connsiteY82" fmla="*/ 336028 h 2390775"/>
                <a:gd name="connsiteX83" fmla="*/ 366346 w 4953000"/>
                <a:gd name="connsiteY83" fmla="*/ 336028 h 2390775"/>
                <a:gd name="connsiteX84" fmla="*/ 366346 w 4953000"/>
                <a:gd name="connsiteY84" fmla="*/ 272865 h 2390775"/>
                <a:gd name="connsiteX85" fmla="*/ 328449 w 4953000"/>
                <a:gd name="connsiteY85" fmla="*/ 272865 h 2390775"/>
                <a:gd name="connsiteX86" fmla="*/ 328449 w 4953000"/>
                <a:gd name="connsiteY86" fmla="*/ 234967 h 2390775"/>
                <a:gd name="connsiteX87" fmla="*/ 295604 w 4953000"/>
                <a:gd name="connsiteY87" fmla="*/ 234967 h 2390775"/>
                <a:gd name="connsiteX88" fmla="*/ 295604 w 4953000"/>
                <a:gd name="connsiteY88" fmla="*/ 45477 h 2390775"/>
                <a:gd name="connsiteX89" fmla="*/ 179383 w 4953000"/>
                <a:gd name="connsiteY89" fmla="*/ 45477 h 2390775"/>
                <a:gd name="connsiteX90" fmla="*/ 179383 w 4953000"/>
                <a:gd name="connsiteY90" fmla="*/ 22739 h 2390775"/>
                <a:gd name="connsiteX91" fmla="*/ 118746 w 4953000"/>
                <a:gd name="connsiteY91" fmla="*/ 22739 h 2390775"/>
                <a:gd name="connsiteX92" fmla="*/ 118746 w 4953000"/>
                <a:gd name="connsiteY92" fmla="*/ 0 h 2390775"/>
                <a:gd name="connsiteX93" fmla="*/ 0 w 4953000"/>
                <a:gd name="connsiteY93" fmla="*/ 0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953000" h="2390775">
                  <a:moveTo>
                    <a:pt x="4962097" y="2392623"/>
                  </a:moveTo>
                  <a:lnTo>
                    <a:pt x="4567962" y="2392623"/>
                  </a:lnTo>
                  <a:lnTo>
                    <a:pt x="4567962" y="2268817"/>
                  </a:lnTo>
                  <a:lnTo>
                    <a:pt x="3820106" y="2268817"/>
                  </a:lnTo>
                  <a:lnTo>
                    <a:pt x="3820106" y="2190493"/>
                  </a:lnTo>
                  <a:lnTo>
                    <a:pt x="3787264" y="2190493"/>
                  </a:lnTo>
                  <a:lnTo>
                    <a:pt x="3787264" y="2124809"/>
                  </a:lnTo>
                  <a:lnTo>
                    <a:pt x="3749364" y="2124809"/>
                  </a:lnTo>
                  <a:lnTo>
                    <a:pt x="3749364" y="2054066"/>
                  </a:lnTo>
                  <a:lnTo>
                    <a:pt x="3319853" y="2054066"/>
                  </a:lnTo>
                  <a:lnTo>
                    <a:pt x="3319853" y="2003536"/>
                  </a:lnTo>
                  <a:lnTo>
                    <a:pt x="3150575" y="2003536"/>
                  </a:lnTo>
                  <a:lnTo>
                    <a:pt x="3150575" y="1942900"/>
                  </a:lnTo>
                  <a:lnTo>
                    <a:pt x="2872664" y="1942900"/>
                  </a:lnTo>
                  <a:lnTo>
                    <a:pt x="2872664" y="1899942"/>
                  </a:lnTo>
                  <a:lnTo>
                    <a:pt x="2852442" y="1899942"/>
                  </a:lnTo>
                  <a:lnTo>
                    <a:pt x="2852442" y="1841840"/>
                  </a:lnTo>
                  <a:lnTo>
                    <a:pt x="2827182" y="1841840"/>
                  </a:lnTo>
                  <a:lnTo>
                    <a:pt x="2827182" y="1791310"/>
                  </a:lnTo>
                  <a:lnTo>
                    <a:pt x="2566950" y="1791310"/>
                  </a:lnTo>
                  <a:lnTo>
                    <a:pt x="2566950" y="1738246"/>
                  </a:lnTo>
                  <a:lnTo>
                    <a:pt x="2443153" y="1738246"/>
                  </a:lnTo>
                  <a:lnTo>
                    <a:pt x="2443153" y="1637186"/>
                  </a:lnTo>
                  <a:lnTo>
                    <a:pt x="2379983" y="1637186"/>
                  </a:lnTo>
                  <a:lnTo>
                    <a:pt x="2379983" y="1596762"/>
                  </a:lnTo>
                  <a:lnTo>
                    <a:pt x="2289029" y="1596762"/>
                  </a:lnTo>
                  <a:lnTo>
                    <a:pt x="2289029" y="1548756"/>
                  </a:lnTo>
                  <a:lnTo>
                    <a:pt x="2109645" y="1548756"/>
                  </a:lnTo>
                  <a:lnTo>
                    <a:pt x="2109645" y="1495701"/>
                  </a:lnTo>
                  <a:lnTo>
                    <a:pt x="2016166" y="1495701"/>
                  </a:lnTo>
                  <a:lnTo>
                    <a:pt x="2016166" y="1455277"/>
                  </a:lnTo>
                  <a:lnTo>
                    <a:pt x="1985848" y="1455277"/>
                  </a:lnTo>
                  <a:lnTo>
                    <a:pt x="1985848" y="1412329"/>
                  </a:lnTo>
                  <a:lnTo>
                    <a:pt x="1970694" y="1412329"/>
                  </a:lnTo>
                  <a:lnTo>
                    <a:pt x="1970694" y="1379487"/>
                  </a:lnTo>
                  <a:lnTo>
                    <a:pt x="1953006" y="1379487"/>
                  </a:lnTo>
                  <a:lnTo>
                    <a:pt x="1953006" y="1351693"/>
                  </a:lnTo>
                  <a:lnTo>
                    <a:pt x="1915106" y="1351693"/>
                  </a:lnTo>
                  <a:lnTo>
                    <a:pt x="1915106" y="1316317"/>
                  </a:lnTo>
                  <a:lnTo>
                    <a:pt x="1541183" y="1316317"/>
                  </a:lnTo>
                  <a:lnTo>
                    <a:pt x="1541183" y="1285999"/>
                  </a:lnTo>
                  <a:lnTo>
                    <a:pt x="1520971" y="1285999"/>
                  </a:lnTo>
                  <a:lnTo>
                    <a:pt x="1520971" y="1157145"/>
                  </a:lnTo>
                  <a:lnTo>
                    <a:pt x="1503283" y="1157145"/>
                  </a:lnTo>
                  <a:lnTo>
                    <a:pt x="1503283" y="1131884"/>
                  </a:lnTo>
                  <a:lnTo>
                    <a:pt x="1488119" y="1131884"/>
                  </a:lnTo>
                  <a:lnTo>
                    <a:pt x="1488119" y="1045978"/>
                  </a:lnTo>
                  <a:lnTo>
                    <a:pt x="1404747" y="1045978"/>
                  </a:lnTo>
                  <a:lnTo>
                    <a:pt x="1404747" y="1020718"/>
                  </a:lnTo>
                  <a:lnTo>
                    <a:pt x="1349169" y="1020718"/>
                  </a:lnTo>
                  <a:lnTo>
                    <a:pt x="1349169" y="997982"/>
                  </a:lnTo>
                  <a:lnTo>
                    <a:pt x="1321375" y="997982"/>
                  </a:lnTo>
                  <a:lnTo>
                    <a:pt x="1321375" y="972712"/>
                  </a:lnTo>
                  <a:lnTo>
                    <a:pt x="1293581" y="972712"/>
                  </a:lnTo>
                  <a:lnTo>
                    <a:pt x="1293581" y="942394"/>
                  </a:lnTo>
                  <a:lnTo>
                    <a:pt x="1192521" y="942394"/>
                  </a:lnTo>
                  <a:lnTo>
                    <a:pt x="1192521" y="917129"/>
                  </a:lnTo>
                  <a:lnTo>
                    <a:pt x="1078830" y="917129"/>
                  </a:lnTo>
                  <a:lnTo>
                    <a:pt x="1078830" y="886810"/>
                  </a:lnTo>
                  <a:lnTo>
                    <a:pt x="1058618" y="886810"/>
                  </a:lnTo>
                  <a:lnTo>
                    <a:pt x="1058618" y="795856"/>
                  </a:lnTo>
                  <a:lnTo>
                    <a:pt x="1038406" y="795856"/>
                  </a:lnTo>
                  <a:lnTo>
                    <a:pt x="1038406" y="715007"/>
                  </a:lnTo>
                  <a:lnTo>
                    <a:pt x="1018194" y="715007"/>
                  </a:lnTo>
                  <a:lnTo>
                    <a:pt x="1018194" y="659423"/>
                  </a:lnTo>
                  <a:lnTo>
                    <a:pt x="904496" y="659423"/>
                  </a:lnTo>
                  <a:lnTo>
                    <a:pt x="904496" y="631631"/>
                  </a:lnTo>
                  <a:lnTo>
                    <a:pt x="876704" y="631631"/>
                  </a:lnTo>
                  <a:lnTo>
                    <a:pt x="876704" y="606366"/>
                  </a:lnTo>
                  <a:lnTo>
                    <a:pt x="833753" y="606366"/>
                  </a:lnTo>
                  <a:lnTo>
                    <a:pt x="833753" y="583627"/>
                  </a:lnTo>
                  <a:lnTo>
                    <a:pt x="808488" y="583627"/>
                  </a:lnTo>
                  <a:lnTo>
                    <a:pt x="808488" y="535623"/>
                  </a:lnTo>
                  <a:lnTo>
                    <a:pt x="606366" y="535623"/>
                  </a:lnTo>
                  <a:lnTo>
                    <a:pt x="606366" y="482566"/>
                  </a:lnTo>
                  <a:lnTo>
                    <a:pt x="576048" y="482566"/>
                  </a:lnTo>
                  <a:lnTo>
                    <a:pt x="576048" y="447195"/>
                  </a:lnTo>
                  <a:lnTo>
                    <a:pt x="543203" y="447195"/>
                  </a:lnTo>
                  <a:lnTo>
                    <a:pt x="543203" y="419403"/>
                  </a:lnTo>
                  <a:lnTo>
                    <a:pt x="442142" y="419403"/>
                  </a:lnTo>
                  <a:lnTo>
                    <a:pt x="442142" y="368873"/>
                  </a:lnTo>
                  <a:lnTo>
                    <a:pt x="396665" y="368873"/>
                  </a:lnTo>
                  <a:lnTo>
                    <a:pt x="396665" y="336028"/>
                  </a:lnTo>
                  <a:lnTo>
                    <a:pt x="366346" y="336028"/>
                  </a:lnTo>
                  <a:lnTo>
                    <a:pt x="366346" y="272865"/>
                  </a:lnTo>
                  <a:lnTo>
                    <a:pt x="328449" y="272865"/>
                  </a:lnTo>
                  <a:lnTo>
                    <a:pt x="328449" y="234967"/>
                  </a:lnTo>
                  <a:lnTo>
                    <a:pt x="295604" y="234967"/>
                  </a:lnTo>
                  <a:lnTo>
                    <a:pt x="295604" y="45477"/>
                  </a:lnTo>
                  <a:lnTo>
                    <a:pt x="179383" y="45477"/>
                  </a:lnTo>
                  <a:lnTo>
                    <a:pt x="179383" y="22739"/>
                  </a:lnTo>
                  <a:lnTo>
                    <a:pt x="118746" y="22739"/>
                  </a:lnTo>
                  <a:lnTo>
                    <a:pt x="118746" y="0"/>
                  </a:lnTo>
                  <a:lnTo>
                    <a:pt x="0" y="0"/>
                  </a:lnTo>
                </a:path>
              </a:pathLst>
            </a:custGeom>
            <a:noFill/>
            <a:ln w="19050" cap="flat">
              <a:solidFill>
                <a:schemeClr val="accent5"/>
              </a:solidFill>
              <a:prstDash val="solid"/>
              <a:miter/>
            </a:ln>
          </p:spPr>
          <p:txBody>
            <a:bodyPr rtlCol="0" anchor="ctr"/>
            <a:lstStyle/>
            <a:p>
              <a:endParaRPr lang="fr-FR" dirty="0"/>
            </a:p>
          </p:txBody>
        </p:sp>
        <p:grpSp>
          <p:nvGrpSpPr>
            <p:cNvPr id="111" name="Group 110">
              <a:extLst>
                <a:ext uri="{FF2B5EF4-FFF2-40B4-BE49-F238E27FC236}">
                  <a16:creationId xmlns:a16="http://schemas.microsoft.com/office/drawing/2014/main" xmlns="" id="{161CB1ED-AF34-47D5-8EE0-8A1554549FF2}"/>
                </a:ext>
              </a:extLst>
            </p:cNvPr>
            <p:cNvGrpSpPr/>
            <p:nvPr/>
          </p:nvGrpSpPr>
          <p:grpSpPr>
            <a:xfrm>
              <a:off x="9560476" y="5261854"/>
              <a:ext cx="4715677" cy="2356854"/>
              <a:chOff x="9560476" y="5261854"/>
              <a:chExt cx="4715677" cy="2356854"/>
            </a:xfrm>
          </p:grpSpPr>
          <p:sp>
            <p:nvSpPr>
              <p:cNvPr id="112" name="Freeform: Shape 255">
                <a:extLst>
                  <a:ext uri="{FF2B5EF4-FFF2-40B4-BE49-F238E27FC236}">
                    <a16:creationId xmlns:a16="http://schemas.microsoft.com/office/drawing/2014/main" xmlns="" id="{7C27AEE7-422C-43A4-9F52-D90E93BC1D3A}"/>
                  </a:ext>
                </a:extLst>
              </p:cNvPr>
              <p:cNvSpPr/>
              <p:nvPr/>
            </p:nvSpPr>
            <p:spPr>
              <a:xfrm>
                <a:off x="10037511" y="56660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tlCol="0" anchor="ctr"/>
              <a:lstStyle/>
              <a:p>
                <a:endParaRPr lang="fr-FR" dirty="0"/>
              </a:p>
            </p:txBody>
          </p:sp>
          <p:sp>
            <p:nvSpPr>
              <p:cNvPr id="113" name="Freeform: Shape 256">
                <a:extLst>
                  <a:ext uri="{FF2B5EF4-FFF2-40B4-BE49-F238E27FC236}">
                    <a16:creationId xmlns:a16="http://schemas.microsoft.com/office/drawing/2014/main" xmlns="" id="{56FF0703-64C1-4028-ADBA-9FEC90FA2A5A}"/>
                  </a:ext>
                </a:extLst>
              </p:cNvPr>
              <p:cNvSpPr/>
              <p:nvPr/>
            </p:nvSpPr>
            <p:spPr>
              <a:xfrm>
                <a:off x="9560476" y="5261854"/>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5"/>
                </a:solidFill>
                <a:prstDash val="solid"/>
                <a:miter/>
              </a:ln>
            </p:spPr>
            <p:txBody>
              <a:bodyPr rtlCol="0" anchor="ctr"/>
              <a:lstStyle/>
              <a:p>
                <a:endParaRPr lang="fr-FR" dirty="0"/>
              </a:p>
            </p:txBody>
          </p:sp>
          <p:sp>
            <p:nvSpPr>
              <p:cNvPr id="114" name="Freeform: Shape 257">
                <a:extLst>
                  <a:ext uri="{FF2B5EF4-FFF2-40B4-BE49-F238E27FC236}">
                    <a16:creationId xmlns:a16="http://schemas.microsoft.com/office/drawing/2014/main" xmlns="" id="{7B0A42BC-FB86-451C-9873-F5D4EB1D43CE}"/>
                  </a:ext>
                </a:extLst>
              </p:cNvPr>
              <p:cNvSpPr/>
              <p:nvPr/>
            </p:nvSpPr>
            <p:spPr>
              <a:xfrm>
                <a:off x="9560476" y="5299955"/>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5"/>
                </a:solidFill>
                <a:prstDash val="solid"/>
                <a:miter/>
              </a:ln>
            </p:spPr>
            <p:txBody>
              <a:bodyPr rtlCol="0" anchor="ctr"/>
              <a:lstStyle/>
              <a:p>
                <a:endParaRPr lang="fr-FR" dirty="0"/>
              </a:p>
            </p:txBody>
          </p:sp>
          <p:sp>
            <p:nvSpPr>
              <p:cNvPr id="115" name="Freeform: Shape 258">
                <a:extLst>
                  <a:ext uri="{FF2B5EF4-FFF2-40B4-BE49-F238E27FC236}">
                    <a16:creationId xmlns:a16="http://schemas.microsoft.com/office/drawing/2014/main" xmlns="" id="{EF6309F9-6977-41B7-AD4E-F39A5F62BECE}"/>
                  </a:ext>
                </a:extLst>
              </p:cNvPr>
              <p:cNvSpPr/>
              <p:nvPr/>
            </p:nvSpPr>
            <p:spPr>
              <a:xfrm>
                <a:off x="9865276" y="5680957"/>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19050" cap="flat">
                <a:solidFill>
                  <a:schemeClr val="accent5"/>
                </a:solidFill>
                <a:prstDash val="solid"/>
                <a:miter/>
              </a:ln>
            </p:spPr>
            <p:txBody>
              <a:bodyPr rtlCol="0" anchor="ctr"/>
              <a:lstStyle/>
              <a:p>
                <a:endParaRPr lang="fr-FR" dirty="0"/>
              </a:p>
            </p:txBody>
          </p:sp>
          <p:sp>
            <p:nvSpPr>
              <p:cNvPr id="116" name="Freeform: Shape 259">
                <a:extLst>
                  <a:ext uri="{FF2B5EF4-FFF2-40B4-BE49-F238E27FC236}">
                    <a16:creationId xmlns:a16="http://schemas.microsoft.com/office/drawing/2014/main" xmlns="" id="{9134F691-EA01-4940-BD3C-E4B27011CF9D}"/>
                  </a:ext>
                </a:extLst>
              </p:cNvPr>
              <p:cNvSpPr/>
              <p:nvPr/>
            </p:nvSpPr>
            <p:spPr>
              <a:xfrm>
                <a:off x="10608228" y="619531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fr-FR" dirty="0"/>
              </a:p>
            </p:txBody>
          </p:sp>
          <p:sp>
            <p:nvSpPr>
              <p:cNvPr id="117" name="Freeform: Shape 260">
                <a:extLst>
                  <a:ext uri="{FF2B5EF4-FFF2-40B4-BE49-F238E27FC236}">
                    <a16:creationId xmlns:a16="http://schemas.microsoft.com/office/drawing/2014/main" xmlns="" id="{B7AEB541-8D5C-4862-AB6B-20C4C3BB9D7A}"/>
                  </a:ext>
                </a:extLst>
              </p:cNvPr>
              <p:cNvSpPr/>
              <p:nvPr/>
            </p:nvSpPr>
            <p:spPr>
              <a:xfrm>
                <a:off x="10760628" y="630961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fr-FR" dirty="0"/>
              </a:p>
            </p:txBody>
          </p:sp>
          <p:sp>
            <p:nvSpPr>
              <p:cNvPr id="118" name="Freeform: Shape 261">
                <a:extLst>
                  <a:ext uri="{FF2B5EF4-FFF2-40B4-BE49-F238E27FC236}">
                    <a16:creationId xmlns:a16="http://schemas.microsoft.com/office/drawing/2014/main" xmlns="" id="{CF13FE6F-230A-4044-9ADB-7DACD5545C00}"/>
                  </a:ext>
                </a:extLst>
              </p:cNvPr>
              <p:cNvSpPr/>
              <p:nvPr/>
            </p:nvSpPr>
            <p:spPr>
              <a:xfrm>
                <a:off x="10779678" y="634771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fr-FR" dirty="0"/>
              </a:p>
            </p:txBody>
          </p:sp>
          <p:sp>
            <p:nvSpPr>
              <p:cNvPr id="119" name="Freeform: Shape 262">
                <a:extLst>
                  <a:ext uri="{FF2B5EF4-FFF2-40B4-BE49-F238E27FC236}">
                    <a16:creationId xmlns:a16="http://schemas.microsoft.com/office/drawing/2014/main" xmlns="" id="{2590EB12-6B58-4D93-85E4-2810E20AEB12}"/>
                  </a:ext>
                </a:extLst>
              </p:cNvPr>
              <p:cNvSpPr/>
              <p:nvPr/>
            </p:nvSpPr>
            <p:spPr>
              <a:xfrm>
                <a:off x="10779678" y="636676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fr-FR" dirty="0"/>
              </a:p>
            </p:txBody>
          </p:sp>
          <p:sp>
            <p:nvSpPr>
              <p:cNvPr id="120" name="Freeform: Shape 263">
                <a:extLst>
                  <a:ext uri="{FF2B5EF4-FFF2-40B4-BE49-F238E27FC236}">
                    <a16:creationId xmlns:a16="http://schemas.microsoft.com/office/drawing/2014/main" xmlns="" id="{1D37421A-9AC0-4625-8DE8-05D1AD683CD7}"/>
                  </a:ext>
                </a:extLst>
              </p:cNvPr>
              <p:cNvSpPr/>
              <p:nvPr/>
            </p:nvSpPr>
            <p:spPr>
              <a:xfrm>
                <a:off x="11236878" y="655726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fr-FR" dirty="0"/>
              </a:p>
            </p:txBody>
          </p:sp>
          <p:sp>
            <p:nvSpPr>
              <p:cNvPr id="121" name="Freeform: Shape 264">
                <a:extLst>
                  <a:ext uri="{FF2B5EF4-FFF2-40B4-BE49-F238E27FC236}">
                    <a16:creationId xmlns:a16="http://schemas.microsoft.com/office/drawing/2014/main" xmlns="" id="{66F605CE-61E4-420F-94C5-B6C20B243F36}"/>
                  </a:ext>
                </a:extLst>
              </p:cNvPr>
              <p:cNvSpPr/>
              <p:nvPr/>
            </p:nvSpPr>
            <p:spPr>
              <a:xfrm>
                <a:off x="11255928" y="659536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fr-FR" dirty="0"/>
              </a:p>
            </p:txBody>
          </p:sp>
          <p:sp>
            <p:nvSpPr>
              <p:cNvPr id="122" name="Freeform: Shape 265">
                <a:extLst>
                  <a:ext uri="{FF2B5EF4-FFF2-40B4-BE49-F238E27FC236}">
                    <a16:creationId xmlns:a16="http://schemas.microsoft.com/office/drawing/2014/main" xmlns="" id="{D223C1A3-A872-4732-86CF-5246AC21CEA7}"/>
                  </a:ext>
                </a:extLst>
              </p:cNvPr>
              <p:cNvSpPr/>
              <p:nvPr/>
            </p:nvSpPr>
            <p:spPr>
              <a:xfrm>
                <a:off x="10685209" y="61423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fr-FR" dirty="0"/>
              </a:p>
            </p:txBody>
          </p:sp>
          <p:sp>
            <p:nvSpPr>
              <p:cNvPr id="123" name="Freeform: Shape 266">
                <a:extLst>
                  <a:ext uri="{FF2B5EF4-FFF2-40B4-BE49-F238E27FC236}">
                    <a16:creationId xmlns:a16="http://schemas.microsoft.com/office/drawing/2014/main" xmlns="" id="{E6B556FA-6723-45D4-A8BF-DA652C1692A0}"/>
                  </a:ext>
                </a:extLst>
              </p:cNvPr>
              <p:cNvSpPr/>
              <p:nvPr/>
            </p:nvSpPr>
            <p:spPr>
              <a:xfrm>
                <a:off x="10704259" y="61423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fr-FR" dirty="0"/>
              </a:p>
            </p:txBody>
          </p:sp>
          <p:sp>
            <p:nvSpPr>
              <p:cNvPr id="124" name="Freeform: Shape 267">
                <a:extLst>
                  <a:ext uri="{FF2B5EF4-FFF2-40B4-BE49-F238E27FC236}">
                    <a16:creationId xmlns:a16="http://schemas.microsoft.com/office/drawing/2014/main" xmlns="" id="{346E823B-0A09-47C0-A6BC-13D2BB3C570A}"/>
                  </a:ext>
                </a:extLst>
              </p:cNvPr>
              <p:cNvSpPr/>
              <p:nvPr/>
            </p:nvSpPr>
            <p:spPr>
              <a:xfrm>
                <a:off x="10837609" y="64090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fr-FR" dirty="0"/>
              </a:p>
            </p:txBody>
          </p:sp>
          <p:sp>
            <p:nvSpPr>
              <p:cNvPr id="125" name="Freeform: Shape 268">
                <a:extLst>
                  <a:ext uri="{FF2B5EF4-FFF2-40B4-BE49-F238E27FC236}">
                    <a16:creationId xmlns:a16="http://schemas.microsoft.com/office/drawing/2014/main" xmlns="" id="{1AD3B267-3B86-4C07-8246-85B79EB79A01}"/>
                  </a:ext>
                </a:extLst>
              </p:cNvPr>
              <p:cNvSpPr/>
              <p:nvPr/>
            </p:nvSpPr>
            <p:spPr>
              <a:xfrm>
                <a:off x="11256709" y="64852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fr-FR" dirty="0"/>
              </a:p>
            </p:txBody>
          </p:sp>
          <p:sp>
            <p:nvSpPr>
              <p:cNvPr id="126" name="Freeform: Shape 269">
                <a:extLst>
                  <a:ext uri="{FF2B5EF4-FFF2-40B4-BE49-F238E27FC236}">
                    <a16:creationId xmlns:a16="http://schemas.microsoft.com/office/drawing/2014/main" xmlns="" id="{4162052E-E43B-4275-9FF1-A09850AB67CF}"/>
                  </a:ext>
                </a:extLst>
              </p:cNvPr>
              <p:cNvSpPr/>
              <p:nvPr/>
            </p:nvSpPr>
            <p:spPr>
              <a:xfrm>
                <a:off x="11390059" y="663763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tlCol="0" anchor="ctr"/>
              <a:lstStyle/>
              <a:p>
                <a:endParaRPr lang="fr-FR" dirty="0"/>
              </a:p>
            </p:txBody>
          </p:sp>
          <p:sp>
            <p:nvSpPr>
              <p:cNvPr id="127" name="Freeform: Shape 270">
                <a:extLst>
                  <a:ext uri="{FF2B5EF4-FFF2-40B4-BE49-F238E27FC236}">
                    <a16:creationId xmlns:a16="http://schemas.microsoft.com/office/drawing/2014/main" xmlns="" id="{794AF6E8-FB60-403D-8F19-EB856CF26771}"/>
                  </a:ext>
                </a:extLst>
              </p:cNvPr>
              <p:cNvSpPr/>
              <p:nvPr/>
            </p:nvSpPr>
            <p:spPr>
              <a:xfrm>
                <a:off x="11294809" y="658047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fr-FR" dirty="0"/>
              </a:p>
            </p:txBody>
          </p:sp>
          <p:sp>
            <p:nvSpPr>
              <p:cNvPr id="128" name="Freeform: Shape 271">
                <a:extLst>
                  <a:ext uri="{FF2B5EF4-FFF2-40B4-BE49-F238E27FC236}">
                    <a16:creationId xmlns:a16="http://schemas.microsoft.com/office/drawing/2014/main" xmlns="" id="{D4C0C0B9-A96E-458E-88D7-6E7177E1F62A}"/>
                  </a:ext>
                </a:extLst>
              </p:cNvPr>
              <p:cNvSpPr/>
              <p:nvPr/>
            </p:nvSpPr>
            <p:spPr>
              <a:xfrm>
                <a:off x="11656759" y="673288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tlCol="0" anchor="ctr"/>
              <a:lstStyle/>
              <a:p>
                <a:endParaRPr lang="fr-FR" dirty="0"/>
              </a:p>
            </p:txBody>
          </p:sp>
          <p:sp>
            <p:nvSpPr>
              <p:cNvPr id="129" name="Freeform: Shape 272">
                <a:extLst>
                  <a:ext uri="{FF2B5EF4-FFF2-40B4-BE49-F238E27FC236}">
                    <a16:creationId xmlns:a16="http://schemas.microsoft.com/office/drawing/2014/main" xmlns="" id="{43C04C9A-8170-40E6-9E0D-A41D61D115BB}"/>
                  </a:ext>
                </a:extLst>
              </p:cNvPr>
              <p:cNvSpPr/>
              <p:nvPr/>
            </p:nvSpPr>
            <p:spPr>
              <a:xfrm>
                <a:off x="11732959" y="677098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tlCol="0" anchor="ctr"/>
              <a:lstStyle/>
              <a:p>
                <a:endParaRPr lang="fr-FR" dirty="0"/>
              </a:p>
            </p:txBody>
          </p:sp>
          <p:sp>
            <p:nvSpPr>
              <p:cNvPr id="130" name="Freeform: Shape 273">
                <a:extLst>
                  <a:ext uri="{FF2B5EF4-FFF2-40B4-BE49-F238E27FC236}">
                    <a16:creationId xmlns:a16="http://schemas.microsoft.com/office/drawing/2014/main" xmlns="" id="{D38C35E1-A4BA-46FF-8FD5-9317EAF06F8E}"/>
                  </a:ext>
                </a:extLst>
              </p:cNvPr>
              <p:cNvSpPr/>
              <p:nvPr/>
            </p:nvSpPr>
            <p:spPr>
              <a:xfrm>
                <a:off x="12704518" y="71900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fr-FR" dirty="0"/>
              </a:p>
            </p:txBody>
          </p:sp>
          <p:sp>
            <p:nvSpPr>
              <p:cNvPr id="131" name="Freeform: Shape 274">
                <a:extLst>
                  <a:ext uri="{FF2B5EF4-FFF2-40B4-BE49-F238E27FC236}">
                    <a16:creationId xmlns:a16="http://schemas.microsoft.com/office/drawing/2014/main" xmlns="" id="{079FFB31-EB5F-4747-96F1-FCD19BF5F4B7}"/>
                  </a:ext>
                </a:extLst>
              </p:cNvPr>
              <p:cNvSpPr/>
              <p:nvPr/>
            </p:nvSpPr>
            <p:spPr>
              <a:xfrm>
                <a:off x="12799768" y="71900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fr-FR" dirty="0"/>
              </a:p>
            </p:txBody>
          </p:sp>
          <p:sp>
            <p:nvSpPr>
              <p:cNvPr id="132" name="Freeform: Shape 275">
                <a:extLst>
                  <a:ext uri="{FF2B5EF4-FFF2-40B4-BE49-F238E27FC236}">
                    <a16:creationId xmlns:a16="http://schemas.microsoft.com/office/drawing/2014/main" xmlns="" id="{2583069F-4AB1-4D91-BDBE-7CD3406C3F19}"/>
                  </a:ext>
                </a:extLst>
              </p:cNvPr>
              <p:cNvSpPr/>
              <p:nvPr/>
            </p:nvSpPr>
            <p:spPr>
              <a:xfrm>
                <a:off x="13542718" y="73996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fr-FR" dirty="0"/>
              </a:p>
            </p:txBody>
          </p:sp>
          <p:sp>
            <p:nvSpPr>
              <p:cNvPr id="133" name="Freeform: Shape 276">
                <a:extLst>
                  <a:ext uri="{FF2B5EF4-FFF2-40B4-BE49-F238E27FC236}">
                    <a16:creationId xmlns:a16="http://schemas.microsoft.com/office/drawing/2014/main" xmlns="" id="{F60373F2-AF83-492B-935C-968FA4504B20}"/>
                  </a:ext>
                </a:extLst>
              </p:cNvPr>
              <p:cNvSpPr/>
              <p:nvPr/>
            </p:nvSpPr>
            <p:spPr>
              <a:xfrm>
                <a:off x="14266628" y="75329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fr-FR" dirty="0"/>
              </a:p>
            </p:txBody>
          </p:sp>
        </p:grpSp>
      </p:grpSp>
      <p:grpSp>
        <p:nvGrpSpPr>
          <p:cNvPr id="134" name="Group 133">
            <a:extLst>
              <a:ext uri="{FF2B5EF4-FFF2-40B4-BE49-F238E27FC236}">
                <a16:creationId xmlns:a16="http://schemas.microsoft.com/office/drawing/2014/main" xmlns="" id="{F4566DCD-485E-4FFA-832A-13494C87E199}"/>
              </a:ext>
            </a:extLst>
          </p:cNvPr>
          <p:cNvGrpSpPr/>
          <p:nvPr/>
        </p:nvGrpSpPr>
        <p:grpSpPr>
          <a:xfrm>
            <a:off x="1081204" y="2368803"/>
            <a:ext cx="1332000" cy="1608535"/>
            <a:chOff x="9774857" y="4664649"/>
            <a:chExt cx="2152650" cy="2524125"/>
          </a:xfrm>
        </p:grpSpPr>
        <p:sp>
          <p:nvSpPr>
            <p:cNvPr id="135" name="Freeform: Shape 281">
              <a:extLst>
                <a:ext uri="{FF2B5EF4-FFF2-40B4-BE49-F238E27FC236}">
                  <a16:creationId xmlns:a16="http://schemas.microsoft.com/office/drawing/2014/main" xmlns="" id="{A080C143-92AF-410A-8EB1-40C421B4D95D}"/>
                </a:ext>
              </a:extLst>
            </p:cNvPr>
            <p:cNvSpPr/>
            <p:nvPr/>
          </p:nvSpPr>
          <p:spPr>
            <a:xfrm>
              <a:off x="9774857" y="4664649"/>
              <a:ext cx="2152650" cy="2524125"/>
            </a:xfrm>
            <a:custGeom>
              <a:avLst/>
              <a:gdLst>
                <a:gd name="connsiteX0" fmla="*/ 2160175 w 2152650"/>
                <a:gd name="connsiteY0" fmla="*/ 2531583 h 2524125"/>
                <a:gd name="connsiteX1" fmla="*/ 2160175 w 2152650"/>
                <a:gd name="connsiteY1" fmla="*/ 2372411 h 2524125"/>
                <a:gd name="connsiteX2" fmla="*/ 1975742 w 2152650"/>
                <a:gd name="connsiteY2" fmla="*/ 2372411 h 2524125"/>
                <a:gd name="connsiteX3" fmla="*/ 1975742 w 2152650"/>
                <a:gd name="connsiteY3" fmla="*/ 2220821 h 2524125"/>
                <a:gd name="connsiteX4" fmla="*/ 1515913 w 2152650"/>
                <a:gd name="connsiteY4" fmla="*/ 2220821 h 2524125"/>
                <a:gd name="connsiteX5" fmla="*/ 1515913 w 2152650"/>
                <a:gd name="connsiteY5" fmla="*/ 2056590 h 2524125"/>
                <a:gd name="connsiteX6" fmla="*/ 1498225 w 2152650"/>
                <a:gd name="connsiteY6" fmla="*/ 2056590 h 2524125"/>
                <a:gd name="connsiteX7" fmla="*/ 1498225 w 2152650"/>
                <a:gd name="connsiteY7" fmla="*/ 1899952 h 2524125"/>
                <a:gd name="connsiteX8" fmla="*/ 1063666 w 2152650"/>
                <a:gd name="connsiteY8" fmla="*/ 1899952 h 2524125"/>
                <a:gd name="connsiteX9" fmla="*/ 1063666 w 2152650"/>
                <a:gd name="connsiteY9" fmla="*/ 1735722 h 2524125"/>
                <a:gd name="connsiteX10" fmla="*/ 884284 w 2152650"/>
                <a:gd name="connsiteY10" fmla="*/ 1735722 h 2524125"/>
                <a:gd name="connsiteX11" fmla="*/ 884284 w 2152650"/>
                <a:gd name="connsiteY11" fmla="*/ 1571501 h 2524125"/>
                <a:gd name="connsiteX12" fmla="*/ 507831 w 2152650"/>
                <a:gd name="connsiteY12" fmla="*/ 1571501 h 2524125"/>
                <a:gd name="connsiteX13" fmla="*/ 507831 w 2152650"/>
                <a:gd name="connsiteY13" fmla="*/ 1404747 h 2524125"/>
                <a:gd name="connsiteX14" fmla="*/ 449721 w 2152650"/>
                <a:gd name="connsiteY14" fmla="*/ 1404747 h 2524125"/>
                <a:gd name="connsiteX15" fmla="*/ 449721 w 2152650"/>
                <a:gd name="connsiteY15" fmla="*/ 1258214 h 2524125"/>
                <a:gd name="connsiteX16" fmla="*/ 313289 w 2152650"/>
                <a:gd name="connsiteY16" fmla="*/ 1258214 h 2524125"/>
                <a:gd name="connsiteX17" fmla="*/ 313289 w 2152650"/>
                <a:gd name="connsiteY17" fmla="*/ 1116721 h 2524125"/>
                <a:gd name="connsiteX18" fmla="*/ 293077 w 2152650"/>
                <a:gd name="connsiteY18" fmla="*/ 1116721 h 2524125"/>
                <a:gd name="connsiteX19" fmla="*/ 293077 w 2152650"/>
                <a:gd name="connsiteY19" fmla="*/ 967664 h 2524125"/>
                <a:gd name="connsiteX20" fmla="*/ 272865 w 2152650"/>
                <a:gd name="connsiteY20" fmla="*/ 967664 h 2524125"/>
                <a:gd name="connsiteX21" fmla="*/ 272865 w 2152650"/>
                <a:gd name="connsiteY21" fmla="*/ 823648 h 2524125"/>
                <a:gd name="connsiteX22" fmla="*/ 250126 w 2152650"/>
                <a:gd name="connsiteY22" fmla="*/ 823648 h 2524125"/>
                <a:gd name="connsiteX23" fmla="*/ 250126 w 2152650"/>
                <a:gd name="connsiteY23" fmla="*/ 828701 h 2524125"/>
                <a:gd name="connsiteX24" fmla="*/ 270339 w 2152650"/>
                <a:gd name="connsiteY24" fmla="*/ 828701 h 2524125"/>
                <a:gd name="connsiteX25" fmla="*/ 270339 w 2152650"/>
                <a:gd name="connsiteY25" fmla="*/ 396665 h 2524125"/>
                <a:gd name="connsiteX26" fmla="*/ 250126 w 2152650"/>
                <a:gd name="connsiteY26" fmla="*/ 396665 h 2524125"/>
                <a:gd name="connsiteX27" fmla="*/ 250126 w 2152650"/>
                <a:gd name="connsiteY27" fmla="*/ 265286 h 2524125"/>
                <a:gd name="connsiteX28" fmla="*/ 229913 w 2152650"/>
                <a:gd name="connsiteY28" fmla="*/ 265286 h 2524125"/>
                <a:gd name="connsiteX29" fmla="*/ 229913 w 2152650"/>
                <a:gd name="connsiteY29" fmla="*/ 138959 h 2524125"/>
                <a:gd name="connsiteX30" fmla="*/ 166750 w 2152650"/>
                <a:gd name="connsiteY30" fmla="*/ 138959 h 2524125"/>
                <a:gd name="connsiteX31" fmla="*/ 166750 w 2152650"/>
                <a:gd name="connsiteY31" fmla="*/ 0 h 2524125"/>
                <a:gd name="connsiteX32" fmla="*/ 0 w 2152650"/>
                <a:gd name="connsiteY32" fmla="*/ 0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2650" h="2524125">
                  <a:moveTo>
                    <a:pt x="2160175" y="2531583"/>
                  </a:moveTo>
                  <a:lnTo>
                    <a:pt x="2160175" y="2372411"/>
                  </a:lnTo>
                  <a:lnTo>
                    <a:pt x="1975742" y="2372411"/>
                  </a:lnTo>
                  <a:lnTo>
                    <a:pt x="1975742" y="2220821"/>
                  </a:lnTo>
                  <a:lnTo>
                    <a:pt x="1515913" y="2220821"/>
                  </a:lnTo>
                  <a:lnTo>
                    <a:pt x="1515913" y="2056590"/>
                  </a:lnTo>
                  <a:lnTo>
                    <a:pt x="1498225" y="2056590"/>
                  </a:lnTo>
                  <a:lnTo>
                    <a:pt x="1498225" y="1899952"/>
                  </a:lnTo>
                  <a:lnTo>
                    <a:pt x="1063666" y="1899952"/>
                  </a:lnTo>
                  <a:lnTo>
                    <a:pt x="1063666" y="1735722"/>
                  </a:lnTo>
                  <a:lnTo>
                    <a:pt x="884284" y="1735722"/>
                  </a:lnTo>
                  <a:lnTo>
                    <a:pt x="884284" y="1571501"/>
                  </a:lnTo>
                  <a:lnTo>
                    <a:pt x="507831" y="1571501"/>
                  </a:lnTo>
                  <a:lnTo>
                    <a:pt x="507831" y="1404747"/>
                  </a:lnTo>
                  <a:lnTo>
                    <a:pt x="449721" y="1404747"/>
                  </a:lnTo>
                  <a:lnTo>
                    <a:pt x="449721" y="1258214"/>
                  </a:lnTo>
                  <a:lnTo>
                    <a:pt x="313289" y="1258214"/>
                  </a:lnTo>
                  <a:lnTo>
                    <a:pt x="313289" y="1116721"/>
                  </a:lnTo>
                  <a:lnTo>
                    <a:pt x="293077" y="1116721"/>
                  </a:lnTo>
                  <a:lnTo>
                    <a:pt x="293077" y="967664"/>
                  </a:lnTo>
                  <a:lnTo>
                    <a:pt x="272865" y="967664"/>
                  </a:lnTo>
                  <a:lnTo>
                    <a:pt x="272865" y="823648"/>
                  </a:lnTo>
                  <a:lnTo>
                    <a:pt x="250126" y="823648"/>
                  </a:lnTo>
                  <a:lnTo>
                    <a:pt x="250126" y="828701"/>
                  </a:lnTo>
                  <a:lnTo>
                    <a:pt x="270339" y="828701"/>
                  </a:lnTo>
                  <a:lnTo>
                    <a:pt x="270339" y="396665"/>
                  </a:lnTo>
                  <a:lnTo>
                    <a:pt x="250126" y="396665"/>
                  </a:lnTo>
                  <a:lnTo>
                    <a:pt x="250126" y="265286"/>
                  </a:lnTo>
                  <a:lnTo>
                    <a:pt x="229913" y="265286"/>
                  </a:lnTo>
                  <a:lnTo>
                    <a:pt x="229913" y="138959"/>
                  </a:lnTo>
                  <a:lnTo>
                    <a:pt x="166750" y="138959"/>
                  </a:lnTo>
                  <a:lnTo>
                    <a:pt x="166750" y="0"/>
                  </a:lnTo>
                  <a:lnTo>
                    <a:pt x="0" y="0"/>
                  </a:lnTo>
                </a:path>
              </a:pathLst>
            </a:custGeom>
            <a:noFill/>
            <a:ln w="19050" cap="flat">
              <a:solidFill>
                <a:schemeClr val="accent4"/>
              </a:solidFill>
              <a:prstDash val="solid"/>
              <a:miter/>
            </a:ln>
          </p:spPr>
          <p:txBody>
            <a:bodyPr rtlCol="0" anchor="ctr"/>
            <a:lstStyle/>
            <a:p>
              <a:endParaRPr lang="fr-FR" dirty="0"/>
            </a:p>
          </p:txBody>
        </p:sp>
        <p:sp>
          <p:nvSpPr>
            <p:cNvPr id="136" name="Freeform: Shape 282">
              <a:extLst>
                <a:ext uri="{FF2B5EF4-FFF2-40B4-BE49-F238E27FC236}">
                  <a16:creationId xmlns:a16="http://schemas.microsoft.com/office/drawing/2014/main" xmlns="" id="{104B7EBF-C38F-428B-8AE6-C96A2337E097}"/>
                </a:ext>
              </a:extLst>
            </p:cNvPr>
            <p:cNvSpPr/>
            <p:nvPr/>
          </p:nvSpPr>
          <p:spPr>
            <a:xfrm>
              <a:off x="10224578" y="58709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4"/>
              </a:solidFill>
              <a:prstDash val="solid"/>
              <a:miter/>
            </a:ln>
          </p:spPr>
          <p:txBody>
            <a:bodyPr rtlCol="0" anchor="ctr"/>
            <a:lstStyle/>
            <a:p>
              <a:endParaRPr lang="fr-FR" dirty="0"/>
            </a:p>
          </p:txBody>
        </p:sp>
      </p:grpSp>
      <p:grpSp>
        <p:nvGrpSpPr>
          <p:cNvPr id="137" name="Group 136">
            <a:extLst>
              <a:ext uri="{FF2B5EF4-FFF2-40B4-BE49-F238E27FC236}">
                <a16:creationId xmlns:a16="http://schemas.microsoft.com/office/drawing/2014/main" xmlns="" id="{9BAC1F1F-3065-4DB4-824F-3F6BA3239694}"/>
              </a:ext>
            </a:extLst>
          </p:cNvPr>
          <p:cNvGrpSpPr/>
          <p:nvPr/>
        </p:nvGrpSpPr>
        <p:grpSpPr>
          <a:xfrm>
            <a:off x="1081204" y="2331105"/>
            <a:ext cx="873745" cy="1661451"/>
            <a:chOff x="10049560" y="4493118"/>
            <a:chExt cx="1409700" cy="2562225"/>
          </a:xfrm>
        </p:grpSpPr>
        <p:sp>
          <p:nvSpPr>
            <p:cNvPr id="138" name="Freeform: Shape 286">
              <a:extLst>
                <a:ext uri="{FF2B5EF4-FFF2-40B4-BE49-F238E27FC236}">
                  <a16:creationId xmlns:a16="http://schemas.microsoft.com/office/drawing/2014/main" xmlns="" id="{FE0D91E5-6E83-480D-A6E0-E50C9E017624}"/>
                </a:ext>
              </a:extLst>
            </p:cNvPr>
            <p:cNvSpPr/>
            <p:nvPr/>
          </p:nvSpPr>
          <p:spPr>
            <a:xfrm>
              <a:off x="10049560" y="4531218"/>
              <a:ext cx="1409700" cy="2524125"/>
            </a:xfrm>
            <a:custGeom>
              <a:avLst/>
              <a:gdLst>
                <a:gd name="connsiteX0" fmla="*/ 1415425 w 1409700"/>
                <a:gd name="connsiteY0" fmla="*/ 2531117 h 2524125"/>
                <a:gd name="connsiteX1" fmla="*/ 1415425 w 1409700"/>
                <a:gd name="connsiteY1" fmla="*/ 2374592 h 2524125"/>
                <a:gd name="connsiteX2" fmla="*/ 782648 w 1409700"/>
                <a:gd name="connsiteY2" fmla="*/ 2374592 h 2524125"/>
                <a:gd name="connsiteX3" fmla="*/ 782648 w 1409700"/>
                <a:gd name="connsiteY3" fmla="*/ 2214725 h 2524125"/>
                <a:gd name="connsiteX4" fmla="*/ 612798 w 1409700"/>
                <a:gd name="connsiteY4" fmla="*/ 2214725 h 2524125"/>
                <a:gd name="connsiteX5" fmla="*/ 612798 w 1409700"/>
                <a:gd name="connsiteY5" fmla="*/ 2041550 h 2524125"/>
                <a:gd name="connsiteX6" fmla="*/ 442946 w 1409700"/>
                <a:gd name="connsiteY6" fmla="*/ 2041550 h 2524125"/>
                <a:gd name="connsiteX7" fmla="*/ 442946 w 1409700"/>
                <a:gd name="connsiteY7" fmla="*/ 1888350 h 2524125"/>
                <a:gd name="connsiteX8" fmla="*/ 396320 w 1409700"/>
                <a:gd name="connsiteY8" fmla="*/ 1888350 h 2524125"/>
                <a:gd name="connsiteX9" fmla="*/ 396320 w 1409700"/>
                <a:gd name="connsiteY9" fmla="*/ 1551975 h 2524125"/>
                <a:gd name="connsiteX10" fmla="*/ 386328 w 1409700"/>
                <a:gd name="connsiteY10" fmla="*/ 1551975 h 2524125"/>
                <a:gd name="connsiteX11" fmla="*/ 386328 w 1409700"/>
                <a:gd name="connsiteY11" fmla="*/ 1398775 h 2524125"/>
                <a:gd name="connsiteX12" fmla="*/ 356355 w 1409700"/>
                <a:gd name="connsiteY12" fmla="*/ 1398775 h 2524125"/>
                <a:gd name="connsiteX13" fmla="*/ 356355 w 1409700"/>
                <a:gd name="connsiteY13" fmla="*/ 1242251 h 2524125"/>
                <a:gd name="connsiteX14" fmla="*/ 346363 w 1409700"/>
                <a:gd name="connsiteY14" fmla="*/ 1242251 h 2524125"/>
                <a:gd name="connsiteX15" fmla="*/ 346363 w 1409700"/>
                <a:gd name="connsiteY15" fmla="*/ 1059075 h 2524125"/>
                <a:gd name="connsiteX16" fmla="*/ 316390 w 1409700"/>
                <a:gd name="connsiteY16" fmla="*/ 1059075 h 2524125"/>
                <a:gd name="connsiteX17" fmla="*/ 316390 w 1409700"/>
                <a:gd name="connsiteY17" fmla="*/ 909204 h 2524125"/>
                <a:gd name="connsiteX18" fmla="*/ 289747 w 1409700"/>
                <a:gd name="connsiteY18" fmla="*/ 909204 h 2524125"/>
                <a:gd name="connsiteX19" fmla="*/ 289747 w 1409700"/>
                <a:gd name="connsiteY19" fmla="*/ 606137 h 2524125"/>
                <a:gd name="connsiteX20" fmla="*/ 263103 w 1409700"/>
                <a:gd name="connsiteY20" fmla="*/ 606137 h 2524125"/>
                <a:gd name="connsiteX21" fmla="*/ 263103 w 1409700"/>
                <a:gd name="connsiteY21" fmla="*/ 459598 h 2524125"/>
                <a:gd name="connsiteX22" fmla="*/ 186503 w 1409700"/>
                <a:gd name="connsiteY22" fmla="*/ 459598 h 2524125"/>
                <a:gd name="connsiteX23" fmla="*/ 186503 w 1409700"/>
                <a:gd name="connsiteY23" fmla="*/ 293077 h 2524125"/>
                <a:gd name="connsiteX24" fmla="*/ 49956 w 1409700"/>
                <a:gd name="connsiteY24" fmla="*/ 293077 h 2524125"/>
                <a:gd name="connsiteX25" fmla="*/ 49956 w 1409700"/>
                <a:gd name="connsiteY25" fmla="*/ 0 h 2524125"/>
                <a:gd name="connsiteX26" fmla="*/ 0 w 1409700"/>
                <a:gd name="connsiteY26" fmla="*/ 0 h 2524125"/>
                <a:gd name="connsiteX27" fmla="*/ 0 w 1409700"/>
                <a:gd name="connsiteY27" fmla="*/ 9991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9700" h="2524125">
                  <a:moveTo>
                    <a:pt x="1415425" y="2531117"/>
                  </a:moveTo>
                  <a:lnTo>
                    <a:pt x="1415425" y="2374592"/>
                  </a:lnTo>
                  <a:lnTo>
                    <a:pt x="782648" y="2374592"/>
                  </a:lnTo>
                  <a:lnTo>
                    <a:pt x="782648" y="2214725"/>
                  </a:lnTo>
                  <a:lnTo>
                    <a:pt x="612798" y="2214725"/>
                  </a:lnTo>
                  <a:lnTo>
                    <a:pt x="612798" y="2041550"/>
                  </a:lnTo>
                  <a:lnTo>
                    <a:pt x="442946" y="2041550"/>
                  </a:lnTo>
                  <a:lnTo>
                    <a:pt x="442946" y="1888350"/>
                  </a:lnTo>
                  <a:lnTo>
                    <a:pt x="396320" y="1888350"/>
                  </a:lnTo>
                  <a:lnTo>
                    <a:pt x="396320" y="1551975"/>
                  </a:lnTo>
                  <a:lnTo>
                    <a:pt x="386328" y="1551975"/>
                  </a:lnTo>
                  <a:lnTo>
                    <a:pt x="386328" y="1398775"/>
                  </a:lnTo>
                  <a:lnTo>
                    <a:pt x="356355" y="1398775"/>
                  </a:lnTo>
                  <a:lnTo>
                    <a:pt x="356355" y="1242251"/>
                  </a:lnTo>
                  <a:lnTo>
                    <a:pt x="346363" y="1242251"/>
                  </a:lnTo>
                  <a:lnTo>
                    <a:pt x="346363" y="1059075"/>
                  </a:lnTo>
                  <a:lnTo>
                    <a:pt x="316390" y="1059075"/>
                  </a:lnTo>
                  <a:lnTo>
                    <a:pt x="316390" y="909204"/>
                  </a:lnTo>
                  <a:lnTo>
                    <a:pt x="289747" y="909204"/>
                  </a:lnTo>
                  <a:lnTo>
                    <a:pt x="289747" y="606137"/>
                  </a:lnTo>
                  <a:lnTo>
                    <a:pt x="263103" y="606137"/>
                  </a:lnTo>
                  <a:lnTo>
                    <a:pt x="263103" y="459598"/>
                  </a:lnTo>
                  <a:lnTo>
                    <a:pt x="186503" y="459598"/>
                  </a:lnTo>
                  <a:lnTo>
                    <a:pt x="186503" y="293077"/>
                  </a:lnTo>
                  <a:lnTo>
                    <a:pt x="49956" y="293077"/>
                  </a:lnTo>
                  <a:lnTo>
                    <a:pt x="49956" y="0"/>
                  </a:lnTo>
                  <a:lnTo>
                    <a:pt x="0" y="0"/>
                  </a:lnTo>
                  <a:lnTo>
                    <a:pt x="0" y="9991"/>
                  </a:lnTo>
                </a:path>
              </a:pathLst>
            </a:custGeom>
            <a:noFill/>
            <a:ln w="19050" cap="flat">
              <a:solidFill>
                <a:schemeClr val="accent2"/>
              </a:solidFill>
              <a:prstDash val="solid"/>
              <a:miter/>
            </a:ln>
          </p:spPr>
          <p:txBody>
            <a:bodyPr rtlCol="0" anchor="ctr"/>
            <a:lstStyle/>
            <a:p>
              <a:endParaRPr lang="fr-FR" dirty="0"/>
            </a:p>
          </p:txBody>
        </p:sp>
        <p:sp>
          <p:nvSpPr>
            <p:cNvPr id="139" name="Freeform: Shape 287">
              <a:extLst>
                <a:ext uri="{FF2B5EF4-FFF2-40B4-BE49-F238E27FC236}">
                  <a16:creationId xmlns:a16="http://schemas.microsoft.com/office/drawing/2014/main" xmlns="" id="{4CC33FD6-187F-4324-9D5F-4893B2511387}"/>
                </a:ext>
              </a:extLst>
            </p:cNvPr>
            <p:cNvSpPr/>
            <p:nvPr/>
          </p:nvSpPr>
          <p:spPr>
            <a:xfrm>
              <a:off x="10049560" y="4493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2"/>
              </a:solidFill>
              <a:prstDash val="solid"/>
              <a:miter/>
            </a:ln>
          </p:spPr>
          <p:txBody>
            <a:bodyPr rtlCol="0" anchor="ctr"/>
            <a:lstStyle/>
            <a:p>
              <a:endParaRPr lang="fr-FR" dirty="0"/>
            </a:p>
          </p:txBody>
        </p:sp>
      </p:grpSp>
      <p:sp>
        <p:nvSpPr>
          <p:cNvPr id="140" name="TextBox 139">
            <a:extLst>
              <a:ext uri="{FF2B5EF4-FFF2-40B4-BE49-F238E27FC236}">
                <a16:creationId xmlns:a16="http://schemas.microsoft.com/office/drawing/2014/main" xmlns="" id="{6A0ECEAA-CA9E-4CEC-B343-1B24E2C6B3FC}"/>
              </a:ext>
            </a:extLst>
          </p:cNvPr>
          <p:cNvSpPr txBox="1"/>
          <p:nvPr/>
        </p:nvSpPr>
        <p:spPr>
          <a:xfrm>
            <a:off x="6794949" y="2175620"/>
            <a:ext cx="883575" cy="646331"/>
          </a:xfrm>
          <a:prstGeom prst="rect">
            <a:avLst/>
          </a:prstGeom>
          <a:noFill/>
        </p:spPr>
        <p:txBody>
          <a:bodyPr wrap="none" rtlCol="0">
            <a:spAutoFit/>
          </a:bodyPr>
          <a:lstStyle/>
          <a:p>
            <a:r>
              <a:rPr lang="fr-FR" sz="1200" dirty="0">
                <a:solidFill>
                  <a:schemeClr val="accent5"/>
                </a:solidFill>
              </a:rPr>
              <a:t>Cohorte A</a:t>
            </a:r>
          </a:p>
          <a:p>
            <a:r>
              <a:rPr lang="fr-FR" sz="1200" dirty="0">
                <a:solidFill>
                  <a:schemeClr val="accent4"/>
                </a:solidFill>
              </a:rPr>
              <a:t>Cohorte B</a:t>
            </a:r>
          </a:p>
          <a:p>
            <a:r>
              <a:rPr lang="fr-FR" sz="1200" dirty="0">
                <a:solidFill>
                  <a:schemeClr val="accent2"/>
                </a:solidFill>
              </a:rPr>
              <a:t>Cohorte C</a:t>
            </a:r>
          </a:p>
        </p:txBody>
      </p:sp>
      <p:sp>
        <p:nvSpPr>
          <p:cNvPr id="141" name="TextBox 140">
            <a:extLst>
              <a:ext uri="{FF2B5EF4-FFF2-40B4-BE49-F238E27FC236}">
                <a16:creationId xmlns:a16="http://schemas.microsoft.com/office/drawing/2014/main" xmlns="" id="{7C8659A7-ADDA-43CB-9694-4540BDB716D3}"/>
              </a:ext>
            </a:extLst>
          </p:cNvPr>
          <p:cNvSpPr txBox="1"/>
          <p:nvPr/>
        </p:nvSpPr>
        <p:spPr>
          <a:xfrm>
            <a:off x="7691565" y="2175620"/>
            <a:ext cx="1321196" cy="646331"/>
          </a:xfrm>
          <a:prstGeom prst="rect">
            <a:avLst/>
          </a:prstGeom>
          <a:noFill/>
        </p:spPr>
        <p:txBody>
          <a:bodyPr wrap="none" rtlCol="0">
            <a:spAutoFit/>
          </a:bodyPr>
          <a:lstStyle/>
          <a:p>
            <a:r>
              <a:rPr lang="fr-FR" sz="1200" dirty="0">
                <a:solidFill>
                  <a:schemeClr val="accent5"/>
                </a:solidFill>
              </a:rPr>
              <a:t>21,1 (14,8 - NE)</a:t>
            </a:r>
          </a:p>
          <a:p>
            <a:r>
              <a:rPr lang="fr-FR" sz="1200" dirty="0">
                <a:solidFill>
                  <a:schemeClr val="accent4"/>
                </a:solidFill>
              </a:rPr>
              <a:t>6,7 (2,1 - 10,6)</a:t>
            </a:r>
          </a:p>
          <a:p>
            <a:r>
              <a:rPr lang="fr-FR" sz="1200" dirty="0">
                <a:solidFill>
                  <a:schemeClr val="accent2"/>
                </a:solidFill>
              </a:rPr>
              <a:t>4,0 (2,3 - 6,5)</a:t>
            </a:r>
          </a:p>
        </p:txBody>
      </p:sp>
      <p:sp>
        <p:nvSpPr>
          <p:cNvPr id="142" name="TextBox 141">
            <a:extLst>
              <a:ext uri="{FF2B5EF4-FFF2-40B4-BE49-F238E27FC236}">
                <a16:creationId xmlns:a16="http://schemas.microsoft.com/office/drawing/2014/main" xmlns="" id="{ABA253B6-52A5-4446-A644-04BBCC64BDBA}"/>
              </a:ext>
            </a:extLst>
          </p:cNvPr>
          <p:cNvSpPr txBox="1"/>
          <p:nvPr/>
        </p:nvSpPr>
        <p:spPr>
          <a:xfrm>
            <a:off x="7146345" y="1948488"/>
            <a:ext cx="1552027" cy="276999"/>
          </a:xfrm>
          <a:prstGeom prst="rect">
            <a:avLst/>
          </a:prstGeom>
          <a:noFill/>
        </p:spPr>
        <p:txBody>
          <a:bodyPr wrap="none" rtlCol="0">
            <a:spAutoFit/>
          </a:bodyPr>
          <a:lstStyle/>
          <a:p>
            <a:pPr algn="ctr"/>
            <a:r>
              <a:rPr lang="fr-FR" sz="1200" dirty="0">
                <a:solidFill>
                  <a:srgbClr val="4D4D4D"/>
                </a:solidFill>
              </a:rPr>
              <a:t>SGm, mois (IC95%)</a:t>
            </a:r>
          </a:p>
        </p:txBody>
      </p:sp>
      <p:sp>
        <p:nvSpPr>
          <p:cNvPr id="143" name="TextBox 142">
            <a:extLst>
              <a:ext uri="{FF2B5EF4-FFF2-40B4-BE49-F238E27FC236}">
                <a16:creationId xmlns:a16="http://schemas.microsoft.com/office/drawing/2014/main" xmlns="" id="{DD2A4E6C-C8BF-4CA8-AA9F-A2D3290DC357}"/>
              </a:ext>
            </a:extLst>
          </p:cNvPr>
          <p:cNvSpPr txBox="1"/>
          <p:nvPr/>
        </p:nvSpPr>
        <p:spPr>
          <a:xfrm>
            <a:off x="6710895" y="4217709"/>
            <a:ext cx="469214" cy="330072"/>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fr-FR" sz="1200" dirty="0">
                <a:solidFill>
                  <a:srgbClr val="4D4D4D"/>
                </a:solidFill>
                <a:cs typeface="Arial" panose="020B0604020202020204" pitchFamily="34" charset="0"/>
              </a:rPr>
              <a:t>Mois</a:t>
            </a:r>
          </a:p>
        </p:txBody>
      </p:sp>
      <p:sp>
        <p:nvSpPr>
          <p:cNvPr id="144" name="Freeform 21">
            <a:extLst>
              <a:ext uri="{FF2B5EF4-FFF2-40B4-BE49-F238E27FC236}">
                <a16:creationId xmlns:a16="http://schemas.microsoft.com/office/drawing/2014/main" xmlns="" id="{7F9A281D-CCDB-4A8F-91BF-26150F7349B7}"/>
              </a:ext>
            </a:extLst>
          </p:cNvPr>
          <p:cNvSpPr>
            <a:spLocks/>
          </p:cNvSpPr>
          <p:nvPr/>
        </p:nvSpPr>
        <p:spPr bwMode="auto">
          <a:xfrm>
            <a:off x="5151941" y="2360549"/>
            <a:ext cx="3549482" cy="16392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5" name="Line 6">
            <a:extLst>
              <a:ext uri="{FF2B5EF4-FFF2-40B4-BE49-F238E27FC236}">
                <a16:creationId xmlns:a16="http://schemas.microsoft.com/office/drawing/2014/main" xmlns="" id="{592FEB0B-366C-46AF-A9DB-9F47F2F1B1E8}"/>
              </a:ext>
            </a:extLst>
          </p:cNvPr>
          <p:cNvSpPr>
            <a:spLocks noChangeShapeType="1"/>
          </p:cNvSpPr>
          <p:nvPr/>
        </p:nvSpPr>
        <p:spPr bwMode="auto">
          <a:xfrm>
            <a:off x="5075933" y="2360548"/>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6" name="Line 7">
            <a:extLst>
              <a:ext uri="{FF2B5EF4-FFF2-40B4-BE49-F238E27FC236}">
                <a16:creationId xmlns:a16="http://schemas.microsoft.com/office/drawing/2014/main" xmlns="" id="{C30B18CC-9A6F-4DAF-A53A-D44A123611D3}"/>
              </a:ext>
            </a:extLst>
          </p:cNvPr>
          <p:cNvSpPr>
            <a:spLocks noChangeShapeType="1"/>
          </p:cNvSpPr>
          <p:nvPr/>
        </p:nvSpPr>
        <p:spPr bwMode="auto">
          <a:xfrm>
            <a:off x="5075933" y="2696399"/>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7" name="Line 8">
            <a:extLst>
              <a:ext uri="{FF2B5EF4-FFF2-40B4-BE49-F238E27FC236}">
                <a16:creationId xmlns:a16="http://schemas.microsoft.com/office/drawing/2014/main" xmlns="" id="{5EAD1550-753E-4EEE-93D6-17E27698075B}"/>
              </a:ext>
            </a:extLst>
          </p:cNvPr>
          <p:cNvSpPr>
            <a:spLocks noChangeShapeType="1"/>
          </p:cNvSpPr>
          <p:nvPr/>
        </p:nvSpPr>
        <p:spPr bwMode="auto">
          <a:xfrm>
            <a:off x="5075933" y="3017173"/>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8" name="Line 9">
            <a:extLst>
              <a:ext uri="{FF2B5EF4-FFF2-40B4-BE49-F238E27FC236}">
                <a16:creationId xmlns:a16="http://schemas.microsoft.com/office/drawing/2014/main" xmlns="" id="{11C814C7-300D-4B28-8F25-77D3B3C72C85}"/>
              </a:ext>
            </a:extLst>
          </p:cNvPr>
          <p:cNvSpPr>
            <a:spLocks noChangeShapeType="1"/>
          </p:cNvSpPr>
          <p:nvPr/>
        </p:nvSpPr>
        <p:spPr bwMode="auto">
          <a:xfrm>
            <a:off x="5075933" y="3348311"/>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9" name="Line 10">
            <a:extLst>
              <a:ext uri="{FF2B5EF4-FFF2-40B4-BE49-F238E27FC236}">
                <a16:creationId xmlns:a16="http://schemas.microsoft.com/office/drawing/2014/main" xmlns="" id="{CCCE6275-2726-4F63-A3E1-92A0ABBF850E}"/>
              </a:ext>
            </a:extLst>
          </p:cNvPr>
          <p:cNvSpPr>
            <a:spLocks noChangeShapeType="1"/>
          </p:cNvSpPr>
          <p:nvPr/>
        </p:nvSpPr>
        <p:spPr bwMode="auto">
          <a:xfrm>
            <a:off x="5075933" y="3672541"/>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50" name="Line 11">
            <a:extLst>
              <a:ext uri="{FF2B5EF4-FFF2-40B4-BE49-F238E27FC236}">
                <a16:creationId xmlns:a16="http://schemas.microsoft.com/office/drawing/2014/main" xmlns="" id="{954223C4-E126-4CC3-83E9-D771D76FF73F}"/>
              </a:ext>
            </a:extLst>
          </p:cNvPr>
          <p:cNvSpPr>
            <a:spLocks noChangeShapeType="1"/>
          </p:cNvSpPr>
          <p:nvPr/>
        </p:nvSpPr>
        <p:spPr bwMode="auto">
          <a:xfrm>
            <a:off x="5075933" y="4000227"/>
            <a:ext cx="72000" cy="0"/>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51" name="TextBox 150">
            <a:extLst>
              <a:ext uri="{FF2B5EF4-FFF2-40B4-BE49-F238E27FC236}">
                <a16:creationId xmlns:a16="http://schemas.microsoft.com/office/drawing/2014/main" xmlns="" id="{0B3865C5-85F1-402B-B83E-275796E5EC09}"/>
              </a:ext>
            </a:extLst>
          </p:cNvPr>
          <p:cNvSpPr txBox="1"/>
          <p:nvPr/>
        </p:nvSpPr>
        <p:spPr>
          <a:xfrm rot="16200000">
            <a:off x="3615383" y="3035730"/>
            <a:ext cx="2073251" cy="25736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fr-FR" sz="1200" dirty="0">
                <a:solidFill>
                  <a:srgbClr val="4D4D4D"/>
                </a:solidFill>
                <a:cs typeface="Arial" panose="020B0604020202020204" pitchFamily="34" charset="0"/>
              </a:rPr>
              <a:t>Probabilité de survie globale</a:t>
            </a:r>
          </a:p>
        </p:txBody>
      </p:sp>
      <p:sp>
        <p:nvSpPr>
          <p:cNvPr id="152" name="TextBox 151">
            <a:extLst>
              <a:ext uri="{FF2B5EF4-FFF2-40B4-BE49-F238E27FC236}">
                <a16:creationId xmlns:a16="http://schemas.microsoft.com/office/drawing/2014/main" xmlns="" id="{C9C60009-4FB4-45BA-87A2-C9FAE9FD6D1F}"/>
              </a:ext>
            </a:extLst>
          </p:cNvPr>
          <p:cNvSpPr txBox="1"/>
          <p:nvPr/>
        </p:nvSpPr>
        <p:spPr>
          <a:xfrm>
            <a:off x="4778341" y="2230082"/>
            <a:ext cx="285902" cy="257369"/>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1,0</a:t>
            </a:r>
          </a:p>
        </p:txBody>
      </p:sp>
      <p:sp>
        <p:nvSpPr>
          <p:cNvPr id="153" name="TextBox 152">
            <a:extLst>
              <a:ext uri="{FF2B5EF4-FFF2-40B4-BE49-F238E27FC236}">
                <a16:creationId xmlns:a16="http://schemas.microsoft.com/office/drawing/2014/main" xmlns="" id="{DCD811CD-3DAF-4E85-93F7-02EA668F7913}"/>
              </a:ext>
            </a:extLst>
          </p:cNvPr>
          <p:cNvSpPr txBox="1"/>
          <p:nvPr/>
        </p:nvSpPr>
        <p:spPr>
          <a:xfrm>
            <a:off x="4778345" y="2567176"/>
            <a:ext cx="285902" cy="257369"/>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0,8</a:t>
            </a:r>
          </a:p>
        </p:txBody>
      </p:sp>
      <p:sp>
        <p:nvSpPr>
          <p:cNvPr id="154" name="TextBox 153">
            <a:extLst>
              <a:ext uri="{FF2B5EF4-FFF2-40B4-BE49-F238E27FC236}">
                <a16:creationId xmlns:a16="http://schemas.microsoft.com/office/drawing/2014/main" xmlns="" id="{004B4E4D-724B-422F-9125-B105A7A5F6CB}"/>
              </a:ext>
            </a:extLst>
          </p:cNvPr>
          <p:cNvSpPr txBox="1"/>
          <p:nvPr/>
        </p:nvSpPr>
        <p:spPr>
          <a:xfrm>
            <a:off x="4778345" y="2887802"/>
            <a:ext cx="285902" cy="257369"/>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0,6</a:t>
            </a:r>
          </a:p>
        </p:txBody>
      </p:sp>
      <p:sp>
        <p:nvSpPr>
          <p:cNvPr id="155" name="TextBox 154">
            <a:extLst>
              <a:ext uri="{FF2B5EF4-FFF2-40B4-BE49-F238E27FC236}">
                <a16:creationId xmlns:a16="http://schemas.microsoft.com/office/drawing/2014/main" xmlns="" id="{8EE1AA53-0E1F-47CB-A51C-621A75BC0774}"/>
              </a:ext>
            </a:extLst>
          </p:cNvPr>
          <p:cNvSpPr txBox="1"/>
          <p:nvPr/>
        </p:nvSpPr>
        <p:spPr>
          <a:xfrm>
            <a:off x="4778345" y="3218795"/>
            <a:ext cx="285902" cy="257369"/>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0,4</a:t>
            </a:r>
          </a:p>
        </p:txBody>
      </p:sp>
      <p:sp>
        <p:nvSpPr>
          <p:cNvPr id="156" name="TextBox 155">
            <a:extLst>
              <a:ext uri="{FF2B5EF4-FFF2-40B4-BE49-F238E27FC236}">
                <a16:creationId xmlns:a16="http://schemas.microsoft.com/office/drawing/2014/main" xmlns="" id="{B6F6D1D7-8E12-46F1-9511-3EE1FFDC6183}"/>
              </a:ext>
            </a:extLst>
          </p:cNvPr>
          <p:cNvSpPr txBox="1"/>
          <p:nvPr/>
        </p:nvSpPr>
        <p:spPr>
          <a:xfrm>
            <a:off x="4778345" y="3542876"/>
            <a:ext cx="285902" cy="257369"/>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0,2</a:t>
            </a:r>
          </a:p>
        </p:txBody>
      </p:sp>
      <p:sp>
        <p:nvSpPr>
          <p:cNvPr id="157" name="TextBox 156">
            <a:extLst>
              <a:ext uri="{FF2B5EF4-FFF2-40B4-BE49-F238E27FC236}">
                <a16:creationId xmlns:a16="http://schemas.microsoft.com/office/drawing/2014/main" xmlns="" id="{E57EE313-78E7-4226-87C9-500F2A0CD2B7}"/>
              </a:ext>
            </a:extLst>
          </p:cNvPr>
          <p:cNvSpPr txBox="1"/>
          <p:nvPr/>
        </p:nvSpPr>
        <p:spPr>
          <a:xfrm>
            <a:off x="4906595" y="3870412"/>
            <a:ext cx="157663" cy="257369"/>
          </a:xfrm>
          <a:prstGeom prst="rect">
            <a:avLst/>
          </a:prstGeom>
          <a:noFill/>
        </p:spPr>
        <p:txBody>
          <a:bodyPr wrap="none" lIns="36000" tIns="36000" rIns="36000" bIns="36000" rtlCol="0" anchor="ctr" anchorCtr="0">
            <a:spAutoFit/>
          </a:bodyPr>
          <a:lstStyle/>
          <a:p>
            <a:pPr algn="r"/>
            <a:r>
              <a:rPr lang="fr-FR" sz="1200" dirty="0">
                <a:solidFill>
                  <a:srgbClr val="4D4D4D"/>
                </a:solidFill>
                <a:cs typeface="Arial" panose="020B0604020202020204" pitchFamily="34" charset="0"/>
              </a:rPr>
              <a:t>0</a:t>
            </a:r>
          </a:p>
        </p:txBody>
      </p:sp>
      <p:sp>
        <p:nvSpPr>
          <p:cNvPr id="158" name="Line 21">
            <a:extLst>
              <a:ext uri="{FF2B5EF4-FFF2-40B4-BE49-F238E27FC236}">
                <a16:creationId xmlns:a16="http://schemas.microsoft.com/office/drawing/2014/main" xmlns="" id="{B09B390A-E9B5-4B30-AB25-5022526192AF}"/>
              </a:ext>
            </a:extLst>
          </p:cNvPr>
          <p:cNvSpPr>
            <a:spLocks noChangeShapeType="1"/>
          </p:cNvSpPr>
          <p:nvPr/>
        </p:nvSpPr>
        <p:spPr bwMode="auto">
          <a:xfrm>
            <a:off x="5415323"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59" name="Line 19">
            <a:extLst>
              <a:ext uri="{FF2B5EF4-FFF2-40B4-BE49-F238E27FC236}">
                <a16:creationId xmlns:a16="http://schemas.microsoft.com/office/drawing/2014/main" xmlns="" id="{C29BA000-5B50-478F-8411-2B8E80A5218E}"/>
              </a:ext>
            </a:extLst>
          </p:cNvPr>
          <p:cNvSpPr>
            <a:spLocks noChangeShapeType="1"/>
          </p:cNvSpPr>
          <p:nvPr/>
        </p:nvSpPr>
        <p:spPr bwMode="auto">
          <a:xfrm>
            <a:off x="5691338"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0" name="Line 21">
            <a:extLst>
              <a:ext uri="{FF2B5EF4-FFF2-40B4-BE49-F238E27FC236}">
                <a16:creationId xmlns:a16="http://schemas.microsoft.com/office/drawing/2014/main" xmlns="" id="{0802238D-03D3-4BEC-A87A-1D29F8127C65}"/>
              </a:ext>
            </a:extLst>
          </p:cNvPr>
          <p:cNvSpPr>
            <a:spLocks noChangeShapeType="1"/>
          </p:cNvSpPr>
          <p:nvPr/>
        </p:nvSpPr>
        <p:spPr bwMode="auto">
          <a:xfrm>
            <a:off x="5959865"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61" name="Line 19">
            <a:extLst>
              <a:ext uri="{FF2B5EF4-FFF2-40B4-BE49-F238E27FC236}">
                <a16:creationId xmlns:a16="http://schemas.microsoft.com/office/drawing/2014/main" xmlns="" id="{D948DF24-1244-4AC0-B6DD-528B30343220}"/>
              </a:ext>
            </a:extLst>
          </p:cNvPr>
          <p:cNvSpPr>
            <a:spLocks noChangeShapeType="1"/>
          </p:cNvSpPr>
          <p:nvPr/>
        </p:nvSpPr>
        <p:spPr bwMode="auto">
          <a:xfrm>
            <a:off x="6237848"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2" name="Line 21">
            <a:extLst>
              <a:ext uri="{FF2B5EF4-FFF2-40B4-BE49-F238E27FC236}">
                <a16:creationId xmlns:a16="http://schemas.microsoft.com/office/drawing/2014/main" xmlns="" id="{57DE82D8-593D-4E67-B570-C68D9AB28DC1}"/>
              </a:ext>
            </a:extLst>
          </p:cNvPr>
          <p:cNvSpPr>
            <a:spLocks noChangeShapeType="1"/>
          </p:cNvSpPr>
          <p:nvPr/>
        </p:nvSpPr>
        <p:spPr bwMode="auto">
          <a:xfrm>
            <a:off x="6511789"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63" name="Line 19">
            <a:extLst>
              <a:ext uri="{FF2B5EF4-FFF2-40B4-BE49-F238E27FC236}">
                <a16:creationId xmlns:a16="http://schemas.microsoft.com/office/drawing/2014/main" xmlns="" id="{264C0E67-2434-4A2C-8C6E-83EBB6A26CA2}"/>
              </a:ext>
            </a:extLst>
          </p:cNvPr>
          <p:cNvSpPr>
            <a:spLocks noChangeShapeType="1"/>
          </p:cNvSpPr>
          <p:nvPr/>
        </p:nvSpPr>
        <p:spPr bwMode="auto">
          <a:xfrm>
            <a:off x="8160997"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4" name="Line 21">
            <a:extLst>
              <a:ext uri="{FF2B5EF4-FFF2-40B4-BE49-F238E27FC236}">
                <a16:creationId xmlns:a16="http://schemas.microsoft.com/office/drawing/2014/main" xmlns="" id="{4B6ECE47-4197-4AA7-90BA-9D1E97E1F512}"/>
              </a:ext>
            </a:extLst>
          </p:cNvPr>
          <p:cNvSpPr>
            <a:spLocks noChangeShapeType="1"/>
          </p:cNvSpPr>
          <p:nvPr/>
        </p:nvSpPr>
        <p:spPr bwMode="auto">
          <a:xfrm>
            <a:off x="8424093"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65" name="Line 19">
            <a:extLst>
              <a:ext uri="{FF2B5EF4-FFF2-40B4-BE49-F238E27FC236}">
                <a16:creationId xmlns:a16="http://schemas.microsoft.com/office/drawing/2014/main" xmlns="" id="{D5B5002B-09AA-44C3-9FF9-F908ACF93120}"/>
              </a:ext>
            </a:extLst>
          </p:cNvPr>
          <p:cNvSpPr>
            <a:spLocks noChangeShapeType="1"/>
          </p:cNvSpPr>
          <p:nvPr/>
        </p:nvSpPr>
        <p:spPr bwMode="auto">
          <a:xfrm>
            <a:off x="8712923"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6" name="Line 21">
            <a:extLst>
              <a:ext uri="{FF2B5EF4-FFF2-40B4-BE49-F238E27FC236}">
                <a16:creationId xmlns:a16="http://schemas.microsoft.com/office/drawing/2014/main" xmlns="" id="{CDA6B717-093F-4F6F-B0EC-28DF19D23022}"/>
              </a:ext>
            </a:extLst>
          </p:cNvPr>
          <p:cNvSpPr>
            <a:spLocks noChangeShapeType="1"/>
          </p:cNvSpPr>
          <p:nvPr/>
        </p:nvSpPr>
        <p:spPr bwMode="auto">
          <a:xfrm>
            <a:off x="5140299"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67" name="Line 21">
            <a:extLst>
              <a:ext uri="{FF2B5EF4-FFF2-40B4-BE49-F238E27FC236}">
                <a16:creationId xmlns:a16="http://schemas.microsoft.com/office/drawing/2014/main" xmlns="" id="{AE17C134-F501-4746-9BF7-772413A77751}"/>
              </a:ext>
            </a:extLst>
          </p:cNvPr>
          <p:cNvSpPr>
            <a:spLocks noChangeShapeType="1"/>
          </p:cNvSpPr>
          <p:nvPr/>
        </p:nvSpPr>
        <p:spPr bwMode="auto">
          <a:xfrm>
            <a:off x="6798041"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68" name="Line 19">
            <a:extLst>
              <a:ext uri="{FF2B5EF4-FFF2-40B4-BE49-F238E27FC236}">
                <a16:creationId xmlns:a16="http://schemas.microsoft.com/office/drawing/2014/main" xmlns="" id="{8D0DD7E1-59CC-49D6-ACD2-338EE6F4DD18}"/>
              </a:ext>
            </a:extLst>
          </p:cNvPr>
          <p:cNvSpPr>
            <a:spLocks noChangeShapeType="1"/>
          </p:cNvSpPr>
          <p:nvPr/>
        </p:nvSpPr>
        <p:spPr bwMode="auto">
          <a:xfrm>
            <a:off x="7089635"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9" name="Line 21">
            <a:extLst>
              <a:ext uri="{FF2B5EF4-FFF2-40B4-BE49-F238E27FC236}">
                <a16:creationId xmlns:a16="http://schemas.microsoft.com/office/drawing/2014/main" xmlns="" id="{41B407AD-0FCE-4F3C-A5A7-281460617B8A}"/>
              </a:ext>
            </a:extLst>
          </p:cNvPr>
          <p:cNvSpPr>
            <a:spLocks noChangeShapeType="1"/>
          </p:cNvSpPr>
          <p:nvPr/>
        </p:nvSpPr>
        <p:spPr bwMode="auto">
          <a:xfrm>
            <a:off x="7358168"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70" name="Line 19">
            <a:extLst>
              <a:ext uri="{FF2B5EF4-FFF2-40B4-BE49-F238E27FC236}">
                <a16:creationId xmlns:a16="http://schemas.microsoft.com/office/drawing/2014/main" xmlns="" id="{AF1B039F-1064-4964-8463-38C96C779CA7}"/>
              </a:ext>
            </a:extLst>
          </p:cNvPr>
          <p:cNvSpPr>
            <a:spLocks noChangeShapeType="1"/>
          </p:cNvSpPr>
          <p:nvPr/>
        </p:nvSpPr>
        <p:spPr bwMode="auto">
          <a:xfrm>
            <a:off x="7636148"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71" name="Line 21">
            <a:extLst>
              <a:ext uri="{FF2B5EF4-FFF2-40B4-BE49-F238E27FC236}">
                <a16:creationId xmlns:a16="http://schemas.microsoft.com/office/drawing/2014/main" xmlns="" id="{E75918B8-7278-4718-B1FB-D889CD4C883E}"/>
              </a:ext>
            </a:extLst>
          </p:cNvPr>
          <p:cNvSpPr>
            <a:spLocks noChangeShapeType="1"/>
          </p:cNvSpPr>
          <p:nvPr/>
        </p:nvSpPr>
        <p:spPr bwMode="auto">
          <a:xfrm>
            <a:off x="7910092" y="4000016"/>
            <a:ext cx="0" cy="46306"/>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grpSp>
        <p:nvGrpSpPr>
          <p:cNvPr id="172" name="Group 171">
            <a:extLst>
              <a:ext uri="{FF2B5EF4-FFF2-40B4-BE49-F238E27FC236}">
                <a16:creationId xmlns:a16="http://schemas.microsoft.com/office/drawing/2014/main" xmlns="" id="{7F3394FC-0D6C-4415-8B20-4D5F0D6577CA}"/>
              </a:ext>
            </a:extLst>
          </p:cNvPr>
          <p:cNvGrpSpPr/>
          <p:nvPr/>
        </p:nvGrpSpPr>
        <p:grpSpPr>
          <a:xfrm>
            <a:off x="5063964" y="4056313"/>
            <a:ext cx="3770262" cy="257369"/>
            <a:chOff x="1096523" y="4217617"/>
            <a:chExt cx="3533839" cy="320058"/>
          </a:xfrm>
        </p:grpSpPr>
        <p:sp>
          <p:nvSpPr>
            <p:cNvPr id="173" name="TextBox 172">
              <a:extLst>
                <a:ext uri="{FF2B5EF4-FFF2-40B4-BE49-F238E27FC236}">
                  <a16:creationId xmlns:a16="http://schemas.microsoft.com/office/drawing/2014/main" xmlns="" id="{3B2548CE-B5A0-4C72-B7D3-E85A1BDE585C}"/>
                </a:ext>
              </a:extLst>
            </p:cNvPr>
            <p:cNvSpPr txBox="1"/>
            <p:nvPr/>
          </p:nvSpPr>
          <p:spPr>
            <a:xfrm>
              <a:off x="1096523" y="4217617"/>
              <a:ext cx="147776"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0</a:t>
              </a:r>
            </a:p>
          </p:txBody>
        </p:sp>
        <p:sp>
          <p:nvSpPr>
            <p:cNvPr id="174" name="TextBox 173">
              <a:extLst>
                <a:ext uri="{FF2B5EF4-FFF2-40B4-BE49-F238E27FC236}">
                  <a16:creationId xmlns:a16="http://schemas.microsoft.com/office/drawing/2014/main" xmlns="" id="{1100EAB3-7823-45E7-97E9-1FE092080ECF}"/>
                </a:ext>
              </a:extLst>
            </p:cNvPr>
            <p:cNvSpPr txBox="1"/>
            <p:nvPr/>
          </p:nvSpPr>
          <p:spPr>
            <a:xfrm>
              <a:off x="1364674" y="4217617"/>
              <a:ext cx="147776"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a:t>
              </a:r>
            </a:p>
          </p:txBody>
        </p:sp>
        <p:sp>
          <p:nvSpPr>
            <p:cNvPr id="175" name="TextBox 174">
              <a:extLst>
                <a:ext uri="{FF2B5EF4-FFF2-40B4-BE49-F238E27FC236}">
                  <a16:creationId xmlns:a16="http://schemas.microsoft.com/office/drawing/2014/main" xmlns="" id="{1220AEA6-EB35-48E3-BE71-4BAA781F7E5D}"/>
                </a:ext>
              </a:extLst>
            </p:cNvPr>
            <p:cNvSpPr txBox="1"/>
            <p:nvPr/>
          </p:nvSpPr>
          <p:spPr>
            <a:xfrm>
              <a:off x="1610668" y="4217617"/>
              <a:ext cx="147776"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4</a:t>
              </a:r>
            </a:p>
          </p:txBody>
        </p:sp>
        <p:sp>
          <p:nvSpPr>
            <p:cNvPr id="176" name="TextBox 175">
              <a:extLst>
                <a:ext uri="{FF2B5EF4-FFF2-40B4-BE49-F238E27FC236}">
                  <a16:creationId xmlns:a16="http://schemas.microsoft.com/office/drawing/2014/main" xmlns="" id="{277BB61B-FAA3-4A2F-AE6D-4AD77A3B0577}"/>
                </a:ext>
              </a:extLst>
            </p:cNvPr>
            <p:cNvSpPr txBox="1"/>
            <p:nvPr/>
          </p:nvSpPr>
          <p:spPr>
            <a:xfrm>
              <a:off x="1875063" y="4217617"/>
              <a:ext cx="147776"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6</a:t>
              </a:r>
            </a:p>
          </p:txBody>
        </p:sp>
        <p:sp>
          <p:nvSpPr>
            <p:cNvPr id="177" name="TextBox 176">
              <a:extLst>
                <a:ext uri="{FF2B5EF4-FFF2-40B4-BE49-F238E27FC236}">
                  <a16:creationId xmlns:a16="http://schemas.microsoft.com/office/drawing/2014/main" xmlns="" id="{322E644B-BC64-4413-964C-4046562E8F9C}"/>
                </a:ext>
              </a:extLst>
            </p:cNvPr>
            <p:cNvSpPr txBox="1"/>
            <p:nvPr/>
          </p:nvSpPr>
          <p:spPr>
            <a:xfrm>
              <a:off x="2128530" y="4217617"/>
              <a:ext cx="147776"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8</a:t>
              </a:r>
            </a:p>
          </p:txBody>
        </p:sp>
        <p:sp>
          <p:nvSpPr>
            <p:cNvPr id="178" name="TextBox 177">
              <a:extLst>
                <a:ext uri="{FF2B5EF4-FFF2-40B4-BE49-F238E27FC236}">
                  <a16:creationId xmlns:a16="http://schemas.microsoft.com/office/drawing/2014/main" xmlns="" id="{F69BC21F-1E7B-402E-A399-8FB139682188}"/>
                </a:ext>
              </a:extLst>
            </p:cNvPr>
            <p:cNvSpPr txBox="1"/>
            <p:nvPr/>
          </p:nvSpPr>
          <p:spPr>
            <a:xfrm>
              <a:off x="2352564" y="4217617"/>
              <a:ext cx="227407"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10</a:t>
              </a:r>
            </a:p>
          </p:txBody>
        </p:sp>
        <p:sp>
          <p:nvSpPr>
            <p:cNvPr id="179" name="TextBox 178">
              <a:extLst>
                <a:ext uri="{FF2B5EF4-FFF2-40B4-BE49-F238E27FC236}">
                  <a16:creationId xmlns:a16="http://schemas.microsoft.com/office/drawing/2014/main" xmlns="" id="{9318D91B-33EB-4164-89DA-49529E38CB36}"/>
                </a:ext>
              </a:extLst>
            </p:cNvPr>
            <p:cNvSpPr txBox="1"/>
            <p:nvPr/>
          </p:nvSpPr>
          <p:spPr>
            <a:xfrm>
              <a:off x="3885644" y="4217617"/>
              <a:ext cx="227407"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22</a:t>
              </a:r>
            </a:p>
          </p:txBody>
        </p:sp>
        <p:sp>
          <p:nvSpPr>
            <p:cNvPr id="180" name="TextBox 179">
              <a:extLst>
                <a:ext uri="{FF2B5EF4-FFF2-40B4-BE49-F238E27FC236}">
                  <a16:creationId xmlns:a16="http://schemas.microsoft.com/office/drawing/2014/main" xmlns="" id="{4DC51C55-85DC-45D7-9AE1-B35A65D9FD1D}"/>
                </a:ext>
              </a:extLst>
            </p:cNvPr>
            <p:cNvSpPr txBox="1"/>
            <p:nvPr/>
          </p:nvSpPr>
          <p:spPr>
            <a:xfrm>
              <a:off x="4144962" y="4217617"/>
              <a:ext cx="227407"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24</a:t>
              </a:r>
            </a:p>
          </p:txBody>
        </p:sp>
        <p:sp>
          <p:nvSpPr>
            <p:cNvPr id="181" name="TextBox 180">
              <a:extLst>
                <a:ext uri="{FF2B5EF4-FFF2-40B4-BE49-F238E27FC236}">
                  <a16:creationId xmlns:a16="http://schemas.microsoft.com/office/drawing/2014/main" xmlns="" id="{EAFA5ED1-FE1F-4929-A36E-872C17422217}"/>
                </a:ext>
              </a:extLst>
            </p:cNvPr>
            <p:cNvSpPr txBox="1"/>
            <p:nvPr/>
          </p:nvSpPr>
          <p:spPr>
            <a:xfrm>
              <a:off x="4402955" y="4217617"/>
              <a:ext cx="227407"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26</a:t>
              </a:r>
            </a:p>
          </p:txBody>
        </p:sp>
        <p:sp>
          <p:nvSpPr>
            <p:cNvPr id="182" name="TextBox 181">
              <a:extLst>
                <a:ext uri="{FF2B5EF4-FFF2-40B4-BE49-F238E27FC236}">
                  <a16:creationId xmlns:a16="http://schemas.microsoft.com/office/drawing/2014/main" xmlns="" id="{AF469AC1-0B62-4274-A59A-050F968C741C}"/>
                </a:ext>
              </a:extLst>
            </p:cNvPr>
            <p:cNvSpPr txBox="1"/>
            <p:nvPr/>
          </p:nvSpPr>
          <p:spPr>
            <a:xfrm>
              <a:off x="2620883" y="4217617"/>
              <a:ext cx="227407"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12</a:t>
              </a:r>
            </a:p>
          </p:txBody>
        </p:sp>
        <p:sp>
          <p:nvSpPr>
            <p:cNvPr id="183" name="TextBox 182">
              <a:extLst>
                <a:ext uri="{FF2B5EF4-FFF2-40B4-BE49-F238E27FC236}">
                  <a16:creationId xmlns:a16="http://schemas.microsoft.com/office/drawing/2014/main" xmlns="" id="{2BA29527-03E2-4555-94B9-0396C30D38AF}"/>
                </a:ext>
              </a:extLst>
            </p:cNvPr>
            <p:cNvSpPr txBox="1"/>
            <p:nvPr/>
          </p:nvSpPr>
          <p:spPr>
            <a:xfrm>
              <a:off x="2881477" y="4217617"/>
              <a:ext cx="227407"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14</a:t>
              </a:r>
            </a:p>
          </p:txBody>
        </p:sp>
        <p:sp>
          <p:nvSpPr>
            <p:cNvPr id="184" name="TextBox 183">
              <a:extLst>
                <a:ext uri="{FF2B5EF4-FFF2-40B4-BE49-F238E27FC236}">
                  <a16:creationId xmlns:a16="http://schemas.microsoft.com/office/drawing/2014/main" xmlns="" id="{44461D3F-EA5F-4113-94BC-82B44AC3F889}"/>
                </a:ext>
              </a:extLst>
            </p:cNvPr>
            <p:cNvSpPr txBox="1"/>
            <p:nvPr/>
          </p:nvSpPr>
          <p:spPr>
            <a:xfrm>
              <a:off x="3145860" y="4217617"/>
              <a:ext cx="227407"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16</a:t>
              </a:r>
            </a:p>
          </p:txBody>
        </p:sp>
        <p:sp>
          <p:nvSpPr>
            <p:cNvPr id="185" name="TextBox 184">
              <a:extLst>
                <a:ext uri="{FF2B5EF4-FFF2-40B4-BE49-F238E27FC236}">
                  <a16:creationId xmlns:a16="http://schemas.microsoft.com/office/drawing/2014/main" xmlns="" id="{CD36A3C5-8A4A-4E4E-9B3D-098829B97B38}"/>
                </a:ext>
              </a:extLst>
            </p:cNvPr>
            <p:cNvSpPr txBox="1"/>
            <p:nvPr/>
          </p:nvSpPr>
          <p:spPr>
            <a:xfrm>
              <a:off x="3399336" y="4217617"/>
              <a:ext cx="227407"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18</a:t>
              </a:r>
            </a:p>
          </p:txBody>
        </p:sp>
        <p:sp>
          <p:nvSpPr>
            <p:cNvPr id="186" name="TextBox 185">
              <a:extLst>
                <a:ext uri="{FF2B5EF4-FFF2-40B4-BE49-F238E27FC236}">
                  <a16:creationId xmlns:a16="http://schemas.microsoft.com/office/drawing/2014/main" xmlns="" id="{51F1AD73-DB3A-43F4-BF3A-B5D9AFC41B58}"/>
                </a:ext>
              </a:extLst>
            </p:cNvPr>
            <p:cNvSpPr txBox="1"/>
            <p:nvPr/>
          </p:nvSpPr>
          <p:spPr>
            <a:xfrm>
              <a:off x="3663187" y="4217617"/>
              <a:ext cx="227407" cy="320058"/>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20</a:t>
              </a:r>
            </a:p>
          </p:txBody>
        </p:sp>
      </p:grpSp>
      <p:cxnSp>
        <p:nvCxnSpPr>
          <p:cNvPr id="187" name="Straight Connector 186">
            <a:extLst>
              <a:ext uri="{FF2B5EF4-FFF2-40B4-BE49-F238E27FC236}">
                <a16:creationId xmlns:a16="http://schemas.microsoft.com/office/drawing/2014/main" xmlns="" id="{F0410117-84C8-479E-A511-09F421C5EB74}"/>
              </a:ext>
            </a:extLst>
          </p:cNvPr>
          <p:cNvCxnSpPr>
            <a:cxnSpLocks/>
          </p:cNvCxnSpPr>
          <p:nvPr/>
        </p:nvCxnSpPr>
        <p:spPr>
          <a:xfrm>
            <a:off x="5151940" y="3181373"/>
            <a:ext cx="3549483"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xmlns="" id="{09B2AE64-2F67-418B-8EF7-A2925C864C55}"/>
              </a:ext>
            </a:extLst>
          </p:cNvPr>
          <p:cNvGrpSpPr/>
          <p:nvPr/>
        </p:nvGrpSpPr>
        <p:grpSpPr>
          <a:xfrm>
            <a:off x="4974528" y="4534206"/>
            <a:ext cx="3812741" cy="257369"/>
            <a:chOff x="1016891" y="4217617"/>
            <a:chExt cx="3573655" cy="320058"/>
          </a:xfrm>
        </p:grpSpPr>
        <p:sp>
          <p:nvSpPr>
            <p:cNvPr id="189" name="TextBox 188">
              <a:extLst>
                <a:ext uri="{FF2B5EF4-FFF2-40B4-BE49-F238E27FC236}">
                  <a16:creationId xmlns:a16="http://schemas.microsoft.com/office/drawing/2014/main" xmlns="" id="{CC6099E6-385B-401C-A6E0-CA7782A268C7}"/>
                </a:ext>
              </a:extLst>
            </p:cNvPr>
            <p:cNvSpPr txBox="1"/>
            <p:nvPr/>
          </p:nvSpPr>
          <p:spPr>
            <a:xfrm>
              <a:off x="1016891" y="4217617"/>
              <a:ext cx="307039"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107</a:t>
              </a:r>
            </a:p>
          </p:txBody>
        </p:sp>
        <p:sp>
          <p:nvSpPr>
            <p:cNvPr id="190" name="TextBox 189">
              <a:extLst>
                <a:ext uri="{FF2B5EF4-FFF2-40B4-BE49-F238E27FC236}">
                  <a16:creationId xmlns:a16="http://schemas.microsoft.com/office/drawing/2014/main" xmlns="" id="{5F2D714A-A02B-44FC-9C2E-083813224626}"/>
                </a:ext>
              </a:extLst>
            </p:cNvPr>
            <p:cNvSpPr txBox="1"/>
            <p:nvPr/>
          </p:nvSpPr>
          <p:spPr>
            <a:xfrm>
              <a:off x="1285043" y="4217617"/>
              <a:ext cx="307039"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102</a:t>
              </a:r>
            </a:p>
          </p:txBody>
        </p:sp>
        <p:sp>
          <p:nvSpPr>
            <p:cNvPr id="191" name="TextBox 190">
              <a:extLst>
                <a:ext uri="{FF2B5EF4-FFF2-40B4-BE49-F238E27FC236}">
                  <a16:creationId xmlns:a16="http://schemas.microsoft.com/office/drawing/2014/main" xmlns="" id="{68C7906D-8C83-4F4E-B27F-38D22D305B72}"/>
                </a:ext>
              </a:extLst>
            </p:cNvPr>
            <p:cNvSpPr txBox="1"/>
            <p:nvPr/>
          </p:nvSpPr>
          <p:spPr>
            <a:xfrm>
              <a:off x="1588709" y="4217617"/>
              <a:ext cx="227407"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99</a:t>
              </a:r>
            </a:p>
          </p:txBody>
        </p:sp>
        <p:sp>
          <p:nvSpPr>
            <p:cNvPr id="192" name="TextBox 191">
              <a:extLst>
                <a:ext uri="{FF2B5EF4-FFF2-40B4-BE49-F238E27FC236}">
                  <a16:creationId xmlns:a16="http://schemas.microsoft.com/office/drawing/2014/main" xmlns="" id="{55D450AF-A17D-4FF2-8347-E15D75B4D6C6}"/>
                </a:ext>
              </a:extLst>
            </p:cNvPr>
            <p:cNvSpPr txBox="1"/>
            <p:nvPr/>
          </p:nvSpPr>
          <p:spPr>
            <a:xfrm>
              <a:off x="1835247" y="4217617"/>
              <a:ext cx="227407"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92</a:t>
              </a:r>
            </a:p>
          </p:txBody>
        </p:sp>
        <p:sp>
          <p:nvSpPr>
            <p:cNvPr id="193" name="TextBox 192">
              <a:extLst>
                <a:ext uri="{FF2B5EF4-FFF2-40B4-BE49-F238E27FC236}">
                  <a16:creationId xmlns:a16="http://schemas.microsoft.com/office/drawing/2014/main" xmlns="" id="{6BD00060-DEBF-44BB-8256-CEC1BDF91CDB}"/>
                </a:ext>
              </a:extLst>
            </p:cNvPr>
            <p:cNvSpPr txBox="1"/>
            <p:nvPr/>
          </p:nvSpPr>
          <p:spPr>
            <a:xfrm>
              <a:off x="2088715" y="4217617"/>
              <a:ext cx="227407"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73</a:t>
              </a:r>
            </a:p>
          </p:txBody>
        </p:sp>
        <p:sp>
          <p:nvSpPr>
            <p:cNvPr id="194" name="TextBox 193">
              <a:extLst>
                <a:ext uri="{FF2B5EF4-FFF2-40B4-BE49-F238E27FC236}">
                  <a16:creationId xmlns:a16="http://schemas.microsoft.com/office/drawing/2014/main" xmlns="" id="{B4891026-B41F-415A-9190-3C03A138B38E}"/>
                </a:ext>
              </a:extLst>
            </p:cNvPr>
            <p:cNvSpPr txBox="1"/>
            <p:nvPr/>
          </p:nvSpPr>
          <p:spPr>
            <a:xfrm>
              <a:off x="2352564" y="4217617"/>
              <a:ext cx="227407"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52</a:t>
              </a:r>
            </a:p>
          </p:txBody>
        </p:sp>
        <p:sp>
          <p:nvSpPr>
            <p:cNvPr id="195" name="TextBox 194">
              <a:extLst>
                <a:ext uri="{FF2B5EF4-FFF2-40B4-BE49-F238E27FC236}">
                  <a16:creationId xmlns:a16="http://schemas.microsoft.com/office/drawing/2014/main" xmlns="" id="{45CDD09D-4E28-43BE-9DE3-1A3E64550D98}"/>
                </a:ext>
              </a:extLst>
            </p:cNvPr>
            <p:cNvSpPr txBox="1"/>
            <p:nvPr/>
          </p:nvSpPr>
          <p:spPr>
            <a:xfrm>
              <a:off x="3925459" y="4217617"/>
              <a:ext cx="14777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3</a:t>
              </a:r>
            </a:p>
          </p:txBody>
        </p:sp>
        <p:sp>
          <p:nvSpPr>
            <p:cNvPr id="196" name="TextBox 195">
              <a:extLst>
                <a:ext uri="{FF2B5EF4-FFF2-40B4-BE49-F238E27FC236}">
                  <a16:creationId xmlns:a16="http://schemas.microsoft.com/office/drawing/2014/main" xmlns="" id="{C6506AEC-309A-4924-83F4-2A9BF1D54DB5}"/>
                </a:ext>
              </a:extLst>
            </p:cNvPr>
            <p:cNvSpPr txBox="1"/>
            <p:nvPr/>
          </p:nvSpPr>
          <p:spPr>
            <a:xfrm>
              <a:off x="4184776" y="4217617"/>
              <a:ext cx="14777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0</a:t>
              </a:r>
            </a:p>
          </p:txBody>
        </p:sp>
        <p:sp>
          <p:nvSpPr>
            <p:cNvPr id="197" name="TextBox 196">
              <a:extLst>
                <a:ext uri="{FF2B5EF4-FFF2-40B4-BE49-F238E27FC236}">
                  <a16:creationId xmlns:a16="http://schemas.microsoft.com/office/drawing/2014/main" xmlns="" id="{72AB2D5B-E429-4E6F-99B2-ACD51D38A885}"/>
                </a:ext>
              </a:extLst>
            </p:cNvPr>
            <p:cNvSpPr txBox="1"/>
            <p:nvPr/>
          </p:nvSpPr>
          <p:spPr>
            <a:xfrm>
              <a:off x="4442771" y="4217617"/>
              <a:ext cx="14777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0</a:t>
              </a:r>
            </a:p>
          </p:txBody>
        </p:sp>
        <p:sp>
          <p:nvSpPr>
            <p:cNvPr id="198" name="TextBox 197">
              <a:extLst>
                <a:ext uri="{FF2B5EF4-FFF2-40B4-BE49-F238E27FC236}">
                  <a16:creationId xmlns:a16="http://schemas.microsoft.com/office/drawing/2014/main" xmlns="" id="{41AD7E2B-C2A0-4804-BCEB-DB6639163EB6}"/>
                </a:ext>
              </a:extLst>
            </p:cNvPr>
            <p:cNvSpPr txBox="1"/>
            <p:nvPr/>
          </p:nvSpPr>
          <p:spPr>
            <a:xfrm>
              <a:off x="2620883" y="4217617"/>
              <a:ext cx="227407"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41</a:t>
              </a:r>
            </a:p>
          </p:txBody>
        </p:sp>
        <p:sp>
          <p:nvSpPr>
            <p:cNvPr id="199" name="TextBox 198">
              <a:extLst>
                <a:ext uri="{FF2B5EF4-FFF2-40B4-BE49-F238E27FC236}">
                  <a16:creationId xmlns:a16="http://schemas.microsoft.com/office/drawing/2014/main" xmlns="" id="{3BD77980-E5EF-4896-85A1-8132F9C78ED3}"/>
                </a:ext>
              </a:extLst>
            </p:cNvPr>
            <p:cNvSpPr txBox="1"/>
            <p:nvPr/>
          </p:nvSpPr>
          <p:spPr>
            <a:xfrm>
              <a:off x="2881477" y="4217617"/>
              <a:ext cx="227407"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34</a:t>
              </a:r>
            </a:p>
          </p:txBody>
        </p:sp>
        <p:sp>
          <p:nvSpPr>
            <p:cNvPr id="200" name="TextBox 199">
              <a:extLst>
                <a:ext uri="{FF2B5EF4-FFF2-40B4-BE49-F238E27FC236}">
                  <a16:creationId xmlns:a16="http://schemas.microsoft.com/office/drawing/2014/main" xmlns="" id="{BB581706-4999-42A3-9252-CBF21193DD5C}"/>
                </a:ext>
              </a:extLst>
            </p:cNvPr>
            <p:cNvSpPr txBox="1"/>
            <p:nvPr/>
          </p:nvSpPr>
          <p:spPr>
            <a:xfrm>
              <a:off x="3145860" y="4217617"/>
              <a:ext cx="227407"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24</a:t>
              </a:r>
            </a:p>
          </p:txBody>
        </p:sp>
        <p:sp>
          <p:nvSpPr>
            <p:cNvPr id="201" name="TextBox 200">
              <a:extLst>
                <a:ext uri="{FF2B5EF4-FFF2-40B4-BE49-F238E27FC236}">
                  <a16:creationId xmlns:a16="http://schemas.microsoft.com/office/drawing/2014/main" xmlns="" id="{58AC85DF-95CD-4BCE-BEE4-D796D5380CFB}"/>
                </a:ext>
              </a:extLst>
            </p:cNvPr>
            <p:cNvSpPr txBox="1"/>
            <p:nvPr/>
          </p:nvSpPr>
          <p:spPr>
            <a:xfrm>
              <a:off x="3399336" y="4217617"/>
              <a:ext cx="227407"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12</a:t>
              </a:r>
            </a:p>
          </p:txBody>
        </p:sp>
        <p:sp>
          <p:nvSpPr>
            <p:cNvPr id="202" name="TextBox 201">
              <a:extLst>
                <a:ext uri="{FF2B5EF4-FFF2-40B4-BE49-F238E27FC236}">
                  <a16:creationId xmlns:a16="http://schemas.microsoft.com/office/drawing/2014/main" xmlns="" id="{5AA06A17-3A7E-420C-AB59-445335ACA194}"/>
                </a:ext>
              </a:extLst>
            </p:cNvPr>
            <p:cNvSpPr txBox="1"/>
            <p:nvPr/>
          </p:nvSpPr>
          <p:spPr>
            <a:xfrm>
              <a:off x="3703003" y="4217617"/>
              <a:ext cx="147775" cy="320058"/>
            </a:xfrm>
            <a:prstGeom prst="rect">
              <a:avLst/>
            </a:prstGeom>
            <a:noFill/>
          </p:spPr>
          <p:txBody>
            <a:bodyPr wrap="none" lIns="36000" tIns="36000" rIns="36000" bIns="36000" rtlCol="0" anchor="t" anchorCtr="0">
              <a:spAutoFit/>
            </a:bodyPr>
            <a:lstStyle/>
            <a:p>
              <a:pPr algn="ctr"/>
              <a:r>
                <a:rPr lang="fr-FR" sz="1200" dirty="0">
                  <a:solidFill>
                    <a:schemeClr val="accent5"/>
                  </a:solidFill>
                  <a:cs typeface="Arial" panose="020B0604020202020204" pitchFamily="34" charset="0"/>
                </a:rPr>
                <a:t>9</a:t>
              </a:r>
            </a:p>
          </p:txBody>
        </p:sp>
      </p:grpSp>
      <p:grpSp>
        <p:nvGrpSpPr>
          <p:cNvPr id="203" name="Group 202">
            <a:extLst>
              <a:ext uri="{FF2B5EF4-FFF2-40B4-BE49-F238E27FC236}">
                <a16:creationId xmlns:a16="http://schemas.microsoft.com/office/drawing/2014/main" xmlns="" id="{02735193-4A7B-424A-BACE-FB07478BDC1B}"/>
              </a:ext>
            </a:extLst>
          </p:cNvPr>
          <p:cNvGrpSpPr/>
          <p:nvPr/>
        </p:nvGrpSpPr>
        <p:grpSpPr>
          <a:xfrm>
            <a:off x="4995368" y="4771586"/>
            <a:ext cx="3791901" cy="257369"/>
            <a:chOff x="1036424" y="4217617"/>
            <a:chExt cx="3554122" cy="320058"/>
          </a:xfrm>
        </p:grpSpPr>
        <p:sp>
          <p:nvSpPr>
            <p:cNvPr id="204" name="TextBox 203">
              <a:extLst>
                <a:ext uri="{FF2B5EF4-FFF2-40B4-BE49-F238E27FC236}">
                  <a16:creationId xmlns:a16="http://schemas.microsoft.com/office/drawing/2014/main" xmlns="" id="{3A6B717E-D8A3-4FAA-895C-F908DC9CB076}"/>
                </a:ext>
              </a:extLst>
            </p:cNvPr>
            <p:cNvSpPr txBox="1"/>
            <p:nvPr/>
          </p:nvSpPr>
          <p:spPr>
            <a:xfrm>
              <a:off x="1036424" y="4217617"/>
              <a:ext cx="267974"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20</a:t>
              </a:r>
            </a:p>
          </p:txBody>
        </p:sp>
        <p:sp>
          <p:nvSpPr>
            <p:cNvPr id="205" name="TextBox 204">
              <a:extLst>
                <a:ext uri="{FF2B5EF4-FFF2-40B4-BE49-F238E27FC236}">
                  <a16:creationId xmlns:a16="http://schemas.microsoft.com/office/drawing/2014/main" xmlns="" id="{71238060-959A-48D9-9CB0-0802BCCEF253}"/>
                </a:ext>
              </a:extLst>
            </p:cNvPr>
            <p:cNvSpPr txBox="1"/>
            <p:nvPr/>
          </p:nvSpPr>
          <p:spPr>
            <a:xfrm>
              <a:off x="1304575" y="4217617"/>
              <a:ext cx="267974"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14</a:t>
              </a:r>
            </a:p>
          </p:txBody>
        </p:sp>
        <p:sp>
          <p:nvSpPr>
            <p:cNvPr id="206" name="TextBox 205">
              <a:extLst>
                <a:ext uri="{FF2B5EF4-FFF2-40B4-BE49-F238E27FC236}">
                  <a16:creationId xmlns:a16="http://schemas.microsoft.com/office/drawing/2014/main" xmlns="" id="{39C5F8B2-CF9F-4FD5-9ABF-63DC9582796D}"/>
                </a:ext>
              </a:extLst>
            </p:cNvPr>
            <p:cNvSpPr txBox="1"/>
            <p:nvPr/>
          </p:nvSpPr>
          <p:spPr>
            <a:xfrm>
              <a:off x="1588711" y="4217617"/>
              <a:ext cx="227407"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10</a:t>
              </a:r>
            </a:p>
          </p:txBody>
        </p:sp>
        <p:sp>
          <p:nvSpPr>
            <p:cNvPr id="207" name="TextBox 206">
              <a:extLst>
                <a:ext uri="{FF2B5EF4-FFF2-40B4-BE49-F238E27FC236}">
                  <a16:creationId xmlns:a16="http://schemas.microsoft.com/office/drawing/2014/main" xmlns="" id="{D7363E0D-0F85-49AF-8C64-3C976BBF1C05}"/>
                </a:ext>
              </a:extLst>
            </p:cNvPr>
            <p:cNvSpPr txBox="1"/>
            <p:nvPr/>
          </p:nvSpPr>
          <p:spPr>
            <a:xfrm>
              <a:off x="1854780"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9</a:t>
              </a:r>
            </a:p>
          </p:txBody>
        </p:sp>
        <p:sp>
          <p:nvSpPr>
            <p:cNvPr id="208" name="TextBox 207">
              <a:extLst>
                <a:ext uri="{FF2B5EF4-FFF2-40B4-BE49-F238E27FC236}">
                  <a16:creationId xmlns:a16="http://schemas.microsoft.com/office/drawing/2014/main" xmlns="" id="{DD172384-6050-48D1-B7DD-EB3AB4D54A4F}"/>
                </a:ext>
              </a:extLst>
            </p:cNvPr>
            <p:cNvSpPr txBox="1"/>
            <p:nvPr/>
          </p:nvSpPr>
          <p:spPr>
            <a:xfrm>
              <a:off x="2108248"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7</a:t>
              </a:r>
            </a:p>
          </p:txBody>
        </p:sp>
        <p:sp>
          <p:nvSpPr>
            <p:cNvPr id="209" name="TextBox 208">
              <a:extLst>
                <a:ext uri="{FF2B5EF4-FFF2-40B4-BE49-F238E27FC236}">
                  <a16:creationId xmlns:a16="http://schemas.microsoft.com/office/drawing/2014/main" xmlns="" id="{6E2B3F70-5827-46AC-BED7-71AD13B7FC40}"/>
                </a:ext>
              </a:extLst>
            </p:cNvPr>
            <p:cNvSpPr txBox="1"/>
            <p:nvPr/>
          </p:nvSpPr>
          <p:spPr>
            <a:xfrm>
              <a:off x="2372097"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6</a:t>
              </a:r>
            </a:p>
          </p:txBody>
        </p:sp>
        <p:sp>
          <p:nvSpPr>
            <p:cNvPr id="210" name="TextBox 209">
              <a:extLst>
                <a:ext uri="{FF2B5EF4-FFF2-40B4-BE49-F238E27FC236}">
                  <a16:creationId xmlns:a16="http://schemas.microsoft.com/office/drawing/2014/main" xmlns="" id="{6F4B3063-6AD7-4104-B13B-E8077344BB17}"/>
                </a:ext>
              </a:extLst>
            </p:cNvPr>
            <p:cNvSpPr txBox="1"/>
            <p:nvPr/>
          </p:nvSpPr>
          <p:spPr>
            <a:xfrm>
              <a:off x="3925458" y="4217617"/>
              <a:ext cx="147775"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0</a:t>
              </a:r>
            </a:p>
          </p:txBody>
        </p:sp>
        <p:sp>
          <p:nvSpPr>
            <p:cNvPr id="211" name="TextBox 210">
              <a:extLst>
                <a:ext uri="{FF2B5EF4-FFF2-40B4-BE49-F238E27FC236}">
                  <a16:creationId xmlns:a16="http://schemas.microsoft.com/office/drawing/2014/main" xmlns="" id="{B7D5792B-FB18-4B9E-BF7C-15F3D5B1AEC4}"/>
                </a:ext>
              </a:extLst>
            </p:cNvPr>
            <p:cNvSpPr txBox="1"/>
            <p:nvPr/>
          </p:nvSpPr>
          <p:spPr>
            <a:xfrm>
              <a:off x="4184776" y="4217617"/>
              <a:ext cx="147775"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0</a:t>
              </a:r>
            </a:p>
          </p:txBody>
        </p:sp>
        <p:sp>
          <p:nvSpPr>
            <p:cNvPr id="212" name="TextBox 211">
              <a:extLst>
                <a:ext uri="{FF2B5EF4-FFF2-40B4-BE49-F238E27FC236}">
                  <a16:creationId xmlns:a16="http://schemas.microsoft.com/office/drawing/2014/main" xmlns="" id="{8ECB3667-C77B-40BD-9952-1CDBA99B7708}"/>
                </a:ext>
              </a:extLst>
            </p:cNvPr>
            <p:cNvSpPr txBox="1"/>
            <p:nvPr/>
          </p:nvSpPr>
          <p:spPr>
            <a:xfrm>
              <a:off x="4442771" y="4217617"/>
              <a:ext cx="147775"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0</a:t>
              </a:r>
            </a:p>
          </p:txBody>
        </p:sp>
        <p:sp>
          <p:nvSpPr>
            <p:cNvPr id="213" name="TextBox 212">
              <a:extLst>
                <a:ext uri="{FF2B5EF4-FFF2-40B4-BE49-F238E27FC236}">
                  <a16:creationId xmlns:a16="http://schemas.microsoft.com/office/drawing/2014/main" xmlns="" id="{44C0B228-4930-4DC0-877A-7F1DA86CE1C1}"/>
                </a:ext>
              </a:extLst>
            </p:cNvPr>
            <p:cNvSpPr txBox="1"/>
            <p:nvPr/>
          </p:nvSpPr>
          <p:spPr>
            <a:xfrm>
              <a:off x="2640415"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4</a:t>
              </a:r>
            </a:p>
          </p:txBody>
        </p:sp>
        <p:sp>
          <p:nvSpPr>
            <p:cNvPr id="214" name="TextBox 213">
              <a:extLst>
                <a:ext uri="{FF2B5EF4-FFF2-40B4-BE49-F238E27FC236}">
                  <a16:creationId xmlns:a16="http://schemas.microsoft.com/office/drawing/2014/main" xmlns="" id="{278421AE-1E3E-4D86-8CCF-0B6021CFBDF5}"/>
                </a:ext>
              </a:extLst>
            </p:cNvPr>
            <p:cNvSpPr txBox="1"/>
            <p:nvPr/>
          </p:nvSpPr>
          <p:spPr>
            <a:xfrm>
              <a:off x="2901009"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2</a:t>
              </a:r>
            </a:p>
          </p:txBody>
        </p:sp>
        <p:sp>
          <p:nvSpPr>
            <p:cNvPr id="215" name="TextBox 214">
              <a:extLst>
                <a:ext uri="{FF2B5EF4-FFF2-40B4-BE49-F238E27FC236}">
                  <a16:creationId xmlns:a16="http://schemas.microsoft.com/office/drawing/2014/main" xmlns="" id="{D3F66D91-E375-4ADE-AEE1-39A37E0DF815}"/>
                </a:ext>
              </a:extLst>
            </p:cNvPr>
            <p:cNvSpPr txBox="1"/>
            <p:nvPr/>
          </p:nvSpPr>
          <p:spPr>
            <a:xfrm>
              <a:off x="3165393"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1</a:t>
              </a:r>
            </a:p>
          </p:txBody>
        </p:sp>
        <p:sp>
          <p:nvSpPr>
            <p:cNvPr id="216" name="TextBox 215">
              <a:extLst>
                <a:ext uri="{FF2B5EF4-FFF2-40B4-BE49-F238E27FC236}">
                  <a16:creationId xmlns:a16="http://schemas.microsoft.com/office/drawing/2014/main" xmlns="" id="{2D2E8393-EBC9-401C-A5E8-B9E81EB2E7C2}"/>
                </a:ext>
              </a:extLst>
            </p:cNvPr>
            <p:cNvSpPr txBox="1"/>
            <p:nvPr/>
          </p:nvSpPr>
          <p:spPr>
            <a:xfrm>
              <a:off x="3418868"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 1</a:t>
              </a:r>
            </a:p>
          </p:txBody>
        </p:sp>
        <p:sp>
          <p:nvSpPr>
            <p:cNvPr id="217" name="TextBox 216">
              <a:extLst>
                <a:ext uri="{FF2B5EF4-FFF2-40B4-BE49-F238E27FC236}">
                  <a16:creationId xmlns:a16="http://schemas.microsoft.com/office/drawing/2014/main" xmlns="" id="{E047361E-1B52-4C2C-94B7-E38A88567068}"/>
                </a:ext>
              </a:extLst>
            </p:cNvPr>
            <p:cNvSpPr txBox="1"/>
            <p:nvPr/>
          </p:nvSpPr>
          <p:spPr>
            <a:xfrm>
              <a:off x="3703003" y="4217617"/>
              <a:ext cx="147775" cy="320058"/>
            </a:xfrm>
            <a:prstGeom prst="rect">
              <a:avLst/>
            </a:prstGeom>
            <a:noFill/>
          </p:spPr>
          <p:txBody>
            <a:bodyPr wrap="none" lIns="36000" tIns="36000" rIns="36000" bIns="36000" rtlCol="0" anchor="t" anchorCtr="0">
              <a:spAutoFit/>
            </a:bodyPr>
            <a:lstStyle/>
            <a:p>
              <a:pPr algn="ctr"/>
              <a:r>
                <a:rPr lang="fr-FR" sz="1200" dirty="0">
                  <a:solidFill>
                    <a:schemeClr val="accent4"/>
                  </a:solidFill>
                  <a:cs typeface="Arial" panose="020B0604020202020204" pitchFamily="34" charset="0"/>
                </a:rPr>
                <a:t>0</a:t>
              </a:r>
            </a:p>
          </p:txBody>
        </p:sp>
      </p:grpSp>
      <p:sp>
        <p:nvSpPr>
          <p:cNvPr id="218" name="TextBox 217">
            <a:extLst>
              <a:ext uri="{FF2B5EF4-FFF2-40B4-BE49-F238E27FC236}">
                <a16:creationId xmlns:a16="http://schemas.microsoft.com/office/drawing/2014/main" xmlns="" id="{C4E55B90-D32D-44BA-A7AE-B47854E8420E}"/>
              </a:ext>
            </a:extLst>
          </p:cNvPr>
          <p:cNvSpPr txBox="1"/>
          <p:nvPr/>
        </p:nvSpPr>
        <p:spPr>
          <a:xfrm>
            <a:off x="4752214" y="4761769"/>
            <a:ext cx="287258" cy="276999"/>
          </a:xfrm>
          <a:prstGeom prst="rect">
            <a:avLst/>
          </a:prstGeom>
          <a:noFill/>
        </p:spPr>
        <p:txBody>
          <a:bodyPr wrap="none" rtlCol="0">
            <a:spAutoFit/>
          </a:bodyPr>
          <a:lstStyle/>
          <a:p>
            <a:r>
              <a:rPr lang="fr-FR" sz="1200" dirty="0">
                <a:solidFill>
                  <a:schemeClr val="accent4"/>
                </a:solidFill>
              </a:rPr>
              <a:t>B</a:t>
            </a:r>
          </a:p>
        </p:txBody>
      </p:sp>
      <p:grpSp>
        <p:nvGrpSpPr>
          <p:cNvPr id="219" name="Group 218">
            <a:extLst>
              <a:ext uri="{FF2B5EF4-FFF2-40B4-BE49-F238E27FC236}">
                <a16:creationId xmlns:a16="http://schemas.microsoft.com/office/drawing/2014/main" xmlns="" id="{3C12378C-DC90-4E68-96C4-6E9045A37400}"/>
              </a:ext>
            </a:extLst>
          </p:cNvPr>
          <p:cNvGrpSpPr/>
          <p:nvPr/>
        </p:nvGrpSpPr>
        <p:grpSpPr>
          <a:xfrm>
            <a:off x="4995368" y="5018320"/>
            <a:ext cx="3791901" cy="257369"/>
            <a:chOff x="1036424" y="4217617"/>
            <a:chExt cx="3554122" cy="320058"/>
          </a:xfrm>
        </p:grpSpPr>
        <p:sp>
          <p:nvSpPr>
            <p:cNvPr id="220" name="TextBox 219">
              <a:extLst>
                <a:ext uri="{FF2B5EF4-FFF2-40B4-BE49-F238E27FC236}">
                  <a16:creationId xmlns:a16="http://schemas.microsoft.com/office/drawing/2014/main" xmlns="" id="{5B6D8615-655C-4953-A4B8-7A2142F264E6}"/>
                </a:ext>
              </a:extLst>
            </p:cNvPr>
            <p:cNvSpPr txBox="1"/>
            <p:nvPr/>
          </p:nvSpPr>
          <p:spPr>
            <a:xfrm>
              <a:off x="1036424" y="4217617"/>
              <a:ext cx="267974"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18</a:t>
              </a:r>
            </a:p>
          </p:txBody>
        </p:sp>
        <p:sp>
          <p:nvSpPr>
            <p:cNvPr id="221" name="TextBox 220">
              <a:extLst>
                <a:ext uri="{FF2B5EF4-FFF2-40B4-BE49-F238E27FC236}">
                  <a16:creationId xmlns:a16="http://schemas.microsoft.com/office/drawing/2014/main" xmlns="" id="{0F0BEF49-A0F7-416D-B58B-8D481A5A2345}"/>
                </a:ext>
              </a:extLst>
            </p:cNvPr>
            <p:cNvSpPr txBox="1"/>
            <p:nvPr/>
          </p:nvSpPr>
          <p:spPr>
            <a:xfrm>
              <a:off x="1304575" y="4217617"/>
              <a:ext cx="267974"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13</a:t>
              </a:r>
            </a:p>
          </p:txBody>
        </p:sp>
        <p:sp>
          <p:nvSpPr>
            <p:cNvPr id="222" name="TextBox 221">
              <a:extLst>
                <a:ext uri="{FF2B5EF4-FFF2-40B4-BE49-F238E27FC236}">
                  <a16:creationId xmlns:a16="http://schemas.microsoft.com/office/drawing/2014/main" xmlns="" id="{562FCA8B-800C-4710-A2C8-A4D5E316D9CC}"/>
                </a:ext>
              </a:extLst>
            </p:cNvPr>
            <p:cNvSpPr txBox="1"/>
            <p:nvPr/>
          </p:nvSpPr>
          <p:spPr>
            <a:xfrm>
              <a:off x="1626097"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8</a:t>
              </a:r>
            </a:p>
          </p:txBody>
        </p:sp>
        <p:sp>
          <p:nvSpPr>
            <p:cNvPr id="223" name="TextBox 222">
              <a:extLst>
                <a:ext uri="{FF2B5EF4-FFF2-40B4-BE49-F238E27FC236}">
                  <a16:creationId xmlns:a16="http://schemas.microsoft.com/office/drawing/2014/main" xmlns="" id="{27E80E9F-691E-47D7-B75F-79FFE1037C37}"/>
                </a:ext>
              </a:extLst>
            </p:cNvPr>
            <p:cNvSpPr txBox="1"/>
            <p:nvPr/>
          </p:nvSpPr>
          <p:spPr>
            <a:xfrm>
              <a:off x="1854780"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5</a:t>
              </a:r>
            </a:p>
          </p:txBody>
        </p:sp>
        <p:sp>
          <p:nvSpPr>
            <p:cNvPr id="224" name="TextBox 223">
              <a:extLst>
                <a:ext uri="{FF2B5EF4-FFF2-40B4-BE49-F238E27FC236}">
                  <a16:creationId xmlns:a16="http://schemas.microsoft.com/office/drawing/2014/main" xmlns="" id="{C8E9D60A-C450-4293-BB0E-75CE83527331}"/>
                </a:ext>
              </a:extLst>
            </p:cNvPr>
            <p:cNvSpPr txBox="1"/>
            <p:nvPr/>
          </p:nvSpPr>
          <p:spPr>
            <a:xfrm>
              <a:off x="2108248"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4</a:t>
              </a:r>
            </a:p>
          </p:txBody>
        </p:sp>
        <p:sp>
          <p:nvSpPr>
            <p:cNvPr id="225" name="TextBox 224">
              <a:extLst>
                <a:ext uri="{FF2B5EF4-FFF2-40B4-BE49-F238E27FC236}">
                  <a16:creationId xmlns:a16="http://schemas.microsoft.com/office/drawing/2014/main" xmlns="" id="{C942E704-217D-45B7-A12C-0D7102D2F53E}"/>
                </a:ext>
              </a:extLst>
            </p:cNvPr>
            <p:cNvSpPr txBox="1"/>
            <p:nvPr/>
          </p:nvSpPr>
          <p:spPr>
            <a:xfrm>
              <a:off x="2372097"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3</a:t>
              </a:r>
            </a:p>
          </p:txBody>
        </p:sp>
        <p:sp>
          <p:nvSpPr>
            <p:cNvPr id="226" name="TextBox 225">
              <a:extLst>
                <a:ext uri="{FF2B5EF4-FFF2-40B4-BE49-F238E27FC236}">
                  <a16:creationId xmlns:a16="http://schemas.microsoft.com/office/drawing/2014/main" xmlns="" id="{9459C972-2A23-443E-A74E-3F9F36CE167B}"/>
                </a:ext>
              </a:extLst>
            </p:cNvPr>
            <p:cNvSpPr txBox="1"/>
            <p:nvPr/>
          </p:nvSpPr>
          <p:spPr>
            <a:xfrm>
              <a:off x="3925458" y="4217617"/>
              <a:ext cx="147775"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1</a:t>
              </a:r>
            </a:p>
          </p:txBody>
        </p:sp>
        <p:sp>
          <p:nvSpPr>
            <p:cNvPr id="227" name="TextBox 226">
              <a:extLst>
                <a:ext uri="{FF2B5EF4-FFF2-40B4-BE49-F238E27FC236}">
                  <a16:creationId xmlns:a16="http://schemas.microsoft.com/office/drawing/2014/main" xmlns="" id="{EB611118-540D-4AFF-9792-EBEE02972905}"/>
                </a:ext>
              </a:extLst>
            </p:cNvPr>
            <p:cNvSpPr txBox="1"/>
            <p:nvPr/>
          </p:nvSpPr>
          <p:spPr>
            <a:xfrm>
              <a:off x="4184776" y="4217617"/>
              <a:ext cx="147775"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1</a:t>
              </a:r>
            </a:p>
          </p:txBody>
        </p:sp>
        <p:sp>
          <p:nvSpPr>
            <p:cNvPr id="228" name="TextBox 227">
              <a:extLst>
                <a:ext uri="{FF2B5EF4-FFF2-40B4-BE49-F238E27FC236}">
                  <a16:creationId xmlns:a16="http://schemas.microsoft.com/office/drawing/2014/main" xmlns="" id="{578B17F7-F4BD-48BB-B19E-1CE4EBBFF572}"/>
                </a:ext>
              </a:extLst>
            </p:cNvPr>
            <p:cNvSpPr txBox="1"/>
            <p:nvPr/>
          </p:nvSpPr>
          <p:spPr>
            <a:xfrm>
              <a:off x="4442771" y="4217617"/>
              <a:ext cx="147775"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0</a:t>
              </a:r>
            </a:p>
          </p:txBody>
        </p:sp>
        <p:sp>
          <p:nvSpPr>
            <p:cNvPr id="229" name="TextBox 228">
              <a:extLst>
                <a:ext uri="{FF2B5EF4-FFF2-40B4-BE49-F238E27FC236}">
                  <a16:creationId xmlns:a16="http://schemas.microsoft.com/office/drawing/2014/main" xmlns="" id="{3AE4FB99-363A-49C4-9C2F-3C204B702211}"/>
                </a:ext>
              </a:extLst>
            </p:cNvPr>
            <p:cNvSpPr txBox="1"/>
            <p:nvPr/>
          </p:nvSpPr>
          <p:spPr>
            <a:xfrm>
              <a:off x="2640415"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1</a:t>
              </a:r>
            </a:p>
          </p:txBody>
        </p:sp>
        <p:sp>
          <p:nvSpPr>
            <p:cNvPr id="230" name="TextBox 229">
              <a:extLst>
                <a:ext uri="{FF2B5EF4-FFF2-40B4-BE49-F238E27FC236}">
                  <a16:creationId xmlns:a16="http://schemas.microsoft.com/office/drawing/2014/main" xmlns="" id="{FB988592-6EEA-4AE3-86A9-8F5E2D1CB4A0}"/>
                </a:ext>
              </a:extLst>
            </p:cNvPr>
            <p:cNvSpPr txBox="1"/>
            <p:nvPr/>
          </p:nvSpPr>
          <p:spPr>
            <a:xfrm>
              <a:off x="2901009"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1</a:t>
              </a:r>
            </a:p>
          </p:txBody>
        </p:sp>
        <p:sp>
          <p:nvSpPr>
            <p:cNvPr id="231" name="TextBox 230">
              <a:extLst>
                <a:ext uri="{FF2B5EF4-FFF2-40B4-BE49-F238E27FC236}">
                  <a16:creationId xmlns:a16="http://schemas.microsoft.com/office/drawing/2014/main" xmlns="" id="{CA578EE4-5F68-4612-9CFC-8AE26F102FD8}"/>
                </a:ext>
              </a:extLst>
            </p:cNvPr>
            <p:cNvSpPr txBox="1"/>
            <p:nvPr/>
          </p:nvSpPr>
          <p:spPr>
            <a:xfrm>
              <a:off x="3165393"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1</a:t>
              </a:r>
            </a:p>
          </p:txBody>
        </p:sp>
        <p:sp>
          <p:nvSpPr>
            <p:cNvPr id="232" name="TextBox 231">
              <a:extLst>
                <a:ext uri="{FF2B5EF4-FFF2-40B4-BE49-F238E27FC236}">
                  <a16:creationId xmlns:a16="http://schemas.microsoft.com/office/drawing/2014/main" xmlns="" id="{DB123D25-7DBC-4AA0-908C-C2FC2E0EAC81}"/>
                </a:ext>
              </a:extLst>
            </p:cNvPr>
            <p:cNvSpPr txBox="1"/>
            <p:nvPr/>
          </p:nvSpPr>
          <p:spPr>
            <a:xfrm>
              <a:off x="3418868" y="4217617"/>
              <a:ext cx="188342"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 1</a:t>
              </a:r>
            </a:p>
          </p:txBody>
        </p:sp>
        <p:sp>
          <p:nvSpPr>
            <p:cNvPr id="233" name="TextBox 232">
              <a:extLst>
                <a:ext uri="{FF2B5EF4-FFF2-40B4-BE49-F238E27FC236}">
                  <a16:creationId xmlns:a16="http://schemas.microsoft.com/office/drawing/2014/main" xmlns="" id="{EBFD0F0A-3C8B-44E1-B7F5-28C278113F29}"/>
                </a:ext>
              </a:extLst>
            </p:cNvPr>
            <p:cNvSpPr txBox="1"/>
            <p:nvPr/>
          </p:nvSpPr>
          <p:spPr>
            <a:xfrm>
              <a:off x="3703003" y="4217617"/>
              <a:ext cx="147775" cy="320058"/>
            </a:xfrm>
            <a:prstGeom prst="rect">
              <a:avLst/>
            </a:prstGeom>
            <a:noFill/>
          </p:spPr>
          <p:txBody>
            <a:bodyPr wrap="none" lIns="36000" tIns="36000" rIns="36000" bIns="36000" rtlCol="0" anchor="t" anchorCtr="0">
              <a:spAutoFit/>
            </a:bodyPr>
            <a:lstStyle/>
            <a:p>
              <a:pPr algn="ctr"/>
              <a:r>
                <a:rPr lang="fr-FR" sz="1200" dirty="0">
                  <a:solidFill>
                    <a:schemeClr val="accent2"/>
                  </a:solidFill>
                  <a:cs typeface="Arial" panose="020B0604020202020204" pitchFamily="34" charset="0"/>
                </a:rPr>
                <a:t>1</a:t>
              </a:r>
            </a:p>
          </p:txBody>
        </p:sp>
      </p:grpSp>
      <p:sp>
        <p:nvSpPr>
          <p:cNvPr id="234" name="TextBox 233">
            <a:extLst>
              <a:ext uri="{FF2B5EF4-FFF2-40B4-BE49-F238E27FC236}">
                <a16:creationId xmlns:a16="http://schemas.microsoft.com/office/drawing/2014/main" xmlns="" id="{83063B05-CD61-4969-9C8C-3A2A5FD67B11}"/>
              </a:ext>
            </a:extLst>
          </p:cNvPr>
          <p:cNvSpPr txBox="1"/>
          <p:nvPr/>
        </p:nvSpPr>
        <p:spPr>
          <a:xfrm>
            <a:off x="4752214" y="5008503"/>
            <a:ext cx="295274" cy="276999"/>
          </a:xfrm>
          <a:prstGeom prst="rect">
            <a:avLst/>
          </a:prstGeom>
          <a:noFill/>
        </p:spPr>
        <p:txBody>
          <a:bodyPr wrap="none" rtlCol="0">
            <a:spAutoFit/>
          </a:bodyPr>
          <a:lstStyle/>
          <a:p>
            <a:r>
              <a:rPr lang="fr-FR" sz="1200" dirty="0">
                <a:solidFill>
                  <a:schemeClr val="accent2"/>
                </a:solidFill>
              </a:rPr>
              <a:t>C</a:t>
            </a:r>
          </a:p>
        </p:txBody>
      </p:sp>
      <p:sp>
        <p:nvSpPr>
          <p:cNvPr id="235" name="TextBox 234">
            <a:extLst>
              <a:ext uri="{FF2B5EF4-FFF2-40B4-BE49-F238E27FC236}">
                <a16:creationId xmlns:a16="http://schemas.microsoft.com/office/drawing/2014/main" xmlns="" id="{FFF6C944-59CA-462B-9914-B4A6014FB3C7}"/>
              </a:ext>
            </a:extLst>
          </p:cNvPr>
          <p:cNvSpPr txBox="1"/>
          <p:nvPr/>
        </p:nvSpPr>
        <p:spPr>
          <a:xfrm>
            <a:off x="4752214" y="4524389"/>
            <a:ext cx="304892" cy="276999"/>
          </a:xfrm>
          <a:prstGeom prst="rect">
            <a:avLst/>
          </a:prstGeom>
          <a:noFill/>
        </p:spPr>
        <p:txBody>
          <a:bodyPr wrap="square" rtlCol="0">
            <a:spAutoFit/>
          </a:bodyPr>
          <a:lstStyle/>
          <a:p>
            <a:r>
              <a:rPr lang="fr-FR" sz="1200" dirty="0">
                <a:solidFill>
                  <a:schemeClr val="accent5"/>
                </a:solidFill>
              </a:rPr>
              <a:t>A</a:t>
            </a:r>
          </a:p>
        </p:txBody>
      </p:sp>
      <p:sp>
        <p:nvSpPr>
          <p:cNvPr id="236" name="Freeform: Shape 297">
            <a:extLst>
              <a:ext uri="{FF2B5EF4-FFF2-40B4-BE49-F238E27FC236}">
                <a16:creationId xmlns:a16="http://schemas.microsoft.com/office/drawing/2014/main" xmlns="" id="{FC8437E0-852F-4929-9919-FF65CFC35DEA}"/>
              </a:ext>
            </a:extLst>
          </p:cNvPr>
          <p:cNvSpPr/>
          <p:nvPr/>
        </p:nvSpPr>
        <p:spPr>
          <a:xfrm>
            <a:off x="5164047" y="2325815"/>
            <a:ext cx="3276000" cy="1121168"/>
          </a:xfrm>
          <a:custGeom>
            <a:avLst/>
            <a:gdLst>
              <a:gd name="connsiteX0" fmla="*/ 5140604 w 5133975"/>
              <a:gd name="connsiteY0" fmla="*/ 1739675 h 1733550"/>
              <a:gd name="connsiteX1" fmla="*/ 4568457 w 5133975"/>
              <a:gd name="connsiteY1" fmla="*/ 1739675 h 1733550"/>
              <a:gd name="connsiteX2" fmla="*/ 4568457 w 5133975"/>
              <a:gd name="connsiteY2" fmla="*/ 1455049 h 1733550"/>
              <a:gd name="connsiteX3" fmla="*/ 4495848 w 5133975"/>
              <a:gd name="connsiteY3" fmla="*/ 1455049 h 1733550"/>
              <a:gd name="connsiteX4" fmla="*/ 4495848 w 5133975"/>
              <a:gd name="connsiteY4" fmla="*/ 1243041 h 1733550"/>
              <a:gd name="connsiteX5" fmla="*/ 3525812 w 5133975"/>
              <a:gd name="connsiteY5" fmla="*/ 1243041 h 1733550"/>
              <a:gd name="connsiteX6" fmla="*/ 3525812 w 5133975"/>
              <a:gd name="connsiteY6" fmla="*/ 1179147 h 1733550"/>
              <a:gd name="connsiteX7" fmla="*/ 3479340 w 5133975"/>
              <a:gd name="connsiteY7" fmla="*/ 1179147 h 1733550"/>
              <a:gd name="connsiteX8" fmla="*/ 3479340 w 5133975"/>
              <a:gd name="connsiteY8" fmla="*/ 1118149 h 1733550"/>
              <a:gd name="connsiteX9" fmla="*/ 3366078 w 5133975"/>
              <a:gd name="connsiteY9" fmla="*/ 1118149 h 1733550"/>
              <a:gd name="connsiteX10" fmla="*/ 3366078 w 5133975"/>
              <a:gd name="connsiteY10" fmla="*/ 1071686 h 1733550"/>
              <a:gd name="connsiteX11" fmla="*/ 3255712 w 5133975"/>
              <a:gd name="connsiteY11" fmla="*/ 1071686 h 1733550"/>
              <a:gd name="connsiteX12" fmla="*/ 3255712 w 5133975"/>
              <a:gd name="connsiteY12" fmla="*/ 1019404 h 1733550"/>
              <a:gd name="connsiteX13" fmla="*/ 3159871 w 5133975"/>
              <a:gd name="connsiteY13" fmla="*/ 1019404 h 1733550"/>
              <a:gd name="connsiteX14" fmla="*/ 3159871 w 5133975"/>
              <a:gd name="connsiteY14" fmla="*/ 967130 h 1733550"/>
              <a:gd name="connsiteX15" fmla="*/ 3113399 w 5133975"/>
              <a:gd name="connsiteY15" fmla="*/ 967130 h 1733550"/>
              <a:gd name="connsiteX16" fmla="*/ 3113399 w 5133975"/>
              <a:gd name="connsiteY16" fmla="*/ 911948 h 1733550"/>
              <a:gd name="connsiteX17" fmla="*/ 2785215 w 5133975"/>
              <a:gd name="connsiteY17" fmla="*/ 911948 h 1733550"/>
              <a:gd name="connsiteX18" fmla="*/ 2785215 w 5133975"/>
              <a:gd name="connsiteY18" fmla="*/ 868384 h 1733550"/>
              <a:gd name="connsiteX19" fmla="*/ 2689374 w 5133975"/>
              <a:gd name="connsiteY19" fmla="*/ 868384 h 1733550"/>
              <a:gd name="connsiteX20" fmla="*/ 2689374 w 5133975"/>
              <a:gd name="connsiteY20" fmla="*/ 830628 h 1733550"/>
              <a:gd name="connsiteX21" fmla="*/ 2494788 w 5133975"/>
              <a:gd name="connsiteY21" fmla="*/ 830628 h 1733550"/>
              <a:gd name="connsiteX22" fmla="*/ 2494788 w 5133975"/>
              <a:gd name="connsiteY22" fmla="*/ 789968 h 1733550"/>
              <a:gd name="connsiteX23" fmla="*/ 2239213 w 5133975"/>
              <a:gd name="connsiteY23" fmla="*/ 789968 h 1733550"/>
              <a:gd name="connsiteX24" fmla="*/ 2239213 w 5133975"/>
              <a:gd name="connsiteY24" fmla="*/ 720265 h 1733550"/>
              <a:gd name="connsiteX25" fmla="*/ 2143373 w 5133975"/>
              <a:gd name="connsiteY25" fmla="*/ 720265 h 1733550"/>
              <a:gd name="connsiteX26" fmla="*/ 2143373 w 5133975"/>
              <a:gd name="connsiteY26" fmla="*/ 676700 h 1733550"/>
              <a:gd name="connsiteX27" fmla="*/ 2093995 w 5133975"/>
              <a:gd name="connsiteY27" fmla="*/ 676700 h 1733550"/>
              <a:gd name="connsiteX28" fmla="*/ 2093995 w 5133975"/>
              <a:gd name="connsiteY28" fmla="*/ 630231 h 1733550"/>
              <a:gd name="connsiteX29" fmla="*/ 2059143 w 5133975"/>
              <a:gd name="connsiteY29" fmla="*/ 630231 h 1733550"/>
              <a:gd name="connsiteX30" fmla="*/ 2059143 w 5133975"/>
              <a:gd name="connsiteY30" fmla="*/ 598284 h 1733550"/>
              <a:gd name="connsiteX31" fmla="*/ 1963303 w 5133975"/>
              <a:gd name="connsiteY31" fmla="*/ 598284 h 1733550"/>
              <a:gd name="connsiteX32" fmla="*/ 1963303 w 5133975"/>
              <a:gd name="connsiteY32" fmla="*/ 560529 h 1733550"/>
              <a:gd name="connsiteX33" fmla="*/ 1881978 w 5133975"/>
              <a:gd name="connsiteY33" fmla="*/ 560529 h 1733550"/>
              <a:gd name="connsiteX34" fmla="*/ 1881978 w 5133975"/>
              <a:gd name="connsiteY34" fmla="*/ 534391 h 1733550"/>
              <a:gd name="connsiteX35" fmla="*/ 1820989 w 5133975"/>
              <a:gd name="connsiteY35" fmla="*/ 534391 h 1733550"/>
              <a:gd name="connsiteX36" fmla="*/ 1820989 w 5133975"/>
              <a:gd name="connsiteY36" fmla="*/ 511155 h 1733550"/>
              <a:gd name="connsiteX37" fmla="*/ 1640929 w 5133975"/>
              <a:gd name="connsiteY37" fmla="*/ 511155 h 1733550"/>
              <a:gd name="connsiteX38" fmla="*/ 1640929 w 5133975"/>
              <a:gd name="connsiteY38" fmla="*/ 482113 h 1733550"/>
              <a:gd name="connsiteX39" fmla="*/ 1510236 w 5133975"/>
              <a:gd name="connsiteY39" fmla="*/ 482113 h 1733550"/>
              <a:gd name="connsiteX40" fmla="*/ 1510236 w 5133975"/>
              <a:gd name="connsiteY40" fmla="*/ 461782 h 1733550"/>
              <a:gd name="connsiteX41" fmla="*/ 1486995 w 5133975"/>
              <a:gd name="connsiteY41" fmla="*/ 461782 h 1733550"/>
              <a:gd name="connsiteX42" fmla="*/ 1486995 w 5133975"/>
              <a:gd name="connsiteY42" fmla="*/ 432740 h 1733550"/>
              <a:gd name="connsiteX43" fmla="*/ 1443438 w 5133975"/>
              <a:gd name="connsiteY43" fmla="*/ 432740 h 1733550"/>
              <a:gd name="connsiteX44" fmla="*/ 1443438 w 5133975"/>
              <a:gd name="connsiteY44" fmla="*/ 418218 h 1733550"/>
              <a:gd name="connsiteX45" fmla="*/ 1414396 w 5133975"/>
              <a:gd name="connsiteY45" fmla="*/ 418218 h 1733550"/>
              <a:gd name="connsiteX46" fmla="*/ 1414396 w 5133975"/>
              <a:gd name="connsiteY46" fmla="*/ 383367 h 1733550"/>
              <a:gd name="connsiteX47" fmla="*/ 1391155 w 5133975"/>
              <a:gd name="connsiteY47" fmla="*/ 383367 h 1733550"/>
              <a:gd name="connsiteX48" fmla="*/ 1391155 w 5133975"/>
              <a:gd name="connsiteY48" fmla="*/ 351419 h 1733550"/>
              <a:gd name="connsiteX49" fmla="*/ 1367923 w 5133975"/>
              <a:gd name="connsiteY49" fmla="*/ 351419 h 1733550"/>
              <a:gd name="connsiteX50" fmla="*/ 1367923 w 5133975"/>
              <a:gd name="connsiteY50" fmla="*/ 313664 h 1733550"/>
              <a:gd name="connsiteX51" fmla="*/ 1312745 w 5133975"/>
              <a:gd name="connsiteY51" fmla="*/ 313664 h 1733550"/>
              <a:gd name="connsiteX52" fmla="*/ 1312745 w 5133975"/>
              <a:gd name="connsiteY52" fmla="*/ 290430 h 1733550"/>
              <a:gd name="connsiteX53" fmla="*/ 1042645 w 5133975"/>
              <a:gd name="connsiteY53" fmla="*/ 290430 h 1733550"/>
              <a:gd name="connsiteX54" fmla="*/ 1042645 w 5133975"/>
              <a:gd name="connsiteY54" fmla="*/ 270099 h 1733550"/>
              <a:gd name="connsiteX55" fmla="*/ 990362 w 5133975"/>
              <a:gd name="connsiteY55" fmla="*/ 270099 h 1733550"/>
              <a:gd name="connsiteX56" fmla="*/ 990362 w 5133975"/>
              <a:gd name="connsiteY56" fmla="*/ 243960 h 1733550"/>
              <a:gd name="connsiteX57" fmla="*/ 938087 w 5133975"/>
              <a:gd name="connsiteY57" fmla="*/ 243960 h 1733550"/>
              <a:gd name="connsiteX58" fmla="*/ 938087 w 5133975"/>
              <a:gd name="connsiteY58" fmla="*/ 197492 h 1733550"/>
              <a:gd name="connsiteX59" fmla="*/ 894522 w 5133975"/>
              <a:gd name="connsiteY59" fmla="*/ 197492 h 1733550"/>
              <a:gd name="connsiteX60" fmla="*/ 894522 w 5133975"/>
              <a:gd name="connsiteY60" fmla="*/ 174258 h 1733550"/>
              <a:gd name="connsiteX61" fmla="*/ 868384 w 5133975"/>
              <a:gd name="connsiteY61" fmla="*/ 174258 h 1733550"/>
              <a:gd name="connsiteX62" fmla="*/ 868384 w 5133975"/>
              <a:gd name="connsiteY62" fmla="*/ 148119 h 1733550"/>
              <a:gd name="connsiteX63" fmla="*/ 807393 w 5133975"/>
              <a:gd name="connsiteY63" fmla="*/ 148119 h 1733550"/>
              <a:gd name="connsiteX64" fmla="*/ 807393 w 5133975"/>
              <a:gd name="connsiteY64" fmla="*/ 124885 h 1733550"/>
              <a:gd name="connsiteX65" fmla="*/ 766734 w 5133975"/>
              <a:gd name="connsiteY65" fmla="*/ 124885 h 1733550"/>
              <a:gd name="connsiteX66" fmla="*/ 766734 w 5133975"/>
              <a:gd name="connsiteY66" fmla="*/ 92937 h 1733550"/>
              <a:gd name="connsiteX67" fmla="*/ 426931 w 5133975"/>
              <a:gd name="connsiteY67" fmla="*/ 92937 h 1733550"/>
              <a:gd name="connsiteX68" fmla="*/ 426931 w 5133975"/>
              <a:gd name="connsiteY68" fmla="*/ 75511 h 1733550"/>
              <a:gd name="connsiteX69" fmla="*/ 386271 w 5133975"/>
              <a:gd name="connsiteY69" fmla="*/ 75511 h 1733550"/>
              <a:gd name="connsiteX70" fmla="*/ 386271 w 5133975"/>
              <a:gd name="connsiteY70" fmla="*/ 52277 h 1733550"/>
              <a:gd name="connsiteX71" fmla="*/ 307856 w 5133975"/>
              <a:gd name="connsiteY71" fmla="*/ 52277 h 1733550"/>
              <a:gd name="connsiteX72" fmla="*/ 307856 w 5133975"/>
              <a:gd name="connsiteY72" fmla="*/ 40660 h 1733550"/>
              <a:gd name="connsiteX73" fmla="*/ 113267 w 5133975"/>
              <a:gd name="connsiteY73" fmla="*/ 40660 h 1733550"/>
              <a:gd name="connsiteX74" fmla="*/ 113267 w 5133975"/>
              <a:gd name="connsiteY74" fmla="*/ 0 h 1733550"/>
              <a:gd name="connsiteX75" fmla="*/ 0 w 5133975"/>
              <a:gd name="connsiteY75" fmla="*/ 0 h 1733550"/>
              <a:gd name="connsiteX76" fmla="*/ 0 w 5133975"/>
              <a:gd name="connsiteY76" fmla="*/ 5809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33975" h="1733550">
                <a:moveTo>
                  <a:pt x="5140604" y="1739675"/>
                </a:moveTo>
                <a:lnTo>
                  <a:pt x="4568457" y="1739675"/>
                </a:lnTo>
                <a:lnTo>
                  <a:pt x="4568457" y="1455049"/>
                </a:lnTo>
                <a:lnTo>
                  <a:pt x="4495848" y="1455049"/>
                </a:lnTo>
                <a:lnTo>
                  <a:pt x="4495848" y="1243041"/>
                </a:lnTo>
                <a:lnTo>
                  <a:pt x="3525812" y="1243041"/>
                </a:lnTo>
                <a:lnTo>
                  <a:pt x="3525812" y="1179147"/>
                </a:lnTo>
                <a:lnTo>
                  <a:pt x="3479340" y="1179147"/>
                </a:lnTo>
                <a:lnTo>
                  <a:pt x="3479340" y="1118149"/>
                </a:lnTo>
                <a:lnTo>
                  <a:pt x="3366078" y="1118149"/>
                </a:lnTo>
                <a:lnTo>
                  <a:pt x="3366078" y="1071686"/>
                </a:lnTo>
                <a:lnTo>
                  <a:pt x="3255712" y="1071686"/>
                </a:lnTo>
                <a:lnTo>
                  <a:pt x="3255712" y="1019404"/>
                </a:lnTo>
                <a:lnTo>
                  <a:pt x="3159871" y="1019404"/>
                </a:lnTo>
                <a:lnTo>
                  <a:pt x="3159871" y="967130"/>
                </a:lnTo>
                <a:lnTo>
                  <a:pt x="3113399" y="967130"/>
                </a:lnTo>
                <a:lnTo>
                  <a:pt x="3113399" y="911948"/>
                </a:lnTo>
                <a:lnTo>
                  <a:pt x="2785215" y="911948"/>
                </a:lnTo>
                <a:lnTo>
                  <a:pt x="2785215" y="868384"/>
                </a:lnTo>
                <a:lnTo>
                  <a:pt x="2689374" y="868384"/>
                </a:lnTo>
                <a:lnTo>
                  <a:pt x="2689374" y="830628"/>
                </a:lnTo>
                <a:lnTo>
                  <a:pt x="2494788" y="830628"/>
                </a:lnTo>
                <a:lnTo>
                  <a:pt x="2494788" y="789968"/>
                </a:lnTo>
                <a:lnTo>
                  <a:pt x="2239213" y="789968"/>
                </a:lnTo>
                <a:lnTo>
                  <a:pt x="2239213" y="720265"/>
                </a:lnTo>
                <a:lnTo>
                  <a:pt x="2143373" y="720265"/>
                </a:lnTo>
                <a:lnTo>
                  <a:pt x="2143373" y="676700"/>
                </a:lnTo>
                <a:lnTo>
                  <a:pt x="2093995" y="676700"/>
                </a:lnTo>
                <a:lnTo>
                  <a:pt x="2093995" y="630231"/>
                </a:lnTo>
                <a:lnTo>
                  <a:pt x="2059143" y="630231"/>
                </a:lnTo>
                <a:lnTo>
                  <a:pt x="2059143" y="598284"/>
                </a:lnTo>
                <a:lnTo>
                  <a:pt x="1963303" y="598284"/>
                </a:lnTo>
                <a:lnTo>
                  <a:pt x="1963303" y="560529"/>
                </a:lnTo>
                <a:lnTo>
                  <a:pt x="1881978" y="560529"/>
                </a:lnTo>
                <a:lnTo>
                  <a:pt x="1881978" y="534391"/>
                </a:lnTo>
                <a:lnTo>
                  <a:pt x="1820989" y="534391"/>
                </a:lnTo>
                <a:lnTo>
                  <a:pt x="1820989" y="511155"/>
                </a:lnTo>
                <a:lnTo>
                  <a:pt x="1640929" y="511155"/>
                </a:lnTo>
                <a:lnTo>
                  <a:pt x="1640929" y="482113"/>
                </a:lnTo>
                <a:lnTo>
                  <a:pt x="1510236" y="482113"/>
                </a:lnTo>
                <a:lnTo>
                  <a:pt x="1510236" y="461782"/>
                </a:lnTo>
                <a:lnTo>
                  <a:pt x="1486995" y="461782"/>
                </a:lnTo>
                <a:lnTo>
                  <a:pt x="1486995" y="432740"/>
                </a:lnTo>
                <a:lnTo>
                  <a:pt x="1443438" y="432740"/>
                </a:lnTo>
                <a:lnTo>
                  <a:pt x="1443438" y="418218"/>
                </a:lnTo>
                <a:lnTo>
                  <a:pt x="1414396" y="418218"/>
                </a:lnTo>
                <a:lnTo>
                  <a:pt x="1414396" y="383367"/>
                </a:lnTo>
                <a:lnTo>
                  <a:pt x="1391155" y="383367"/>
                </a:lnTo>
                <a:lnTo>
                  <a:pt x="1391155" y="351419"/>
                </a:lnTo>
                <a:lnTo>
                  <a:pt x="1367923" y="351419"/>
                </a:lnTo>
                <a:lnTo>
                  <a:pt x="1367923" y="313664"/>
                </a:lnTo>
                <a:lnTo>
                  <a:pt x="1312745" y="313664"/>
                </a:lnTo>
                <a:lnTo>
                  <a:pt x="1312745" y="290430"/>
                </a:lnTo>
                <a:lnTo>
                  <a:pt x="1042645" y="290430"/>
                </a:lnTo>
                <a:lnTo>
                  <a:pt x="1042645" y="270099"/>
                </a:lnTo>
                <a:lnTo>
                  <a:pt x="990362" y="270099"/>
                </a:lnTo>
                <a:lnTo>
                  <a:pt x="990362" y="243960"/>
                </a:lnTo>
                <a:lnTo>
                  <a:pt x="938087" y="243960"/>
                </a:lnTo>
                <a:lnTo>
                  <a:pt x="938087" y="197492"/>
                </a:lnTo>
                <a:lnTo>
                  <a:pt x="894522" y="197492"/>
                </a:lnTo>
                <a:lnTo>
                  <a:pt x="894522" y="174258"/>
                </a:lnTo>
                <a:lnTo>
                  <a:pt x="868384" y="174258"/>
                </a:lnTo>
                <a:lnTo>
                  <a:pt x="868384" y="148119"/>
                </a:lnTo>
                <a:lnTo>
                  <a:pt x="807393" y="148119"/>
                </a:lnTo>
                <a:lnTo>
                  <a:pt x="807393" y="124885"/>
                </a:lnTo>
                <a:lnTo>
                  <a:pt x="766734" y="124885"/>
                </a:lnTo>
                <a:lnTo>
                  <a:pt x="766734" y="92937"/>
                </a:lnTo>
                <a:lnTo>
                  <a:pt x="426931" y="92937"/>
                </a:lnTo>
                <a:lnTo>
                  <a:pt x="426931" y="75511"/>
                </a:lnTo>
                <a:lnTo>
                  <a:pt x="386271" y="75511"/>
                </a:lnTo>
                <a:lnTo>
                  <a:pt x="386271" y="52277"/>
                </a:lnTo>
                <a:lnTo>
                  <a:pt x="307856" y="52277"/>
                </a:lnTo>
                <a:lnTo>
                  <a:pt x="307856" y="40660"/>
                </a:lnTo>
                <a:lnTo>
                  <a:pt x="113267" y="40660"/>
                </a:lnTo>
                <a:lnTo>
                  <a:pt x="113267" y="0"/>
                </a:lnTo>
                <a:lnTo>
                  <a:pt x="0" y="0"/>
                </a:lnTo>
                <a:lnTo>
                  <a:pt x="0" y="58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237" name="Group 236">
            <a:extLst>
              <a:ext uri="{FF2B5EF4-FFF2-40B4-BE49-F238E27FC236}">
                <a16:creationId xmlns:a16="http://schemas.microsoft.com/office/drawing/2014/main" xmlns="" id="{D2185F76-B928-418F-B33E-3C743B3C29CB}"/>
              </a:ext>
            </a:extLst>
          </p:cNvPr>
          <p:cNvGrpSpPr/>
          <p:nvPr/>
        </p:nvGrpSpPr>
        <p:grpSpPr>
          <a:xfrm>
            <a:off x="5327131" y="2325836"/>
            <a:ext cx="3105828" cy="1151979"/>
            <a:chOff x="9697068" y="3837063"/>
            <a:chExt cx="4867291" cy="1781189"/>
          </a:xfrm>
        </p:grpSpPr>
        <p:sp>
          <p:nvSpPr>
            <p:cNvPr id="238" name="Freeform: Shape 298">
              <a:extLst>
                <a:ext uri="{FF2B5EF4-FFF2-40B4-BE49-F238E27FC236}">
                  <a16:creationId xmlns:a16="http://schemas.microsoft.com/office/drawing/2014/main" xmlns="" id="{95B63C63-54FE-4BC4-AC67-9A15E9011918}"/>
                </a:ext>
              </a:extLst>
            </p:cNvPr>
            <p:cNvSpPr/>
            <p:nvPr/>
          </p:nvSpPr>
          <p:spPr>
            <a:xfrm>
              <a:off x="9697068" y="383706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9" name="Freeform: Shape 299">
              <a:extLst>
                <a:ext uri="{FF2B5EF4-FFF2-40B4-BE49-F238E27FC236}">
                  <a16:creationId xmlns:a16="http://schemas.microsoft.com/office/drawing/2014/main" xmlns="" id="{5ED05C80-6799-4FF1-BC24-87DFEBA1C329}"/>
                </a:ext>
              </a:extLst>
            </p:cNvPr>
            <p:cNvSpPr/>
            <p:nvPr/>
          </p:nvSpPr>
          <p:spPr>
            <a:xfrm>
              <a:off x="10039968" y="389421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0" name="Freeform: Shape 300">
              <a:extLst>
                <a:ext uri="{FF2B5EF4-FFF2-40B4-BE49-F238E27FC236}">
                  <a16:creationId xmlns:a16="http://schemas.microsoft.com/office/drawing/2014/main" xmlns="" id="{3D036902-844E-4849-8620-0850C1E4B0B3}"/>
                </a:ext>
              </a:extLst>
            </p:cNvPr>
            <p:cNvSpPr/>
            <p:nvPr/>
          </p:nvSpPr>
          <p:spPr>
            <a:xfrm>
              <a:off x="10478115" y="4065664"/>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1" name="Freeform: Shape 301">
              <a:extLst>
                <a:ext uri="{FF2B5EF4-FFF2-40B4-BE49-F238E27FC236}">
                  <a16:creationId xmlns:a16="http://schemas.microsoft.com/office/drawing/2014/main" xmlns="" id="{34C93758-E6D7-427C-B5F7-2EFEB07897F2}"/>
                </a:ext>
              </a:extLst>
            </p:cNvPr>
            <p:cNvSpPr/>
            <p:nvPr/>
          </p:nvSpPr>
          <p:spPr>
            <a:xfrm>
              <a:off x="10897215" y="421806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2" name="Freeform: Shape 302">
              <a:extLst>
                <a:ext uri="{FF2B5EF4-FFF2-40B4-BE49-F238E27FC236}">
                  <a16:creationId xmlns:a16="http://schemas.microsoft.com/office/drawing/2014/main" xmlns="" id="{D575BC59-24CE-4645-9491-8744EBDE593A}"/>
                </a:ext>
              </a:extLst>
            </p:cNvPr>
            <p:cNvSpPr/>
            <p:nvPr/>
          </p:nvSpPr>
          <p:spPr>
            <a:xfrm>
              <a:off x="10916265" y="4237115"/>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3" name="Freeform: Shape 303">
              <a:extLst>
                <a:ext uri="{FF2B5EF4-FFF2-40B4-BE49-F238E27FC236}">
                  <a16:creationId xmlns:a16="http://schemas.microsoft.com/office/drawing/2014/main" xmlns="" id="{79B2AED2-0BBB-4BEF-B0CA-1ED08F2C7297}"/>
                </a:ext>
              </a:extLst>
            </p:cNvPr>
            <p:cNvSpPr/>
            <p:nvPr/>
          </p:nvSpPr>
          <p:spPr>
            <a:xfrm>
              <a:off x="10973415" y="42752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4" name="Freeform: Shape 304">
              <a:extLst>
                <a:ext uri="{FF2B5EF4-FFF2-40B4-BE49-F238E27FC236}">
                  <a16:creationId xmlns:a16="http://schemas.microsoft.com/office/drawing/2014/main" xmlns="" id="{131B55E8-518F-43A7-BE38-0D7492E3F8D8}"/>
                </a:ext>
              </a:extLst>
            </p:cNvPr>
            <p:cNvSpPr/>
            <p:nvPr/>
          </p:nvSpPr>
          <p:spPr>
            <a:xfrm>
              <a:off x="11011515" y="42752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5" name="Freeform: Shape 305">
              <a:extLst>
                <a:ext uri="{FF2B5EF4-FFF2-40B4-BE49-F238E27FC236}">
                  <a16:creationId xmlns:a16="http://schemas.microsoft.com/office/drawing/2014/main" xmlns="" id="{3397B3AB-C679-4982-9F37-937C8B38A83F}"/>
                </a:ext>
              </a:extLst>
            </p:cNvPr>
            <p:cNvSpPr/>
            <p:nvPr/>
          </p:nvSpPr>
          <p:spPr>
            <a:xfrm>
              <a:off x="11049615" y="42752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6" name="Freeform: Shape 306">
              <a:extLst>
                <a:ext uri="{FF2B5EF4-FFF2-40B4-BE49-F238E27FC236}">
                  <a16:creationId xmlns:a16="http://schemas.microsoft.com/office/drawing/2014/main" xmlns="" id="{3603B64C-81A4-4F37-A820-A84F6A9E8793}"/>
                </a:ext>
              </a:extLst>
            </p:cNvPr>
            <p:cNvSpPr/>
            <p:nvPr/>
          </p:nvSpPr>
          <p:spPr>
            <a:xfrm>
              <a:off x="11125815" y="43133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7" name="Freeform: Shape 307">
              <a:extLst>
                <a:ext uri="{FF2B5EF4-FFF2-40B4-BE49-F238E27FC236}">
                  <a16:creationId xmlns:a16="http://schemas.microsoft.com/office/drawing/2014/main" xmlns="" id="{B7D90967-9B0A-454E-AC83-808B51D76EDA}"/>
                </a:ext>
              </a:extLst>
            </p:cNvPr>
            <p:cNvSpPr/>
            <p:nvPr/>
          </p:nvSpPr>
          <p:spPr>
            <a:xfrm>
              <a:off x="11182965" y="43133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8" name="Freeform: Shape 308">
              <a:extLst>
                <a:ext uri="{FF2B5EF4-FFF2-40B4-BE49-F238E27FC236}">
                  <a16:creationId xmlns:a16="http://schemas.microsoft.com/office/drawing/2014/main" xmlns="" id="{E6249B15-5B3A-4659-B5BF-C16B290C0C2C}"/>
                </a:ext>
              </a:extLst>
            </p:cNvPr>
            <p:cNvSpPr/>
            <p:nvPr/>
          </p:nvSpPr>
          <p:spPr>
            <a:xfrm>
              <a:off x="11221065" y="43133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9" name="Freeform: Shape 309">
              <a:extLst>
                <a:ext uri="{FF2B5EF4-FFF2-40B4-BE49-F238E27FC236}">
                  <a16:creationId xmlns:a16="http://schemas.microsoft.com/office/drawing/2014/main" xmlns="" id="{5F468E81-A5F0-452E-8232-4FA9E8097A39}"/>
                </a:ext>
              </a:extLst>
            </p:cNvPr>
            <p:cNvSpPr/>
            <p:nvPr/>
          </p:nvSpPr>
          <p:spPr>
            <a:xfrm>
              <a:off x="11278215" y="433236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0" name="Freeform: Shape 310">
              <a:extLst>
                <a:ext uri="{FF2B5EF4-FFF2-40B4-BE49-F238E27FC236}">
                  <a16:creationId xmlns:a16="http://schemas.microsoft.com/office/drawing/2014/main" xmlns="" id="{2CA92F3A-ED79-4982-933A-F3A4739C4F58}"/>
                </a:ext>
              </a:extLst>
            </p:cNvPr>
            <p:cNvSpPr/>
            <p:nvPr/>
          </p:nvSpPr>
          <p:spPr>
            <a:xfrm>
              <a:off x="11354415" y="43514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1" name="Freeform: Shape 311">
              <a:extLst>
                <a:ext uri="{FF2B5EF4-FFF2-40B4-BE49-F238E27FC236}">
                  <a16:creationId xmlns:a16="http://schemas.microsoft.com/office/drawing/2014/main" xmlns="" id="{ED87576F-D6A0-4A5B-95EE-B99622397F76}"/>
                </a:ext>
              </a:extLst>
            </p:cNvPr>
            <p:cNvSpPr/>
            <p:nvPr/>
          </p:nvSpPr>
          <p:spPr>
            <a:xfrm>
              <a:off x="11449665" y="438951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2" name="Freeform: Shape 312">
              <a:extLst>
                <a:ext uri="{FF2B5EF4-FFF2-40B4-BE49-F238E27FC236}">
                  <a16:creationId xmlns:a16="http://schemas.microsoft.com/office/drawing/2014/main" xmlns="" id="{D86EF238-28CD-416A-877F-FF855B31E802}"/>
                </a:ext>
              </a:extLst>
            </p:cNvPr>
            <p:cNvSpPr/>
            <p:nvPr/>
          </p:nvSpPr>
          <p:spPr>
            <a:xfrm>
              <a:off x="11506815" y="44276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3" name="Freeform: Shape 313">
              <a:extLst>
                <a:ext uri="{FF2B5EF4-FFF2-40B4-BE49-F238E27FC236}">
                  <a16:creationId xmlns:a16="http://schemas.microsoft.com/office/drawing/2014/main" xmlns="" id="{7B2F1810-5E4B-41F5-8BC3-CFB8C5AEC64C}"/>
                </a:ext>
              </a:extLst>
            </p:cNvPr>
            <p:cNvSpPr/>
            <p:nvPr/>
          </p:nvSpPr>
          <p:spPr>
            <a:xfrm>
              <a:off x="11563965" y="44657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4" name="Freeform: Shape 314">
              <a:extLst>
                <a:ext uri="{FF2B5EF4-FFF2-40B4-BE49-F238E27FC236}">
                  <a16:creationId xmlns:a16="http://schemas.microsoft.com/office/drawing/2014/main" xmlns="" id="{825741ED-CA28-4AF8-8558-A5394D534010}"/>
                </a:ext>
              </a:extLst>
            </p:cNvPr>
            <p:cNvSpPr/>
            <p:nvPr/>
          </p:nvSpPr>
          <p:spPr>
            <a:xfrm>
              <a:off x="11602065" y="45038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5" name="Freeform: Shape 315">
              <a:extLst>
                <a:ext uri="{FF2B5EF4-FFF2-40B4-BE49-F238E27FC236}">
                  <a16:creationId xmlns:a16="http://schemas.microsoft.com/office/drawing/2014/main" xmlns="" id="{3A2A4A30-B5BB-4635-8294-6921BF2DAFA0}"/>
                </a:ext>
              </a:extLst>
            </p:cNvPr>
            <p:cNvSpPr/>
            <p:nvPr/>
          </p:nvSpPr>
          <p:spPr>
            <a:xfrm>
              <a:off x="11678265" y="45038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6" name="Freeform: Shape 316">
              <a:extLst>
                <a:ext uri="{FF2B5EF4-FFF2-40B4-BE49-F238E27FC236}">
                  <a16:creationId xmlns:a16="http://schemas.microsoft.com/office/drawing/2014/main" xmlns="" id="{C56FDC43-94C2-48F0-B434-D8FAB6713951}"/>
                </a:ext>
              </a:extLst>
            </p:cNvPr>
            <p:cNvSpPr/>
            <p:nvPr/>
          </p:nvSpPr>
          <p:spPr>
            <a:xfrm>
              <a:off x="1171636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7" name="Freeform: Shape 317">
              <a:extLst>
                <a:ext uri="{FF2B5EF4-FFF2-40B4-BE49-F238E27FC236}">
                  <a16:creationId xmlns:a16="http://schemas.microsoft.com/office/drawing/2014/main" xmlns="" id="{78597E5F-47CB-4210-A701-A8A161571C20}"/>
                </a:ext>
              </a:extLst>
            </p:cNvPr>
            <p:cNvSpPr/>
            <p:nvPr/>
          </p:nvSpPr>
          <p:spPr>
            <a:xfrm>
              <a:off x="1175446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8" name="Freeform: Shape 318">
              <a:extLst>
                <a:ext uri="{FF2B5EF4-FFF2-40B4-BE49-F238E27FC236}">
                  <a16:creationId xmlns:a16="http://schemas.microsoft.com/office/drawing/2014/main" xmlns="" id="{1E968F64-BC09-4DF0-BA04-F0FE766BEB3E}"/>
                </a:ext>
              </a:extLst>
            </p:cNvPr>
            <p:cNvSpPr/>
            <p:nvPr/>
          </p:nvSpPr>
          <p:spPr>
            <a:xfrm>
              <a:off x="1181161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9" name="Freeform: Shape 319">
              <a:extLst>
                <a:ext uri="{FF2B5EF4-FFF2-40B4-BE49-F238E27FC236}">
                  <a16:creationId xmlns:a16="http://schemas.microsoft.com/office/drawing/2014/main" xmlns="" id="{E27EA4D2-67BB-4E8E-9178-A8D7B5DB01D2}"/>
                </a:ext>
              </a:extLst>
            </p:cNvPr>
            <p:cNvSpPr/>
            <p:nvPr/>
          </p:nvSpPr>
          <p:spPr>
            <a:xfrm>
              <a:off x="1186876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0" name="Freeform: Shape 320">
              <a:extLst>
                <a:ext uri="{FF2B5EF4-FFF2-40B4-BE49-F238E27FC236}">
                  <a16:creationId xmlns:a16="http://schemas.microsoft.com/office/drawing/2014/main" xmlns="" id="{1A42D44E-AE03-4045-96EE-4CFBDE6D781B}"/>
                </a:ext>
              </a:extLst>
            </p:cNvPr>
            <p:cNvSpPr/>
            <p:nvPr/>
          </p:nvSpPr>
          <p:spPr>
            <a:xfrm>
              <a:off x="11944965" y="4618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1" name="Freeform: Shape 321">
              <a:extLst>
                <a:ext uri="{FF2B5EF4-FFF2-40B4-BE49-F238E27FC236}">
                  <a16:creationId xmlns:a16="http://schemas.microsoft.com/office/drawing/2014/main" xmlns="" id="{28545919-D3B0-4208-B0D8-2500EB38DAEA}"/>
                </a:ext>
              </a:extLst>
            </p:cNvPr>
            <p:cNvSpPr/>
            <p:nvPr/>
          </p:nvSpPr>
          <p:spPr>
            <a:xfrm>
              <a:off x="12078325" y="4618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2" name="Freeform: Shape 322">
              <a:extLst>
                <a:ext uri="{FF2B5EF4-FFF2-40B4-BE49-F238E27FC236}">
                  <a16:creationId xmlns:a16="http://schemas.microsoft.com/office/drawing/2014/main" xmlns="" id="{F5CCCE8B-EA56-4D61-9B72-C0894660D5DF}"/>
                </a:ext>
              </a:extLst>
            </p:cNvPr>
            <p:cNvSpPr/>
            <p:nvPr/>
          </p:nvSpPr>
          <p:spPr>
            <a:xfrm>
              <a:off x="12116425" y="4618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3" name="Freeform: Shape 323">
              <a:extLst>
                <a:ext uri="{FF2B5EF4-FFF2-40B4-BE49-F238E27FC236}">
                  <a16:creationId xmlns:a16="http://schemas.microsoft.com/office/drawing/2014/main" xmlns="" id="{132041CD-14C9-49F2-9875-26061905496B}"/>
                </a:ext>
              </a:extLst>
            </p:cNvPr>
            <p:cNvSpPr/>
            <p:nvPr/>
          </p:nvSpPr>
          <p:spPr>
            <a:xfrm>
              <a:off x="1224977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4" name="Freeform: Shape 324">
              <a:extLst>
                <a:ext uri="{FF2B5EF4-FFF2-40B4-BE49-F238E27FC236}">
                  <a16:creationId xmlns:a16="http://schemas.microsoft.com/office/drawing/2014/main" xmlns="" id="{0306DC83-2F91-4C41-ABDE-9F6B40CBA298}"/>
                </a:ext>
              </a:extLst>
            </p:cNvPr>
            <p:cNvSpPr/>
            <p:nvPr/>
          </p:nvSpPr>
          <p:spPr>
            <a:xfrm>
              <a:off x="1228787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5" name="Freeform: Shape 325">
              <a:extLst>
                <a:ext uri="{FF2B5EF4-FFF2-40B4-BE49-F238E27FC236}">
                  <a16:creationId xmlns:a16="http://schemas.microsoft.com/office/drawing/2014/main" xmlns="" id="{C0D632BD-9CEC-46E8-8FF3-40E36F14ED34}"/>
                </a:ext>
              </a:extLst>
            </p:cNvPr>
            <p:cNvSpPr/>
            <p:nvPr/>
          </p:nvSpPr>
          <p:spPr>
            <a:xfrm>
              <a:off x="1238312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6" name="Freeform: Shape 326">
              <a:extLst>
                <a:ext uri="{FF2B5EF4-FFF2-40B4-BE49-F238E27FC236}">
                  <a16:creationId xmlns:a16="http://schemas.microsoft.com/office/drawing/2014/main" xmlns="" id="{9D50201F-5E3B-42E0-BC88-CC4C5D5A1779}"/>
                </a:ext>
              </a:extLst>
            </p:cNvPr>
            <p:cNvSpPr/>
            <p:nvPr/>
          </p:nvSpPr>
          <p:spPr>
            <a:xfrm>
              <a:off x="1249742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7" name="Freeform: Shape 327">
              <a:extLst>
                <a:ext uri="{FF2B5EF4-FFF2-40B4-BE49-F238E27FC236}">
                  <a16:creationId xmlns:a16="http://schemas.microsoft.com/office/drawing/2014/main" xmlns="" id="{575B6556-F952-4717-8CB2-B98326D87CAD}"/>
                </a:ext>
              </a:extLst>
            </p:cNvPr>
            <p:cNvSpPr/>
            <p:nvPr/>
          </p:nvSpPr>
          <p:spPr>
            <a:xfrm>
              <a:off x="12630775" y="48086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8" name="Freeform: Shape 328">
              <a:extLst>
                <a:ext uri="{FF2B5EF4-FFF2-40B4-BE49-F238E27FC236}">
                  <a16:creationId xmlns:a16="http://schemas.microsoft.com/office/drawing/2014/main" xmlns="" id="{148E1FA8-8058-4862-A106-DB6C5F76D5E4}"/>
                </a:ext>
              </a:extLst>
            </p:cNvPr>
            <p:cNvSpPr/>
            <p:nvPr/>
          </p:nvSpPr>
          <p:spPr>
            <a:xfrm>
              <a:off x="12668875" y="48086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9" name="Freeform: Shape 329">
              <a:extLst>
                <a:ext uri="{FF2B5EF4-FFF2-40B4-BE49-F238E27FC236}">
                  <a16:creationId xmlns:a16="http://schemas.microsoft.com/office/drawing/2014/main" xmlns="" id="{CFB3AE43-A7B3-4C1D-B3BF-A81D19F139DB}"/>
                </a:ext>
              </a:extLst>
            </p:cNvPr>
            <p:cNvSpPr/>
            <p:nvPr/>
          </p:nvSpPr>
          <p:spPr>
            <a:xfrm>
              <a:off x="12726025" y="48657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0" name="Freeform: Shape 330">
              <a:extLst>
                <a:ext uri="{FF2B5EF4-FFF2-40B4-BE49-F238E27FC236}">
                  <a16:creationId xmlns:a16="http://schemas.microsoft.com/office/drawing/2014/main" xmlns="" id="{71F62F84-05A6-4827-8C73-75C79D57AE09}"/>
                </a:ext>
              </a:extLst>
            </p:cNvPr>
            <p:cNvSpPr/>
            <p:nvPr/>
          </p:nvSpPr>
          <p:spPr>
            <a:xfrm>
              <a:off x="12840325" y="49229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1" name="Freeform: Shape 331">
              <a:extLst>
                <a:ext uri="{FF2B5EF4-FFF2-40B4-BE49-F238E27FC236}">
                  <a16:creationId xmlns:a16="http://schemas.microsoft.com/office/drawing/2014/main" xmlns="" id="{F121DFAE-F2F0-4FE8-8214-887CA8155D8F}"/>
                </a:ext>
              </a:extLst>
            </p:cNvPr>
            <p:cNvSpPr/>
            <p:nvPr/>
          </p:nvSpPr>
          <p:spPr>
            <a:xfrm>
              <a:off x="12878425" y="49229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2" name="Freeform: Shape 332">
              <a:extLst>
                <a:ext uri="{FF2B5EF4-FFF2-40B4-BE49-F238E27FC236}">
                  <a16:creationId xmlns:a16="http://schemas.microsoft.com/office/drawing/2014/main" xmlns="" id="{AF8ABA72-0256-468D-8CAC-EAD6316A8E25}"/>
                </a:ext>
              </a:extLst>
            </p:cNvPr>
            <p:cNvSpPr/>
            <p:nvPr/>
          </p:nvSpPr>
          <p:spPr>
            <a:xfrm>
              <a:off x="129927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3" name="Freeform: Shape 333">
              <a:extLst>
                <a:ext uri="{FF2B5EF4-FFF2-40B4-BE49-F238E27FC236}">
                  <a16:creationId xmlns:a16="http://schemas.microsoft.com/office/drawing/2014/main" xmlns="" id="{64765453-7BB4-4BEB-BDDB-6EBF0E997F33}"/>
                </a:ext>
              </a:extLst>
            </p:cNvPr>
            <p:cNvSpPr/>
            <p:nvPr/>
          </p:nvSpPr>
          <p:spPr>
            <a:xfrm>
              <a:off x="130308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4" name="Freeform: Shape 334">
              <a:extLst>
                <a:ext uri="{FF2B5EF4-FFF2-40B4-BE49-F238E27FC236}">
                  <a16:creationId xmlns:a16="http://schemas.microsoft.com/office/drawing/2014/main" xmlns="" id="{EA731E68-3966-45FB-BB0F-695C9F7363D3}"/>
                </a:ext>
              </a:extLst>
            </p:cNvPr>
            <p:cNvSpPr/>
            <p:nvPr/>
          </p:nvSpPr>
          <p:spPr>
            <a:xfrm>
              <a:off x="130689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5" name="Freeform: Shape 335">
              <a:extLst>
                <a:ext uri="{FF2B5EF4-FFF2-40B4-BE49-F238E27FC236}">
                  <a16:creationId xmlns:a16="http://schemas.microsoft.com/office/drawing/2014/main" xmlns="" id="{7179CE7C-100B-4527-A2AE-2739D73B59B6}"/>
                </a:ext>
              </a:extLst>
            </p:cNvPr>
            <p:cNvSpPr/>
            <p:nvPr/>
          </p:nvSpPr>
          <p:spPr>
            <a:xfrm>
              <a:off x="131451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6" name="Freeform: Shape 336">
              <a:extLst>
                <a:ext uri="{FF2B5EF4-FFF2-40B4-BE49-F238E27FC236}">
                  <a16:creationId xmlns:a16="http://schemas.microsoft.com/office/drawing/2014/main" xmlns="" id="{D8105BC9-AA25-49CE-AF6C-136A0A7D142F}"/>
                </a:ext>
              </a:extLst>
            </p:cNvPr>
            <p:cNvSpPr/>
            <p:nvPr/>
          </p:nvSpPr>
          <p:spPr>
            <a:xfrm>
              <a:off x="131832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7" name="Freeform: Shape 337">
              <a:extLst>
                <a:ext uri="{FF2B5EF4-FFF2-40B4-BE49-F238E27FC236}">
                  <a16:creationId xmlns:a16="http://schemas.microsoft.com/office/drawing/2014/main" xmlns="" id="{ADB07AB9-C517-4471-BA9B-8F3A2CC38218}"/>
                </a:ext>
              </a:extLst>
            </p:cNvPr>
            <p:cNvSpPr/>
            <p:nvPr/>
          </p:nvSpPr>
          <p:spPr>
            <a:xfrm>
              <a:off x="132213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8" name="Freeform: Shape 338">
              <a:extLst>
                <a:ext uri="{FF2B5EF4-FFF2-40B4-BE49-F238E27FC236}">
                  <a16:creationId xmlns:a16="http://schemas.microsoft.com/office/drawing/2014/main" xmlns="" id="{71B89629-99AA-4458-9A70-0C12DFC78D91}"/>
                </a:ext>
              </a:extLst>
            </p:cNvPr>
            <p:cNvSpPr/>
            <p:nvPr/>
          </p:nvSpPr>
          <p:spPr>
            <a:xfrm>
              <a:off x="133737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9" name="Freeform: Shape 339">
              <a:extLst>
                <a:ext uri="{FF2B5EF4-FFF2-40B4-BE49-F238E27FC236}">
                  <a16:creationId xmlns:a16="http://schemas.microsoft.com/office/drawing/2014/main" xmlns="" id="{015F32F9-0533-438C-9593-21AC26C3F1DB}"/>
                </a:ext>
              </a:extLst>
            </p:cNvPr>
            <p:cNvSpPr/>
            <p:nvPr/>
          </p:nvSpPr>
          <p:spPr>
            <a:xfrm>
              <a:off x="1354517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0" name="Freeform: Shape 340">
              <a:extLst>
                <a:ext uri="{FF2B5EF4-FFF2-40B4-BE49-F238E27FC236}">
                  <a16:creationId xmlns:a16="http://schemas.microsoft.com/office/drawing/2014/main" xmlns="" id="{ED3CBA20-005F-410E-A651-6823A5347DD4}"/>
                </a:ext>
              </a:extLst>
            </p:cNvPr>
            <p:cNvSpPr/>
            <p:nvPr/>
          </p:nvSpPr>
          <p:spPr>
            <a:xfrm>
              <a:off x="1354517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1" name="Freeform: Shape 341">
              <a:extLst>
                <a:ext uri="{FF2B5EF4-FFF2-40B4-BE49-F238E27FC236}">
                  <a16:creationId xmlns:a16="http://schemas.microsoft.com/office/drawing/2014/main" xmlns="" id="{EB05CEF9-38D6-43F0-943E-2969642A12C2}"/>
                </a:ext>
              </a:extLst>
            </p:cNvPr>
            <p:cNvSpPr/>
            <p:nvPr/>
          </p:nvSpPr>
          <p:spPr>
            <a:xfrm>
              <a:off x="13811884"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2" name="Freeform: Shape 342">
              <a:extLst>
                <a:ext uri="{FF2B5EF4-FFF2-40B4-BE49-F238E27FC236}">
                  <a16:creationId xmlns:a16="http://schemas.microsoft.com/office/drawing/2014/main" xmlns="" id="{5E7A8C32-8F5C-459E-AB49-D51392F91A96}"/>
                </a:ext>
              </a:extLst>
            </p:cNvPr>
            <p:cNvSpPr/>
            <p:nvPr/>
          </p:nvSpPr>
          <p:spPr>
            <a:xfrm>
              <a:off x="13830934"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3" name="Freeform: Shape 343">
              <a:extLst>
                <a:ext uri="{FF2B5EF4-FFF2-40B4-BE49-F238E27FC236}">
                  <a16:creationId xmlns:a16="http://schemas.microsoft.com/office/drawing/2014/main" xmlns="" id="{9A293AC1-53DC-4910-ACB7-9593FA11B5CB}"/>
                </a:ext>
              </a:extLst>
            </p:cNvPr>
            <p:cNvSpPr/>
            <p:nvPr/>
          </p:nvSpPr>
          <p:spPr>
            <a:xfrm>
              <a:off x="13888084"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4" name="Freeform: Shape 344">
              <a:extLst>
                <a:ext uri="{FF2B5EF4-FFF2-40B4-BE49-F238E27FC236}">
                  <a16:creationId xmlns:a16="http://schemas.microsoft.com/office/drawing/2014/main" xmlns="" id="{61BC70C9-7501-4086-BDF5-A2B6B1D4960B}"/>
                </a:ext>
              </a:extLst>
            </p:cNvPr>
            <p:cNvSpPr/>
            <p:nvPr/>
          </p:nvSpPr>
          <p:spPr>
            <a:xfrm>
              <a:off x="14307184" y="553252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5" name="Freeform: Shape 345">
              <a:extLst>
                <a:ext uri="{FF2B5EF4-FFF2-40B4-BE49-F238E27FC236}">
                  <a16:creationId xmlns:a16="http://schemas.microsoft.com/office/drawing/2014/main" xmlns="" id="{D1B8270D-CEEC-4582-9D47-C47C539080EC}"/>
                </a:ext>
              </a:extLst>
            </p:cNvPr>
            <p:cNvSpPr/>
            <p:nvPr/>
          </p:nvSpPr>
          <p:spPr>
            <a:xfrm>
              <a:off x="14383384" y="553252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6" name="Freeform: Shape 346">
              <a:extLst>
                <a:ext uri="{FF2B5EF4-FFF2-40B4-BE49-F238E27FC236}">
                  <a16:creationId xmlns:a16="http://schemas.microsoft.com/office/drawing/2014/main" xmlns="" id="{6858ECB2-BB30-4559-A870-C4D32D1F2A72}"/>
                </a:ext>
              </a:extLst>
            </p:cNvPr>
            <p:cNvSpPr/>
            <p:nvPr/>
          </p:nvSpPr>
          <p:spPr>
            <a:xfrm>
              <a:off x="14554834" y="553252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287" name="Freeform: Shape 351">
            <a:extLst>
              <a:ext uri="{FF2B5EF4-FFF2-40B4-BE49-F238E27FC236}">
                <a16:creationId xmlns:a16="http://schemas.microsoft.com/office/drawing/2014/main" xmlns="" id="{C49B59DB-16D2-4673-A864-0AD59428674F}"/>
              </a:ext>
            </a:extLst>
          </p:cNvPr>
          <p:cNvSpPr/>
          <p:nvPr/>
        </p:nvSpPr>
        <p:spPr>
          <a:xfrm>
            <a:off x="5164047" y="2350440"/>
            <a:ext cx="2486746" cy="1452902"/>
          </a:xfrm>
          <a:custGeom>
            <a:avLst/>
            <a:gdLst>
              <a:gd name="connsiteX0" fmla="*/ 3920795 w 3914775"/>
              <a:gd name="connsiteY0" fmla="*/ 2250824 h 2247900"/>
              <a:gd name="connsiteX1" fmla="*/ 2988517 w 3914775"/>
              <a:gd name="connsiteY1" fmla="*/ 2250824 h 2247900"/>
              <a:gd name="connsiteX2" fmla="*/ 2988517 w 3914775"/>
              <a:gd name="connsiteY2" fmla="*/ 2111426 h 2247900"/>
              <a:gd name="connsiteX3" fmla="*/ 2651617 w 3914775"/>
              <a:gd name="connsiteY3" fmla="*/ 2111426 h 2247900"/>
              <a:gd name="connsiteX4" fmla="*/ 2651617 w 3914775"/>
              <a:gd name="connsiteY4" fmla="*/ 1957492 h 2247900"/>
              <a:gd name="connsiteX5" fmla="*/ 2361190 w 3914775"/>
              <a:gd name="connsiteY5" fmla="*/ 1957492 h 2247900"/>
              <a:gd name="connsiteX6" fmla="*/ 2361190 w 3914775"/>
              <a:gd name="connsiteY6" fmla="*/ 1823894 h 2247900"/>
              <a:gd name="connsiteX7" fmla="*/ 2245024 w 3914775"/>
              <a:gd name="connsiteY7" fmla="*/ 1823894 h 2247900"/>
              <a:gd name="connsiteX8" fmla="*/ 2245024 w 3914775"/>
              <a:gd name="connsiteY8" fmla="*/ 1681581 h 2247900"/>
              <a:gd name="connsiteX9" fmla="*/ 1864557 w 3914775"/>
              <a:gd name="connsiteY9" fmla="*/ 1681581 h 2247900"/>
              <a:gd name="connsiteX10" fmla="*/ 1864557 w 3914775"/>
              <a:gd name="connsiteY10" fmla="*/ 1530562 h 2247900"/>
              <a:gd name="connsiteX11" fmla="*/ 1606077 w 3914775"/>
              <a:gd name="connsiteY11" fmla="*/ 1530562 h 2247900"/>
              <a:gd name="connsiteX12" fmla="*/ 1606077 w 3914775"/>
              <a:gd name="connsiteY12" fmla="*/ 1402775 h 2247900"/>
              <a:gd name="connsiteX13" fmla="*/ 1434722 w 3914775"/>
              <a:gd name="connsiteY13" fmla="*/ 1402775 h 2247900"/>
              <a:gd name="connsiteX14" fmla="*/ 1434722 w 3914775"/>
              <a:gd name="connsiteY14" fmla="*/ 1248842 h 2247900"/>
              <a:gd name="connsiteX15" fmla="*/ 970036 w 3914775"/>
              <a:gd name="connsiteY15" fmla="*/ 1248842 h 2247900"/>
              <a:gd name="connsiteX16" fmla="*/ 970036 w 3914775"/>
              <a:gd name="connsiteY16" fmla="*/ 1106538 h 2247900"/>
              <a:gd name="connsiteX17" fmla="*/ 798681 w 3914775"/>
              <a:gd name="connsiteY17" fmla="*/ 1106538 h 2247900"/>
              <a:gd name="connsiteX18" fmla="*/ 798681 w 3914775"/>
              <a:gd name="connsiteY18" fmla="*/ 978751 h 2247900"/>
              <a:gd name="connsiteX19" fmla="*/ 676701 w 3914775"/>
              <a:gd name="connsiteY19" fmla="*/ 978751 h 2247900"/>
              <a:gd name="connsiteX20" fmla="*/ 676701 w 3914775"/>
              <a:gd name="connsiteY20" fmla="*/ 824819 h 2247900"/>
              <a:gd name="connsiteX21" fmla="*/ 589572 w 3914775"/>
              <a:gd name="connsiteY21" fmla="*/ 824819 h 2247900"/>
              <a:gd name="connsiteX22" fmla="*/ 589572 w 3914775"/>
              <a:gd name="connsiteY22" fmla="*/ 679605 h 2247900"/>
              <a:gd name="connsiteX23" fmla="*/ 458878 w 3914775"/>
              <a:gd name="connsiteY23" fmla="*/ 679605 h 2247900"/>
              <a:gd name="connsiteX24" fmla="*/ 458878 w 3914775"/>
              <a:gd name="connsiteY24" fmla="*/ 546007 h 2247900"/>
              <a:gd name="connsiteX25" fmla="*/ 409505 w 3914775"/>
              <a:gd name="connsiteY25" fmla="*/ 546007 h 2247900"/>
              <a:gd name="connsiteX26" fmla="*/ 409505 w 3914775"/>
              <a:gd name="connsiteY26" fmla="*/ 397889 h 2247900"/>
              <a:gd name="connsiteX27" fmla="*/ 238152 w 3914775"/>
              <a:gd name="connsiteY27" fmla="*/ 397889 h 2247900"/>
              <a:gd name="connsiteX28" fmla="*/ 238152 w 3914775"/>
              <a:gd name="connsiteY28" fmla="*/ 275908 h 2247900"/>
              <a:gd name="connsiteX29" fmla="*/ 226535 w 3914775"/>
              <a:gd name="connsiteY29" fmla="*/ 275908 h 2247900"/>
              <a:gd name="connsiteX30" fmla="*/ 226535 w 3914775"/>
              <a:gd name="connsiteY30" fmla="*/ 133597 h 2247900"/>
              <a:gd name="connsiteX31" fmla="*/ 168449 w 3914775"/>
              <a:gd name="connsiteY31" fmla="*/ 133597 h 2247900"/>
              <a:gd name="connsiteX32" fmla="*/ 168449 w 3914775"/>
              <a:gd name="connsiteY32" fmla="*/ 0 h 2247900"/>
              <a:gd name="connsiteX33" fmla="*/ 0 w 3914775"/>
              <a:gd name="connsiteY33" fmla="*/ 0 h 2247900"/>
              <a:gd name="connsiteX34" fmla="*/ 0 w 3914775"/>
              <a:gd name="connsiteY34" fmla="*/ 2905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4775" h="2247900">
                <a:moveTo>
                  <a:pt x="3920795" y="2250824"/>
                </a:moveTo>
                <a:lnTo>
                  <a:pt x="2988517" y="2250824"/>
                </a:lnTo>
                <a:lnTo>
                  <a:pt x="2988517" y="2111426"/>
                </a:lnTo>
                <a:lnTo>
                  <a:pt x="2651617" y="2111426"/>
                </a:lnTo>
                <a:lnTo>
                  <a:pt x="2651617" y="1957492"/>
                </a:lnTo>
                <a:lnTo>
                  <a:pt x="2361190" y="1957492"/>
                </a:lnTo>
                <a:lnTo>
                  <a:pt x="2361190" y="1823894"/>
                </a:lnTo>
                <a:lnTo>
                  <a:pt x="2245024" y="1823894"/>
                </a:lnTo>
                <a:lnTo>
                  <a:pt x="2245024" y="1681581"/>
                </a:lnTo>
                <a:lnTo>
                  <a:pt x="1864557" y="1681581"/>
                </a:lnTo>
                <a:lnTo>
                  <a:pt x="1864557" y="1530562"/>
                </a:lnTo>
                <a:lnTo>
                  <a:pt x="1606077" y="1530562"/>
                </a:lnTo>
                <a:lnTo>
                  <a:pt x="1606077" y="1402775"/>
                </a:lnTo>
                <a:lnTo>
                  <a:pt x="1434722" y="1402775"/>
                </a:lnTo>
                <a:lnTo>
                  <a:pt x="1434722" y="1248842"/>
                </a:lnTo>
                <a:lnTo>
                  <a:pt x="970036" y="1248842"/>
                </a:lnTo>
                <a:lnTo>
                  <a:pt x="970036" y="1106538"/>
                </a:lnTo>
                <a:lnTo>
                  <a:pt x="798681" y="1106538"/>
                </a:lnTo>
                <a:lnTo>
                  <a:pt x="798681" y="978751"/>
                </a:lnTo>
                <a:lnTo>
                  <a:pt x="676701" y="978751"/>
                </a:lnTo>
                <a:lnTo>
                  <a:pt x="676701" y="824819"/>
                </a:lnTo>
                <a:lnTo>
                  <a:pt x="589572" y="824819"/>
                </a:lnTo>
                <a:lnTo>
                  <a:pt x="589572" y="679605"/>
                </a:lnTo>
                <a:lnTo>
                  <a:pt x="458878" y="679605"/>
                </a:lnTo>
                <a:lnTo>
                  <a:pt x="458878" y="546007"/>
                </a:lnTo>
                <a:lnTo>
                  <a:pt x="409505" y="546007"/>
                </a:lnTo>
                <a:lnTo>
                  <a:pt x="409505" y="397889"/>
                </a:lnTo>
                <a:lnTo>
                  <a:pt x="238152" y="397889"/>
                </a:lnTo>
                <a:lnTo>
                  <a:pt x="238152" y="275908"/>
                </a:lnTo>
                <a:lnTo>
                  <a:pt x="226535" y="275908"/>
                </a:lnTo>
                <a:lnTo>
                  <a:pt x="226535" y="133597"/>
                </a:lnTo>
                <a:lnTo>
                  <a:pt x="168449" y="133597"/>
                </a:lnTo>
                <a:lnTo>
                  <a:pt x="168449" y="0"/>
                </a:lnTo>
                <a:lnTo>
                  <a:pt x="0" y="0"/>
                </a:lnTo>
                <a:lnTo>
                  <a:pt x="0" y="2905"/>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288" name="Group 287">
            <a:extLst>
              <a:ext uri="{FF2B5EF4-FFF2-40B4-BE49-F238E27FC236}">
                <a16:creationId xmlns:a16="http://schemas.microsoft.com/office/drawing/2014/main" xmlns="" id="{33B2ADEE-E254-4559-96A3-1CBED06D06F9}"/>
              </a:ext>
            </a:extLst>
          </p:cNvPr>
          <p:cNvGrpSpPr/>
          <p:nvPr/>
        </p:nvGrpSpPr>
        <p:grpSpPr>
          <a:xfrm>
            <a:off x="5246847" y="2325815"/>
            <a:ext cx="2389951" cy="1508316"/>
            <a:chOff x="9699033" y="4004825"/>
            <a:chExt cx="3762395" cy="2333635"/>
          </a:xfrm>
        </p:grpSpPr>
        <p:sp>
          <p:nvSpPr>
            <p:cNvPr id="289" name="Freeform: Shape 352">
              <a:extLst>
                <a:ext uri="{FF2B5EF4-FFF2-40B4-BE49-F238E27FC236}">
                  <a16:creationId xmlns:a16="http://schemas.microsoft.com/office/drawing/2014/main" xmlns="" id="{82248E80-76B6-4183-BA2B-31DCCC899337}"/>
                </a:ext>
              </a:extLst>
            </p:cNvPr>
            <p:cNvSpPr/>
            <p:nvPr/>
          </p:nvSpPr>
          <p:spPr>
            <a:xfrm>
              <a:off x="9699033" y="400482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0" name="Freeform: Shape 353">
              <a:extLst>
                <a:ext uri="{FF2B5EF4-FFF2-40B4-BE49-F238E27FC236}">
                  <a16:creationId xmlns:a16="http://schemas.microsoft.com/office/drawing/2014/main" xmlns="" id="{AEA0EFFA-2B27-4F18-A7D5-AEA2CECECC19}"/>
                </a:ext>
              </a:extLst>
            </p:cNvPr>
            <p:cNvSpPr/>
            <p:nvPr/>
          </p:nvSpPr>
          <p:spPr>
            <a:xfrm>
              <a:off x="9908584" y="438582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1" name="Freeform: Shape 354">
              <a:extLst>
                <a:ext uri="{FF2B5EF4-FFF2-40B4-BE49-F238E27FC236}">
                  <a16:creationId xmlns:a16="http://schemas.microsoft.com/office/drawing/2014/main" xmlns="" id="{33DFF257-A77F-405C-BEF5-D90809F0356E}"/>
                </a:ext>
              </a:extLst>
            </p:cNvPr>
            <p:cNvSpPr/>
            <p:nvPr/>
          </p:nvSpPr>
          <p:spPr>
            <a:xfrm>
              <a:off x="12842294" y="625273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2" name="Freeform: Shape 355">
              <a:extLst>
                <a:ext uri="{FF2B5EF4-FFF2-40B4-BE49-F238E27FC236}">
                  <a16:creationId xmlns:a16="http://schemas.microsoft.com/office/drawing/2014/main" xmlns="" id="{CD736F51-20D7-46B0-BE3E-08D6D411FC6D}"/>
                </a:ext>
              </a:extLst>
            </p:cNvPr>
            <p:cNvSpPr/>
            <p:nvPr/>
          </p:nvSpPr>
          <p:spPr>
            <a:xfrm>
              <a:off x="13451903" y="625273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293" name="Freeform: Shape 360">
            <a:extLst>
              <a:ext uri="{FF2B5EF4-FFF2-40B4-BE49-F238E27FC236}">
                <a16:creationId xmlns:a16="http://schemas.microsoft.com/office/drawing/2014/main" xmlns="" id="{33E8738A-C6CB-4809-BB8B-63A82DEC165B}"/>
              </a:ext>
            </a:extLst>
          </p:cNvPr>
          <p:cNvSpPr/>
          <p:nvPr/>
        </p:nvSpPr>
        <p:spPr>
          <a:xfrm>
            <a:off x="5164047" y="2362628"/>
            <a:ext cx="3420000" cy="1429472"/>
          </a:xfrm>
          <a:custGeom>
            <a:avLst/>
            <a:gdLst>
              <a:gd name="connsiteX0" fmla="*/ 5407076 w 5400675"/>
              <a:gd name="connsiteY0" fmla="*/ 2221129 h 2219325"/>
              <a:gd name="connsiteX1" fmla="*/ 2253977 w 5400675"/>
              <a:gd name="connsiteY1" fmla="*/ 2221129 h 2219325"/>
              <a:gd name="connsiteX2" fmla="*/ 2253977 w 5400675"/>
              <a:gd name="connsiteY2" fmla="*/ 2061014 h 2219325"/>
              <a:gd name="connsiteX3" fmla="*/ 2106178 w 5400675"/>
              <a:gd name="connsiteY3" fmla="*/ 2061014 h 2219325"/>
              <a:gd name="connsiteX4" fmla="*/ 2106178 w 5400675"/>
              <a:gd name="connsiteY4" fmla="*/ 1896784 h 2219325"/>
              <a:gd name="connsiteX5" fmla="*/ 1371267 w 5400675"/>
              <a:gd name="connsiteY5" fmla="*/ 1896784 h 2219325"/>
              <a:gd name="connsiteX6" fmla="*/ 1371267 w 5400675"/>
              <a:gd name="connsiteY6" fmla="*/ 1753090 h 2219325"/>
              <a:gd name="connsiteX7" fmla="*/ 1005869 w 5400675"/>
              <a:gd name="connsiteY7" fmla="*/ 1753090 h 2219325"/>
              <a:gd name="connsiteX8" fmla="*/ 1005869 w 5400675"/>
              <a:gd name="connsiteY8" fmla="*/ 1580659 h 2219325"/>
              <a:gd name="connsiteX9" fmla="*/ 948395 w 5400675"/>
              <a:gd name="connsiteY9" fmla="*/ 1580659 h 2219325"/>
              <a:gd name="connsiteX10" fmla="*/ 948395 w 5400675"/>
              <a:gd name="connsiteY10" fmla="*/ 1436965 h 2219325"/>
              <a:gd name="connsiteX11" fmla="*/ 882705 w 5400675"/>
              <a:gd name="connsiteY11" fmla="*/ 1436965 h 2219325"/>
              <a:gd name="connsiteX12" fmla="*/ 882705 w 5400675"/>
              <a:gd name="connsiteY12" fmla="*/ 1268629 h 2219325"/>
              <a:gd name="connsiteX13" fmla="*/ 845754 w 5400675"/>
              <a:gd name="connsiteY13" fmla="*/ 1268629 h 2219325"/>
              <a:gd name="connsiteX14" fmla="*/ 845754 w 5400675"/>
              <a:gd name="connsiteY14" fmla="*/ 944284 h 2219325"/>
              <a:gd name="connsiteX15" fmla="*/ 775959 w 5400675"/>
              <a:gd name="connsiteY15" fmla="*/ 944284 h 2219325"/>
              <a:gd name="connsiteX16" fmla="*/ 775959 w 5400675"/>
              <a:gd name="connsiteY16" fmla="*/ 800593 h 2219325"/>
              <a:gd name="connsiteX17" fmla="*/ 587101 w 5400675"/>
              <a:gd name="connsiteY17" fmla="*/ 800593 h 2219325"/>
              <a:gd name="connsiteX18" fmla="*/ 587101 w 5400675"/>
              <a:gd name="connsiteY18" fmla="*/ 628157 h 2219325"/>
              <a:gd name="connsiteX19" fmla="*/ 509095 w 5400675"/>
              <a:gd name="connsiteY19" fmla="*/ 628157 h 2219325"/>
              <a:gd name="connsiteX20" fmla="*/ 509095 w 5400675"/>
              <a:gd name="connsiteY20" fmla="*/ 496778 h 2219325"/>
              <a:gd name="connsiteX21" fmla="*/ 439300 w 5400675"/>
              <a:gd name="connsiteY21" fmla="*/ 496778 h 2219325"/>
              <a:gd name="connsiteX22" fmla="*/ 439300 w 5400675"/>
              <a:gd name="connsiteY22" fmla="*/ 312026 h 2219325"/>
              <a:gd name="connsiteX23" fmla="*/ 340765 w 5400675"/>
              <a:gd name="connsiteY23" fmla="*/ 312026 h 2219325"/>
              <a:gd name="connsiteX24" fmla="*/ 340765 w 5400675"/>
              <a:gd name="connsiteY24" fmla="*/ 168330 h 2219325"/>
              <a:gd name="connsiteX25" fmla="*/ 324342 w 5400675"/>
              <a:gd name="connsiteY25" fmla="*/ 168330 h 2219325"/>
              <a:gd name="connsiteX26" fmla="*/ 324342 w 5400675"/>
              <a:gd name="connsiteY26" fmla="*/ 0 h 2219325"/>
              <a:gd name="connsiteX27" fmla="*/ 0 w 5400675"/>
              <a:gd name="connsiteY27" fmla="*/ 0 h 2219325"/>
              <a:gd name="connsiteX28" fmla="*/ 0 w 5400675"/>
              <a:gd name="connsiteY28" fmla="*/ 4105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00675" h="2219325">
                <a:moveTo>
                  <a:pt x="5407076" y="2221129"/>
                </a:moveTo>
                <a:lnTo>
                  <a:pt x="2253977" y="2221129"/>
                </a:lnTo>
                <a:lnTo>
                  <a:pt x="2253977" y="2061014"/>
                </a:lnTo>
                <a:lnTo>
                  <a:pt x="2106178" y="2061014"/>
                </a:lnTo>
                <a:lnTo>
                  <a:pt x="2106178" y="1896784"/>
                </a:lnTo>
                <a:lnTo>
                  <a:pt x="1371267" y="1896784"/>
                </a:lnTo>
                <a:lnTo>
                  <a:pt x="1371267" y="1753090"/>
                </a:lnTo>
                <a:lnTo>
                  <a:pt x="1005869" y="1753090"/>
                </a:lnTo>
                <a:lnTo>
                  <a:pt x="1005869" y="1580659"/>
                </a:lnTo>
                <a:lnTo>
                  <a:pt x="948395" y="1580659"/>
                </a:lnTo>
                <a:lnTo>
                  <a:pt x="948395" y="1436965"/>
                </a:lnTo>
                <a:lnTo>
                  <a:pt x="882705" y="1436965"/>
                </a:lnTo>
                <a:lnTo>
                  <a:pt x="882705" y="1268629"/>
                </a:lnTo>
                <a:lnTo>
                  <a:pt x="845754" y="1268629"/>
                </a:lnTo>
                <a:lnTo>
                  <a:pt x="845754" y="944284"/>
                </a:lnTo>
                <a:lnTo>
                  <a:pt x="775959" y="944284"/>
                </a:lnTo>
                <a:lnTo>
                  <a:pt x="775959" y="800593"/>
                </a:lnTo>
                <a:lnTo>
                  <a:pt x="587101" y="800593"/>
                </a:lnTo>
                <a:lnTo>
                  <a:pt x="587101" y="628157"/>
                </a:lnTo>
                <a:lnTo>
                  <a:pt x="509095" y="628157"/>
                </a:lnTo>
                <a:lnTo>
                  <a:pt x="509095" y="496778"/>
                </a:lnTo>
                <a:lnTo>
                  <a:pt x="439300" y="496778"/>
                </a:lnTo>
                <a:lnTo>
                  <a:pt x="439300" y="312026"/>
                </a:lnTo>
                <a:lnTo>
                  <a:pt x="340765" y="312026"/>
                </a:lnTo>
                <a:lnTo>
                  <a:pt x="340765" y="168330"/>
                </a:lnTo>
                <a:lnTo>
                  <a:pt x="324342" y="168330"/>
                </a:lnTo>
                <a:lnTo>
                  <a:pt x="324342" y="0"/>
                </a:lnTo>
                <a:lnTo>
                  <a:pt x="0" y="0"/>
                </a:lnTo>
                <a:lnTo>
                  <a:pt x="0" y="4105"/>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294" name="Group 293">
            <a:extLst>
              <a:ext uri="{FF2B5EF4-FFF2-40B4-BE49-F238E27FC236}">
                <a16:creationId xmlns:a16="http://schemas.microsoft.com/office/drawing/2014/main" xmlns="" id="{824B308D-5BBA-4FB8-8B24-8839F219C7D0}"/>
              </a:ext>
            </a:extLst>
          </p:cNvPr>
          <p:cNvGrpSpPr/>
          <p:nvPr/>
        </p:nvGrpSpPr>
        <p:grpSpPr>
          <a:xfrm>
            <a:off x="5268043" y="2325814"/>
            <a:ext cx="3327014" cy="1497470"/>
            <a:chOff x="9585197" y="4026732"/>
            <a:chExt cx="5253837" cy="2324896"/>
          </a:xfrm>
        </p:grpSpPr>
        <p:sp>
          <p:nvSpPr>
            <p:cNvPr id="295" name="Freeform: Shape 361">
              <a:extLst>
                <a:ext uri="{FF2B5EF4-FFF2-40B4-BE49-F238E27FC236}">
                  <a16:creationId xmlns:a16="http://schemas.microsoft.com/office/drawing/2014/main" xmlns="" id="{468E903B-BE65-4577-9377-120484B2522B}"/>
                </a:ext>
              </a:extLst>
            </p:cNvPr>
            <p:cNvSpPr/>
            <p:nvPr/>
          </p:nvSpPr>
          <p:spPr>
            <a:xfrm>
              <a:off x="9585197" y="402673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6" name="Freeform: Shape 363">
              <a:extLst>
                <a:ext uri="{FF2B5EF4-FFF2-40B4-BE49-F238E27FC236}">
                  <a16:creationId xmlns:a16="http://schemas.microsoft.com/office/drawing/2014/main" xmlns="" id="{892EFF2E-8EA6-4B0D-8E54-28EC01C35B9D}"/>
                </a:ext>
              </a:extLst>
            </p:cNvPr>
            <p:cNvSpPr/>
            <p:nvPr/>
          </p:nvSpPr>
          <p:spPr>
            <a:xfrm>
              <a:off x="12004553" y="62555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7" name="Freeform: Shape 367">
              <a:extLst>
                <a:ext uri="{FF2B5EF4-FFF2-40B4-BE49-F238E27FC236}">
                  <a16:creationId xmlns:a16="http://schemas.microsoft.com/office/drawing/2014/main" xmlns="" id="{0208A0AD-1A4B-4614-BDB0-784FB22F25BD}"/>
                </a:ext>
              </a:extLst>
            </p:cNvPr>
            <p:cNvSpPr/>
            <p:nvPr/>
          </p:nvSpPr>
          <p:spPr>
            <a:xfrm>
              <a:off x="14829509" y="6265902"/>
              <a:ext cx="9525" cy="8572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298" name="TextBox 297">
            <a:extLst>
              <a:ext uri="{FF2B5EF4-FFF2-40B4-BE49-F238E27FC236}">
                <a16:creationId xmlns:a16="http://schemas.microsoft.com/office/drawing/2014/main" xmlns="" id="{29C4F21F-16C0-40D2-8BCA-5D14F9549BCD}"/>
              </a:ext>
            </a:extLst>
          </p:cNvPr>
          <p:cNvSpPr txBox="1"/>
          <p:nvPr/>
        </p:nvSpPr>
        <p:spPr>
          <a:xfrm>
            <a:off x="6501272" y="3202136"/>
            <a:ext cx="1616148" cy="461665"/>
          </a:xfrm>
          <a:prstGeom prst="rect">
            <a:avLst/>
          </a:prstGeom>
          <a:noFill/>
        </p:spPr>
        <p:txBody>
          <a:bodyPr wrap="none" rtlCol="0">
            <a:spAutoFit/>
          </a:bodyPr>
          <a:lstStyle/>
          <a:p>
            <a:pPr algn="ctr"/>
            <a:r>
              <a:rPr lang="fr-FR" sz="800" dirty="0"/>
              <a:t>SG médiane dans la cohorte A</a:t>
            </a:r>
            <a:br>
              <a:rPr lang="fr-FR" sz="800" dirty="0"/>
            </a:br>
            <a:r>
              <a:rPr lang="fr-FR" sz="800" dirty="0"/>
              <a:t>non mature à la date de clôture</a:t>
            </a:r>
          </a:p>
          <a:p>
            <a:pPr algn="ctr"/>
            <a:r>
              <a:rPr lang="fr-FR" sz="800" dirty="0"/>
              <a:t>(40 évènements)</a:t>
            </a:r>
          </a:p>
        </p:txBody>
      </p:sp>
      <p:graphicFrame>
        <p:nvGraphicFramePr>
          <p:cNvPr id="299" name="Group 88">
            <a:extLst>
              <a:ext uri="{FF2B5EF4-FFF2-40B4-BE49-F238E27FC236}">
                <a16:creationId xmlns:a16="http://schemas.microsoft.com/office/drawing/2014/main" xmlns="" id="{B90DC4C0-9D6D-4F8B-8F40-2C42C273CC2C}"/>
              </a:ext>
            </a:extLst>
          </p:cNvPr>
          <p:cNvGraphicFramePr>
            <a:graphicFrameLocks noGrp="1"/>
          </p:cNvGraphicFramePr>
          <p:nvPr>
            <p:extLst>
              <p:ext uri="{D42A27DB-BD31-4B8C-83A1-F6EECF244321}">
                <p14:modId xmlns:p14="http://schemas.microsoft.com/office/powerpoint/2010/main" xmlns="" val="3781562605"/>
              </p:ext>
            </p:extLst>
          </p:nvPr>
        </p:nvGraphicFramePr>
        <p:xfrm>
          <a:off x="4579815" y="5318665"/>
          <a:ext cx="4277808" cy="922567"/>
        </p:xfrm>
        <a:graphic>
          <a:graphicData uri="http://schemas.openxmlformats.org/drawingml/2006/table">
            <a:tbl>
              <a:tblPr firstRow="1" bandRow="1">
                <a:tableStyleId>{69012ECD-51FC-41F1-AA8D-1B2483CD663E}</a:tableStyleId>
              </a:tblPr>
              <a:tblGrid>
                <a:gridCol w="1481088">
                  <a:extLst>
                    <a:ext uri="{9D8B030D-6E8A-4147-A177-3AD203B41FA5}">
                      <a16:colId xmlns:a16="http://schemas.microsoft.com/office/drawing/2014/main" xmlns="" val="20000"/>
                    </a:ext>
                  </a:extLst>
                </a:gridCol>
                <a:gridCol w="924560">
                  <a:extLst>
                    <a:ext uri="{9D8B030D-6E8A-4147-A177-3AD203B41FA5}">
                      <a16:colId xmlns:a16="http://schemas.microsoft.com/office/drawing/2014/main" xmlns="" val="20001"/>
                    </a:ext>
                  </a:extLst>
                </a:gridCol>
                <a:gridCol w="929640">
                  <a:extLst>
                    <a:ext uri="{9D8B030D-6E8A-4147-A177-3AD203B41FA5}">
                      <a16:colId xmlns:a16="http://schemas.microsoft.com/office/drawing/2014/main" xmlns="" val="20002"/>
                    </a:ext>
                  </a:extLst>
                </a:gridCol>
                <a:gridCol w="942520">
                  <a:extLst>
                    <a:ext uri="{9D8B030D-6E8A-4147-A177-3AD203B41FA5}">
                      <a16:colId xmlns:a16="http://schemas.microsoft.com/office/drawing/2014/main" xmlns="" val="20003"/>
                    </a:ext>
                  </a:extLst>
                </a:gridCol>
              </a:tblGrid>
              <a:tr h="2908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800" b="1" i="0" u="none" strike="noStrike" cap="none" normalizeH="0" baseline="0" noProof="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a:solidFill>
                            <a:srgbClr val="000000"/>
                          </a:solidFill>
                          <a:latin typeface="+mn-lt"/>
                        </a:rPr>
                        <a:t>Cohorte A</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a:solidFill>
                            <a:srgbClr val="000000"/>
                          </a:solidFill>
                          <a:latin typeface="+mn-lt"/>
                        </a:rPr>
                        <a:t>Cohorte B</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800" noProof="0">
                          <a:solidFill>
                            <a:srgbClr val="000000"/>
                          </a:solidFill>
                          <a:latin typeface="+mn-lt"/>
                        </a:rPr>
                        <a:t>Cohorte C</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481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a:ln>
                            <a:noFill/>
                          </a:ln>
                          <a:solidFill>
                            <a:srgbClr val="000000"/>
                          </a:solidFill>
                          <a:effectLst/>
                          <a:latin typeface="+mn-lt"/>
                        </a:rPr>
                        <a:t>Durée médiane de suivi, mois (range)</a:t>
                      </a:r>
                      <a:endParaRPr kumimoji="0" lang="fr-FR" sz="800" b="0" i="0" u="none" strike="noStrike" cap="none" normalizeH="0" baseline="0" noProof="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a:ln>
                            <a:noFill/>
                          </a:ln>
                          <a:solidFill>
                            <a:srgbClr val="000000"/>
                          </a:solidFill>
                          <a:effectLst/>
                          <a:latin typeface="+mn-lt"/>
                        </a:rPr>
                        <a:t>15,4 (7,0–24,7)</a:t>
                      </a:r>
                      <a:endParaRPr kumimoji="0" lang="fr-FR" sz="800" b="0" i="0" u="none" strike="noStrike" cap="none" normalizeH="0" baseline="0" noProof="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a:ln>
                            <a:noFill/>
                          </a:ln>
                          <a:solidFill>
                            <a:srgbClr val="000000"/>
                          </a:solidFill>
                          <a:effectLst/>
                          <a:latin typeface="+mn-lt"/>
                        </a:rPr>
                        <a:t>19,9 (16,2–23,5)</a:t>
                      </a:r>
                      <a:endParaRPr kumimoji="0" lang="fr-FR" sz="800" b="0" i="0" u="none" strike="noStrike" cap="none" normalizeH="0" baseline="0" noProof="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u="none" strike="noStrike" cap="none" normalizeH="0" baseline="0" noProof="0">
                          <a:ln>
                            <a:noFill/>
                          </a:ln>
                          <a:solidFill>
                            <a:srgbClr val="000000"/>
                          </a:solidFill>
                          <a:effectLst/>
                          <a:latin typeface="+mn-lt"/>
                        </a:rPr>
                        <a:t>24,2 (22,0–26,1)</a:t>
                      </a:r>
                      <a:endParaRPr kumimoji="0" lang="fr-FR" sz="800" b="0" i="0" u="none" strike="noStrike" cap="none" normalizeH="0" baseline="0" noProof="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481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u="none" strike="noStrike" cap="none" normalizeH="0" baseline="0" noProof="0">
                          <a:ln>
                            <a:noFill/>
                          </a:ln>
                          <a:solidFill>
                            <a:srgbClr val="000000"/>
                          </a:solidFill>
                          <a:effectLst/>
                          <a:latin typeface="+mn-lt"/>
                        </a:rPr>
                        <a:t>Durée médiane de traitement, mois (range)</a:t>
                      </a:r>
                      <a:endParaRPr kumimoji="0" lang="fr-FR" sz="800" b="0" i="0" u="none" strike="noStrike" cap="none" normalizeH="0" baseline="0" noProof="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u="none" strike="noStrike" cap="none" normalizeH="0" baseline="0" noProof="0">
                          <a:ln>
                            <a:noFill/>
                          </a:ln>
                          <a:solidFill>
                            <a:srgbClr val="000000"/>
                          </a:solidFill>
                          <a:effectLst/>
                          <a:latin typeface="+mn-lt"/>
                        </a:rPr>
                        <a:t>7,2 (0,2–24,0)</a:t>
                      </a:r>
                      <a:endParaRPr kumimoji="0" lang="fr-FR" sz="800" b="0" i="0" u="none" strike="noStrike" cap="none" normalizeH="0" baseline="0" noProof="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u="none" strike="noStrike" cap="none" normalizeH="0" baseline="0" noProof="0">
                          <a:ln>
                            <a:noFill/>
                          </a:ln>
                          <a:solidFill>
                            <a:srgbClr val="000000"/>
                          </a:solidFill>
                          <a:effectLst/>
                          <a:latin typeface="+mn-lt"/>
                        </a:rPr>
                        <a:t>1,4 (0,2–12,9)</a:t>
                      </a:r>
                      <a:endParaRPr kumimoji="0" lang="fr-FR" sz="800" b="0" i="0" u="none" strike="noStrike" cap="none" normalizeH="0" baseline="0" noProof="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u="none" strike="noStrike" cap="none" normalizeH="0" baseline="0" noProof="0" dirty="0">
                          <a:ln>
                            <a:noFill/>
                          </a:ln>
                          <a:solidFill>
                            <a:srgbClr val="000000"/>
                          </a:solidFill>
                          <a:effectLst/>
                          <a:latin typeface="+mn-lt"/>
                        </a:rPr>
                        <a:t>1,3 (0,2–4,7)</a:t>
                      </a:r>
                      <a:endParaRPr kumimoji="0" lang="fr-FR" sz="800" b="0" i="0" u="none" strike="noStrike" cap="none" normalizeH="0" baseline="0" noProof="0" dirty="0">
                        <a:ln>
                          <a:noFill/>
                        </a:ln>
                        <a:solidFill>
                          <a:srgbClr val="000000"/>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4961734"/>
                  </a:ext>
                </a:extLst>
              </a:tr>
            </a:tbl>
          </a:graphicData>
        </a:graphic>
      </p:graphicFrame>
    </p:spTree>
    <p:extLst>
      <p:ext uri="{BB962C8B-B14F-4D97-AF65-F5344CB8AC3E}">
        <p14:creationId xmlns:p14="http://schemas.microsoft.com/office/powerpoint/2010/main" xmlns="" val="301647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Cancers de l’oesophage et de l’estomac </a:t>
            </a:r>
          </a:p>
        </p:txBody>
      </p:sp>
    </p:spTree>
    <p:extLst>
      <p:ext uri="{BB962C8B-B14F-4D97-AF65-F5344CB8AC3E}">
        <p14:creationId xmlns:p14="http://schemas.microsoft.com/office/powerpoint/2010/main" xmlns=""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LBA40: FIGHT-202: étude de phase II évaluant le pemigatinib chez les patients avec cholangiocarcinome avancé ou métastatique prétraité </a:t>
            </a:r>
            <a:r>
              <a:rPr lang="fr-FR" dirty="0" smtClean="0"/>
              <a:t/>
            </a:r>
            <a:br>
              <a:rPr lang="fr-FR" dirty="0" smtClean="0"/>
            </a:br>
            <a:r>
              <a:rPr lang="fr-FR" dirty="0" smtClean="0"/>
              <a:t>– Vogel </a:t>
            </a:r>
            <a:r>
              <a:rPr lang="fr-FR" dirty="0"/>
              <a:t>A, et al</a:t>
            </a:r>
          </a:p>
        </p:txBody>
      </p:sp>
      <p:sp>
        <p:nvSpPr>
          <p:cNvPr id="3" name="Content Placeholder 2"/>
          <p:cNvSpPr>
            <a:spLocks noGrp="1"/>
          </p:cNvSpPr>
          <p:nvPr>
            <p:ph idx="1"/>
          </p:nvPr>
        </p:nvSpPr>
        <p:spPr>
          <a:xfrm>
            <a:off x="365124" y="1254035"/>
            <a:ext cx="8598994" cy="4746172"/>
          </a:xfrm>
        </p:spPr>
        <p:txBody>
          <a:bodyPr/>
          <a:lstStyle/>
          <a:p>
            <a:pPr marL="0" indent="0">
              <a:buNone/>
            </a:pPr>
            <a:r>
              <a:rPr lang="fr-FR" b="1" dirty="0"/>
              <a:t>Résultats</a:t>
            </a:r>
          </a:p>
          <a:p>
            <a:pPr marL="0" indent="0">
              <a:spcBef>
                <a:spcPts val="18000"/>
              </a:spcBef>
              <a:buNone/>
            </a:pPr>
            <a:r>
              <a:rPr lang="fr-FR" b="1" dirty="0"/>
              <a:t>Conclusion</a:t>
            </a:r>
          </a:p>
          <a:p>
            <a:r>
              <a:rPr lang="fr-FR" b="1" dirty="0"/>
              <a:t>Chez les patients avec cholangiocarcinome localement avancé ou métastatique prétraité et fusions ou réarrangements de FGFR2, le pemigatinib a permis d’obtenir des réponses durables avec un profil de tolérance gérable</a:t>
            </a:r>
          </a:p>
        </p:txBody>
      </p:sp>
      <p:sp>
        <p:nvSpPr>
          <p:cNvPr id="5" name="Text Placeholder 4"/>
          <p:cNvSpPr>
            <a:spLocks noGrp="1"/>
          </p:cNvSpPr>
          <p:nvPr>
            <p:ph type="body" sz="quarter" idx="11"/>
          </p:nvPr>
        </p:nvSpPr>
        <p:spPr/>
        <p:txBody>
          <a:bodyPr/>
          <a:lstStyle/>
          <a:p>
            <a:r>
              <a:rPr lang="fr-FR" dirty="0"/>
              <a:t>Vogel A, et al, Ann </a:t>
            </a:r>
            <a:r>
              <a:rPr lang="fr-FR" dirty="0" err="1"/>
              <a:t>Oncol</a:t>
            </a:r>
            <a:r>
              <a:rPr lang="fr-FR" dirty="0"/>
              <a:t> 2019;30(</a:t>
            </a:r>
            <a:r>
              <a:rPr lang="fr-FR" dirty="0" err="1"/>
              <a:t>suppl</a:t>
            </a:r>
            <a:r>
              <a:rPr lang="fr-FR" dirty="0"/>
              <a:t>):</a:t>
            </a:r>
            <a:r>
              <a:rPr lang="fr-FR" dirty="0" err="1"/>
              <a:t>abstr</a:t>
            </a:r>
            <a:r>
              <a:rPr lang="fr-FR" dirty="0"/>
              <a:t> LBA40</a:t>
            </a:r>
          </a:p>
        </p:txBody>
      </p:sp>
      <p:graphicFrame>
        <p:nvGraphicFramePr>
          <p:cNvPr id="6" name="Group 88"/>
          <p:cNvGraphicFramePr>
            <a:graphicFrameLocks noGrp="1"/>
          </p:cNvGraphicFramePr>
          <p:nvPr>
            <p:extLst>
              <p:ext uri="{D42A27DB-BD31-4B8C-83A1-F6EECF244321}">
                <p14:modId xmlns:p14="http://schemas.microsoft.com/office/powerpoint/2010/main" xmlns="" val="3288856139"/>
              </p:ext>
            </p:extLst>
          </p:nvPr>
        </p:nvGraphicFramePr>
        <p:xfrm>
          <a:off x="797259" y="1724111"/>
          <a:ext cx="7469968" cy="1997520"/>
        </p:xfrm>
        <a:graphic>
          <a:graphicData uri="http://schemas.openxmlformats.org/drawingml/2006/table">
            <a:tbl>
              <a:tblPr firstRow="1" bandRow="1">
                <a:tableStyleId>{69012ECD-51FC-41F1-AA8D-1B2483CD663E}</a:tableStyleId>
              </a:tblPr>
              <a:tblGrid>
                <a:gridCol w="3602505">
                  <a:extLst>
                    <a:ext uri="{9D8B030D-6E8A-4147-A177-3AD203B41FA5}">
                      <a16:colId xmlns:a16="http://schemas.microsoft.com/office/drawing/2014/main" xmlns="" val="20000"/>
                    </a:ext>
                  </a:extLst>
                </a:gridCol>
                <a:gridCol w="3867463">
                  <a:extLst>
                    <a:ext uri="{9D8B030D-6E8A-4147-A177-3AD203B41FA5}">
                      <a16:colId xmlns:a16="http://schemas.microsoft.com/office/drawing/2014/main" xmlns="" val="2000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2%,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n=146</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4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7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155945">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Toxicité pour les ongles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61885071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Nausées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3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18509634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Stomatite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8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44876355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Arthralgies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9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60332090"/>
                  </a:ext>
                </a:extLst>
              </a:tr>
            </a:tbl>
          </a:graphicData>
        </a:graphic>
      </p:graphicFrame>
    </p:spTree>
    <p:extLst>
      <p:ext uri="{BB962C8B-B14F-4D97-AF65-F5344CB8AC3E}">
        <p14:creationId xmlns:p14="http://schemas.microsoft.com/office/powerpoint/2010/main" xmlns="" val="3619638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tumeurs Neuroendocrines</a:t>
            </a:r>
          </a:p>
        </p:txBody>
      </p:sp>
      <p:sp>
        <p:nvSpPr>
          <p:cNvPr id="3" name="Text Placeholder 2"/>
          <p:cNvSpPr>
            <a:spLocks noGrp="1"/>
          </p:cNvSpPr>
          <p:nvPr>
            <p:ph type="body" idx="1"/>
          </p:nvPr>
        </p:nvSpPr>
        <p:spPr/>
        <p:txBody>
          <a:bodyPr/>
          <a:lstStyle/>
          <a:p>
            <a:r>
              <a:rPr lang="fr-FR" b="1" dirty="0"/>
              <a:t>Cancers du pancréas, de l’intestin grêle et du tractus hépatobiliaire</a:t>
            </a:r>
          </a:p>
        </p:txBody>
      </p:sp>
    </p:spTree>
    <p:extLst>
      <p:ext uri="{BB962C8B-B14F-4D97-AF65-F5344CB8AC3E}">
        <p14:creationId xmlns:p14="http://schemas.microsoft.com/office/powerpoint/2010/main" xmlns="" val="1829548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LBA76: Efficacité et tolérance du </a:t>
            </a:r>
            <a:r>
              <a:rPr lang="fr-FR" dirty="0" err="1"/>
              <a:t>surufatinib</a:t>
            </a:r>
            <a:r>
              <a:rPr lang="fr-FR" dirty="0"/>
              <a:t> chez les patients avec tumeurs neuroendocrines bien différenciées </a:t>
            </a:r>
            <a:r>
              <a:rPr lang="fr-FR" dirty="0" err="1"/>
              <a:t>extrapancréatiques</a:t>
            </a:r>
            <a:r>
              <a:rPr lang="fr-FR" dirty="0"/>
              <a:t> avancées: résultats d’une étude randomisée de phase III (SANET-</a:t>
            </a:r>
            <a:r>
              <a:rPr lang="fr-FR" dirty="0" err="1"/>
              <a:t>ep</a:t>
            </a:r>
            <a:r>
              <a:rPr lang="fr-FR" dirty="0"/>
              <a:t>) – Xu J,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Etudier l'efficacité et la tolérance du surufatinib chez des patients avec TNE bien différenciées </a:t>
            </a:r>
            <a:r>
              <a:rPr lang="fr-FR" dirty="0" err="1"/>
              <a:t>extrapancréatiques</a:t>
            </a:r>
            <a:r>
              <a:rPr lang="fr-FR" dirty="0"/>
              <a:t> avancées</a:t>
            </a:r>
          </a:p>
        </p:txBody>
      </p:sp>
      <p:sp>
        <p:nvSpPr>
          <p:cNvPr id="5" name="Text Placeholder 4"/>
          <p:cNvSpPr>
            <a:spLocks noGrp="1"/>
          </p:cNvSpPr>
          <p:nvPr>
            <p:ph type="body" sz="quarter" idx="11"/>
          </p:nvPr>
        </p:nvSpPr>
        <p:spPr/>
        <p:txBody>
          <a:bodyPr/>
          <a:lstStyle/>
          <a:p>
            <a:r>
              <a:rPr lang="fr-FR" dirty="0"/>
              <a:t>Xu J, et al, Ann </a:t>
            </a:r>
            <a:r>
              <a:rPr lang="fr-FR" dirty="0" err="1"/>
              <a:t>Oncol</a:t>
            </a:r>
            <a:r>
              <a:rPr lang="fr-FR" dirty="0"/>
              <a:t> 2019;30(</a:t>
            </a:r>
            <a:r>
              <a:rPr lang="fr-FR" dirty="0" err="1"/>
              <a:t>suppl</a:t>
            </a:r>
            <a:r>
              <a:rPr lang="fr-FR" dirty="0"/>
              <a:t>):</a:t>
            </a:r>
            <a:r>
              <a:rPr lang="fr-FR" dirty="0" err="1"/>
              <a:t>abstr</a:t>
            </a:r>
            <a:r>
              <a:rPr lang="fr-FR" dirty="0"/>
              <a:t> LBA76</a:t>
            </a:r>
          </a:p>
        </p:txBody>
      </p:sp>
      <p:sp>
        <p:nvSpPr>
          <p:cNvPr id="6" name="Rectangle 9"/>
          <p:cNvSpPr txBox="1">
            <a:spLocks noChangeArrowheads="1"/>
          </p:cNvSpPr>
          <p:nvPr/>
        </p:nvSpPr>
        <p:spPr bwMode="auto">
          <a:xfrm>
            <a:off x="267689" y="5271313"/>
            <a:ext cx="4130676" cy="619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SSP </a:t>
            </a:r>
            <a:r>
              <a:rPr kumimoji="0" lang="fr-FR" sz="1600" b="0" i="0" u="none" strike="noStrike" kern="1200" cap="none" spc="0" normalizeH="0" baseline="0" noProof="0" dirty="0">
                <a:ln>
                  <a:noFill/>
                </a:ln>
                <a:solidFill>
                  <a:srgbClr val="4D4D4D"/>
                </a:solidFill>
                <a:effectLst/>
                <a:uLnTx/>
                <a:uFillTx/>
                <a:latin typeface="Arial"/>
                <a:ea typeface="+mn-ea"/>
                <a:cs typeface="Arial"/>
              </a:rPr>
              <a:t>évaluée par l’investigateur</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Content Placeholder 26"/>
          <p:cNvSpPr txBox="1">
            <a:spLocks/>
          </p:cNvSpPr>
          <p:nvPr/>
        </p:nvSpPr>
        <p:spPr>
          <a:xfrm>
            <a:off x="4180878" y="5271313"/>
            <a:ext cx="4495800" cy="65961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TRO</a:t>
            </a:r>
            <a:r>
              <a:rPr kumimoji="0" lang="fr-FR" sz="1600" b="0" i="0" u="none" strike="noStrike" kern="1200" cap="none" spc="0" normalizeH="0" baseline="0" noProof="0" dirty="0">
                <a:ln>
                  <a:noFill/>
                </a:ln>
                <a:solidFill>
                  <a:srgbClr val="4D4D4D"/>
                </a:solidFill>
                <a:effectLst/>
                <a:uLnTx/>
                <a:uFillTx/>
                <a:latin typeface="Arial"/>
                <a:ea typeface="+mn-ea"/>
                <a:cs typeface="Arial"/>
              </a:rPr>
              <a:t>, TCM, durée de réponse, délai de réponse, SG, tolérance</a:t>
            </a:r>
          </a:p>
        </p:txBody>
      </p:sp>
      <p:sp>
        <p:nvSpPr>
          <p:cNvPr id="8" name="Oval 14"/>
          <p:cNvSpPr>
            <a:spLocks noChangeArrowheads="1"/>
          </p:cNvSpPr>
          <p:nvPr/>
        </p:nvSpPr>
        <p:spPr bwMode="auto">
          <a:xfrm>
            <a:off x="3477638" y="335496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2:1</a:t>
            </a:r>
          </a:p>
        </p:txBody>
      </p:sp>
      <p:cxnSp>
        <p:nvCxnSpPr>
          <p:cNvPr id="9" name="AutoShape 15"/>
          <p:cNvCxnSpPr>
            <a:cxnSpLocks noChangeShapeType="1"/>
            <a:stCxn id="8" idx="0"/>
            <a:endCxn id="13" idx="1"/>
          </p:cNvCxnSpPr>
          <p:nvPr/>
        </p:nvCxnSpPr>
        <p:spPr bwMode="auto">
          <a:xfrm rot="5400000" flipH="1" flipV="1">
            <a:off x="3685258" y="2784326"/>
            <a:ext cx="654813" cy="486457"/>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6197592" y="2435841"/>
            <a:ext cx="766075" cy="52861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p>
        </p:txBody>
      </p:sp>
      <p:cxnSp>
        <p:nvCxnSpPr>
          <p:cNvPr id="11" name="AutoShape 19"/>
          <p:cNvCxnSpPr>
            <a:cxnSpLocks noChangeShapeType="1"/>
            <a:stCxn id="14" idx="3"/>
            <a:endCxn id="8" idx="2"/>
          </p:cNvCxnSpPr>
          <p:nvPr/>
        </p:nvCxnSpPr>
        <p:spPr bwMode="auto">
          <a:xfrm>
            <a:off x="3331937" y="3647060"/>
            <a:ext cx="145701"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10" idx="1"/>
          </p:cNvCxnSpPr>
          <p:nvPr/>
        </p:nvCxnSpPr>
        <p:spPr bwMode="auto">
          <a:xfrm>
            <a:off x="5967078" y="2700147"/>
            <a:ext cx="230514"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255893" y="2271216"/>
            <a:ext cx="1711185" cy="85786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Surufatinib </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300 mg/j</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(n=129)</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4" name="AutoShape 9"/>
          <p:cNvSpPr>
            <a:spLocks noChangeArrowheads="1"/>
          </p:cNvSpPr>
          <p:nvPr/>
        </p:nvSpPr>
        <p:spPr bwMode="auto">
          <a:xfrm>
            <a:off x="364575" y="2469558"/>
            <a:ext cx="2967362"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TNE bien différenciée </a:t>
            </a:r>
            <a:r>
              <a:rPr lang="fr-FR" altLang="zh-CN" sz="1600" dirty="0" err="1" smtClean="0">
                <a:solidFill>
                  <a:srgbClr val="FFFFFF"/>
                </a:solidFill>
                <a:latin typeface="Arial"/>
                <a:ea typeface="SimSun" pitchFamily="2" charset="-122"/>
                <a:cs typeface="Arial"/>
              </a:rPr>
              <a:t>extrapancréatique</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Progression </a:t>
            </a:r>
            <a:r>
              <a:rPr lang="fr-FR" altLang="zh-CN" sz="1600" dirty="0">
                <a:solidFill>
                  <a:srgbClr val="FFFFFF"/>
                </a:solidFill>
                <a:latin typeface="Arial"/>
                <a:ea typeface="SimSun" pitchFamily="2" charset="-122"/>
                <a:cs typeface="Arial"/>
              </a:rPr>
              <a:t>sous</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 ≤2 traitements systémiques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Pas de </a:t>
            </a:r>
            <a:r>
              <a:rPr lang="fr-FR" altLang="zh-CN" sz="1600" dirty="0">
                <a:solidFill>
                  <a:srgbClr val="FFFFFF"/>
                </a:solidFill>
                <a:latin typeface="Arial"/>
                <a:ea typeface="SimSun" pitchFamily="2" charset="-122"/>
                <a:cs typeface="Arial"/>
              </a:rPr>
              <a:t>progression sous inhibiteur </a:t>
            </a:r>
            <a:r>
              <a:rPr lang="fr-FR" altLang="zh-CN" sz="1600" dirty="0" smtClean="0">
                <a:solidFill>
                  <a:srgbClr val="FFFFFF"/>
                </a:solidFill>
                <a:latin typeface="Arial"/>
                <a:ea typeface="SimSun" pitchFamily="2" charset="-122"/>
                <a:cs typeface="Arial"/>
              </a:rPr>
              <a:t>VEGR/VEGFR</a:t>
            </a:r>
          </a:p>
          <a:p>
            <a:pPr marR="0" lvl="0" algn="l" defTabSz="892175" rtl="0" eaLnBrk="0" fontAlgn="base" latinLnBrk="0" hangingPunct="0">
              <a:lnSpc>
                <a:spcPct val="100000"/>
              </a:lnSpc>
              <a:spcBef>
                <a:spcPct val="0"/>
              </a:spcBef>
              <a:spcAft>
                <a:spcPct val="30000"/>
              </a:spcAft>
              <a:buClrTx/>
              <a:buSzTx/>
              <a:tabLst/>
              <a:defRPr/>
            </a:pPr>
            <a:r>
              <a:rPr kumimoji="0" lang="fr-FR"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(n=198</a:t>
            </a: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p>
        </p:txBody>
      </p:sp>
      <p:cxnSp>
        <p:nvCxnSpPr>
          <p:cNvPr id="15" name="AutoShape 16"/>
          <p:cNvCxnSpPr>
            <a:cxnSpLocks noChangeShapeType="1"/>
            <a:stCxn id="8" idx="4"/>
            <a:endCxn id="18" idx="1"/>
          </p:cNvCxnSpPr>
          <p:nvPr/>
        </p:nvCxnSpPr>
        <p:spPr bwMode="auto">
          <a:xfrm rot="16200000" flipH="1">
            <a:off x="3676531" y="4032064"/>
            <a:ext cx="672266" cy="486457"/>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6197592" y="4347119"/>
            <a:ext cx="766075" cy="52861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p>
        </p:txBody>
      </p:sp>
      <p:cxnSp>
        <p:nvCxnSpPr>
          <p:cNvPr id="17" name="AutoShape 20"/>
          <p:cNvCxnSpPr>
            <a:cxnSpLocks noChangeShapeType="1"/>
            <a:stCxn id="18" idx="3"/>
            <a:endCxn id="16" idx="1"/>
          </p:cNvCxnSpPr>
          <p:nvPr/>
        </p:nvCxnSpPr>
        <p:spPr bwMode="auto">
          <a:xfrm>
            <a:off x="5966069" y="4611426"/>
            <a:ext cx="231523"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255893" y="4184727"/>
            <a:ext cx="1710176" cy="85339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Placebo</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(n=69)</a:t>
            </a:r>
          </a:p>
        </p:txBody>
      </p:sp>
      <p:sp>
        <p:nvSpPr>
          <p:cNvPr id="19" name="Content Placeholder 26"/>
          <p:cNvSpPr txBox="1">
            <a:spLocks/>
          </p:cNvSpPr>
          <p:nvPr/>
        </p:nvSpPr>
        <p:spPr bwMode="auto">
          <a:xfrm>
            <a:off x="4428515" y="3181482"/>
            <a:ext cx="3898068" cy="1129402"/>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noProof="0" dirty="0">
                <a:ln>
                  <a:noFill/>
                </a:ln>
                <a:solidFill>
                  <a:srgbClr val="4D4D4D"/>
                </a:solidFill>
                <a:effectLst/>
                <a:uLnTx/>
                <a:uFillTx/>
                <a:latin typeface="Arial"/>
              </a:rPr>
              <a:t>Prétraité ou naïf</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200" dirty="0">
                <a:solidFill>
                  <a:srgbClr val="4D4D4D"/>
                </a:solidFill>
                <a:latin typeface="Arial"/>
              </a:rPr>
              <a:t>Grade (1 ou 2)</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200" dirty="0">
                <a:solidFill>
                  <a:srgbClr val="4D4D4D"/>
                </a:solidFill>
                <a:latin typeface="Arial"/>
              </a:rPr>
              <a:t>Origine tumorale</a:t>
            </a:r>
            <a:r>
              <a:rPr kumimoji="0" lang="fr-FR" sz="1200" b="0" i="0" u="none" strike="noStrike" kern="1200" cap="none" spc="0" normalizeH="0" noProof="0" dirty="0">
                <a:ln>
                  <a:noFill/>
                </a:ln>
                <a:solidFill>
                  <a:srgbClr val="4D4D4D"/>
                </a:solidFill>
                <a:effectLst/>
                <a:uLnTx/>
                <a:uFillTx/>
                <a:latin typeface="Arial"/>
              </a:rPr>
              <a:t> (A, B ou C)</a:t>
            </a:r>
            <a:endParaRPr kumimoji="0" lang="fr-FR" sz="1200" b="0" i="0" u="none" strike="noStrike" kern="1200" cap="none" spc="0" normalizeH="0" baseline="0" noProof="0" dirty="0">
              <a:ln>
                <a:noFill/>
              </a:ln>
              <a:solidFill>
                <a:srgbClr val="4D4D4D"/>
              </a:solidFill>
              <a:effectLst/>
              <a:uLnTx/>
              <a:uFillTx/>
              <a:latin typeface="Arial"/>
            </a:endParaRPr>
          </a:p>
        </p:txBody>
      </p:sp>
      <p:sp>
        <p:nvSpPr>
          <p:cNvPr id="30" name="AutoShape 8"/>
          <p:cNvSpPr>
            <a:spLocks noChangeArrowheads="1"/>
          </p:cNvSpPr>
          <p:nvPr/>
        </p:nvSpPr>
        <p:spPr bwMode="auto">
          <a:xfrm>
            <a:off x="7294170" y="4182495"/>
            <a:ext cx="1711185" cy="85786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Surufatinib en ouvert</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31" name="AutoShape 20"/>
          <p:cNvCxnSpPr>
            <a:cxnSpLocks noChangeShapeType="1"/>
            <a:stCxn id="16" idx="3"/>
            <a:endCxn id="30" idx="1"/>
          </p:cNvCxnSpPr>
          <p:nvPr/>
        </p:nvCxnSpPr>
        <p:spPr bwMode="auto">
          <a:xfrm>
            <a:off x="6963667" y="4611426"/>
            <a:ext cx="330503" cy="0"/>
          </a:xfrm>
          <a:prstGeom prst="straightConnector1">
            <a:avLst/>
          </a:prstGeom>
          <a:noFill/>
          <a:ln w="57150">
            <a:solidFill>
              <a:schemeClr val="bg2">
                <a:lumMod val="60000"/>
                <a:lumOff val="40000"/>
              </a:schemeClr>
            </a:solidFill>
            <a:prstDash val="sysDot"/>
            <a:round/>
            <a:headEnd/>
            <a:tailEnd type="triangle" w="med" len="med"/>
          </a:ln>
        </p:spPr>
      </p:cxnSp>
    </p:spTree>
    <p:extLst>
      <p:ext uri="{BB962C8B-B14F-4D97-AF65-F5344CB8AC3E}">
        <p14:creationId xmlns:p14="http://schemas.microsoft.com/office/powerpoint/2010/main" xmlns="" val="526136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LBA76: Efficacité et tolérance du </a:t>
            </a:r>
            <a:r>
              <a:rPr lang="fr-FR" dirty="0" err="1"/>
              <a:t>surufatinib</a:t>
            </a:r>
            <a:r>
              <a:rPr lang="fr-FR" dirty="0"/>
              <a:t> chez les patients avec tumeurs neuroendocrines bien différenciées </a:t>
            </a:r>
            <a:r>
              <a:rPr lang="fr-FR" dirty="0" err="1"/>
              <a:t>extrapancréatiques</a:t>
            </a:r>
            <a:r>
              <a:rPr lang="fr-FR" dirty="0"/>
              <a:t> avancées: résultats d’une étude randomisée de phase III (SANET-</a:t>
            </a:r>
            <a:r>
              <a:rPr lang="fr-FR" dirty="0" err="1"/>
              <a:t>ep</a:t>
            </a:r>
            <a:r>
              <a:rPr lang="fr-FR" dirty="0"/>
              <a:t>) – Xu J,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Xu J, et al, Ann </a:t>
            </a:r>
            <a:r>
              <a:rPr lang="fr-FR" dirty="0" err="1"/>
              <a:t>Oncol</a:t>
            </a:r>
            <a:r>
              <a:rPr lang="fr-FR" dirty="0"/>
              <a:t> 2019;30(</a:t>
            </a:r>
            <a:r>
              <a:rPr lang="fr-FR" dirty="0" err="1"/>
              <a:t>suppl</a:t>
            </a:r>
            <a:r>
              <a:rPr lang="fr-FR" dirty="0"/>
              <a:t>):</a:t>
            </a:r>
            <a:r>
              <a:rPr lang="fr-FR" dirty="0" err="1"/>
              <a:t>abstr</a:t>
            </a:r>
            <a:r>
              <a:rPr lang="fr-FR" dirty="0"/>
              <a:t> LBA76</a:t>
            </a:r>
          </a:p>
        </p:txBody>
      </p:sp>
      <p:sp>
        <p:nvSpPr>
          <p:cNvPr id="7" name="TextBox 6">
            <a:extLst>
              <a:ext uri="{FF2B5EF4-FFF2-40B4-BE49-F238E27FC236}">
                <a16:creationId xmlns:a16="http://schemas.microsoft.com/office/drawing/2014/main" xmlns="" id="{456B7579-C643-495A-A5A6-60E39CCAB90A}"/>
              </a:ext>
            </a:extLst>
          </p:cNvPr>
          <p:cNvSpPr txBox="1"/>
          <p:nvPr/>
        </p:nvSpPr>
        <p:spPr>
          <a:xfrm>
            <a:off x="4275285" y="1551092"/>
            <a:ext cx="593432" cy="338554"/>
          </a:xfrm>
          <a:prstGeom prst="rect">
            <a:avLst/>
          </a:prstGeom>
          <a:noFill/>
        </p:spPr>
        <p:txBody>
          <a:bodyPr wrap="none" rtlCol="0">
            <a:spAutoFit/>
          </a:bodyPr>
          <a:lstStyle/>
          <a:p>
            <a:pPr algn="ctr"/>
            <a:r>
              <a:rPr lang="fr-FR" sz="1600" b="1" dirty="0"/>
              <a:t>SSP</a:t>
            </a:r>
          </a:p>
        </p:txBody>
      </p:sp>
      <p:graphicFrame>
        <p:nvGraphicFramePr>
          <p:cNvPr id="8" name="Table 7">
            <a:extLst>
              <a:ext uri="{FF2B5EF4-FFF2-40B4-BE49-F238E27FC236}">
                <a16:creationId xmlns:a16="http://schemas.microsoft.com/office/drawing/2014/main" xmlns="" id="{91841A56-E5F9-452D-A023-2E6F427108F2}"/>
              </a:ext>
            </a:extLst>
          </p:cNvPr>
          <p:cNvGraphicFramePr>
            <a:graphicFrameLocks noGrp="1"/>
          </p:cNvGraphicFramePr>
          <p:nvPr>
            <p:extLst>
              <p:ext uri="{D42A27DB-BD31-4B8C-83A1-F6EECF244321}">
                <p14:modId xmlns:p14="http://schemas.microsoft.com/office/powerpoint/2010/main" xmlns="" val="1137318363"/>
              </p:ext>
            </p:extLst>
          </p:nvPr>
        </p:nvGraphicFramePr>
        <p:xfrm>
          <a:off x="4699390" y="1956806"/>
          <a:ext cx="3457735" cy="1112520"/>
        </p:xfrm>
        <a:graphic>
          <a:graphicData uri="http://schemas.openxmlformats.org/drawingml/2006/table">
            <a:tbl>
              <a:tblPr firstRow="1" bandRow="1">
                <a:tableStyleId>{5C22544A-7EE6-4342-B048-85BDC9FD1C3A}</a:tableStyleId>
              </a:tblPr>
              <a:tblGrid>
                <a:gridCol w="1155406">
                  <a:extLst>
                    <a:ext uri="{9D8B030D-6E8A-4147-A177-3AD203B41FA5}">
                      <a16:colId xmlns:a16="http://schemas.microsoft.com/office/drawing/2014/main" xmlns="" val="3406580223"/>
                    </a:ext>
                  </a:extLst>
                </a:gridCol>
                <a:gridCol w="2302329">
                  <a:extLst>
                    <a:ext uri="{9D8B030D-6E8A-4147-A177-3AD203B41FA5}">
                      <a16:colId xmlns:a16="http://schemas.microsoft.com/office/drawing/2014/main" xmlns="" val="385841899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SSPm,</a:t>
                      </a:r>
                      <a:r>
                        <a:rPr lang="en-GB" sz="1400" b="0" baseline="0" dirty="0">
                          <a:solidFill>
                            <a:srgbClr val="4D4D4D"/>
                          </a:solidFill>
                        </a:rPr>
                        <a:t> </a:t>
                      </a:r>
                      <a:r>
                        <a:rPr lang="en-GB" sz="1400" b="0" baseline="0" dirty="0" err="1">
                          <a:solidFill>
                            <a:srgbClr val="4D4D4D"/>
                          </a:solidFill>
                        </a:rPr>
                        <a:t>mois</a:t>
                      </a:r>
                      <a:r>
                        <a:rPr lang="en-GB" sz="1400" b="0" baseline="0" dirty="0">
                          <a:solidFill>
                            <a:srgbClr val="4D4D4D"/>
                          </a:solidFill>
                        </a:rPr>
                        <a:t> (IC95%)</a:t>
                      </a:r>
                      <a:endParaRPr lang="en-GB" sz="1400" b="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370319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ea typeface="+mn-ea"/>
                          <a:cs typeface="Arial" panose="020B0604020202020204" pitchFamily="34" charset="0"/>
                        </a:rPr>
                        <a:t>Surufatinib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dirty="0">
                          <a:solidFill>
                            <a:srgbClr val="4D4D4D"/>
                          </a:solidFill>
                        </a:rPr>
                        <a:t>9,2 (7,4 - 11,1)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21747124"/>
                  </a:ext>
                </a:extLst>
              </a:tr>
              <a:tr h="370840">
                <a:tc>
                  <a:txBody>
                    <a:bodyPr/>
                    <a:lstStyle/>
                    <a:p>
                      <a:r>
                        <a:rPr lang="en-GB" sz="1400" dirty="0">
                          <a:solidFill>
                            <a:schemeClr val="accent2"/>
                          </a:solidFill>
                        </a:rPr>
                        <a:t>Placebo</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rgbClr val="4D4D4D"/>
                          </a:solidFill>
                        </a:rPr>
                        <a:t>3,8 (3,7 - 5,7)</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53876992"/>
                  </a:ext>
                </a:extLst>
              </a:tr>
            </a:tbl>
          </a:graphicData>
        </a:graphic>
      </p:graphicFrame>
      <p:sp>
        <p:nvSpPr>
          <p:cNvPr id="9" name="TextBox 8">
            <a:extLst>
              <a:ext uri="{FF2B5EF4-FFF2-40B4-BE49-F238E27FC236}">
                <a16:creationId xmlns:a16="http://schemas.microsoft.com/office/drawing/2014/main" xmlns="" id="{7D0357AB-E90A-4687-AC81-657AE65CB248}"/>
              </a:ext>
            </a:extLst>
          </p:cNvPr>
          <p:cNvSpPr txBox="1"/>
          <p:nvPr/>
        </p:nvSpPr>
        <p:spPr>
          <a:xfrm>
            <a:off x="4715954" y="3054469"/>
            <a:ext cx="3427541" cy="523220"/>
          </a:xfrm>
          <a:prstGeom prst="rect">
            <a:avLst/>
          </a:prstGeom>
          <a:noFill/>
        </p:spPr>
        <p:txBody>
          <a:bodyPr wrap="none" rtlCol="0">
            <a:spAutoFit/>
          </a:bodyPr>
          <a:lstStyle/>
          <a:p>
            <a:pPr algn="ctr"/>
            <a:r>
              <a:rPr lang="fr-FR" sz="1400" dirty="0">
                <a:solidFill>
                  <a:srgbClr val="4D4D4D"/>
                </a:solidFill>
              </a:rPr>
              <a:t>HR stratifié 0,334 (IC95% 0,223 - 0,499)</a:t>
            </a:r>
            <a:br>
              <a:rPr lang="fr-FR" sz="1400" dirty="0">
                <a:solidFill>
                  <a:srgbClr val="4D4D4D"/>
                </a:solidFill>
              </a:rPr>
            </a:br>
            <a:r>
              <a:rPr lang="fr-FR" sz="1400" dirty="0">
                <a:solidFill>
                  <a:srgbClr val="4D4D4D"/>
                </a:solidFill>
              </a:rPr>
              <a:t>p&lt;0,0001</a:t>
            </a:r>
          </a:p>
        </p:txBody>
      </p:sp>
      <p:sp>
        <p:nvSpPr>
          <p:cNvPr id="10" name="TextBox 9">
            <a:extLst>
              <a:ext uri="{FF2B5EF4-FFF2-40B4-BE49-F238E27FC236}">
                <a16:creationId xmlns:a16="http://schemas.microsoft.com/office/drawing/2014/main" xmlns="" id="{C29C1DBA-83EB-4C68-B974-847A8809CE59}"/>
              </a:ext>
            </a:extLst>
          </p:cNvPr>
          <p:cNvSpPr txBox="1"/>
          <p:nvPr/>
        </p:nvSpPr>
        <p:spPr>
          <a:xfrm rot="16200000">
            <a:off x="-150259" y="3295716"/>
            <a:ext cx="3107187"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cs typeface="Arial" panose="020B0604020202020204" pitchFamily="34" charset="0"/>
              </a:rPr>
              <a:t>Probabilité de survie sans progression</a:t>
            </a:r>
            <a:endParaRPr kumimoji="0" lang="fr-FR" sz="1400" b="0" i="0" u="none" strike="noStrike" kern="1200" cap="none" spc="0" normalizeH="0" baseline="0" noProof="0" dirty="0">
              <a:ln>
                <a:noFill/>
              </a:ln>
              <a:solidFill>
                <a:srgbClr val="4D4D4D"/>
              </a:solidFill>
              <a:effectLst/>
              <a:uLnTx/>
              <a:uFillTx/>
              <a:cs typeface="Arial" panose="020B0604020202020204" pitchFamily="34" charset="0"/>
            </a:endParaRPr>
          </a:p>
        </p:txBody>
      </p:sp>
      <p:sp>
        <p:nvSpPr>
          <p:cNvPr id="11" name="TextBox 10">
            <a:extLst>
              <a:ext uri="{FF2B5EF4-FFF2-40B4-BE49-F238E27FC236}">
                <a16:creationId xmlns:a16="http://schemas.microsoft.com/office/drawing/2014/main" xmlns="" id="{D41CCC0E-3FD3-4BC5-A2E1-C9FE059C6628}"/>
              </a:ext>
            </a:extLst>
          </p:cNvPr>
          <p:cNvSpPr txBox="1"/>
          <p:nvPr/>
        </p:nvSpPr>
        <p:spPr>
          <a:xfrm>
            <a:off x="1675991" y="1972870"/>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1,0</a:t>
            </a:r>
          </a:p>
        </p:txBody>
      </p:sp>
      <p:sp>
        <p:nvSpPr>
          <p:cNvPr id="12" name="TextBox 11">
            <a:extLst>
              <a:ext uri="{FF2B5EF4-FFF2-40B4-BE49-F238E27FC236}">
                <a16:creationId xmlns:a16="http://schemas.microsoft.com/office/drawing/2014/main" xmlns="" id="{5090F0F6-A269-4BDC-978B-0B582F707E86}"/>
              </a:ext>
            </a:extLst>
          </p:cNvPr>
          <p:cNvSpPr txBox="1"/>
          <p:nvPr/>
        </p:nvSpPr>
        <p:spPr>
          <a:xfrm>
            <a:off x="1675989" y="2504887"/>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0,8</a:t>
            </a:r>
          </a:p>
        </p:txBody>
      </p:sp>
      <p:sp>
        <p:nvSpPr>
          <p:cNvPr id="13" name="TextBox 12">
            <a:extLst>
              <a:ext uri="{FF2B5EF4-FFF2-40B4-BE49-F238E27FC236}">
                <a16:creationId xmlns:a16="http://schemas.microsoft.com/office/drawing/2014/main" xmlns="" id="{01347E11-3487-4FE4-BBCD-5158348B8F7E}"/>
              </a:ext>
            </a:extLst>
          </p:cNvPr>
          <p:cNvSpPr txBox="1"/>
          <p:nvPr/>
        </p:nvSpPr>
        <p:spPr>
          <a:xfrm>
            <a:off x="1675989" y="3005938"/>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0,6</a:t>
            </a:r>
          </a:p>
        </p:txBody>
      </p:sp>
      <p:sp>
        <p:nvSpPr>
          <p:cNvPr id="14" name="TextBox 13">
            <a:extLst>
              <a:ext uri="{FF2B5EF4-FFF2-40B4-BE49-F238E27FC236}">
                <a16:creationId xmlns:a16="http://schemas.microsoft.com/office/drawing/2014/main" xmlns="" id="{AF9E7F6B-5A9A-44DD-82D6-CABD20188D80}"/>
              </a:ext>
            </a:extLst>
          </p:cNvPr>
          <p:cNvSpPr txBox="1"/>
          <p:nvPr/>
        </p:nvSpPr>
        <p:spPr>
          <a:xfrm>
            <a:off x="1675989" y="3538971"/>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0,4</a:t>
            </a:r>
          </a:p>
        </p:txBody>
      </p:sp>
      <p:sp>
        <p:nvSpPr>
          <p:cNvPr id="15" name="TextBox 14">
            <a:extLst>
              <a:ext uri="{FF2B5EF4-FFF2-40B4-BE49-F238E27FC236}">
                <a16:creationId xmlns:a16="http://schemas.microsoft.com/office/drawing/2014/main" xmlns="" id="{E1981F9C-A842-4E55-B92F-AE4B11BB1B49}"/>
              </a:ext>
            </a:extLst>
          </p:cNvPr>
          <p:cNvSpPr txBox="1"/>
          <p:nvPr/>
        </p:nvSpPr>
        <p:spPr>
          <a:xfrm>
            <a:off x="1675989" y="4056858"/>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0,2</a:t>
            </a:r>
          </a:p>
        </p:txBody>
      </p:sp>
      <p:sp>
        <p:nvSpPr>
          <p:cNvPr id="16" name="TextBox 15">
            <a:extLst>
              <a:ext uri="{FF2B5EF4-FFF2-40B4-BE49-F238E27FC236}">
                <a16:creationId xmlns:a16="http://schemas.microsoft.com/office/drawing/2014/main" xmlns="" id="{29DB25A5-2DF6-4E53-A1EA-9769B9DA7103}"/>
              </a:ext>
            </a:extLst>
          </p:cNvPr>
          <p:cNvSpPr txBox="1"/>
          <p:nvPr/>
        </p:nvSpPr>
        <p:spPr>
          <a:xfrm>
            <a:off x="1825071" y="4591580"/>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cs typeface="Arial" panose="020B0604020202020204" pitchFamily="34" charset="0"/>
              </a:rPr>
              <a:t>0</a:t>
            </a:r>
            <a:endParaRPr kumimoji="0" lang="fr-FR" sz="1400" b="0" i="0" u="none" strike="noStrike" kern="1200" cap="none" spc="0" normalizeH="0" baseline="0" noProof="0" dirty="0">
              <a:ln>
                <a:noFill/>
              </a:ln>
              <a:solidFill>
                <a:srgbClr val="4D4D4D"/>
              </a:solidFill>
              <a:effectLst/>
              <a:uLnTx/>
              <a:uFillTx/>
              <a:cs typeface="Arial" panose="020B0604020202020204" pitchFamily="34" charset="0"/>
            </a:endParaRPr>
          </a:p>
        </p:txBody>
      </p:sp>
      <p:sp>
        <p:nvSpPr>
          <p:cNvPr id="17" name="Freeform 21">
            <a:extLst>
              <a:ext uri="{FF2B5EF4-FFF2-40B4-BE49-F238E27FC236}">
                <a16:creationId xmlns:a16="http://schemas.microsoft.com/office/drawing/2014/main" xmlns="" id="{1150DA05-8B81-4AD2-BF24-9F55955386E2}"/>
              </a:ext>
            </a:extLst>
          </p:cNvPr>
          <p:cNvSpPr>
            <a:spLocks/>
          </p:cNvSpPr>
          <p:nvPr/>
        </p:nvSpPr>
        <p:spPr bwMode="auto">
          <a:xfrm>
            <a:off x="2101817" y="2119893"/>
            <a:ext cx="5404009" cy="27133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charset="0"/>
            </a:endParaRPr>
          </a:p>
        </p:txBody>
      </p:sp>
      <p:sp>
        <p:nvSpPr>
          <p:cNvPr id="18" name="Line 6">
            <a:extLst>
              <a:ext uri="{FF2B5EF4-FFF2-40B4-BE49-F238E27FC236}">
                <a16:creationId xmlns:a16="http://schemas.microsoft.com/office/drawing/2014/main" xmlns="" id="{0260FD72-62AD-4A0D-B9AA-E5D8F666DFE7}"/>
              </a:ext>
            </a:extLst>
          </p:cNvPr>
          <p:cNvSpPr>
            <a:spLocks noChangeShapeType="1"/>
          </p:cNvSpPr>
          <p:nvPr/>
        </p:nvSpPr>
        <p:spPr bwMode="auto">
          <a:xfrm>
            <a:off x="1991291" y="2119892"/>
            <a:ext cx="110077"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charset="0"/>
            </a:endParaRPr>
          </a:p>
        </p:txBody>
      </p:sp>
      <p:sp>
        <p:nvSpPr>
          <p:cNvPr id="19" name="Line 7">
            <a:extLst>
              <a:ext uri="{FF2B5EF4-FFF2-40B4-BE49-F238E27FC236}">
                <a16:creationId xmlns:a16="http://schemas.microsoft.com/office/drawing/2014/main" xmlns="" id="{25E65642-CE1D-4774-9EC1-06C43ED241EE}"/>
              </a:ext>
            </a:extLst>
          </p:cNvPr>
          <p:cNvSpPr>
            <a:spLocks noChangeShapeType="1"/>
          </p:cNvSpPr>
          <p:nvPr/>
        </p:nvSpPr>
        <p:spPr bwMode="auto">
          <a:xfrm>
            <a:off x="1991291" y="2649852"/>
            <a:ext cx="110077"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charset="0"/>
            </a:endParaRPr>
          </a:p>
        </p:txBody>
      </p:sp>
      <p:sp>
        <p:nvSpPr>
          <p:cNvPr id="20" name="Line 8">
            <a:extLst>
              <a:ext uri="{FF2B5EF4-FFF2-40B4-BE49-F238E27FC236}">
                <a16:creationId xmlns:a16="http://schemas.microsoft.com/office/drawing/2014/main" xmlns="" id="{ADB57A60-BA15-460E-B053-18447CB1CA5F}"/>
              </a:ext>
            </a:extLst>
          </p:cNvPr>
          <p:cNvSpPr>
            <a:spLocks noChangeShapeType="1"/>
          </p:cNvSpPr>
          <p:nvPr/>
        </p:nvSpPr>
        <p:spPr bwMode="auto">
          <a:xfrm>
            <a:off x="1991291" y="3151148"/>
            <a:ext cx="110077"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charset="0"/>
            </a:endParaRPr>
          </a:p>
        </p:txBody>
      </p:sp>
      <p:sp>
        <p:nvSpPr>
          <p:cNvPr id="21" name="Line 9">
            <a:extLst>
              <a:ext uri="{FF2B5EF4-FFF2-40B4-BE49-F238E27FC236}">
                <a16:creationId xmlns:a16="http://schemas.microsoft.com/office/drawing/2014/main" xmlns="" id="{74FEA079-93CF-4E2C-8F45-178D9203FE53}"/>
              </a:ext>
            </a:extLst>
          </p:cNvPr>
          <p:cNvSpPr>
            <a:spLocks noChangeShapeType="1"/>
          </p:cNvSpPr>
          <p:nvPr/>
        </p:nvSpPr>
        <p:spPr bwMode="auto">
          <a:xfrm>
            <a:off x="1991291" y="3684422"/>
            <a:ext cx="110077"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charset="0"/>
            </a:endParaRPr>
          </a:p>
        </p:txBody>
      </p:sp>
      <p:sp>
        <p:nvSpPr>
          <p:cNvPr id="22" name="Line 10">
            <a:extLst>
              <a:ext uri="{FF2B5EF4-FFF2-40B4-BE49-F238E27FC236}">
                <a16:creationId xmlns:a16="http://schemas.microsoft.com/office/drawing/2014/main" xmlns="" id="{AD32BF2C-BE61-445F-9434-7A0C4D32899C}"/>
              </a:ext>
            </a:extLst>
          </p:cNvPr>
          <p:cNvSpPr>
            <a:spLocks noChangeShapeType="1"/>
          </p:cNvSpPr>
          <p:nvPr/>
        </p:nvSpPr>
        <p:spPr bwMode="auto">
          <a:xfrm>
            <a:off x="1991291" y="4202556"/>
            <a:ext cx="110077"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charset="0"/>
            </a:endParaRPr>
          </a:p>
        </p:txBody>
      </p:sp>
      <p:sp>
        <p:nvSpPr>
          <p:cNvPr id="23" name="Line 11">
            <a:extLst>
              <a:ext uri="{FF2B5EF4-FFF2-40B4-BE49-F238E27FC236}">
                <a16:creationId xmlns:a16="http://schemas.microsoft.com/office/drawing/2014/main" xmlns="" id="{E82CD0B1-AE7B-4064-A916-F1BEA039B7E8}"/>
              </a:ext>
            </a:extLst>
          </p:cNvPr>
          <p:cNvSpPr>
            <a:spLocks noChangeShapeType="1"/>
          </p:cNvSpPr>
          <p:nvPr/>
        </p:nvSpPr>
        <p:spPr bwMode="auto">
          <a:xfrm>
            <a:off x="1991291" y="4737525"/>
            <a:ext cx="110077"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charset="0"/>
            </a:endParaRPr>
          </a:p>
        </p:txBody>
      </p:sp>
      <p:sp>
        <p:nvSpPr>
          <p:cNvPr id="24" name="TextBox 23">
            <a:extLst>
              <a:ext uri="{FF2B5EF4-FFF2-40B4-BE49-F238E27FC236}">
                <a16:creationId xmlns:a16="http://schemas.microsoft.com/office/drawing/2014/main" xmlns="" id="{34C23F80-B026-4B0C-BB53-A01D0E26D4DE}"/>
              </a:ext>
            </a:extLst>
          </p:cNvPr>
          <p:cNvSpPr txBox="1"/>
          <p:nvPr/>
        </p:nvSpPr>
        <p:spPr>
          <a:xfrm>
            <a:off x="7235942" y="4858569"/>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32</a:t>
            </a:r>
          </a:p>
        </p:txBody>
      </p:sp>
      <p:sp>
        <p:nvSpPr>
          <p:cNvPr id="25" name="Line 21">
            <a:extLst>
              <a:ext uri="{FF2B5EF4-FFF2-40B4-BE49-F238E27FC236}">
                <a16:creationId xmlns:a16="http://schemas.microsoft.com/office/drawing/2014/main" xmlns="" id="{B64ACCB1-9240-4E85-A0C8-408850D8DCD1}"/>
              </a:ext>
            </a:extLst>
          </p:cNvPr>
          <p:cNvSpPr>
            <a:spLocks noChangeShapeType="1"/>
          </p:cNvSpPr>
          <p:nvPr/>
        </p:nvSpPr>
        <p:spPr bwMode="auto">
          <a:xfrm>
            <a:off x="7367959"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26" name="TextBox 25">
            <a:extLst>
              <a:ext uri="{FF2B5EF4-FFF2-40B4-BE49-F238E27FC236}">
                <a16:creationId xmlns:a16="http://schemas.microsoft.com/office/drawing/2014/main" xmlns="" id="{4236FC96-DB95-4802-BC59-2A6068F4FDE1}"/>
              </a:ext>
            </a:extLst>
          </p:cNvPr>
          <p:cNvSpPr txBox="1"/>
          <p:nvPr/>
        </p:nvSpPr>
        <p:spPr>
          <a:xfrm>
            <a:off x="6968541" y="4858569"/>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30</a:t>
            </a:r>
          </a:p>
        </p:txBody>
      </p:sp>
      <p:sp>
        <p:nvSpPr>
          <p:cNvPr id="27" name="Line 21">
            <a:extLst>
              <a:ext uri="{FF2B5EF4-FFF2-40B4-BE49-F238E27FC236}">
                <a16:creationId xmlns:a16="http://schemas.microsoft.com/office/drawing/2014/main" xmlns="" id="{DFCA6022-7E42-4507-9B46-FC587A351758}"/>
              </a:ext>
            </a:extLst>
          </p:cNvPr>
          <p:cNvSpPr>
            <a:spLocks noChangeShapeType="1"/>
          </p:cNvSpPr>
          <p:nvPr/>
        </p:nvSpPr>
        <p:spPr bwMode="auto">
          <a:xfrm>
            <a:off x="7100558"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28" name="TextBox 27">
            <a:extLst>
              <a:ext uri="{FF2B5EF4-FFF2-40B4-BE49-F238E27FC236}">
                <a16:creationId xmlns:a16="http://schemas.microsoft.com/office/drawing/2014/main" xmlns="" id="{F94495EB-5ED8-4A85-88C9-358D9FD859BF}"/>
              </a:ext>
            </a:extLst>
          </p:cNvPr>
          <p:cNvSpPr txBox="1"/>
          <p:nvPr/>
        </p:nvSpPr>
        <p:spPr>
          <a:xfrm>
            <a:off x="6689743" y="4858569"/>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28</a:t>
            </a:r>
          </a:p>
        </p:txBody>
      </p:sp>
      <p:sp>
        <p:nvSpPr>
          <p:cNvPr id="29" name="Line 21">
            <a:extLst>
              <a:ext uri="{FF2B5EF4-FFF2-40B4-BE49-F238E27FC236}">
                <a16:creationId xmlns:a16="http://schemas.microsoft.com/office/drawing/2014/main" xmlns="" id="{5BCBD6D0-A5A6-4303-BC52-38B2A1071A72}"/>
              </a:ext>
            </a:extLst>
          </p:cNvPr>
          <p:cNvSpPr>
            <a:spLocks noChangeShapeType="1"/>
          </p:cNvSpPr>
          <p:nvPr/>
        </p:nvSpPr>
        <p:spPr bwMode="auto">
          <a:xfrm>
            <a:off x="6821760"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30" name="TextBox 29">
            <a:extLst>
              <a:ext uri="{FF2B5EF4-FFF2-40B4-BE49-F238E27FC236}">
                <a16:creationId xmlns:a16="http://schemas.microsoft.com/office/drawing/2014/main" xmlns="" id="{DEC67CF3-3767-45DF-8693-6C6EBBFF913C}"/>
              </a:ext>
            </a:extLst>
          </p:cNvPr>
          <p:cNvSpPr txBox="1"/>
          <p:nvPr/>
        </p:nvSpPr>
        <p:spPr>
          <a:xfrm>
            <a:off x="6422342" y="4858569"/>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26</a:t>
            </a:r>
          </a:p>
        </p:txBody>
      </p:sp>
      <p:sp>
        <p:nvSpPr>
          <p:cNvPr id="31" name="Line 21">
            <a:extLst>
              <a:ext uri="{FF2B5EF4-FFF2-40B4-BE49-F238E27FC236}">
                <a16:creationId xmlns:a16="http://schemas.microsoft.com/office/drawing/2014/main" xmlns="" id="{C6775B67-9AE7-4B5E-8229-16D6646CEBFD}"/>
              </a:ext>
            </a:extLst>
          </p:cNvPr>
          <p:cNvSpPr>
            <a:spLocks noChangeShapeType="1"/>
          </p:cNvSpPr>
          <p:nvPr/>
        </p:nvSpPr>
        <p:spPr bwMode="auto">
          <a:xfrm>
            <a:off x="6554359"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32" name="TextBox 31">
            <a:extLst>
              <a:ext uri="{FF2B5EF4-FFF2-40B4-BE49-F238E27FC236}">
                <a16:creationId xmlns:a16="http://schemas.microsoft.com/office/drawing/2014/main" xmlns="" id="{912B78C8-064B-4B06-BE24-EA2239A69869}"/>
              </a:ext>
            </a:extLst>
          </p:cNvPr>
          <p:cNvSpPr txBox="1"/>
          <p:nvPr/>
        </p:nvSpPr>
        <p:spPr>
          <a:xfrm>
            <a:off x="6118144" y="4858569"/>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24</a:t>
            </a:r>
          </a:p>
        </p:txBody>
      </p:sp>
      <p:sp>
        <p:nvSpPr>
          <p:cNvPr id="33" name="Line 21">
            <a:extLst>
              <a:ext uri="{FF2B5EF4-FFF2-40B4-BE49-F238E27FC236}">
                <a16:creationId xmlns:a16="http://schemas.microsoft.com/office/drawing/2014/main" xmlns="" id="{2B8816BB-7737-42A8-B5F5-31AE4A98394C}"/>
              </a:ext>
            </a:extLst>
          </p:cNvPr>
          <p:cNvSpPr>
            <a:spLocks noChangeShapeType="1"/>
          </p:cNvSpPr>
          <p:nvPr/>
        </p:nvSpPr>
        <p:spPr bwMode="auto">
          <a:xfrm>
            <a:off x="6250161"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34" name="TextBox 33">
            <a:extLst>
              <a:ext uri="{FF2B5EF4-FFF2-40B4-BE49-F238E27FC236}">
                <a16:creationId xmlns:a16="http://schemas.microsoft.com/office/drawing/2014/main" xmlns="" id="{BAAA6048-496E-4098-880B-E377A056E7DC}"/>
              </a:ext>
            </a:extLst>
          </p:cNvPr>
          <p:cNvSpPr txBox="1"/>
          <p:nvPr/>
        </p:nvSpPr>
        <p:spPr>
          <a:xfrm>
            <a:off x="5835503" y="4858569"/>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22</a:t>
            </a:r>
          </a:p>
        </p:txBody>
      </p:sp>
      <p:sp>
        <p:nvSpPr>
          <p:cNvPr id="35" name="Line 21">
            <a:extLst>
              <a:ext uri="{FF2B5EF4-FFF2-40B4-BE49-F238E27FC236}">
                <a16:creationId xmlns:a16="http://schemas.microsoft.com/office/drawing/2014/main" xmlns="" id="{62081190-62E0-405D-95EF-2B642F44528A}"/>
              </a:ext>
            </a:extLst>
          </p:cNvPr>
          <p:cNvSpPr>
            <a:spLocks noChangeShapeType="1"/>
          </p:cNvSpPr>
          <p:nvPr/>
        </p:nvSpPr>
        <p:spPr bwMode="auto">
          <a:xfrm>
            <a:off x="5967520"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grpSp>
        <p:nvGrpSpPr>
          <p:cNvPr id="36" name="Group 35">
            <a:extLst>
              <a:ext uri="{FF2B5EF4-FFF2-40B4-BE49-F238E27FC236}">
                <a16:creationId xmlns:a16="http://schemas.microsoft.com/office/drawing/2014/main" xmlns="" id="{CB6E3381-9301-4D5B-9DD7-378A0DCC4E1E}"/>
              </a:ext>
            </a:extLst>
          </p:cNvPr>
          <p:cNvGrpSpPr/>
          <p:nvPr/>
        </p:nvGrpSpPr>
        <p:grpSpPr>
          <a:xfrm>
            <a:off x="1158161" y="5344849"/>
            <a:ext cx="6275793" cy="295841"/>
            <a:chOff x="1204817" y="5305774"/>
            <a:chExt cx="6275793" cy="295841"/>
          </a:xfrm>
        </p:grpSpPr>
        <p:sp>
          <p:nvSpPr>
            <p:cNvPr id="37" name="TextBox 36">
              <a:extLst>
                <a:ext uri="{FF2B5EF4-FFF2-40B4-BE49-F238E27FC236}">
                  <a16:creationId xmlns:a16="http://schemas.microsoft.com/office/drawing/2014/main" xmlns="" id="{C0458EFA-B2DF-4D4A-B1E9-24DA53445EC6}"/>
                </a:ext>
              </a:extLst>
            </p:cNvPr>
            <p:cNvSpPr txBox="1"/>
            <p:nvPr/>
          </p:nvSpPr>
          <p:spPr>
            <a:xfrm>
              <a:off x="1204817" y="5305774"/>
              <a:ext cx="92870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Surufatinib</a:t>
              </a:r>
            </a:p>
          </p:txBody>
        </p:sp>
        <p:sp>
          <p:nvSpPr>
            <p:cNvPr id="38" name="TextBox 37">
              <a:extLst>
                <a:ext uri="{FF2B5EF4-FFF2-40B4-BE49-F238E27FC236}">
                  <a16:creationId xmlns:a16="http://schemas.microsoft.com/office/drawing/2014/main" xmlns="" id="{448B9C03-899F-40FC-8DB8-B427D9DDC00B}"/>
                </a:ext>
              </a:extLst>
            </p:cNvPr>
            <p:cNvSpPr txBox="1"/>
            <p:nvPr/>
          </p:nvSpPr>
          <p:spPr>
            <a:xfrm>
              <a:off x="5637814"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7</a:t>
              </a:r>
            </a:p>
          </p:txBody>
        </p:sp>
        <p:sp>
          <p:nvSpPr>
            <p:cNvPr id="39" name="TextBox 38">
              <a:extLst>
                <a:ext uri="{FF2B5EF4-FFF2-40B4-BE49-F238E27FC236}">
                  <a16:creationId xmlns:a16="http://schemas.microsoft.com/office/drawing/2014/main" xmlns="" id="{3084FFFC-CFC9-46B9-8FB7-B4D24B3AC21B}"/>
                </a:ext>
              </a:extLst>
            </p:cNvPr>
            <p:cNvSpPr txBox="1"/>
            <p:nvPr/>
          </p:nvSpPr>
          <p:spPr>
            <a:xfrm>
              <a:off x="7407842" y="5313468"/>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endParaRPr>
            </a:p>
          </p:txBody>
        </p:sp>
        <p:sp>
          <p:nvSpPr>
            <p:cNvPr id="40" name="TextBox 39">
              <a:extLst>
                <a:ext uri="{FF2B5EF4-FFF2-40B4-BE49-F238E27FC236}">
                  <a16:creationId xmlns:a16="http://schemas.microsoft.com/office/drawing/2014/main" xmlns="" id="{8BACBA47-3E54-4714-8AB3-437E47B77FC5}"/>
                </a:ext>
              </a:extLst>
            </p:cNvPr>
            <p:cNvSpPr txBox="1"/>
            <p:nvPr/>
          </p:nvSpPr>
          <p:spPr>
            <a:xfrm>
              <a:off x="7090780"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2</a:t>
              </a:r>
            </a:p>
          </p:txBody>
        </p:sp>
        <p:sp>
          <p:nvSpPr>
            <p:cNvPr id="41" name="TextBox 40">
              <a:extLst>
                <a:ext uri="{FF2B5EF4-FFF2-40B4-BE49-F238E27FC236}">
                  <a16:creationId xmlns:a16="http://schemas.microsoft.com/office/drawing/2014/main" xmlns="" id="{BA5EBD67-62C4-4B36-984E-EAAE10F09B57}"/>
                </a:ext>
              </a:extLst>
            </p:cNvPr>
            <p:cNvSpPr txBox="1"/>
            <p:nvPr/>
          </p:nvSpPr>
          <p:spPr>
            <a:xfrm>
              <a:off x="6811982"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2</a:t>
              </a:r>
            </a:p>
          </p:txBody>
        </p:sp>
        <p:sp>
          <p:nvSpPr>
            <p:cNvPr id="42" name="TextBox 41">
              <a:extLst>
                <a:ext uri="{FF2B5EF4-FFF2-40B4-BE49-F238E27FC236}">
                  <a16:creationId xmlns:a16="http://schemas.microsoft.com/office/drawing/2014/main" xmlns="" id="{03B5AD41-0ECF-4227-8B7E-289749DBF23B}"/>
                </a:ext>
              </a:extLst>
            </p:cNvPr>
            <p:cNvSpPr txBox="1"/>
            <p:nvPr/>
          </p:nvSpPr>
          <p:spPr>
            <a:xfrm>
              <a:off x="6544581"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3</a:t>
              </a:r>
            </a:p>
          </p:txBody>
        </p:sp>
        <p:sp>
          <p:nvSpPr>
            <p:cNvPr id="43" name="TextBox 42">
              <a:extLst>
                <a:ext uri="{FF2B5EF4-FFF2-40B4-BE49-F238E27FC236}">
                  <a16:creationId xmlns:a16="http://schemas.microsoft.com/office/drawing/2014/main" xmlns="" id="{909F73FE-B680-4D48-B662-BC4668FA157B}"/>
                </a:ext>
              </a:extLst>
            </p:cNvPr>
            <p:cNvSpPr txBox="1"/>
            <p:nvPr/>
          </p:nvSpPr>
          <p:spPr>
            <a:xfrm>
              <a:off x="6240383"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4</a:t>
              </a:r>
            </a:p>
          </p:txBody>
        </p:sp>
        <p:sp>
          <p:nvSpPr>
            <p:cNvPr id="44" name="TextBox 43">
              <a:extLst>
                <a:ext uri="{FF2B5EF4-FFF2-40B4-BE49-F238E27FC236}">
                  <a16:creationId xmlns:a16="http://schemas.microsoft.com/office/drawing/2014/main" xmlns="" id="{A34D0F2C-AE83-4F3C-91D9-2AA3B78FD1C5}"/>
                </a:ext>
              </a:extLst>
            </p:cNvPr>
            <p:cNvSpPr txBox="1"/>
            <p:nvPr/>
          </p:nvSpPr>
          <p:spPr>
            <a:xfrm>
              <a:off x="5957742"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7</a:t>
              </a:r>
            </a:p>
          </p:txBody>
        </p:sp>
        <p:sp>
          <p:nvSpPr>
            <p:cNvPr id="45" name="TextBox 44">
              <a:extLst>
                <a:ext uri="{FF2B5EF4-FFF2-40B4-BE49-F238E27FC236}">
                  <a16:creationId xmlns:a16="http://schemas.microsoft.com/office/drawing/2014/main" xmlns="" id="{436529AB-AD0F-4117-BC5A-851F642C9B48}"/>
                </a:ext>
              </a:extLst>
            </p:cNvPr>
            <p:cNvSpPr txBox="1"/>
            <p:nvPr/>
          </p:nvSpPr>
          <p:spPr>
            <a:xfrm>
              <a:off x="5343174" y="531346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8</a:t>
              </a:r>
            </a:p>
          </p:txBody>
        </p:sp>
        <p:sp>
          <p:nvSpPr>
            <p:cNvPr id="46" name="TextBox 45">
              <a:extLst>
                <a:ext uri="{FF2B5EF4-FFF2-40B4-BE49-F238E27FC236}">
                  <a16:creationId xmlns:a16="http://schemas.microsoft.com/office/drawing/2014/main" xmlns="" id="{2FDF8F5B-639E-482E-9D17-4832A4AA6F2B}"/>
                </a:ext>
              </a:extLst>
            </p:cNvPr>
            <p:cNvSpPr txBox="1"/>
            <p:nvPr/>
          </p:nvSpPr>
          <p:spPr>
            <a:xfrm>
              <a:off x="4988681"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13</a:t>
              </a:r>
            </a:p>
          </p:txBody>
        </p:sp>
        <p:sp>
          <p:nvSpPr>
            <p:cNvPr id="47" name="TextBox 46">
              <a:extLst>
                <a:ext uri="{FF2B5EF4-FFF2-40B4-BE49-F238E27FC236}">
                  <a16:creationId xmlns:a16="http://schemas.microsoft.com/office/drawing/2014/main" xmlns="" id="{E784361A-9914-4FE7-B903-ADD09F4EAB5F}"/>
                </a:ext>
              </a:extLst>
            </p:cNvPr>
            <p:cNvSpPr txBox="1"/>
            <p:nvPr/>
          </p:nvSpPr>
          <p:spPr>
            <a:xfrm>
              <a:off x="4658481"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B60D27"/>
                  </a:solidFill>
                  <a:cs typeface="Arial" panose="020B0604020202020204" pitchFamily="34" charset="0"/>
                </a:rPr>
                <a:t>1</a:t>
              </a:r>
              <a:r>
                <a:rPr kumimoji="0" lang="fr-FR" sz="1400" b="0" i="0" u="none" strike="noStrike" kern="1200" cap="none" spc="0" normalizeH="0" baseline="0" noProof="0" dirty="0">
                  <a:ln>
                    <a:noFill/>
                  </a:ln>
                  <a:solidFill>
                    <a:srgbClr val="B60D27"/>
                  </a:solidFill>
                  <a:effectLst/>
                  <a:uLnTx/>
                  <a:uFillTx/>
                  <a:cs typeface="Arial" panose="020B0604020202020204" pitchFamily="34" charset="0"/>
                </a:rPr>
                <a:t>5</a:t>
              </a:r>
            </a:p>
          </p:txBody>
        </p:sp>
        <p:sp>
          <p:nvSpPr>
            <p:cNvPr id="48" name="TextBox 47">
              <a:extLst>
                <a:ext uri="{FF2B5EF4-FFF2-40B4-BE49-F238E27FC236}">
                  <a16:creationId xmlns:a16="http://schemas.microsoft.com/office/drawing/2014/main" xmlns="" id="{353CED2C-F6DA-49E0-8275-34D2A56E50A4}"/>
                </a:ext>
              </a:extLst>
            </p:cNvPr>
            <p:cNvSpPr txBox="1"/>
            <p:nvPr/>
          </p:nvSpPr>
          <p:spPr>
            <a:xfrm>
              <a:off x="4328281" y="5313468"/>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25</a:t>
              </a:r>
            </a:p>
          </p:txBody>
        </p:sp>
        <p:sp>
          <p:nvSpPr>
            <p:cNvPr id="49" name="TextBox 48">
              <a:extLst>
                <a:ext uri="{FF2B5EF4-FFF2-40B4-BE49-F238E27FC236}">
                  <a16:creationId xmlns:a16="http://schemas.microsoft.com/office/drawing/2014/main" xmlns="" id="{034C00DE-12A2-4E93-8411-5F6CE3FA80EF}"/>
                </a:ext>
              </a:extLst>
            </p:cNvPr>
            <p:cNvSpPr txBox="1"/>
            <p:nvPr/>
          </p:nvSpPr>
          <p:spPr>
            <a:xfrm>
              <a:off x="3998081" y="5313468"/>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37</a:t>
              </a:r>
            </a:p>
          </p:txBody>
        </p:sp>
        <p:sp>
          <p:nvSpPr>
            <p:cNvPr id="50" name="TextBox 49">
              <a:extLst>
                <a:ext uri="{FF2B5EF4-FFF2-40B4-BE49-F238E27FC236}">
                  <a16:creationId xmlns:a16="http://schemas.microsoft.com/office/drawing/2014/main" xmlns="" id="{5A3BE6E4-1523-4F8E-8FA2-361515F5780A}"/>
                </a:ext>
              </a:extLst>
            </p:cNvPr>
            <p:cNvSpPr txBox="1"/>
            <p:nvPr/>
          </p:nvSpPr>
          <p:spPr>
            <a:xfrm>
              <a:off x="3657721" y="5313468"/>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46</a:t>
              </a:r>
            </a:p>
          </p:txBody>
        </p:sp>
        <p:sp>
          <p:nvSpPr>
            <p:cNvPr id="51" name="TextBox 50">
              <a:extLst>
                <a:ext uri="{FF2B5EF4-FFF2-40B4-BE49-F238E27FC236}">
                  <a16:creationId xmlns:a16="http://schemas.microsoft.com/office/drawing/2014/main" xmlns="" id="{1B9F8659-6DD0-42EC-A7BF-3D29DBCC01AE}"/>
                </a:ext>
              </a:extLst>
            </p:cNvPr>
            <p:cNvSpPr txBox="1"/>
            <p:nvPr/>
          </p:nvSpPr>
          <p:spPr>
            <a:xfrm>
              <a:off x="3297041" y="5313468"/>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63</a:t>
              </a:r>
            </a:p>
          </p:txBody>
        </p:sp>
        <p:sp>
          <p:nvSpPr>
            <p:cNvPr id="52" name="TextBox 51">
              <a:extLst>
                <a:ext uri="{FF2B5EF4-FFF2-40B4-BE49-F238E27FC236}">
                  <a16:creationId xmlns:a16="http://schemas.microsoft.com/office/drawing/2014/main" xmlns="" id="{48F7C20C-2455-4109-9A54-8AAB1F0E5DCC}"/>
                </a:ext>
              </a:extLst>
            </p:cNvPr>
            <p:cNvSpPr txBox="1"/>
            <p:nvPr/>
          </p:nvSpPr>
          <p:spPr>
            <a:xfrm>
              <a:off x="2936361" y="5313468"/>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84</a:t>
              </a:r>
            </a:p>
          </p:txBody>
        </p:sp>
        <p:sp>
          <p:nvSpPr>
            <p:cNvPr id="53" name="TextBox 52">
              <a:extLst>
                <a:ext uri="{FF2B5EF4-FFF2-40B4-BE49-F238E27FC236}">
                  <a16:creationId xmlns:a16="http://schemas.microsoft.com/office/drawing/2014/main" xmlns="" id="{F73B24CE-43FE-4356-910C-95BE793F34C0}"/>
                </a:ext>
              </a:extLst>
            </p:cNvPr>
            <p:cNvSpPr txBox="1"/>
            <p:nvPr/>
          </p:nvSpPr>
          <p:spPr>
            <a:xfrm>
              <a:off x="2525988" y="531346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101</a:t>
              </a:r>
            </a:p>
          </p:txBody>
        </p:sp>
        <p:sp>
          <p:nvSpPr>
            <p:cNvPr id="54" name="TextBox 53">
              <a:extLst>
                <a:ext uri="{FF2B5EF4-FFF2-40B4-BE49-F238E27FC236}">
                  <a16:creationId xmlns:a16="http://schemas.microsoft.com/office/drawing/2014/main" xmlns="" id="{9D4C246A-0DBE-43D9-A89A-6FB13EEA77F1}"/>
                </a:ext>
              </a:extLst>
            </p:cNvPr>
            <p:cNvSpPr txBox="1"/>
            <p:nvPr/>
          </p:nvSpPr>
          <p:spPr>
            <a:xfrm>
              <a:off x="2165308" y="531346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129</a:t>
              </a:r>
            </a:p>
          </p:txBody>
        </p:sp>
      </p:grpSp>
      <p:grpSp>
        <p:nvGrpSpPr>
          <p:cNvPr id="55" name="Group 54">
            <a:extLst>
              <a:ext uri="{FF2B5EF4-FFF2-40B4-BE49-F238E27FC236}">
                <a16:creationId xmlns:a16="http://schemas.microsoft.com/office/drawing/2014/main" xmlns="" id="{4CD775A0-408B-4A10-A13D-8D9E6CC4D207}"/>
              </a:ext>
            </a:extLst>
          </p:cNvPr>
          <p:cNvGrpSpPr/>
          <p:nvPr/>
        </p:nvGrpSpPr>
        <p:grpSpPr>
          <a:xfrm>
            <a:off x="545119" y="5625941"/>
            <a:ext cx="5218129" cy="295841"/>
            <a:chOff x="591775" y="5678306"/>
            <a:chExt cx="5218129" cy="295841"/>
          </a:xfrm>
        </p:grpSpPr>
        <p:sp>
          <p:nvSpPr>
            <p:cNvPr id="56" name="TextBox 55">
              <a:extLst>
                <a:ext uri="{FF2B5EF4-FFF2-40B4-BE49-F238E27FC236}">
                  <a16:creationId xmlns:a16="http://schemas.microsoft.com/office/drawing/2014/main" xmlns="" id="{EDDB2CF3-2C1D-4995-A8D2-DCFAA3E0D97F}"/>
                </a:ext>
              </a:extLst>
            </p:cNvPr>
            <p:cNvSpPr txBox="1"/>
            <p:nvPr/>
          </p:nvSpPr>
          <p:spPr>
            <a:xfrm>
              <a:off x="591775" y="5678306"/>
              <a:ext cx="1531464" cy="288147"/>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400" dirty="0">
                  <a:solidFill>
                    <a:srgbClr val="B2C0EC"/>
                  </a:solidFill>
                  <a:cs typeface="Arial" panose="020B0604020202020204" pitchFamily="34" charset="0"/>
                </a:rPr>
                <a:t>Placebo</a:t>
              </a:r>
              <a:endParaRPr kumimoji="0" lang="fr-FR" sz="1400" b="0" i="0" u="none" strike="noStrike" kern="1200" cap="none" spc="0" normalizeH="0" baseline="0" noProof="0" dirty="0">
                <a:ln>
                  <a:noFill/>
                </a:ln>
                <a:solidFill>
                  <a:srgbClr val="B2C0EC"/>
                </a:solidFill>
                <a:effectLst/>
                <a:uLnTx/>
                <a:uFillTx/>
                <a:cs typeface="Arial" panose="020B0604020202020204" pitchFamily="34" charset="0"/>
              </a:endParaRPr>
            </a:p>
          </p:txBody>
        </p:sp>
        <p:sp>
          <p:nvSpPr>
            <p:cNvPr id="57" name="TextBox 56">
              <a:extLst>
                <a:ext uri="{FF2B5EF4-FFF2-40B4-BE49-F238E27FC236}">
                  <a16:creationId xmlns:a16="http://schemas.microsoft.com/office/drawing/2014/main" xmlns="" id="{63459A4D-5D84-47AE-9F2C-14E276CA68B0}"/>
                </a:ext>
              </a:extLst>
            </p:cNvPr>
            <p:cNvSpPr txBox="1"/>
            <p:nvPr/>
          </p:nvSpPr>
          <p:spPr>
            <a:xfrm>
              <a:off x="563781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ea typeface="+mn-ea"/>
                  <a:cs typeface="Arial" panose="020B0604020202020204" pitchFamily="34" charset="0"/>
                </a:rPr>
                <a:t>0</a:t>
              </a:r>
            </a:p>
          </p:txBody>
        </p:sp>
        <p:sp>
          <p:nvSpPr>
            <p:cNvPr id="58" name="TextBox 57">
              <a:extLst>
                <a:ext uri="{FF2B5EF4-FFF2-40B4-BE49-F238E27FC236}">
                  <a16:creationId xmlns:a16="http://schemas.microsoft.com/office/drawing/2014/main" xmlns="" id="{BB5AA4BA-FD2B-4902-B27D-F08D3BEB3D61}"/>
                </a:ext>
              </a:extLst>
            </p:cNvPr>
            <p:cNvSpPr txBox="1"/>
            <p:nvPr/>
          </p:nvSpPr>
          <p:spPr>
            <a:xfrm>
              <a:off x="53431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ea typeface="+mn-ea"/>
                  <a:cs typeface="Arial" panose="020B0604020202020204" pitchFamily="34" charset="0"/>
                </a:rPr>
                <a:t>1</a:t>
              </a:r>
            </a:p>
          </p:txBody>
        </p:sp>
        <p:sp>
          <p:nvSpPr>
            <p:cNvPr id="59" name="TextBox 58">
              <a:extLst>
                <a:ext uri="{FF2B5EF4-FFF2-40B4-BE49-F238E27FC236}">
                  <a16:creationId xmlns:a16="http://schemas.microsoft.com/office/drawing/2014/main" xmlns="" id="{56DD792E-036A-4592-882D-1F800B8A508B}"/>
                </a:ext>
              </a:extLst>
            </p:cNvPr>
            <p:cNvSpPr txBox="1"/>
            <p:nvPr/>
          </p:nvSpPr>
          <p:spPr>
            <a:xfrm>
              <a:off x="50383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ea typeface="+mn-ea"/>
                  <a:cs typeface="Arial" panose="020B0604020202020204" pitchFamily="34" charset="0"/>
                </a:rPr>
                <a:t>4</a:t>
              </a:r>
            </a:p>
          </p:txBody>
        </p:sp>
        <p:sp>
          <p:nvSpPr>
            <p:cNvPr id="60" name="TextBox 59">
              <a:extLst>
                <a:ext uri="{FF2B5EF4-FFF2-40B4-BE49-F238E27FC236}">
                  <a16:creationId xmlns:a16="http://schemas.microsoft.com/office/drawing/2014/main" xmlns="" id="{D93AAA6E-C53A-4EAB-A23D-9F9508A073DE}"/>
                </a:ext>
              </a:extLst>
            </p:cNvPr>
            <p:cNvSpPr txBox="1"/>
            <p:nvPr/>
          </p:nvSpPr>
          <p:spPr>
            <a:xfrm>
              <a:off x="47081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ea typeface="+mn-ea"/>
                  <a:cs typeface="Arial" panose="020B0604020202020204" pitchFamily="34" charset="0"/>
                </a:rPr>
                <a:t>4</a:t>
              </a:r>
            </a:p>
          </p:txBody>
        </p:sp>
        <p:sp>
          <p:nvSpPr>
            <p:cNvPr id="61" name="TextBox 60">
              <a:extLst>
                <a:ext uri="{FF2B5EF4-FFF2-40B4-BE49-F238E27FC236}">
                  <a16:creationId xmlns:a16="http://schemas.microsoft.com/office/drawing/2014/main" xmlns="" id="{177BC666-2C10-4E2D-8471-CF2641CE158A}"/>
                </a:ext>
              </a:extLst>
            </p:cNvPr>
            <p:cNvSpPr txBox="1"/>
            <p:nvPr/>
          </p:nvSpPr>
          <p:spPr>
            <a:xfrm>
              <a:off x="43779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ea typeface="+mn-ea"/>
                  <a:cs typeface="Arial" panose="020B0604020202020204" pitchFamily="34" charset="0"/>
                </a:rPr>
                <a:t>6</a:t>
              </a:r>
            </a:p>
          </p:txBody>
        </p:sp>
        <p:sp>
          <p:nvSpPr>
            <p:cNvPr id="62" name="TextBox 61">
              <a:extLst>
                <a:ext uri="{FF2B5EF4-FFF2-40B4-BE49-F238E27FC236}">
                  <a16:creationId xmlns:a16="http://schemas.microsoft.com/office/drawing/2014/main" xmlns="" id="{EC71ACF6-2CCE-428C-AC58-E4B7A62DA4D5}"/>
                </a:ext>
              </a:extLst>
            </p:cNvPr>
            <p:cNvSpPr txBox="1"/>
            <p:nvPr/>
          </p:nvSpPr>
          <p:spPr>
            <a:xfrm>
              <a:off x="40477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ea typeface="+mn-ea"/>
                  <a:cs typeface="Arial" panose="020B0604020202020204" pitchFamily="34" charset="0"/>
                </a:rPr>
                <a:t>6</a:t>
              </a:r>
            </a:p>
          </p:txBody>
        </p:sp>
        <p:sp>
          <p:nvSpPr>
            <p:cNvPr id="63" name="TextBox 62">
              <a:extLst>
                <a:ext uri="{FF2B5EF4-FFF2-40B4-BE49-F238E27FC236}">
                  <a16:creationId xmlns:a16="http://schemas.microsoft.com/office/drawing/2014/main" xmlns="" id="{E0DF820C-1B9F-44D3-933E-584E03F2B698}"/>
                </a:ext>
              </a:extLst>
            </p:cNvPr>
            <p:cNvSpPr txBox="1"/>
            <p:nvPr/>
          </p:nvSpPr>
          <p:spPr>
            <a:xfrm>
              <a:off x="3657721" y="5686000"/>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ea typeface="+mn-ea"/>
                  <a:cs typeface="Arial" panose="020B0604020202020204" pitchFamily="34" charset="0"/>
                </a:rPr>
                <a:t>10</a:t>
              </a:r>
            </a:p>
          </p:txBody>
        </p:sp>
        <p:sp>
          <p:nvSpPr>
            <p:cNvPr id="64" name="TextBox 63">
              <a:extLst>
                <a:ext uri="{FF2B5EF4-FFF2-40B4-BE49-F238E27FC236}">
                  <a16:creationId xmlns:a16="http://schemas.microsoft.com/office/drawing/2014/main" xmlns="" id="{BD6A5BF8-8303-4DE5-8E75-9976D6F3D150}"/>
                </a:ext>
              </a:extLst>
            </p:cNvPr>
            <p:cNvSpPr txBox="1"/>
            <p:nvPr/>
          </p:nvSpPr>
          <p:spPr>
            <a:xfrm>
              <a:off x="3297041" y="5686000"/>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ea typeface="+mn-ea"/>
                  <a:cs typeface="Arial" panose="020B0604020202020204" pitchFamily="34" charset="0"/>
                </a:rPr>
                <a:t>16</a:t>
              </a:r>
            </a:p>
          </p:txBody>
        </p:sp>
        <p:sp>
          <p:nvSpPr>
            <p:cNvPr id="65" name="TextBox 64">
              <a:extLst>
                <a:ext uri="{FF2B5EF4-FFF2-40B4-BE49-F238E27FC236}">
                  <a16:creationId xmlns:a16="http://schemas.microsoft.com/office/drawing/2014/main" xmlns="" id="{F7D12BD2-3EAA-434B-9556-4FAC82AA1996}"/>
                </a:ext>
              </a:extLst>
            </p:cNvPr>
            <p:cNvSpPr txBox="1"/>
            <p:nvPr/>
          </p:nvSpPr>
          <p:spPr>
            <a:xfrm>
              <a:off x="2936361" y="5686000"/>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ea typeface="+mn-ea"/>
                  <a:cs typeface="Arial" panose="020B0604020202020204" pitchFamily="34" charset="0"/>
                </a:rPr>
                <a:t>25</a:t>
              </a:r>
            </a:p>
          </p:txBody>
        </p:sp>
        <p:sp>
          <p:nvSpPr>
            <p:cNvPr id="66" name="TextBox 65">
              <a:extLst>
                <a:ext uri="{FF2B5EF4-FFF2-40B4-BE49-F238E27FC236}">
                  <a16:creationId xmlns:a16="http://schemas.microsoft.com/office/drawing/2014/main" xmlns="" id="{3871D6CA-4F65-4DF3-A673-C2EBD329777D}"/>
                </a:ext>
              </a:extLst>
            </p:cNvPr>
            <p:cNvSpPr txBox="1"/>
            <p:nvPr/>
          </p:nvSpPr>
          <p:spPr>
            <a:xfrm>
              <a:off x="2575681" y="5686000"/>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ea typeface="+mn-ea"/>
                  <a:cs typeface="Arial" panose="020B0604020202020204" pitchFamily="34" charset="0"/>
                </a:rPr>
                <a:t>45</a:t>
              </a:r>
            </a:p>
          </p:txBody>
        </p:sp>
        <p:sp>
          <p:nvSpPr>
            <p:cNvPr id="67" name="TextBox 66">
              <a:extLst>
                <a:ext uri="{FF2B5EF4-FFF2-40B4-BE49-F238E27FC236}">
                  <a16:creationId xmlns:a16="http://schemas.microsoft.com/office/drawing/2014/main" xmlns="" id="{44C2E77D-522D-4F8E-9A53-C06E2D96624B}"/>
                </a:ext>
              </a:extLst>
            </p:cNvPr>
            <p:cNvSpPr txBox="1"/>
            <p:nvPr/>
          </p:nvSpPr>
          <p:spPr>
            <a:xfrm>
              <a:off x="2215001" y="5686000"/>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ea typeface="+mn-ea"/>
                  <a:cs typeface="Arial" panose="020B0604020202020204" pitchFamily="34" charset="0"/>
                </a:rPr>
                <a:t>69</a:t>
              </a:r>
            </a:p>
          </p:txBody>
        </p:sp>
      </p:grpSp>
      <p:sp>
        <p:nvSpPr>
          <p:cNvPr id="68" name="Line 21">
            <a:extLst>
              <a:ext uri="{FF2B5EF4-FFF2-40B4-BE49-F238E27FC236}">
                <a16:creationId xmlns:a16="http://schemas.microsoft.com/office/drawing/2014/main" xmlns="" id="{4CEE8CF8-7529-4925-8B93-1E5F93FF1997}"/>
              </a:ext>
            </a:extLst>
          </p:cNvPr>
          <p:cNvSpPr>
            <a:spLocks noChangeShapeType="1"/>
          </p:cNvSpPr>
          <p:nvPr/>
        </p:nvSpPr>
        <p:spPr bwMode="auto">
          <a:xfrm>
            <a:off x="2274472" y="4833399"/>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69" name="TextBox 68">
            <a:extLst>
              <a:ext uri="{FF2B5EF4-FFF2-40B4-BE49-F238E27FC236}">
                <a16:creationId xmlns:a16="http://schemas.microsoft.com/office/drawing/2014/main" xmlns="" id="{A231C415-5ECB-4B89-B4C6-243AAC95E21C}"/>
              </a:ext>
            </a:extLst>
          </p:cNvPr>
          <p:cNvSpPr txBox="1"/>
          <p:nvPr/>
        </p:nvSpPr>
        <p:spPr>
          <a:xfrm>
            <a:off x="1098897" y="5113021"/>
            <a:ext cx="1038115" cy="307777"/>
          </a:xfrm>
          <a:prstGeom prst="rect">
            <a:avLst/>
          </a:prstGeom>
          <a:noFill/>
        </p:spPr>
        <p:txBody>
          <a:bodyPr wrap="square" rtlCol="0">
            <a:spAutoFit/>
          </a:bodyPr>
          <a:lstStyle/>
          <a:p>
            <a:pPr algn="r"/>
            <a:r>
              <a:rPr lang="fr-FR" sz="1400" dirty="0">
                <a:solidFill>
                  <a:srgbClr val="4D4D4D"/>
                </a:solidFill>
              </a:rPr>
              <a:t>N</a:t>
            </a:r>
          </a:p>
        </p:txBody>
      </p:sp>
      <p:sp>
        <p:nvSpPr>
          <p:cNvPr id="70" name="TextBox 69">
            <a:extLst>
              <a:ext uri="{FF2B5EF4-FFF2-40B4-BE49-F238E27FC236}">
                <a16:creationId xmlns:a16="http://schemas.microsoft.com/office/drawing/2014/main" xmlns="" id="{991FA012-EF9B-4212-A88F-C13576073811}"/>
              </a:ext>
            </a:extLst>
          </p:cNvPr>
          <p:cNvSpPr txBox="1"/>
          <p:nvPr/>
        </p:nvSpPr>
        <p:spPr>
          <a:xfrm>
            <a:off x="2190388" y="485856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0</a:t>
            </a:r>
          </a:p>
        </p:txBody>
      </p:sp>
      <p:sp>
        <p:nvSpPr>
          <p:cNvPr id="71" name="Graphic 222">
            <a:extLst>
              <a:ext uri="{FF2B5EF4-FFF2-40B4-BE49-F238E27FC236}">
                <a16:creationId xmlns:a16="http://schemas.microsoft.com/office/drawing/2014/main" xmlns="" id="{6A5F0E1B-DF12-4F53-ABED-3154BEAF08DB}"/>
              </a:ext>
            </a:extLst>
          </p:cNvPr>
          <p:cNvSpPr/>
          <p:nvPr/>
        </p:nvSpPr>
        <p:spPr>
          <a:xfrm>
            <a:off x="2244899" y="2141809"/>
            <a:ext cx="4896000" cy="2448000"/>
          </a:xfrm>
          <a:custGeom>
            <a:avLst/>
            <a:gdLst>
              <a:gd name="connsiteX0" fmla="*/ 8014783 w 8010525"/>
              <a:gd name="connsiteY0" fmla="*/ 4348915 h 4343400"/>
              <a:gd name="connsiteX1" fmla="*/ 7908255 w 8010525"/>
              <a:gd name="connsiteY1" fmla="*/ 4348915 h 4343400"/>
              <a:gd name="connsiteX2" fmla="*/ 7908255 w 8010525"/>
              <a:gd name="connsiteY2" fmla="*/ 4185990 h 4343400"/>
              <a:gd name="connsiteX3" fmla="*/ 6673768 w 8010525"/>
              <a:gd name="connsiteY3" fmla="*/ 4185990 h 4343400"/>
              <a:gd name="connsiteX4" fmla="*/ 6673768 w 8010525"/>
              <a:gd name="connsiteY4" fmla="*/ 3972925 h 4343400"/>
              <a:gd name="connsiteX5" fmla="*/ 5959393 w 8010525"/>
              <a:gd name="connsiteY5" fmla="*/ 3972925 h 4343400"/>
              <a:gd name="connsiteX6" fmla="*/ 5959393 w 8010525"/>
              <a:gd name="connsiteY6" fmla="*/ 3753603 h 4343400"/>
              <a:gd name="connsiteX7" fmla="*/ 5295148 w 8010525"/>
              <a:gd name="connsiteY7" fmla="*/ 3753603 h 4343400"/>
              <a:gd name="connsiteX8" fmla="*/ 5295148 w 8010525"/>
              <a:gd name="connsiteY8" fmla="*/ 3596945 h 4343400"/>
              <a:gd name="connsiteX9" fmla="*/ 4649705 w 8010525"/>
              <a:gd name="connsiteY9" fmla="*/ 3596945 h 4343400"/>
              <a:gd name="connsiteX10" fmla="*/ 4649705 w 8010525"/>
              <a:gd name="connsiteY10" fmla="*/ 3452813 h 4343400"/>
              <a:gd name="connsiteX11" fmla="*/ 4561970 w 8010525"/>
              <a:gd name="connsiteY11" fmla="*/ 3452813 h 4343400"/>
              <a:gd name="connsiteX12" fmla="*/ 4561970 w 8010525"/>
              <a:gd name="connsiteY12" fmla="*/ 3289887 h 4343400"/>
              <a:gd name="connsiteX13" fmla="*/ 3947865 w 8010525"/>
              <a:gd name="connsiteY13" fmla="*/ 3289887 h 4343400"/>
              <a:gd name="connsiteX14" fmla="*/ 3947865 w 8010525"/>
              <a:gd name="connsiteY14" fmla="*/ 3058030 h 4343400"/>
              <a:gd name="connsiteX15" fmla="*/ 3860130 w 8010525"/>
              <a:gd name="connsiteY15" fmla="*/ 3058030 h 4343400"/>
              <a:gd name="connsiteX16" fmla="*/ 3860130 w 8010525"/>
              <a:gd name="connsiteY16" fmla="*/ 2926433 h 4343400"/>
              <a:gd name="connsiteX17" fmla="*/ 3759870 w 8010525"/>
              <a:gd name="connsiteY17" fmla="*/ 2926433 h 4343400"/>
              <a:gd name="connsiteX18" fmla="*/ 3759870 w 8010525"/>
              <a:gd name="connsiteY18" fmla="*/ 2851233 h 4343400"/>
              <a:gd name="connsiteX19" fmla="*/ 3622005 w 8010525"/>
              <a:gd name="connsiteY19" fmla="*/ 2851233 h 4343400"/>
              <a:gd name="connsiteX20" fmla="*/ 3622005 w 8010525"/>
              <a:gd name="connsiteY20" fmla="*/ 2757240 h 4343400"/>
              <a:gd name="connsiteX21" fmla="*/ 3170825 w 8010525"/>
              <a:gd name="connsiteY21" fmla="*/ 2757240 h 4343400"/>
              <a:gd name="connsiteX22" fmla="*/ 3170825 w 8010525"/>
              <a:gd name="connsiteY22" fmla="*/ 2468985 h 4343400"/>
              <a:gd name="connsiteX23" fmla="*/ 2819905 w 8010525"/>
              <a:gd name="connsiteY23" fmla="*/ 2468985 h 4343400"/>
              <a:gd name="connsiteX24" fmla="*/ 2819905 w 8010525"/>
              <a:gd name="connsiteY24" fmla="*/ 2337388 h 4343400"/>
              <a:gd name="connsiteX25" fmla="*/ 2638177 w 8010525"/>
              <a:gd name="connsiteY25" fmla="*/ 2337388 h 4343400"/>
              <a:gd name="connsiteX26" fmla="*/ 2638177 w 8010525"/>
              <a:gd name="connsiteY26" fmla="*/ 2136858 h 4343400"/>
              <a:gd name="connsiteX27" fmla="*/ 2368715 w 8010525"/>
              <a:gd name="connsiteY27" fmla="*/ 2136858 h 4343400"/>
              <a:gd name="connsiteX28" fmla="*/ 2368715 w 8010525"/>
              <a:gd name="connsiteY28" fmla="*/ 1961398 h 4343400"/>
              <a:gd name="connsiteX29" fmla="*/ 2136858 w 8010525"/>
              <a:gd name="connsiteY29" fmla="*/ 1961398 h 4343400"/>
              <a:gd name="connsiteX30" fmla="*/ 2136858 w 8010525"/>
              <a:gd name="connsiteY30" fmla="*/ 1610477 h 4343400"/>
              <a:gd name="connsiteX31" fmla="*/ 2049132 w 8010525"/>
              <a:gd name="connsiteY31" fmla="*/ 1610477 h 4343400"/>
              <a:gd name="connsiteX32" fmla="*/ 2049132 w 8010525"/>
              <a:gd name="connsiteY32" fmla="*/ 1491415 h 4343400"/>
              <a:gd name="connsiteX33" fmla="*/ 1911268 w 8010525"/>
              <a:gd name="connsiteY33" fmla="*/ 1491415 h 4343400"/>
              <a:gd name="connsiteX34" fmla="*/ 1911268 w 8010525"/>
              <a:gd name="connsiteY34" fmla="*/ 1397422 h 4343400"/>
              <a:gd name="connsiteX35" fmla="*/ 1554080 w 8010525"/>
              <a:gd name="connsiteY35" fmla="*/ 1397422 h 4343400"/>
              <a:gd name="connsiteX36" fmla="*/ 1554080 w 8010525"/>
              <a:gd name="connsiteY36" fmla="*/ 921168 h 4343400"/>
              <a:gd name="connsiteX37" fmla="*/ 1228220 w 8010525"/>
              <a:gd name="connsiteY37" fmla="*/ 921168 h 4343400"/>
              <a:gd name="connsiteX38" fmla="*/ 1228220 w 8010525"/>
              <a:gd name="connsiteY38" fmla="*/ 839704 h 4343400"/>
              <a:gd name="connsiteX39" fmla="*/ 1171823 w 8010525"/>
              <a:gd name="connsiteY39" fmla="*/ 839704 h 4343400"/>
              <a:gd name="connsiteX40" fmla="*/ 1171823 w 8010525"/>
              <a:gd name="connsiteY40" fmla="*/ 777040 h 4343400"/>
              <a:gd name="connsiteX41" fmla="*/ 1033967 w 8010525"/>
              <a:gd name="connsiteY41" fmla="*/ 777040 h 4343400"/>
              <a:gd name="connsiteX42" fmla="*/ 1033967 w 8010525"/>
              <a:gd name="connsiteY42" fmla="*/ 551447 h 4343400"/>
              <a:gd name="connsiteX43" fmla="*/ 939967 w 8010525"/>
              <a:gd name="connsiteY43" fmla="*/ 551447 h 4343400"/>
              <a:gd name="connsiteX44" fmla="*/ 939967 w 8010525"/>
              <a:gd name="connsiteY44" fmla="*/ 507583 h 4343400"/>
              <a:gd name="connsiteX45" fmla="*/ 714375 w 8010525"/>
              <a:gd name="connsiteY45" fmla="*/ 507583 h 4343400"/>
              <a:gd name="connsiteX46" fmla="*/ 714375 w 8010525"/>
              <a:gd name="connsiteY46" fmla="*/ 438651 h 4343400"/>
              <a:gd name="connsiteX47" fmla="*/ 563980 w 8010525"/>
              <a:gd name="connsiteY47" fmla="*/ 438651 h 4343400"/>
              <a:gd name="connsiteX48" fmla="*/ 563980 w 8010525"/>
              <a:gd name="connsiteY48" fmla="*/ 263191 h 4343400"/>
              <a:gd name="connsiteX49" fmla="*/ 526382 w 8010525"/>
              <a:gd name="connsiteY49" fmla="*/ 263191 h 4343400"/>
              <a:gd name="connsiteX50" fmla="*/ 526382 w 8010525"/>
              <a:gd name="connsiteY50" fmla="*/ 0 h 4343400"/>
              <a:gd name="connsiteX51" fmla="*/ 0 w 8010525"/>
              <a:gd name="connsiteY51"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10525" h="4343400">
                <a:moveTo>
                  <a:pt x="8014783" y="4348915"/>
                </a:moveTo>
                <a:lnTo>
                  <a:pt x="7908255" y="4348915"/>
                </a:lnTo>
                <a:lnTo>
                  <a:pt x="7908255" y="4185990"/>
                </a:lnTo>
                <a:lnTo>
                  <a:pt x="6673768" y="4185990"/>
                </a:lnTo>
                <a:lnTo>
                  <a:pt x="6673768" y="3972925"/>
                </a:lnTo>
                <a:lnTo>
                  <a:pt x="5959393" y="3972925"/>
                </a:lnTo>
                <a:lnTo>
                  <a:pt x="5959393" y="3753603"/>
                </a:lnTo>
                <a:lnTo>
                  <a:pt x="5295148" y="3753603"/>
                </a:lnTo>
                <a:lnTo>
                  <a:pt x="5295148" y="3596945"/>
                </a:lnTo>
                <a:lnTo>
                  <a:pt x="4649705" y="3596945"/>
                </a:lnTo>
                <a:lnTo>
                  <a:pt x="4649705" y="3452813"/>
                </a:lnTo>
                <a:lnTo>
                  <a:pt x="4561970" y="3452813"/>
                </a:lnTo>
                <a:lnTo>
                  <a:pt x="4561970" y="3289887"/>
                </a:lnTo>
                <a:lnTo>
                  <a:pt x="3947865" y="3289887"/>
                </a:lnTo>
                <a:lnTo>
                  <a:pt x="3947865" y="3058030"/>
                </a:lnTo>
                <a:lnTo>
                  <a:pt x="3860130" y="3058030"/>
                </a:lnTo>
                <a:lnTo>
                  <a:pt x="3860130" y="2926433"/>
                </a:lnTo>
                <a:lnTo>
                  <a:pt x="3759870" y="2926433"/>
                </a:lnTo>
                <a:lnTo>
                  <a:pt x="3759870" y="2851233"/>
                </a:lnTo>
                <a:lnTo>
                  <a:pt x="3622005" y="2851233"/>
                </a:lnTo>
                <a:lnTo>
                  <a:pt x="3622005" y="2757240"/>
                </a:lnTo>
                <a:lnTo>
                  <a:pt x="3170825" y="2757240"/>
                </a:lnTo>
                <a:lnTo>
                  <a:pt x="3170825" y="2468985"/>
                </a:lnTo>
                <a:lnTo>
                  <a:pt x="2819905" y="2468985"/>
                </a:lnTo>
                <a:lnTo>
                  <a:pt x="2819905" y="2337388"/>
                </a:lnTo>
                <a:lnTo>
                  <a:pt x="2638177" y="2337388"/>
                </a:lnTo>
                <a:lnTo>
                  <a:pt x="2638177" y="2136858"/>
                </a:lnTo>
                <a:lnTo>
                  <a:pt x="2368715" y="2136858"/>
                </a:lnTo>
                <a:lnTo>
                  <a:pt x="2368715" y="1961398"/>
                </a:lnTo>
                <a:lnTo>
                  <a:pt x="2136858" y="1961398"/>
                </a:lnTo>
                <a:lnTo>
                  <a:pt x="2136858" y="1610477"/>
                </a:lnTo>
                <a:lnTo>
                  <a:pt x="2049132" y="1610477"/>
                </a:lnTo>
                <a:lnTo>
                  <a:pt x="2049132" y="1491415"/>
                </a:lnTo>
                <a:lnTo>
                  <a:pt x="1911268" y="1491415"/>
                </a:lnTo>
                <a:lnTo>
                  <a:pt x="1911268" y="1397422"/>
                </a:lnTo>
                <a:lnTo>
                  <a:pt x="1554080" y="1397422"/>
                </a:lnTo>
                <a:lnTo>
                  <a:pt x="1554080" y="921168"/>
                </a:lnTo>
                <a:lnTo>
                  <a:pt x="1228220" y="921168"/>
                </a:lnTo>
                <a:lnTo>
                  <a:pt x="1228220" y="839704"/>
                </a:lnTo>
                <a:lnTo>
                  <a:pt x="1171823" y="839704"/>
                </a:lnTo>
                <a:lnTo>
                  <a:pt x="1171823" y="777040"/>
                </a:lnTo>
                <a:lnTo>
                  <a:pt x="1033967" y="777040"/>
                </a:lnTo>
                <a:lnTo>
                  <a:pt x="1033967" y="551447"/>
                </a:lnTo>
                <a:lnTo>
                  <a:pt x="939967" y="551447"/>
                </a:lnTo>
                <a:lnTo>
                  <a:pt x="939967" y="507583"/>
                </a:lnTo>
                <a:lnTo>
                  <a:pt x="714375" y="507583"/>
                </a:lnTo>
                <a:lnTo>
                  <a:pt x="714375" y="438651"/>
                </a:lnTo>
                <a:lnTo>
                  <a:pt x="563980" y="438651"/>
                </a:lnTo>
                <a:lnTo>
                  <a:pt x="563980" y="263191"/>
                </a:lnTo>
                <a:lnTo>
                  <a:pt x="526382" y="263191"/>
                </a:lnTo>
                <a:lnTo>
                  <a:pt x="526382" y="0"/>
                </a:lnTo>
                <a:lnTo>
                  <a:pt x="0" y="0"/>
                </a:lnTo>
              </a:path>
            </a:pathLst>
          </a:custGeom>
          <a:noFill/>
          <a:ln w="25400" cap="flat">
            <a:solidFill>
              <a:srgbClr val="C00000"/>
            </a:solidFill>
            <a:prstDash val="solid"/>
            <a:miter/>
          </a:ln>
        </p:spPr>
        <p:txBody>
          <a:bodyPr rtlCol="0" anchor="ctr"/>
          <a:lstStyle/>
          <a:p>
            <a:endParaRPr lang="fr-FR" dirty="0"/>
          </a:p>
        </p:txBody>
      </p:sp>
      <p:grpSp>
        <p:nvGrpSpPr>
          <p:cNvPr id="72" name="Group 71">
            <a:extLst>
              <a:ext uri="{FF2B5EF4-FFF2-40B4-BE49-F238E27FC236}">
                <a16:creationId xmlns:a16="http://schemas.microsoft.com/office/drawing/2014/main" xmlns="" id="{7E295CAD-0569-420E-90DB-BB9CBDA61542}"/>
              </a:ext>
            </a:extLst>
          </p:cNvPr>
          <p:cNvGrpSpPr/>
          <p:nvPr/>
        </p:nvGrpSpPr>
        <p:grpSpPr>
          <a:xfrm>
            <a:off x="2208450" y="2107410"/>
            <a:ext cx="4967345" cy="2532043"/>
            <a:chOff x="2255106" y="2068335"/>
            <a:chExt cx="4967345" cy="2532043"/>
          </a:xfrm>
        </p:grpSpPr>
        <p:sp>
          <p:nvSpPr>
            <p:cNvPr id="73" name="Oval 72">
              <a:extLst>
                <a:ext uri="{FF2B5EF4-FFF2-40B4-BE49-F238E27FC236}">
                  <a16:creationId xmlns:a16="http://schemas.microsoft.com/office/drawing/2014/main" xmlns="" id="{FDD519B5-84E5-4BC3-9DA7-ABFC0BCA3F71}"/>
                </a:ext>
              </a:extLst>
            </p:cNvPr>
            <p:cNvSpPr>
              <a:spLocks noChangeAspect="1"/>
            </p:cNvSpPr>
            <p:nvPr/>
          </p:nvSpPr>
          <p:spPr>
            <a:xfrm>
              <a:off x="2255106" y="2076674"/>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4" name="Group 73">
              <a:extLst>
                <a:ext uri="{FF2B5EF4-FFF2-40B4-BE49-F238E27FC236}">
                  <a16:creationId xmlns:a16="http://schemas.microsoft.com/office/drawing/2014/main" xmlns="" id="{5022B3FD-2786-4A49-BF1D-0A32255CA9E0}"/>
                </a:ext>
              </a:extLst>
            </p:cNvPr>
            <p:cNvGrpSpPr/>
            <p:nvPr/>
          </p:nvGrpSpPr>
          <p:grpSpPr>
            <a:xfrm>
              <a:off x="2419441" y="2068335"/>
              <a:ext cx="4803010" cy="2532043"/>
              <a:chOff x="2419441" y="2068335"/>
              <a:chExt cx="4803010" cy="2532043"/>
            </a:xfrm>
          </p:grpSpPr>
          <p:sp>
            <p:nvSpPr>
              <p:cNvPr id="75" name="Oval 74">
                <a:extLst>
                  <a:ext uri="{FF2B5EF4-FFF2-40B4-BE49-F238E27FC236}">
                    <a16:creationId xmlns:a16="http://schemas.microsoft.com/office/drawing/2014/main" xmlns="" id="{FCAA9129-9FCA-4563-890C-BFDB0BF64B0A}"/>
                  </a:ext>
                </a:extLst>
              </p:cNvPr>
              <p:cNvSpPr>
                <a:spLocks noChangeAspect="1"/>
              </p:cNvSpPr>
              <p:nvPr/>
            </p:nvSpPr>
            <p:spPr>
              <a:xfrm>
                <a:off x="7150451" y="4528378"/>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Oval 75">
                <a:extLst>
                  <a:ext uri="{FF2B5EF4-FFF2-40B4-BE49-F238E27FC236}">
                    <a16:creationId xmlns:a16="http://schemas.microsoft.com/office/drawing/2014/main" xmlns="" id="{5F2A84EA-07B3-4419-96FF-C7D64B540AF3}"/>
                  </a:ext>
                </a:extLst>
              </p:cNvPr>
              <p:cNvSpPr>
                <a:spLocks noChangeAspect="1"/>
              </p:cNvSpPr>
              <p:nvPr/>
            </p:nvSpPr>
            <p:spPr>
              <a:xfrm>
                <a:off x="6700399" y="442791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Oval 76">
                <a:extLst>
                  <a:ext uri="{FF2B5EF4-FFF2-40B4-BE49-F238E27FC236}">
                    <a16:creationId xmlns:a16="http://schemas.microsoft.com/office/drawing/2014/main" xmlns="" id="{1385C697-DF18-425E-AD08-859E27DEABAB}"/>
                  </a:ext>
                </a:extLst>
              </p:cNvPr>
              <p:cNvSpPr>
                <a:spLocks noChangeAspect="1"/>
              </p:cNvSpPr>
              <p:nvPr/>
            </p:nvSpPr>
            <p:spPr>
              <a:xfrm>
                <a:off x="5896058" y="430593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Oval 77">
                <a:extLst>
                  <a:ext uri="{FF2B5EF4-FFF2-40B4-BE49-F238E27FC236}">
                    <a16:creationId xmlns:a16="http://schemas.microsoft.com/office/drawing/2014/main" xmlns="" id="{1ADE7D37-C947-4873-B65E-79CD31CA6638}"/>
                  </a:ext>
                </a:extLst>
              </p:cNvPr>
              <p:cNvSpPr>
                <a:spLocks noChangeAspect="1"/>
              </p:cNvSpPr>
              <p:nvPr/>
            </p:nvSpPr>
            <p:spPr>
              <a:xfrm>
                <a:off x="5042863" y="4017783"/>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Oval 78">
                <a:extLst>
                  <a:ext uri="{FF2B5EF4-FFF2-40B4-BE49-F238E27FC236}">
                    <a16:creationId xmlns:a16="http://schemas.microsoft.com/office/drawing/2014/main" xmlns="" id="{8197F864-57E0-49AD-BDDE-5CCC2A596903}"/>
                  </a:ext>
                </a:extLst>
              </p:cNvPr>
              <p:cNvSpPr>
                <a:spLocks noChangeAspect="1"/>
              </p:cNvSpPr>
              <p:nvPr/>
            </p:nvSpPr>
            <p:spPr>
              <a:xfrm>
                <a:off x="5042863" y="391617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Oval 79">
                <a:extLst>
                  <a:ext uri="{FF2B5EF4-FFF2-40B4-BE49-F238E27FC236}">
                    <a16:creationId xmlns:a16="http://schemas.microsoft.com/office/drawing/2014/main" xmlns="" id="{124D189A-B248-4F92-866A-DD302F682D8D}"/>
                  </a:ext>
                </a:extLst>
              </p:cNvPr>
              <p:cNvSpPr>
                <a:spLocks noChangeAspect="1"/>
              </p:cNvSpPr>
              <p:nvPr/>
            </p:nvSpPr>
            <p:spPr>
              <a:xfrm>
                <a:off x="4557143" y="3718757"/>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Oval 80">
                <a:extLst>
                  <a:ext uri="{FF2B5EF4-FFF2-40B4-BE49-F238E27FC236}">
                    <a16:creationId xmlns:a16="http://schemas.microsoft.com/office/drawing/2014/main" xmlns="" id="{8CB4DDBB-0ADA-4AA4-A660-F732EFC2C586}"/>
                  </a:ext>
                </a:extLst>
              </p:cNvPr>
              <p:cNvSpPr>
                <a:spLocks noChangeAspect="1"/>
              </p:cNvSpPr>
              <p:nvPr/>
            </p:nvSpPr>
            <p:spPr>
              <a:xfrm>
                <a:off x="4198871" y="361476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Oval 81">
                <a:extLst>
                  <a:ext uri="{FF2B5EF4-FFF2-40B4-BE49-F238E27FC236}">
                    <a16:creationId xmlns:a16="http://schemas.microsoft.com/office/drawing/2014/main" xmlns="" id="{5806F37B-8F9E-49DF-AE68-D022732354D2}"/>
                  </a:ext>
                </a:extLst>
              </p:cNvPr>
              <p:cNvSpPr>
                <a:spLocks noChangeAspect="1"/>
              </p:cNvSpPr>
              <p:nvPr/>
            </p:nvSpPr>
            <p:spPr>
              <a:xfrm>
                <a:off x="3978155" y="3459134"/>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Oval 82">
                <a:extLst>
                  <a:ext uri="{FF2B5EF4-FFF2-40B4-BE49-F238E27FC236}">
                    <a16:creationId xmlns:a16="http://schemas.microsoft.com/office/drawing/2014/main" xmlns="" id="{FE0DAE9D-114C-4261-8A04-2A8FC685B315}"/>
                  </a:ext>
                </a:extLst>
              </p:cNvPr>
              <p:cNvSpPr>
                <a:spLocks noChangeAspect="1"/>
              </p:cNvSpPr>
              <p:nvPr/>
            </p:nvSpPr>
            <p:spPr>
              <a:xfrm>
                <a:off x="3867223" y="3285283"/>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Oval 83">
                <a:extLst>
                  <a:ext uri="{FF2B5EF4-FFF2-40B4-BE49-F238E27FC236}">
                    <a16:creationId xmlns:a16="http://schemas.microsoft.com/office/drawing/2014/main" xmlns="" id="{8A4B238B-B62C-40EA-A3B9-F378B3229586}"/>
                  </a:ext>
                </a:extLst>
              </p:cNvPr>
              <p:cNvSpPr>
                <a:spLocks noChangeAspect="1"/>
              </p:cNvSpPr>
              <p:nvPr/>
            </p:nvSpPr>
            <p:spPr>
              <a:xfrm>
                <a:off x="2890326" y="2511937"/>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5" name="Oval 84">
                <a:extLst>
                  <a:ext uri="{FF2B5EF4-FFF2-40B4-BE49-F238E27FC236}">
                    <a16:creationId xmlns:a16="http://schemas.microsoft.com/office/drawing/2014/main" xmlns="" id="{546C2BE2-3CF0-4279-81FF-BCE6BF38D6C1}"/>
                  </a:ext>
                </a:extLst>
              </p:cNvPr>
              <p:cNvSpPr>
                <a:spLocks noChangeAspect="1"/>
              </p:cNvSpPr>
              <p:nvPr/>
            </p:nvSpPr>
            <p:spPr>
              <a:xfrm>
                <a:off x="2697464" y="231479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Oval 85">
                <a:extLst>
                  <a:ext uri="{FF2B5EF4-FFF2-40B4-BE49-F238E27FC236}">
                    <a16:creationId xmlns:a16="http://schemas.microsoft.com/office/drawing/2014/main" xmlns="" id="{D2742AC9-D502-4ED7-8E53-BB7FFD91FF79}"/>
                  </a:ext>
                </a:extLst>
              </p:cNvPr>
              <p:cNvSpPr>
                <a:spLocks noChangeAspect="1"/>
              </p:cNvSpPr>
              <p:nvPr/>
            </p:nvSpPr>
            <p:spPr>
              <a:xfrm>
                <a:off x="3504700" y="290263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7" name="Oval 86">
                <a:extLst>
                  <a:ext uri="{FF2B5EF4-FFF2-40B4-BE49-F238E27FC236}">
                    <a16:creationId xmlns:a16="http://schemas.microsoft.com/office/drawing/2014/main" xmlns="" id="{B2803FA1-521F-4D04-AFCE-8251CC03DFD2}"/>
                  </a:ext>
                </a:extLst>
              </p:cNvPr>
              <p:cNvSpPr>
                <a:spLocks noChangeAspect="1"/>
              </p:cNvSpPr>
              <p:nvPr/>
            </p:nvSpPr>
            <p:spPr>
              <a:xfrm>
                <a:off x="2419441" y="206833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Oval 87">
                <a:extLst>
                  <a:ext uri="{FF2B5EF4-FFF2-40B4-BE49-F238E27FC236}">
                    <a16:creationId xmlns:a16="http://schemas.microsoft.com/office/drawing/2014/main" xmlns="" id="{D414C855-58D3-4411-B26A-26FBFD228E8E}"/>
                  </a:ext>
                </a:extLst>
              </p:cNvPr>
              <p:cNvSpPr>
                <a:spLocks noChangeAspect="1"/>
              </p:cNvSpPr>
              <p:nvPr/>
            </p:nvSpPr>
            <p:spPr>
              <a:xfrm>
                <a:off x="2607336" y="231479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9" name="Oval 88">
                <a:extLst>
                  <a:ext uri="{FF2B5EF4-FFF2-40B4-BE49-F238E27FC236}">
                    <a16:creationId xmlns:a16="http://schemas.microsoft.com/office/drawing/2014/main" xmlns="" id="{5E8021AA-DC58-4CF5-A8CE-97BE5B25FD2B}"/>
                  </a:ext>
                </a:extLst>
              </p:cNvPr>
              <p:cNvSpPr>
                <a:spLocks noChangeAspect="1"/>
              </p:cNvSpPr>
              <p:nvPr/>
            </p:nvSpPr>
            <p:spPr>
              <a:xfrm>
                <a:off x="2824851" y="235555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 name="Oval 89">
                <a:extLst>
                  <a:ext uri="{FF2B5EF4-FFF2-40B4-BE49-F238E27FC236}">
                    <a16:creationId xmlns:a16="http://schemas.microsoft.com/office/drawing/2014/main" xmlns="" id="{AE74F194-5363-422D-A07D-3395A63360E1}"/>
                  </a:ext>
                </a:extLst>
              </p:cNvPr>
              <p:cNvSpPr>
                <a:spLocks noChangeAspect="1"/>
              </p:cNvSpPr>
              <p:nvPr/>
            </p:nvSpPr>
            <p:spPr>
              <a:xfrm>
                <a:off x="3006498" y="259446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Oval 90">
                <a:extLst>
                  <a:ext uri="{FF2B5EF4-FFF2-40B4-BE49-F238E27FC236}">
                    <a16:creationId xmlns:a16="http://schemas.microsoft.com/office/drawing/2014/main" xmlns="" id="{B42A4CB4-1CEE-406F-B85F-A3C7D9C9B663}"/>
                  </a:ext>
                </a:extLst>
              </p:cNvPr>
              <p:cNvSpPr>
                <a:spLocks noChangeAspect="1"/>
              </p:cNvSpPr>
              <p:nvPr/>
            </p:nvSpPr>
            <p:spPr>
              <a:xfrm>
                <a:off x="3207837" y="275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92" name="Group 91">
            <a:extLst>
              <a:ext uri="{FF2B5EF4-FFF2-40B4-BE49-F238E27FC236}">
                <a16:creationId xmlns:a16="http://schemas.microsoft.com/office/drawing/2014/main" xmlns="" id="{1044839E-6759-48F6-9484-F14734A3E45C}"/>
              </a:ext>
            </a:extLst>
          </p:cNvPr>
          <p:cNvGrpSpPr/>
          <p:nvPr/>
        </p:nvGrpSpPr>
        <p:grpSpPr>
          <a:xfrm>
            <a:off x="2228927" y="2132533"/>
            <a:ext cx="3558124" cy="3211179"/>
            <a:chOff x="2275583" y="2093458"/>
            <a:chExt cx="3558124" cy="3211179"/>
          </a:xfrm>
        </p:grpSpPr>
        <p:sp>
          <p:nvSpPr>
            <p:cNvPr id="93" name="Graphic 244">
              <a:extLst>
                <a:ext uri="{FF2B5EF4-FFF2-40B4-BE49-F238E27FC236}">
                  <a16:creationId xmlns:a16="http://schemas.microsoft.com/office/drawing/2014/main" xmlns="" id="{0A460E06-0F61-4D14-94F2-AACD9D8D07CA}"/>
                </a:ext>
              </a:extLst>
            </p:cNvPr>
            <p:cNvSpPr/>
            <p:nvPr/>
          </p:nvSpPr>
          <p:spPr>
            <a:xfrm>
              <a:off x="2275583" y="2093458"/>
              <a:ext cx="3335803" cy="2703940"/>
            </a:xfrm>
            <a:custGeom>
              <a:avLst/>
              <a:gdLst>
                <a:gd name="connsiteX0" fmla="*/ 5470608 w 5467350"/>
                <a:gd name="connsiteY0" fmla="*/ 4392778 h 4391025"/>
                <a:gd name="connsiteX1" fmla="*/ 5470608 w 5467350"/>
                <a:gd name="connsiteY1" fmla="*/ 4173455 h 4391025"/>
                <a:gd name="connsiteX2" fmla="*/ 4706103 w 5467350"/>
                <a:gd name="connsiteY2" fmla="*/ 4173455 h 4391025"/>
                <a:gd name="connsiteX3" fmla="*/ 4706103 w 5467350"/>
                <a:gd name="connsiteY3" fmla="*/ 3954132 h 4391025"/>
                <a:gd name="connsiteX4" fmla="*/ 3979193 w 5467350"/>
                <a:gd name="connsiteY4" fmla="*/ 3954132 h 4391025"/>
                <a:gd name="connsiteX5" fmla="*/ 3979193 w 5467350"/>
                <a:gd name="connsiteY5" fmla="*/ 3803733 h 4391025"/>
                <a:gd name="connsiteX6" fmla="*/ 3578142 w 5467350"/>
                <a:gd name="connsiteY6" fmla="*/ 3803733 h 4391025"/>
                <a:gd name="connsiteX7" fmla="*/ 3578142 w 5467350"/>
                <a:gd name="connsiteY7" fmla="*/ 3690938 h 4391025"/>
                <a:gd name="connsiteX8" fmla="*/ 2901363 w 5467350"/>
                <a:gd name="connsiteY8" fmla="*/ 3690938 h 4391025"/>
                <a:gd name="connsiteX9" fmla="*/ 2901363 w 5467350"/>
                <a:gd name="connsiteY9" fmla="*/ 3528012 h 4391025"/>
                <a:gd name="connsiteX10" fmla="*/ 2757240 w 5467350"/>
                <a:gd name="connsiteY10" fmla="*/ 3528012 h 4391025"/>
                <a:gd name="connsiteX11" fmla="*/ 2757240 w 5467350"/>
                <a:gd name="connsiteY11" fmla="*/ 3352552 h 4391025"/>
                <a:gd name="connsiteX12" fmla="*/ 2280990 w 5467350"/>
                <a:gd name="connsiteY12" fmla="*/ 3352552 h 4391025"/>
                <a:gd name="connsiteX13" fmla="*/ 2280990 w 5467350"/>
                <a:gd name="connsiteY13" fmla="*/ 2801103 h 4391025"/>
                <a:gd name="connsiteX14" fmla="*/ 1861137 w 5467350"/>
                <a:gd name="connsiteY14" fmla="*/ 2801103 h 4391025"/>
                <a:gd name="connsiteX15" fmla="*/ 1861137 w 5467350"/>
                <a:gd name="connsiteY15" fmla="*/ 2663238 h 4391025"/>
                <a:gd name="connsiteX16" fmla="*/ 1804740 w 5467350"/>
                <a:gd name="connsiteY16" fmla="*/ 2663238 h 4391025"/>
                <a:gd name="connsiteX17" fmla="*/ 1804740 w 5467350"/>
                <a:gd name="connsiteY17" fmla="*/ 2569245 h 4391025"/>
                <a:gd name="connsiteX18" fmla="*/ 1735807 w 5467350"/>
                <a:gd name="connsiteY18" fmla="*/ 2569245 h 4391025"/>
                <a:gd name="connsiteX19" fmla="*/ 1735807 w 5467350"/>
                <a:gd name="connsiteY19" fmla="*/ 2362448 h 4391025"/>
                <a:gd name="connsiteX20" fmla="*/ 1691945 w 5467350"/>
                <a:gd name="connsiteY20" fmla="*/ 2362448 h 4391025"/>
                <a:gd name="connsiteX21" fmla="*/ 1691945 w 5467350"/>
                <a:gd name="connsiteY21" fmla="*/ 2168195 h 4391025"/>
                <a:gd name="connsiteX22" fmla="*/ 1491415 w 5467350"/>
                <a:gd name="connsiteY22" fmla="*/ 2168195 h 4391025"/>
                <a:gd name="connsiteX23" fmla="*/ 1491415 w 5467350"/>
                <a:gd name="connsiteY23" fmla="*/ 2067925 h 4391025"/>
                <a:gd name="connsiteX24" fmla="*/ 1234488 w 5467350"/>
                <a:gd name="connsiteY24" fmla="*/ 2067925 h 4391025"/>
                <a:gd name="connsiteX25" fmla="*/ 1234488 w 5467350"/>
                <a:gd name="connsiteY25" fmla="*/ 1936328 h 4391025"/>
                <a:gd name="connsiteX26" fmla="*/ 1184358 w 5467350"/>
                <a:gd name="connsiteY26" fmla="*/ 1936328 h 4391025"/>
                <a:gd name="connsiteX27" fmla="*/ 1184358 w 5467350"/>
                <a:gd name="connsiteY27" fmla="*/ 1453820 h 4391025"/>
                <a:gd name="connsiteX28" fmla="*/ 1090365 w 5467350"/>
                <a:gd name="connsiteY28" fmla="*/ 1453820 h 4391025"/>
                <a:gd name="connsiteX29" fmla="*/ 1090365 w 5467350"/>
                <a:gd name="connsiteY29" fmla="*/ 1328490 h 4391025"/>
                <a:gd name="connsiteX30" fmla="*/ 908635 w 5467350"/>
                <a:gd name="connsiteY30" fmla="*/ 1328490 h 4391025"/>
                <a:gd name="connsiteX31" fmla="*/ 908635 w 5467350"/>
                <a:gd name="connsiteY31" fmla="*/ 1228220 h 4391025"/>
                <a:gd name="connsiteX32" fmla="*/ 695576 w 5467350"/>
                <a:gd name="connsiteY32" fmla="*/ 1228220 h 4391025"/>
                <a:gd name="connsiteX33" fmla="*/ 695576 w 5467350"/>
                <a:gd name="connsiteY33" fmla="*/ 983828 h 4391025"/>
                <a:gd name="connsiteX34" fmla="*/ 607846 w 5467350"/>
                <a:gd name="connsiteY34" fmla="*/ 983828 h 4391025"/>
                <a:gd name="connsiteX35" fmla="*/ 607846 w 5467350"/>
                <a:gd name="connsiteY35" fmla="*/ 501316 h 4391025"/>
                <a:gd name="connsiteX36" fmla="*/ 563980 w 5467350"/>
                <a:gd name="connsiteY36" fmla="*/ 501316 h 4391025"/>
                <a:gd name="connsiteX37" fmla="*/ 563980 w 5467350"/>
                <a:gd name="connsiteY37" fmla="*/ 0 h 4391025"/>
                <a:gd name="connsiteX38" fmla="*/ 0 w 5467350"/>
                <a:gd name="connsiteY38" fmla="*/ 0 h 43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67350" h="4391025">
                  <a:moveTo>
                    <a:pt x="5470608" y="4392778"/>
                  </a:moveTo>
                  <a:lnTo>
                    <a:pt x="5470608" y="4173455"/>
                  </a:lnTo>
                  <a:lnTo>
                    <a:pt x="4706103" y="4173455"/>
                  </a:lnTo>
                  <a:lnTo>
                    <a:pt x="4706103" y="3954132"/>
                  </a:lnTo>
                  <a:lnTo>
                    <a:pt x="3979193" y="3954132"/>
                  </a:lnTo>
                  <a:lnTo>
                    <a:pt x="3979193" y="3803733"/>
                  </a:lnTo>
                  <a:lnTo>
                    <a:pt x="3578142" y="3803733"/>
                  </a:lnTo>
                  <a:lnTo>
                    <a:pt x="3578142" y="3690938"/>
                  </a:lnTo>
                  <a:lnTo>
                    <a:pt x="2901363" y="3690938"/>
                  </a:lnTo>
                  <a:lnTo>
                    <a:pt x="2901363" y="3528012"/>
                  </a:lnTo>
                  <a:lnTo>
                    <a:pt x="2757240" y="3528012"/>
                  </a:lnTo>
                  <a:lnTo>
                    <a:pt x="2757240" y="3352552"/>
                  </a:lnTo>
                  <a:lnTo>
                    <a:pt x="2280990" y="3352552"/>
                  </a:lnTo>
                  <a:lnTo>
                    <a:pt x="2280990" y="2801103"/>
                  </a:lnTo>
                  <a:lnTo>
                    <a:pt x="1861137" y="2801103"/>
                  </a:lnTo>
                  <a:lnTo>
                    <a:pt x="1861137" y="2663238"/>
                  </a:lnTo>
                  <a:lnTo>
                    <a:pt x="1804740" y="2663238"/>
                  </a:lnTo>
                  <a:lnTo>
                    <a:pt x="1804740" y="2569245"/>
                  </a:lnTo>
                  <a:lnTo>
                    <a:pt x="1735807" y="2569245"/>
                  </a:lnTo>
                  <a:lnTo>
                    <a:pt x="1735807" y="2362448"/>
                  </a:lnTo>
                  <a:lnTo>
                    <a:pt x="1691945" y="2362448"/>
                  </a:lnTo>
                  <a:lnTo>
                    <a:pt x="1691945" y="2168195"/>
                  </a:lnTo>
                  <a:lnTo>
                    <a:pt x="1491415" y="2168195"/>
                  </a:lnTo>
                  <a:lnTo>
                    <a:pt x="1491415" y="2067925"/>
                  </a:lnTo>
                  <a:lnTo>
                    <a:pt x="1234488" y="2067925"/>
                  </a:lnTo>
                  <a:lnTo>
                    <a:pt x="1234488" y="1936328"/>
                  </a:lnTo>
                  <a:lnTo>
                    <a:pt x="1184358" y="1936328"/>
                  </a:lnTo>
                  <a:lnTo>
                    <a:pt x="1184358" y="1453820"/>
                  </a:lnTo>
                  <a:lnTo>
                    <a:pt x="1090365" y="1453820"/>
                  </a:lnTo>
                  <a:lnTo>
                    <a:pt x="1090365" y="1328490"/>
                  </a:lnTo>
                  <a:lnTo>
                    <a:pt x="908635" y="1328490"/>
                  </a:lnTo>
                  <a:lnTo>
                    <a:pt x="908635" y="1228220"/>
                  </a:lnTo>
                  <a:lnTo>
                    <a:pt x="695576" y="1228220"/>
                  </a:lnTo>
                  <a:lnTo>
                    <a:pt x="695576" y="983828"/>
                  </a:lnTo>
                  <a:lnTo>
                    <a:pt x="607846" y="983828"/>
                  </a:lnTo>
                  <a:lnTo>
                    <a:pt x="607846" y="501316"/>
                  </a:lnTo>
                  <a:lnTo>
                    <a:pt x="563980" y="501316"/>
                  </a:lnTo>
                  <a:lnTo>
                    <a:pt x="563980" y="0"/>
                  </a:lnTo>
                  <a:lnTo>
                    <a:pt x="0" y="0"/>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94" name="Group 93">
              <a:extLst>
                <a:ext uri="{FF2B5EF4-FFF2-40B4-BE49-F238E27FC236}">
                  <a16:creationId xmlns:a16="http://schemas.microsoft.com/office/drawing/2014/main" xmlns="" id="{6AB5107A-373E-4772-B864-1D916A7BF4CC}"/>
                </a:ext>
              </a:extLst>
            </p:cNvPr>
            <p:cNvGrpSpPr/>
            <p:nvPr/>
          </p:nvGrpSpPr>
          <p:grpSpPr>
            <a:xfrm>
              <a:off x="2599484" y="2638938"/>
              <a:ext cx="3234223" cy="2665699"/>
              <a:chOff x="2599484" y="2638938"/>
              <a:chExt cx="3234223" cy="2665699"/>
            </a:xfrm>
          </p:grpSpPr>
          <p:sp>
            <p:nvSpPr>
              <p:cNvPr id="95" name="TextBox 94">
                <a:extLst>
                  <a:ext uri="{FF2B5EF4-FFF2-40B4-BE49-F238E27FC236}">
                    <a16:creationId xmlns:a16="http://schemas.microsoft.com/office/drawing/2014/main" xmlns="" id="{BCA4CBC4-B83C-4276-B08E-28D43F93FA86}"/>
                  </a:ext>
                </a:extLst>
              </p:cNvPr>
              <p:cNvSpPr txBox="1"/>
              <p:nvPr/>
            </p:nvSpPr>
            <p:spPr>
              <a:xfrm>
                <a:off x="5562231" y="481949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20</a:t>
                </a:r>
              </a:p>
            </p:txBody>
          </p:sp>
          <p:sp>
            <p:nvSpPr>
              <p:cNvPr id="96" name="Line 21">
                <a:extLst>
                  <a:ext uri="{FF2B5EF4-FFF2-40B4-BE49-F238E27FC236}">
                    <a16:creationId xmlns:a16="http://schemas.microsoft.com/office/drawing/2014/main" xmlns="" id="{BE876151-4F7B-40E2-86FE-92994FB21614}"/>
                  </a:ext>
                </a:extLst>
              </p:cNvPr>
              <p:cNvSpPr>
                <a:spLocks noChangeShapeType="1"/>
              </p:cNvSpPr>
              <p:nvPr/>
            </p:nvSpPr>
            <p:spPr bwMode="auto">
              <a:xfrm>
                <a:off x="569424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97" name="TextBox 96">
                <a:extLst>
                  <a:ext uri="{FF2B5EF4-FFF2-40B4-BE49-F238E27FC236}">
                    <a16:creationId xmlns:a16="http://schemas.microsoft.com/office/drawing/2014/main" xmlns="" id="{9C6C2374-7EE4-43E4-A971-F652D7ACA82B}"/>
                  </a:ext>
                </a:extLst>
              </p:cNvPr>
              <p:cNvSpPr txBox="1"/>
              <p:nvPr/>
            </p:nvSpPr>
            <p:spPr>
              <a:xfrm>
                <a:off x="5267591" y="481949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18</a:t>
                </a:r>
              </a:p>
            </p:txBody>
          </p:sp>
          <p:sp>
            <p:nvSpPr>
              <p:cNvPr id="98" name="Line 21">
                <a:extLst>
                  <a:ext uri="{FF2B5EF4-FFF2-40B4-BE49-F238E27FC236}">
                    <a16:creationId xmlns:a16="http://schemas.microsoft.com/office/drawing/2014/main" xmlns="" id="{8E46592A-5F29-4741-AE4D-5BA548210CD3}"/>
                  </a:ext>
                </a:extLst>
              </p:cNvPr>
              <p:cNvSpPr>
                <a:spLocks noChangeShapeType="1"/>
              </p:cNvSpPr>
              <p:nvPr/>
            </p:nvSpPr>
            <p:spPr bwMode="auto">
              <a:xfrm>
                <a:off x="539960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99" name="TextBox 98">
                <a:extLst>
                  <a:ext uri="{FF2B5EF4-FFF2-40B4-BE49-F238E27FC236}">
                    <a16:creationId xmlns:a16="http://schemas.microsoft.com/office/drawing/2014/main" xmlns="" id="{A9C5CAFA-C44C-419F-BAD9-D18DC132A719}"/>
                  </a:ext>
                </a:extLst>
              </p:cNvPr>
              <p:cNvSpPr txBox="1"/>
              <p:nvPr/>
            </p:nvSpPr>
            <p:spPr>
              <a:xfrm>
                <a:off x="4962791" y="481949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16</a:t>
                </a:r>
              </a:p>
            </p:txBody>
          </p:sp>
          <p:sp>
            <p:nvSpPr>
              <p:cNvPr id="100" name="Line 21">
                <a:extLst>
                  <a:ext uri="{FF2B5EF4-FFF2-40B4-BE49-F238E27FC236}">
                    <a16:creationId xmlns:a16="http://schemas.microsoft.com/office/drawing/2014/main" xmlns="" id="{C6264F24-72D7-4368-85B5-73EEA25875A7}"/>
                  </a:ext>
                </a:extLst>
              </p:cNvPr>
              <p:cNvSpPr>
                <a:spLocks noChangeShapeType="1"/>
              </p:cNvSpPr>
              <p:nvPr/>
            </p:nvSpPr>
            <p:spPr bwMode="auto">
              <a:xfrm>
                <a:off x="509480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101" name="TextBox 100">
                <a:extLst>
                  <a:ext uri="{FF2B5EF4-FFF2-40B4-BE49-F238E27FC236}">
                    <a16:creationId xmlns:a16="http://schemas.microsoft.com/office/drawing/2014/main" xmlns="" id="{A1A9A6AC-D5C3-4863-BD11-9A4FC9A33679}"/>
                  </a:ext>
                </a:extLst>
              </p:cNvPr>
              <p:cNvSpPr txBox="1"/>
              <p:nvPr/>
            </p:nvSpPr>
            <p:spPr>
              <a:xfrm>
                <a:off x="4632591" y="481949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14</a:t>
                </a:r>
              </a:p>
            </p:txBody>
          </p:sp>
          <p:sp>
            <p:nvSpPr>
              <p:cNvPr id="102" name="Line 21">
                <a:extLst>
                  <a:ext uri="{FF2B5EF4-FFF2-40B4-BE49-F238E27FC236}">
                    <a16:creationId xmlns:a16="http://schemas.microsoft.com/office/drawing/2014/main" xmlns="" id="{5BC317A4-661D-4ED0-A643-6C63F78C0809}"/>
                  </a:ext>
                </a:extLst>
              </p:cNvPr>
              <p:cNvSpPr>
                <a:spLocks noChangeShapeType="1"/>
              </p:cNvSpPr>
              <p:nvPr/>
            </p:nvSpPr>
            <p:spPr bwMode="auto">
              <a:xfrm>
                <a:off x="476460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103" name="TextBox 102">
                <a:extLst>
                  <a:ext uri="{FF2B5EF4-FFF2-40B4-BE49-F238E27FC236}">
                    <a16:creationId xmlns:a16="http://schemas.microsoft.com/office/drawing/2014/main" xmlns="" id="{BBC6A181-C244-411E-A550-763D78AC4DEF}"/>
                  </a:ext>
                </a:extLst>
              </p:cNvPr>
              <p:cNvSpPr txBox="1"/>
              <p:nvPr/>
            </p:nvSpPr>
            <p:spPr>
              <a:xfrm>
                <a:off x="4302391" y="481949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12</a:t>
                </a:r>
              </a:p>
            </p:txBody>
          </p:sp>
          <p:sp>
            <p:nvSpPr>
              <p:cNvPr id="104" name="Line 21">
                <a:extLst>
                  <a:ext uri="{FF2B5EF4-FFF2-40B4-BE49-F238E27FC236}">
                    <a16:creationId xmlns:a16="http://schemas.microsoft.com/office/drawing/2014/main" xmlns="" id="{C66F08ED-E824-4837-A28B-1B6B3CB38377}"/>
                  </a:ext>
                </a:extLst>
              </p:cNvPr>
              <p:cNvSpPr>
                <a:spLocks noChangeShapeType="1"/>
              </p:cNvSpPr>
              <p:nvPr/>
            </p:nvSpPr>
            <p:spPr bwMode="auto">
              <a:xfrm>
                <a:off x="443440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105" name="TextBox 104">
                <a:extLst>
                  <a:ext uri="{FF2B5EF4-FFF2-40B4-BE49-F238E27FC236}">
                    <a16:creationId xmlns:a16="http://schemas.microsoft.com/office/drawing/2014/main" xmlns="" id="{24A18BFE-07FF-4B98-BE85-4AE33B4B6BC8}"/>
                  </a:ext>
                </a:extLst>
              </p:cNvPr>
              <p:cNvSpPr txBox="1"/>
              <p:nvPr/>
            </p:nvSpPr>
            <p:spPr>
              <a:xfrm>
                <a:off x="3972191" y="481949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10</a:t>
                </a:r>
              </a:p>
            </p:txBody>
          </p:sp>
          <p:sp>
            <p:nvSpPr>
              <p:cNvPr id="106" name="Line 21">
                <a:extLst>
                  <a:ext uri="{FF2B5EF4-FFF2-40B4-BE49-F238E27FC236}">
                    <a16:creationId xmlns:a16="http://schemas.microsoft.com/office/drawing/2014/main" xmlns="" id="{1B8E7117-BF1B-4360-B7ED-E81EBD940BE1}"/>
                  </a:ext>
                </a:extLst>
              </p:cNvPr>
              <p:cNvSpPr>
                <a:spLocks noChangeShapeType="1"/>
              </p:cNvSpPr>
              <p:nvPr/>
            </p:nvSpPr>
            <p:spPr bwMode="auto">
              <a:xfrm>
                <a:off x="410420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107" name="TextBox 106">
                <a:extLst>
                  <a:ext uri="{FF2B5EF4-FFF2-40B4-BE49-F238E27FC236}">
                    <a16:creationId xmlns:a16="http://schemas.microsoft.com/office/drawing/2014/main" xmlns="" id="{86CC599F-E6AD-45D5-B728-E5738F3D510D}"/>
                  </a:ext>
                </a:extLst>
              </p:cNvPr>
              <p:cNvSpPr txBox="1"/>
              <p:nvPr/>
            </p:nvSpPr>
            <p:spPr>
              <a:xfrm>
                <a:off x="3681524" y="48194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8</a:t>
                </a:r>
              </a:p>
            </p:txBody>
          </p:sp>
          <p:sp>
            <p:nvSpPr>
              <p:cNvPr id="108" name="Line 21">
                <a:extLst>
                  <a:ext uri="{FF2B5EF4-FFF2-40B4-BE49-F238E27FC236}">
                    <a16:creationId xmlns:a16="http://schemas.microsoft.com/office/drawing/2014/main" xmlns="" id="{F0C92877-1797-43E4-933D-24AE174A0730}"/>
                  </a:ext>
                </a:extLst>
              </p:cNvPr>
              <p:cNvSpPr>
                <a:spLocks noChangeShapeType="1"/>
              </p:cNvSpPr>
              <p:nvPr/>
            </p:nvSpPr>
            <p:spPr bwMode="auto">
              <a:xfrm>
                <a:off x="376384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109" name="TextBox 108">
                <a:extLst>
                  <a:ext uri="{FF2B5EF4-FFF2-40B4-BE49-F238E27FC236}">
                    <a16:creationId xmlns:a16="http://schemas.microsoft.com/office/drawing/2014/main" xmlns="" id="{75CAF844-6EEF-4DB0-9F3F-83AEB905A0F8}"/>
                  </a:ext>
                </a:extLst>
              </p:cNvPr>
              <p:cNvSpPr txBox="1"/>
              <p:nvPr/>
            </p:nvSpPr>
            <p:spPr>
              <a:xfrm>
                <a:off x="3320844" y="48194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6</a:t>
                </a:r>
              </a:p>
            </p:txBody>
          </p:sp>
          <p:sp>
            <p:nvSpPr>
              <p:cNvPr id="110" name="Line 21">
                <a:extLst>
                  <a:ext uri="{FF2B5EF4-FFF2-40B4-BE49-F238E27FC236}">
                    <a16:creationId xmlns:a16="http://schemas.microsoft.com/office/drawing/2014/main" xmlns="" id="{5CA127CA-2409-4A4A-BC22-48ED70AE39D4}"/>
                  </a:ext>
                </a:extLst>
              </p:cNvPr>
              <p:cNvSpPr>
                <a:spLocks noChangeShapeType="1"/>
              </p:cNvSpPr>
              <p:nvPr/>
            </p:nvSpPr>
            <p:spPr bwMode="auto">
              <a:xfrm>
                <a:off x="340316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111" name="TextBox 110">
                <a:extLst>
                  <a:ext uri="{FF2B5EF4-FFF2-40B4-BE49-F238E27FC236}">
                    <a16:creationId xmlns:a16="http://schemas.microsoft.com/office/drawing/2014/main" xmlns="" id="{2134C20B-EBEF-4978-8567-BAA87709358B}"/>
                  </a:ext>
                </a:extLst>
              </p:cNvPr>
              <p:cNvSpPr txBox="1"/>
              <p:nvPr/>
            </p:nvSpPr>
            <p:spPr>
              <a:xfrm>
                <a:off x="2960164" y="48194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4</a:t>
                </a:r>
              </a:p>
            </p:txBody>
          </p:sp>
          <p:sp>
            <p:nvSpPr>
              <p:cNvPr id="112" name="Line 21">
                <a:extLst>
                  <a:ext uri="{FF2B5EF4-FFF2-40B4-BE49-F238E27FC236}">
                    <a16:creationId xmlns:a16="http://schemas.microsoft.com/office/drawing/2014/main" xmlns="" id="{C594FA92-2B66-42A2-ADA7-3573CBD305EA}"/>
                  </a:ext>
                </a:extLst>
              </p:cNvPr>
              <p:cNvSpPr>
                <a:spLocks noChangeShapeType="1"/>
              </p:cNvSpPr>
              <p:nvPr/>
            </p:nvSpPr>
            <p:spPr bwMode="auto">
              <a:xfrm>
                <a:off x="304248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113" name="TextBox 112">
                <a:extLst>
                  <a:ext uri="{FF2B5EF4-FFF2-40B4-BE49-F238E27FC236}">
                    <a16:creationId xmlns:a16="http://schemas.microsoft.com/office/drawing/2014/main" xmlns="" id="{E24DE444-11BC-4398-A813-77D8FC1A4EDB}"/>
                  </a:ext>
                </a:extLst>
              </p:cNvPr>
              <p:cNvSpPr txBox="1"/>
              <p:nvPr/>
            </p:nvSpPr>
            <p:spPr>
              <a:xfrm>
                <a:off x="2599484" y="48194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rPr>
                  <a:t>2</a:t>
                </a:r>
              </a:p>
            </p:txBody>
          </p:sp>
          <p:sp>
            <p:nvSpPr>
              <p:cNvPr id="114" name="Line 21">
                <a:extLst>
                  <a:ext uri="{FF2B5EF4-FFF2-40B4-BE49-F238E27FC236}">
                    <a16:creationId xmlns:a16="http://schemas.microsoft.com/office/drawing/2014/main" xmlns="" id="{1F4B03BB-46FF-4573-AB4B-1114779BDAF2}"/>
                  </a:ext>
                </a:extLst>
              </p:cNvPr>
              <p:cNvSpPr>
                <a:spLocks noChangeShapeType="1"/>
              </p:cNvSpPr>
              <p:nvPr/>
            </p:nvSpPr>
            <p:spPr bwMode="auto">
              <a:xfrm>
                <a:off x="2681808" y="479432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ea typeface="+mn-ea"/>
                  <a:cs typeface="Arial" panose="020B0604020202020204" pitchFamily="34" charset="0"/>
                </a:endParaRPr>
              </a:p>
            </p:txBody>
          </p:sp>
          <p:sp>
            <p:nvSpPr>
              <p:cNvPr id="115" name="TextBox 114">
                <a:extLst>
                  <a:ext uri="{FF2B5EF4-FFF2-40B4-BE49-F238E27FC236}">
                    <a16:creationId xmlns:a16="http://schemas.microsoft.com/office/drawing/2014/main" xmlns="" id="{DA7B9887-0150-461B-AC5C-CDCF66284AD1}"/>
                  </a:ext>
                </a:extLst>
              </p:cNvPr>
              <p:cNvSpPr txBox="1"/>
              <p:nvPr/>
            </p:nvSpPr>
            <p:spPr>
              <a:xfrm>
                <a:off x="4823913" y="4996860"/>
                <a:ext cx="562976" cy="307777"/>
              </a:xfrm>
              <a:prstGeom prst="rect">
                <a:avLst/>
              </a:prstGeom>
              <a:noFill/>
            </p:spPr>
            <p:txBody>
              <a:bodyPr wrap="none" rtlCol="0">
                <a:spAutoFit/>
              </a:bodyPr>
              <a:lstStyle/>
              <a:p>
                <a:pPr algn="ctr"/>
                <a:r>
                  <a:rPr lang="fr-FR" sz="1400" dirty="0"/>
                  <a:t>Mois</a:t>
                </a:r>
              </a:p>
            </p:txBody>
          </p:sp>
          <p:sp>
            <p:nvSpPr>
              <p:cNvPr id="116" name="Oval 115">
                <a:extLst>
                  <a:ext uri="{FF2B5EF4-FFF2-40B4-BE49-F238E27FC236}">
                    <a16:creationId xmlns:a16="http://schemas.microsoft.com/office/drawing/2014/main" xmlns="" id="{D69FAA3B-959D-4766-8D55-10BD9B39CE71}"/>
                  </a:ext>
                </a:extLst>
              </p:cNvPr>
              <p:cNvSpPr/>
              <p:nvPr/>
            </p:nvSpPr>
            <p:spPr>
              <a:xfrm>
                <a:off x="5124419" y="462331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7" name="Oval 116">
                <a:extLst>
                  <a:ext uri="{FF2B5EF4-FFF2-40B4-BE49-F238E27FC236}">
                    <a16:creationId xmlns:a16="http://schemas.microsoft.com/office/drawing/2014/main" xmlns="" id="{945419F8-4CE8-4252-AB25-89D44369BCCD}"/>
                  </a:ext>
                </a:extLst>
              </p:cNvPr>
              <p:cNvSpPr/>
              <p:nvPr/>
            </p:nvSpPr>
            <p:spPr>
              <a:xfrm>
                <a:off x="3978155" y="4264204"/>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Oval 117">
                <a:extLst>
                  <a:ext uri="{FF2B5EF4-FFF2-40B4-BE49-F238E27FC236}">
                    <a16:creationId xmlns:a16="http://schemas.microsoft.com/office/drawing/2014/main" xmlns="" id="{954304B5-EB0F-46C5-ADFC-EFAB30EDE169}"/>
                  </a:ext>
                </a:extLst>
              </p:cNvPr>
              <p:cNvSpPr/>
              <p:nvPr/>
            </p:nvSpPr>
            <p:spPr>
              <a:xfrm>
                <a:off x="3297041" y="3547259"/>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Oval 118">
                <a:extLst>
                  <a:ext uri="{FF2B5EF4-FFF2-40B4-BE49-F238E27FC236}">
                    <a16:creationId xmlns:a16="http://schemas.microsoft.com/office/drawing/2014/main" xmlns="" id="{961053D4-678D-44C2-A759-B47714383B21}"/>
                  </a:ext>
                </a:extLst>
              </p:cNvPr>
              <p:cNvSpPr/>
              <p:nvPr/>
            </p:nvSpPr>
            <p:spPr>
              <a:xfrm>
                <a:off x="2956456" y="3281662"/>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Oval 119">
                <a:extLst>
                  <a:ext uri="{FF2B5EF4-FFF2-40B4-BE49-F238E27FC236}">
                    <a16:creationId xmlns:a16="http://schemas.microsoft.com/office/drawing/2014/main" xmlns="" id="{0358D9A6-257A-4CFE-9907-CD00BB3E8916}"/>
                  </a:ext>
                </a:extLst>
              </p:cNvPr>
              <p:cNvSpPr/>
              <p:nvPr/>
            </p:nvSpPr>
            <p:spPr>
              <a:xfrm>
                <a:off x="2934498" y="2948501"/>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Oval 120">
                <a:extLst>
                  <a:ext uri="{FF2B5EF4-FFF2-40B4-BE49-F238E27FC236}">
                    <a16:creationId xmlns:a16="http://schemas.microsoft.com/office/drawing/2014/main" xmlns="" id="{DC65CF1E-BB27-4A32-AC4F-7BFAC3791C92}"/>
                  </a:ext>
                </a:extLst>
              </p:cNvPr>
              <p:cNvSpPr/>
              <p:nvPr/>
            </p:nvSpPr>
            <p:spPr>
              <a:xfrm>
                <a:off x="2637393" y="271556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Oval 121">
                <a:extLst>
                  <a:ext uri="{FF2B5EF4-FFF2-40B4-BE49-F238E27FC236}">
                    <a16:creationId xmlns:a16="http://schemas.microsoft.com/office/drawing/2014/main" xmlns="" id="{EE4B2391-2BCD-44E3-B33B-18947DB43BAC}"/>
                  </a:ext>
                </a:extLst>
              </p:cNvPr>
              <p:cNvSpPr/>
              <p:nvPr/>
            </p:nvSpPr>
            <p:spPr>
              <a:xfrm>
                <a:off x="2607336" y="2638938"/>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cxnSp>
        <p:nvCxnSpPr>
          <p:cNvPr id="123" name="Straight Connector 122">
            <a:extLst>
              <a:ext uri="{FF2B5EF4-FFF2-40B4-BE49-F238E27FC236}">
                <a16:creationId xmlns:a16="http://schemas.microsoft.com/office/drawing/2014/main" xmlns="" id="{251C577E-C86F-4BEE-8A47-626BD548283D}"/>
              </a:ext>
            </a:extLst>
          </p:cNvPr>
          <p:cNvCxnSpPr/>
          <p:nvPr/>
        </p:nvCxnSpPr>
        <p:spPr>
          <a:xfrm>
            <a:off x="4251781" y="2835296"/>
            <a:ext cx="36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27771930-5919-4CF3-84B2-860329E78437}"/>
              </a:ext>
            </a:extLst>
          </p:cNvPr>
          <p:cNvCxnSpPr/>
          <p:nvPr/>
        </p:nvCxnSpPr>
        <p:spPr>
          <a:xfrm>
            <a:off x="4251781" y="2472023"/>
            <a:ext cx="36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xmlns="" id="{8BACBA47-3E54-4714-8AB3-437E47B77FC5}"/>
              </a:ext>
            </a:extLst>
          </p:cNvPr>
          <p:cNvSpPr txBox="1"/>
          <p:nvPr/>
        </p:nvSpPr>
        <p:spPr>
          <a:xfrm>
            <a:off x="7306834" y="535254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ea typeface="+mn-ea"/>
                <a:cs typeface="Arial" panose="020B0604020202020204" pitchFamily="34" charset="0"/>
              </a:rPr>
              <a:t>0</a:t>
            </a:r>
          </a:p>
        </p:txBody>
      </p:sp>
    </p:spTree>
    <p:extLst>
      <p:ext uri="{BB962C8B-B14F-4D97-AF65-F5344CB8AC3E}">
        <p14:creationId xmlns:p14="http://schemas.microsoft.com/office/powerpoint/2010/main" xmlns="" val="1483852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a:t>LBA76: </a:t>
            </a:r>
            <a:r>
              <a:rPr lang="fr-FR" dirty="0"/>
              <a:t>Efficacité et tolérance du </a:t>
            </a:r>
            <a:r>
              <a:rPr lang="fr-FR" dirty="0" err="1"/>
              <a:t>surufatinib</a:t>
            </a:r>
            <a:r>
              <a:rPr lang="fr-FR" dirty="0"/>
              <a:t> chez les patients avec tumeurs neuroendocrines bien différenciées </a:t>
            </a:r>
            <a:r>
              <a:rPr lang="fr-FR" dirty="0" err="1"/>
              <a:t>extrapancréatiques</a:t>
            </a:r>
            <a:r>
              <a:rPr lang="fr-FR" dirty="0"/>
              <a:t> avancées: résultats d’une étude randomisée de phase III (SANET-</a:t>
            </a:r>
            <a:r>
              <a:rPr lang="fr-FR" dirty="0" err="1"/>
              <a:t>ep</a:t>
            </a:r>
            <a:r>
              <a:rPr lang="fr-FR" dirty="0"/>
              <a:t>) – Xu J,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endParaRPr lang="en-GB" b="1" dirty="0"/>
          </a:p>
        </p:txBody>
      </p:sp>
      <p:sp>
        <p:nvSpPr>
          <p:cNvPr id="5" name="Text Placeholder 4"/>
          <p:cNvSpPr>
            <a:spLocks noGrp="1"/>
          </p:cNvSpPr>
          <p:nvPr>
            <p:ph type="body" sz="quarter" idx="11"/>
          </p:nvPr>
        </p:nvSpPr>
        <p:spPr/>
        <p:txBody>
          <a:bodyPr/>
          <a:lstStyle/>
          <a:p>
            <a:r>
              <a:rPr lang="en-GB" dirty="0"/>
              <a:t>Xu J, et al, Ann Oncol 2019;30(</a:t>
            </a:r>
            <a:r>
              <a:rPr lang="en-GB" dirty="0" err="1"/>
              <a:t>suppl</a:t>
            </a:r>
            <a:r>
              <a:rPr lang="en-GB" dirty="0"/>
              <a:t>):</a:t>
            </a:r>
            <a:r>
              <a:rPr lang="en-GB" dirty="0" err="1"/>
              <a:t>abstr</a:t>
            </a:r>
            <a:r>
              <a:rPr lang="en-GB" dirty="0"/>
              <a:t> LBA76</a:t>
            </a:r>
          </a:p>
        </p:txBody>
      </p:sp>
      <p:graphicFrame>
        <p:nvGraphicFramePr>
          <p:cNvPr id="6" name="Group 88"/>
          <p:cNvGraphicFramePr>
            <a:graphicFrameLocks noGrp="1"/>
          </p:cNvGraphicFramePr>
          <p:nvPr>
            <p:extLst>
              <p:ext uri="{D42A27DB-BD31-4B8C-83A1-F6EECF244321}">
                <p14:modId xmlns:p14="http://schemas.microsoft.com/office/powerpoint/2010/main" xmlns="" val="3584620300"/>
              </p:ext>
            </p:extLst>
          </p:nvPr>
        </p:nvGraphicFramePr>
        <p:xfrm>
          <a:off x="369886" y="1712025"/>
          <a:ext cx="8400042" cy="2994960"/>
        </p:xfrm>
        <a:graphic>
          <a:graphicData uri="http://schemas.openxmlformats.org/drawingml/2006/table">
            <a:tbl>
              <a:tblPr firstRow="1" bandRow="1">
                <a:tableStyleId>{69012ECD-51FC-41F1-AA8D-1B2483CD663E}</a:tableStyleId>
              </a:tblPr>
              <a:tblGrid>
                <a:gridCol w="2054659">
                  <a:extLst>
                    <a:ext uri="{9D8B030D-6E8A-4147-A177-3AD203B41FA5}">
                      <a16:colId xmlns:a16="http://schemas.microsoft.com/office/drawing/2014/main" xmlns="" val="20000"/>
                    </a:ext>
                  </a:extLst>
                </a:gridCol>
                <a:gridCol w="1953491">
                  <a:extLst>
                    <a:ext uri="{9D8B030D-6E8A-4147-A177-3AD203B41FA5}">
                      <a16:colId xmlns:a16="http://schemas.microsoft.com/office/drawing/2014/main" xmlns="" val="20001"/>
                    </a:ext>
                  </a:extLst>
                </a:gridCol>
                <a:gridCol w="1953491">
                  <a:extLst>
                    <a:ext uri="{9D8B030D-6E8A-4147-A177-3AD203B41FA5}">
                      <a16:colId xmlns:a16="http://schemas.microsoft.com/office/drawing/2014/main" xmlns="" val="20002"/>
                    </a:ext>
                  </a:extLst>
                </a:gridCol>
                <a:gridCol w="1427018">
                  <a:extLst>
                    <a:ext uri="{9D8B030D-6E8A-4147-A177-3AD203B41FA5}">
                      <a16:colId xmlns:a16="http://schemas.microsoft.com/office/drawing/2014/main" xmlns="" val="2120587974"/>
                    </a:ext>
                  </a:extLst>
                </a:gridCol>
                <a:gridCol w="1011383">
                  <a:extLst>
                    <a:ext uri="{9D8B030D-6E8A-4147-A177-3AD203B41FA5}">
                      <a16:colId xmlns:a16="http://schemas.microsoft.com/office/drawing/2014/main" xmlns="" val="267475915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Réponse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Surufatinib (n=126)</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Placebo (n=64)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OR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RP,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13 (10,3)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MS</a:t>
                      </a:r>
                      <a:r>
                        <a:rPr kumimoji="0" lang="fr-FR" sz="1400" b="0" i="0" u="none" strike="noStrike" cap="none" normalizeH="0" baseline="0" noProof="0" dirty="0">
                          <a:ln>
                            <a:noFill/>
                          </a:ln>
                          <a:solidFill>
                            <a:srgbClr val="4D4D4D"/>
                          </a:solidFill>
                          <a:effectLst/>
                          <a:latin typeface="+mn-lt"/>
                          <a:cs typeface="+mn-cs"/>
                        </a:rPr>
                        <a:t>, n (%)</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96 (76,2)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42 (65,6)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a:t>
                      </a:r>
                      <a:r>
                        <a:rPr kumimoji="0" lang="fr-FR" sz="1400" b="0" i="0" u="none" strike="noStrike" cap="none" normalizeH="0" baseline="0" noProof="0" dirty="0">
                          <a:ln>
                            <a:noFill/>
                          </a:ln>
                          <a:solidFill>
                            <a:srgbClr val="4D4D4D"/>
                          </a:solidFill>
                          <a:effectLst/>
                          <a:latin typeface="+mn-lt"/>
                          <a:cs typeface="+mn-cs"/>
                        </a:rPr>
                        <a:t>, n (%)</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13 (10,3)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18 (28,1)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NE</a:t>
                      </a:r>
                      <a:r>
                        <a:rPr kumimoji="0" lang="fr-FR" sz="1400" b="0" i="0" u="none" strike="noStrike" cap="none" normalizeH="0" baseline="0" noProof="0">
                          <a:ln>
                            <a:noFill/>
                          </a:ln>
                          <a:solidFill>
                            <a:srgbClr val="4D4D4D"/>
                          </a:solidFill>
                          <a:effectLst/>
                          <a:latin typeface="+mn-lt"/>
                          <a:cs typeface="+mn-cs"/>
                        </a:rPr>
                        <a:t>, n (%)</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206203080"/>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10,3 (5,6 - 17,0)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0,0051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195148936"/>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TCM, %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86,5 (79,3 - 91,9)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65,6 (52,7 - 77,1)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3,3 (1,5 - 7,3)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0,0022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223128202"/>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Délai de réponse, </a:t>
                      </a:r>
                      <a:r>
                        <a:rPr kumimoji="0" lang="fr-FR" sz="1400" b="0" i="0" u="none" strike="noStrike" cap="none" normalizeH="0" baseline="0" noProof="0" dirty="0" smtClean="0">
                          <a:ln>
                            <a:noFill/>
                          </a:ln>
                          <a:solidFill>
                            <a:srgbClr val="4D4D4D"/>
                          </a:solidFill>
                          <a:effectLst/>
                          <a:latin typeface="+mn-lt"/>
                          <a:cs typeface="Arial" charset="0"/>
                        </a:rPr>
                        <a:t/>
                      </a:r>
                      <a:br>
                        <a:rPr kumimoji="0" lang="fr-FR" sz="1400" b="0" i="0" u="none" strike="noStrike" cap="none" normalizeH="0" baseline="0" noProof="0" dirty="0" smtClean="0">
                          <a:ln>
                            <a:noFill/>
                          </a:ln>
                          <a:solidFill>
                            <a:srgbClr val="4D4D4D"/>
                          </a:solidFill>
                          <a:effectLst/>
                          <a:latin typeface="+mn-lt"/>
                          <a:cs typeface="Arial" charset="0"/>
                        </a:rPr>
                      </a:br>
                      <a:r>
                        <a:rPr kumimoji="0" lang="fr-FR" sz="1400" b="0" i="0" u="none" strike="noStrike" cap="none" normalizeH="0" baseline="0" noProof="0" dirty="0" smtClean="0">
                          <a:ln>
                            <a:noFill/>
                          </a:ln>
                          <a:solidFill>
                            <a:srgbClr val="4D4D4D"/>
                          </a:solidFill>
                          <a:effectLst/>
                          <a:latin typeface="+mn-lt"/>
                          <a:cs typeface="Arial" charset="0"/>
                        </a:rPr>
                        <a:t>mois </a:t>
                      </a:r>
                      <a:r>
                        <a:rPr kumimoji="0" lang="fr-FR" sz="1400" b="0" i="0" u="none" strike="noStrike" cap="none" normalizeH="0" baseline="0" noProof="0" dirty="0">
                          <a:ln>
                            <a:noFill/>
                          </a:ln>
                          <a:solidFill>
                            <a:srgbClr val="4D4D4D"/>
                          </a:solidFill>
                          <a:effectLst/>
                          <a:latin typeface="+mn-lt"/>
                          <a:cs typeface="Arial" charset="0"/>
                        </a:rPr>
                        <a:t>(IC95%)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3,7 (1,8 - 5,5)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04092901"/>
                  </a:ext>
                </a:extLst>
              </a:tr>
              <a:tr h="2853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Durée de réponse, mois (IC95%)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5,6 (2,0 - 17,5)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047768353"/>
                  </a:ext>
                </a:extLst>
              </a:tr>
            </a:tbl>
          </a:graphicData>
        </a:graphic>
      </p:graphicFrame>
    </p:spTree>
    <p:extLst>
      <p:ext uri="{BB962C8B-B14F-4D97-AF65-F5344CB8AC3E}">
        <p14:creationId xmlns:p14="http://schemas.microsoft.com/office/powerpoint/2010/main" xmlns="" val="3656451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LBA76: Efficacité et tolérance du </a:t>
            </a:r>
            <a:r>
              <a:rPr lang="fr-FR" dirty="0" err="1"/>
              <a:t>surufatinib</a:t>
            </a:r>
            <a:r>
              <a:rPr lang="fr-FR" dirty="0"/>
              <a:t> chez les patients avec tumeurs neuroendocrines bien différenciées </a:t>
            </a:r>
            <a:r>
              <a:rPr lang="fr-FR" dirty="0" err="1"/>
              <a:t>extrapancréatiques</a:t>
            </a:r>
            <a:r>
              <a:rPr lang="fr-FR" dirty="0"/>
              <a:t> avancées: résultats d’une étude randomisée de phase III (SANET-</a:t>
            </a:r>
            <a:r>
              <a:rPr lang="fr-FR" dirty="0" err="1"/>
              <a:t>ep</a:t>
            </a:r>
            <a:r>
              <a:rPr lang="fr-FR" dirty="0"/>
              <a:t>) – Xu J, et al</a:t>
            </a:r>
          </a:p>
        </p:txBody>
      </p:sp>
      <p:sp>
        <p:nvSpPr>
          <p:cNvPr id="3" name="Content Placeholder 2"/>
          <p:cNvSpPr>
            <a:spLocks noGrp="1"/>
          </p:cNvSpPr>
          <p:nvPr>
            <p:ph idx="1"/>
          </p:nvPr>
        </p:nvSpPr>
        <p:spPr/>
        <p:txBody>
          <a:bodyPr/>
          <a:lstStyle/>
          <a:p>
            <a:pPr marL="0" indent="0">
              <a:buNone/>
            </a:pPr>
            <a:r>
              <a:rPr lang="fr-FR" b="1" dirty="0"/>
              <a:t>Résultats </a:t>
            </a:r>
            <a:endParaRPr lang="fr-FR" dirty="0"/>
          </a:p>
          <a:p>
            <a:pPr marL="0" indent="0">
              <a:spcBef>
                <a:spcPts val="23400"/>
              </a:spcBef>
              <a:buNone/>
            </a:pPr>
            <a:r>
              <a:rPr lang="fr-FR" b="1" dirty="0"/>
              <a:t>Conclusion</a:t>
            </a:r>
          </a:p>
          <a:p>
            <a:r>
              <a:rPr lang="fr-FR" b="1" dirty="0"/>
              <a:t>Chez ces patients avec TNE avancée </a:t>
            </a:r>
            <a:r>
              <a:rPr lang="fr-FR" b="1" dirty="0" err="1"/>
              <a:t>extrapancréatique</a:t>
            </a:r>
            <a:r>
              <a:rPr lang="fr-FR" b="1" dirty="0"/>
              <a:t>, bien différenciée, prétraitée, le surufatinib a démontré une amélioration significative de la SSP et a été globalement bien toléré</a:t>
            </a:r>
          </a:p>
        </p:txBody>
      </p:sp>
      <p:sp>
        <p:nvSpPr>
          <p:cNvPr id="5" name="Text Placeholder 4"/>
          <p:cNvSpPr>
            <a:spLocks noGrp="1"/>
          </p:cNvSpPr>
          <p:nvPr>
            <p:ph type="body" sz="quarter" idx="11"/>
          </p:nvPr>
        </p:nvSpPr>
        <p:spPr/>
        <p:txBody>
          <a:bodyPr/>
          <a:lstStyle/>
          <a:p>
            <a:r>
              <a:rPr lang="fr-FR" dirty="0"/>
              <a:t>Xu J, et al, Ann </a:t>
            </a:r>
            <a:r>
              <a:rPr lang="fr-FR" dirty="0" err="1"/>
              <a:t>Oncol</a:t>
            </a:r>
            <a:r>
              <a:rPr lang="fr-FR" dirty="0"/>
              <a:t> 2019;30(</a:t>
            </a:r>
            <a:r>
              <a:rPr lang="fr-FR" dirty="0" err="1"/>
              <a:t>suppl</a:t>
            </a:r>
            <a:r>
              <a:rPr lang="fr-FR" dirty="0"/>
              <a:t>):</a:t>
            </a:r>
            <a:r>
              <a:rPr lang="fr-FR" dirty="0" err="1"/>
              <a:t>abstr</a:t>
            </a:r>
            <a:r>
              <a:rPr lang="fr-FR" dirty="0"/>
              <a:t> LBA76</a:t>
            </a:r>
          </a:p>
        </p:txBody>
      </p:sp>
      <p:graphicFrame>
        <p:nvGraphicFramePr>
          <p:cNvPr id="6" name="Group 88"/>
          <p:cNvGraphicFramePr>
            <a:graphicFrameLocks noGrp="1"/>
          </p:cNvGraphicFramePr>
          <p:nvPr>
            <p:extLst>
              <p:ext uri="{D42A27DB-BD31-4B8C-83A1-F6EECF244321}">
                <p14:modId xmlns:p14="http://schemas.microsoft.com/office/powerpoint/2010/main" xmlns="" val="2877531170"/>
              </p:ext>
            </p:extLst>
          </p:nvPr>
        </p:nvGraphicFramePr>
        <p:xfrm>
          <a:off x="365124" y="1587334"/>
          <a:ext cx="8335531" cy="2853600"/>
        </p:xfrm>
        <a:graphic>
          <a:graphicData uri="http://schemas.openxmlformats.org/drawingml/2006/table">
            <a:tbl>
              <a:tblPr firstRow="1" bandRow="1">
                <a:tableStyleId>{69012ECD-51FC-41F1-AA8D-1B2483CD663E}</a:tableStyleId>
              </a:tblPr>
              <a:tblGrid>
                <a:gridCol w="2959967">
                  <a:extLst>
                    <a:ext uri="{9D8B030D-6E8A-4147-A177-3AD203B41FA5}">
                      <a16:colId xmlns:a16="http://schemas.microsoft.com/office/drawing/2014/main" xmlns="" val="20000"/>
                    </a:ext>
                  </a:extLst>
                </a:gridCol>
                <a:gridCol w="3061854">
                  <a:extLst>
                    <a:ext uri="{9D8B030D-6E8A-4147-A177-3AD203B41FA5}">
                      <a16:colId xmlns:a16="http://schemas.microsoft.com/office/drawing/2014/main" xmlns="" val="20001"/>
                    </a:ext>
                  </a:extLst>
                </a:gridCol>
                <a:gridCol w="2313710">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Surufatinib (n=129)</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Placebo (n=68)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Protéinurie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25 (19,4)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Hypertension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47 (36,4)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 (13,2)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 (1,6)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Augmentation bilirubine sanguine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20620308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Augmentation AST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195148936"/>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Hypertriglycéridémie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2231282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Augmentation ALT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040929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Douleur abdominale haute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04776835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 (7,0)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626715524"/>
                  </a:ext>
                </a:extLst>
              </a:tr>
            </a:tbl>
          </a:graphicData>
        </a:graphic>
      </p:graphicFrame>
    </p:spTree>
    <p:extLst>
      <p:ext uri="{BB962C8B-B14F-4D97-AF65-F5344CB8AC3E}">
        <p14:creationId xmlns:p14="http://schemas.microsoft.com/office/powerpoint/2010/main" xmlns="" val="542414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Cancers du côlon, du rectum et de l‘anus</a:t>
            </a:r>
          </a:p>
        </p:txBody>
      </p:sp>
    </p:spTree>
    <p:extLst>
      <p:ext uri="{BB962C8B-B14F-4D97-AF65-F5344CB8AC3E}">
        <p14:creationId xmlns:p14="http://schemas.microsoft.com/office/powerpoint/2010/main" xmlns="" val="21042958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LBA30_PR: Analyse de l’ADN tumoral circulant (ADNtc) de patients enrôlés dans l’étude de phase III IDEA-FRANCE : valeur pronostique et prédictive pour la durée du traitement adjuvant – Taieb J,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Etudier si l’ADNtc peut être utilisé comme marqueur pronostique et prédictif pour déterminer l’intensité et la durée du traitement adjuvant</a:t>
            </a:r>
          </a:p>
        </p:txBody>
      </p:sp>
      <p:sp>
        <p:nvSpPr>
          <p:cNvPr id="4" name="Text Placeholder 3"/>
          <p:cNvSpPr>
            <a:spLocks noGrp="1"/>
          </p:cNvSpPr>
          <p:nvPr>
            <p:ph type="body" sz="quarter" idx="10"/>
          </p:nvPr>
        </p:nvSpPr>
        <p:spPr>
          <a:xfrm>
            <a:off x="365125" y="6096000"/>
            <a:ext cx="4283075" cy="487363"/>
          </a:xfrm>
        </p:spPr>
        <p:txBody>
          <a:bodyPr/>
          <a:lstStyle/>
          <a:p>
            <a:r>
              <a:rPr lang="fr-FR" dirty="0"/>
              <a:t>*Utilisation de pathologie numérique pour quantifier la densité des cellules </a:t>
            </a:r>
            <a:r>
              <a:rPr lang="fr-FR" dirty="0" err="1"/>
              <a:t>T</a:t>
            </a:r>
            <a:r>
              <a:rPr lang="fr-FR" dirty="0"/>
              <a:t> CD3+ et cytotoxiques CD8+ dans la tumeur et les marges de résection, puis conversion en seuils prédéfinis et groupement en 3 catégories (bas, intermédiaire et élevé) ou en 2 catégories (bas et intermédiaire/élevé) ou score continu</a:t>
            </a:r>
          </a:p>
        </p:txBody>
      </p:sp>
      <p:sp>
        <p:nvSpPr>
          <p:cNvPr id="5" name="Text Placeholder 4"/>
          <p:cNvSpPr>
            <a:spLocks noGrp="1"/>
          </p:cNvSpPr>
          <p:nvPr>
            <p:ph type="body" sz="quarter" idx="11"/>
          </p:nvPr>
        </p:nvSpPr>
        <p:spPr/>
        <p:txBody>
          <a:bodyPr/>
          <a:lstStyle/>
          <a:p>
            <a:r>
              <a:rPr lang="fr-FR" dirty="0"/>
              <a:t>Taieb J, et al, Ann </a:t>
            </a:r>
            <a:r>
              <a:rPr lang="fr-FR" dirty="0" err="1"/>
              <a:t>Oncol</a:t>
            </a:r>
            <a:r>
              <a:rPr lang="fr-FR" dirty="0"/>
              <a:t> 2019;30(</a:t>
            </a:r>
            <a:r>
              <a:rPr lang="fr-FR" dirty="0" err="1"/>
              <a:t>suppl</a:t>
            </a:r>
            <a:r>
              <a:rPr lang="fr-FR" dirty="0"/>
              <a:t>):</a:t>
            </a:r>
            <a:r>
              <a:rPr lang="fr-FR" dirty="0" err="1"/>
              <a:t>abstr</a:t>
            </a:r>
            <a:r>
              <a:rPr lang="fr-FR" dirty="0"/>
              <a:t> LBA30_PR</a:t>
            </a:r>
          </a:p>
        </p:txBody>
      </p:sp>
      <p:sp>
        <p:nvSpPr>
          <p:cNvPr id="6" name="Rectangle 9"/>
          <p:cNvSpPr txBox="1">
            <a:spLocks noChangeArrowheads="1"/>
          </p:cNvSpPr>
          <p:nvPr/>
        </p:nvSpPr>
        <p:spPr bwMode="auto">
          <a:xfrm>
            <a:off x="186955" y="4929069"/>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SSM </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Oval 14"/>
          <p:cNvSpPr>
            <a:spLocks noChangeArrowheads="1"/>
          </p:cNvSpPr>
          <p:nvPr/>
        </p:nvSpPr>
        <p:spPr bwMode="auto">
          <a:xfrm>
            <a:off x="3485133" y="32531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8" name="AutoShape 15"/>
          <p:cNvCxnSpPr>
            <a:cxnSpLocks noChangeShapeType="1"/>
            <a:stCxn id="7" idx="0"/>
            <a:endCxn id="13" idx="1"/>
          </p:cNvCxnSpPr>
          <p:nvPr/>
        </p:nvCxnSpPr>
        <p:spPr bwMode="auto">
          <a:xfrm rot="5400000" flipH="1" flipV="1">
            <a:off x="3728853" y="2688716"/>
            <a:ext cx="612529" cy="516372"/>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776511" y="2376330"/>
            <a:ext cx="892672" cy="52861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p>
        </p:txBody>
      </p:sp>
      <p:sp>
        <p:nvSpPr>
          <p:cNvPr id="10" name="Content Placeholder 26"/>
          <p:cNvSpPr txBox="1">
            <a:spLocks/>
          </p:cNvSpPr>
          <p:nvPr/>
        </p:nvSpPr>
        <p:spPr bwMode="auto">
          <a:xfrm>
            <a:off x="4466785" y="3236651"/>
            <a:ext cx="375370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fr-FR" sz="1100" b="1" dirty="0">
                <a:solidFill>
                  <a:srgbClr val="043882"/>
                </a:solidFill>
                <a:latin typeface="Arial"/>
                <a:cs typeface="Arial"/>
              </a:rPr>
              <a:t>Stratification</a:t>
            </a:r>
            <a:endParaRPr kumimoji="0" lang="fr-FR" sz="11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100" b="0" i="0" u="none" strike="noStrike" kern="1200" cap="none" spc="0" normalizeH="0" baseline="0" noProof="0" dirty="0">
                <a:ln>
                  <a:noFill/>
                </a:ln>
                <a:solidFill>
                  <a:srgbClr val="4D4D4D"/>
                </a:solidFill>
                <a:effectLst/>
                <a:uLnTx/>
                <a:uFillTx/>
                <a:latin typeface="Arial"/>
                <a:cs typeface="Arial"/>
              </a:rPr>
              <a:t>Centre, stade </a:t>
            </a:r>
            <a:r>
              <a:rPr kumimoji="0" lang="fr-FR" sz="1100" b="0" i="0" u="none" strike="noStrike" kern="1200" cap="none" spc="0" normalizeH="0" baseline="0" noProof="0" dirty="0" err="1">
                <a:ln>
                  <a:noFill/>
                </a:ln>
                <a:solidFill>
                  <a:srgbClr val="4D4D4D"/>
                </a:solidFill>
                <a:effectLst/>
                <a:uLnTx/>
                <a:uFillTx/>
                <a:latin typeface="Arial"/>
                <a:cs typeface="Arial"/>
              </a:rPr>
              <a:t>T</a:t>
            </a:r>
            <a:r>
              <a:rPr kumimoji="0" lang="fr-FR" sz="1100" b="0" i="0" u="none" strike="noStrike" kern="1200" cap="none" spc="0" normalizeH="0" baseline="0" noProof="0" dirty="0">
                <a:ln>
                  <a:noFill/>
                </a:ln>
                <a:solidFill>
                  <a:srgbClr val="4D4D4D"/>
                </a:solidFill>
                <a:effectLst/>
                <a:uLnTx/>
                <a:uFillTx/>
                <a:latin typeface="Arial"/>
                <a:cs typeface="Arial"/>
              </a:rPr>
              <a:t>, stade N, </a:t>
            </a:r>
            <a:r>
              <a:rPr lang="fr-FR" sz="1100" dirty="0">
                <a:solidFill>
                  <a:srgbClr val="4D4D4D"/>
                </a:solidFill>
                <a:latin typeface="Arial"/>
                <a:cs typeface="Arial"/>
              </a:rPr>
              <a:t>ECOG PS, </a:t>
            </a:r>
            <a:r>
              <a:rPr lang="fr-FR" sz="1100" dirty="0" err="1">
                <a:solidFill>
                  <a:srgbClr val="4D4D4D"/>
                </a:solidFill>
                <a:latin typeface="Arial"/>
                <a:cs typeface="Arial"/>
              </a:rPr>
              <a:t>â</a:t>
            </a:r>
            <a:r>
              <a:rPr kumimoji="0" lang="fr-FR" sz="1100" b="0" i="0" u="none" strike="noStrike" kern="1200" cap="none" spc="0" normalizeH="0" baseline="0" noProof="0" dirty="0" err="1">
                <a:ln>
                  <a:noFill/>
                </a:ln>
                <a:solidFill>
                  <a:srgbClr val="4D4D4D"/>
                </a:solidFill>
                <a:effectLst/>
                <a:uLnTx/>
                <a:uFillTx/>
                <a:latin typeface="Arial"/>
                <a:cs typeface="Arial"/>
              </a:rPr>
              <a:t>ge</a:t>
            </a:r>
            <a:endParaRPr kumimoji="0" lang="fr-FR" sz="1100" b="0" i="0" u="none" strike="noStrike" kern="1200" cap="none" spc="0" normalizeH="0" baseline="0" noProof="0" dirty="0">
              <a:ln>
                <a:noFill/>
              </a:ln>
              <a:solidFill>
                <a:srgbClr val="4D4D4D"/>
              </a:solidFill>
              <a:effectLst/>
              <a:uLnTx/>
              <a:uFillTx/>
              <a:latin typeface="Arial"/>
              <a:cs typeface="Arial"/>
            </a:endParaRPr>
          </a:p>
        </p:txBody>
      </p:sp>
      <p:cxnSp>
        <p:nvCxnSpPr>
          <p:cNvPr id="11" name="AutoShape 19"/>
          <p:cNvCxnSpPr>
            <a:cxnSpLocks noChangeShapeType="1"/>
            <a:stCxn id="14" idx="3"/>
            <a:endCxn id="7" idx="2"/>
          </p:cNvCxnSpPr>
          <p:nvPr/>
        </p:nvCxnSpPr>
        <p:spPr bwMode="auto">
          <a:xfrm>
            <a:off x="3376274" y="3545266"/>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444035" y="2640637"/>
            <a:ext cx="332476"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293303" y="2216729"/>
            <a:ext cx="3150732" cy="847815"/>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T1-3 </a:t>
            </a:r>
            <a:r>
              <a:rPr kumimoji="0" lang="fr-FR"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N1</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chimiothérapie 3 mois </a:t>
            </a:r>
            <a:r>
              <a:rPr kumimoji="0" lang="fr-FR" altLang="zh-CN" sz="1800" b="0" i="0" u="none" strike="noStrike" kern="1200" cap="none" spc="0" normalizeH="0" baseline="0" noProof="0" dirty="0" err="1">
                <a:ln>
                  <a:noFill/>
                </a:ln>
                <a:solidFill>
                  <a:srgbClr val="FFFFFF"/>
                </a:solidFill>
                <a:effectLst/>
                <a:uLnTx/>
                <a:uFillTx/>
                <a:latin typeface="Arial"/>
                <a:ea typeface="SimSun" pitchFamily="2" charset="-122"/>
                <a:cs typeface="Arial"/>
              </a:rPr>
              <a:t>mFOLFOX</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ou CAPOX</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4" name="AutoShape 9"/>
          <p:cNvSpPr>
            <a:spLocks noChangeArrowheads="1"/>
          </p:cNvSpPr>
          <p:nvPr/>
        </p:nvSpPr>
        <p:spPr bwMode="auto">
          <a:xfrm>
            <a:off x="408912" y="2774029"/>
            <a:ext cx="2967362"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lvl="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Cancer côlon stade </a:t>
            </a: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III</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Données de l’étude de cohorte </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IDEA France</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(n=2010)</a:t>
            </a:r>
          </a:p>
        </p:txBody>
      </p:sp>
      <p:cxnSp>
        <p:nvCxnSpPr>
          <p:cNvPr id="15" name="AutoShape 16"/>
          <p:cNvCxnSpPr>
            <a:cxnSpLocks noChangeShapeType="1"/>
            <a:stCxn id="7" idx="4"/>
            <a:endCxn id="18" idx="1"/>
          </p:cNvCxnSpPr>
          <p:nvPr/>
        </p:nvCxnSpPr>
        <p:spPr bwMode="auto">
          <a:xfrm rot="16200000" flipH="1">
            <a:off x="3740765" y="3873532"/>
            <a:ext cx="588705" cy="516372"/>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7776072" y="4161764"/>
            <a:ext cx="892672" cy="52861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p>
        </p:txBody>
      </p:sp>
      <p:cxnSp>
        <p:nvCxnSpPr>
          <p:cNvPr id="17" name="AutoShape 20"/>
          <p:cNvCxnSpPr>
            <a:cxnSpLocks noChangeShapeType="1"/>
            <a:stCxn id="18" idx="3"/>
            <a:endCxn id="16" idx="1"/>
          </p:cNvCxnSpPr>
          <p:nvPr/>
        </p:nvCxnSpPr>
        <p:spPr bwMode="auto">
          <a:xfrm>
            <a:off x="7442177" y="4426071"/>
            <a:ext cx="333895" cy="0"/>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4293303" y="4002164"/>
            <a:ext cx="3148874" cy="847814"/>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T4 et/ou</a:t>
            </a:r>
            <a:r>
              <a:rPr kumimoji="0" lang="fr-FR" altLang="zh-CN" sz="1800" b="0" i="0" u="none" strike="noStrike" kern="1200" cap="none" spc="0" normalizeH="0" noProof="0" dirty="0">
                <a:ln>
                  <a:noFill/>
                </a:ln>
                <a:solidFill>
                  <a:srgbClr val="4D4D4D"/>
                </a:solidFill>
                <a:effectLst/>
                <a:uLnTx/>
                <a:uFillTx/>
                <a:latin typeface="Arial"/>
                <a:ea typeface="SimSun" pitchFamily="2" charset="-122"/>
                <a:cs typeface="Arial"/>
              </a:rPr>
              <a:t> N2</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chimiothérapie 6 mois </a:t>
            </a:r>
            <a:r>
              <a:rPr kumimoji="0" lang="fr-FR" altLang="zh-CN" sz="1800" b="0" i="0" u="none" strike="noStrike" kern="1200" cap="none" spc="0" normalizeH="0" baseline="0" noProof="0" dirty="0" err="1">
                <a:ln>
                  <a:noFill/>
                </a:ln>
                <a:solidFill>
                  <a:srgbClr val="4D4D4D"/>
                </a:solidFill>
                <a:effectLst/>
                <a:uLnTx/>
                <a:uFillTx/>
                <a:latin typeface="Arial"/>
                <a:ea typeface="SimSun" pitchFamily="2" charset="-122"/>
                <a:cs typeface="Arial"/>
              </a:rPr>
              <a:t>mFOLFOX</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ou CAPOX</a:t>
            </a:r>
          </a:p>
        </p:txBody>
      </p:sp>
      <p:sp>
        <p:nvSpPr>
          <p:cNvPr id="19" name="Content Placeholder 26"/>
          <p:cNvSpPr txBox="1">
            <a:spLocks/>
          </p:cNvSpPr>
          <p:nvPr/>
        </p:nvSpPr>
        <p:spPr>
          <a:xfrm>
            <a:off x="4173383" y="4929069"/>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buClr>
                <a:srgbClr val="043882"/>
              </a:buClr>
              <a:buNone/>
              <a:defRPr/>
            </a:pPr>
            <a:r>
              <a:rPr lang="fr-FR" b="1" dirty="0">
                <a:solidFill>
                  <a:srgbClr val="A0A0A0"/>
                </a:solidFill>
              </a:rPr>
              <a:t>CRITÈRES SECONDAIRES</a:t>
            </a:r>
          </a:p>
          <a:p>
            <a:pPr>
              <a:buClr>
                <a:srgbClr val="043882"/>
              </a:buClr>
            </a:pPr>
            <a:r>
              <a:rPr lang="fr-FR" dirty="0" smtClean="0"/>
              <a:t>Tolérance</a:t>
            </a:r>
            <a:endParaRPr lang="fr-FR" dirty="0"/>
          </a:p>
        </p:txBody>
      </p:sp>
    </p:spTree>
    <p:extLst>
      <p:ext uri="{BB962C8B-B14F-4D97-AF65-F5344CB8AC3E}">
        <p14:creationId xmlns:p14="http://schemas.microsoft.com/office/powerpoint/2010/main" xmlns="" val="35966979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LBA30_PR: Analyse de l’ADN tumoral circulant (ADNtc) de patients enrôlés dans l’étude de phase III IDEA-FRANCE : valeur pronostique et prédictive pour la durée du traitement adjuvant – Taieb J,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Taieb J, et al, Ann </a:t>
            </a:r>
            <a:r>
              <a:rPr lang="fr-FR" dirty="0" err="1"/>
              <a:t>Oncol</a:t>
            </a:r>
            <a:r>
              <a:rPr lang="fr-FR" dirty="0"/>
              <a:t> 2019;30(</a:t>
            </a:r>
            <a:r>
              <a:rPr lang="fr-FR" dirty="0" err="1"/>
              <a:t>suppl</a:t>
            </a:r>
            <a:r>
              <a:rPr lang="fr-FR" dirty="0"/>
              <a:t>):</a:t>
            </a:r>
            <a:r>
              <a:rPr lang="fr-FR" dirty="0" err="1"/>
              <a:t>abstr</a:t>
            </a:r>
            <a:r>
              <a:rPr lang="fr-FR" dirty="0"/>
              <a:t> LBA30_PR</a:t>
            </a:r>
          </a:p>
        </p:txBody>
      </p:sp>
      <p:graphicFrame>
        <p:nvGraphicFramePr>
          <p:cNvPr id="7" name="Group 88">
            <a:extLst>
              <a:ext uri="{FF2B5EF4-FFF2-40B4-BE49-F238E27FC236}">
                <a16:creationId xmlns:a16="http://schemas.microsoft.com/office/drawing/2014/main" xmlns="" id="{2075856D-23A5-46F4-8536-BF48255CFF61}"/>
              </a:ext>
            </a:extLst>
          </p:cNvPr>
          <p:cNvGraphicFramePr>
            <a:graphicFrameLocks noGrp="1"/>
          </p:cNvGraphicFramePr>
          <p:nvPr>
            <p:extLst>
              <p:ext uri="{D42A27DB-BD31-4B8C-83A1-F6EECF244321}">
                <p14:modId xmlns:p14="http://schemas.microsoft.com/office/powerpoint/2010/main" xmlns="" val="259877103"/>
              </p:ext>
            </p:extLst>
          </p:nvPr>
        </p:nvGraphicFramePr>
        <p:xfrm>
          <a:off x="386737" y="2408879"/>
          <a:ext cx="3381365" cy="1055520"/>
        </p:xfrm>
        <a:graphic>
          <a:graphicData uri="http://schemas.openxmlformats.org/drawingml/2006/table">
            <a:tbl>
              <a:tblPr firstRow="1" bandRow="1">
                <a:tableStyleId>{69012ECD-51FC-41F1-AA8D-1B2483CD663E}</a:tableStyleId>
              </a:tblPr>
              <a:tblGrid>
                <a:gridCol w="1230445">
                  <a:extLst>
                    <a:ext uri="{9D8B030D-6E8A-4147-A177-3AD203B41FA5}">
                      <a16:colId xmlns:a16="http://schemas.microsoft.com/office/drawing/2014/main" xmlns="" val="20000"/>
                    </a:ext>
                  </a:extLst>
                </a:gridCol>
                <a:gridCol w="1082351">
                  <a:extLst>
                    <a:ext uri="{9D8B030D-6E8A-4147-A177-3AD203B41FA5}">
                      <a16:colId xmlns:a16="http://schemas.microsoft.com/office/drawing/2014/main" xmlns="" val="20001"/>
                    </a:ext>
                  </a:extLst>
                </a:gridCol>
                <a:gridCol w="1068569">
                  <a:extLst>
                    <a:ext uri="{9D8B030D-6E8A-4147-A177-3AD203B41FA5}">
                      <a16:colId xmlns:a16="http://schemas.microsoft.com/office/drawing/2014/main" xmlns="" val="3605169658"/>
                    </a:ext>
                  </a:extLst>
                </a:gridCol>
              </a:tblGrid>
              <a:tr h="29620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mn-lt"/>
                        <a:cs typeface="Arial" charset="0"/>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Taux de SSM, %</a:t>
                      </a:r>
                      <a:endParaRPr kumimoji="0" lang="fr-FR" sz="1200" b="1" i="0" u="none" strike="noStrike" cap="none" normalizeH="0" baseline="0" noProof="0">
                        <a:ln>
                          <a:noFill/>
                        </a:ln>
                        <a:solidFill>
                          <a:srgbClr val="4D4D4D"/>
                        </a:solidFill>
                        <a:effectLst/>
                        <a:latin typeface="+mn-lt"/>
                        <a:cs typeface="Arial" charset="0"/>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IC95%</a:t>
                      </a:r>
                      <a:endParaRPr kumimoji="0" lang="fr-FR" sz="1200" b="1" i="0" u="none" strike="noStrike" cap="none" normalizeH="0" baseline="0" noProof="0">
                        <a:ln>
                          <a:noFill/>
                        </a:ln>
                        <a:solidFill>
                          <a:srgbClr val="4D4D4D"/>
                        </a:solidFill>
                        <a:effectLst/>
                        <a:latin typeface="+mn-lt"/>
                        <a:cs typeface="Arial" charset="0"/>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454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u="none" strike="noStrike" cap="none" normalizeH="0" baseline="0" noProof="0" dirty="0">
                          <a:ln>
                            <a:noFill/>
                          </a:ln>
                          <a:solidFill>
                            <a:schemeClr val="accent5"/>
                          </a:solidFill>
                          <a:effectLst/>
                          <a:latin typeface="+mn-lt"/>
                        </a:rPr>
                        <a:t>ADNtc négatif</a:t>
                      </a:r>
                      <a:endParaRPr kumimoji="0" lang="fr-FR" sz="1200" b="0" i="0" u="none" strike="noStrike" cap="none" normalizeH="0" baseline="0" noProof="0" dirty="0">
                        <a:ln>
                          <a:noFill/>
                        </a:ln>
                        <a:solidFill>
                          <a:schemeClr val="accent5"/>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u="none" strike="noStrike" cap="none" normalizeH="0" baseline="0" noProof="0">
                          <a:ln>
                            <a:noFill/>
                          </a:ln>
                          <a:solidFill>
                            <a:srgbClr val="4D4D4D"/>
                          </a:solidFill>
                          <a:effectLst/>
                          <a:latin typeface="+mn-lt"/>
                        </a:rPr>
                        <a:t>82,39</a:t>
                      </a:r>
                      <a:endParaRPr kumimoji="0" lang="fr-FR" sz="1200" b="0" i="0" u="none" strike="noStrike" cap="none" normalizeH="0" baseline="0" noProof="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u="none" strike="noStrike" cap="none" normalizeH="0" baseline="0" noProof="0" dirty="0">
                          <a:ln>
                            <a:noFill/>
                          </a:ln>
                          <a:solidFill>
                            <a:srgbClr val="4D4D4D"/>
                          </a:solidFill>
                          <a:effectLst/>
                          <a:latin typeface="+mn-lt"/>
                        </a:rPr>
                        <a:t>79,32 - 85,05</a:t>
                      </a:r>
                      <a:endParaRPr kumimoji="0" lang="fr-FR" sz="1200" b="0" i="0" u="none" strike="noStrike" cap="none" normalizeH="0" baseline="0" noProof="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454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chemeClr val="accent6"/>
                          </a:solidFill>
                          <a:effectLst/>
                          <a:latin typeface="+mn-lt"/>
                          <a:cs typeface="Arial" charset="0"/>
                        </a:rPr>
                        <a:t>ADNtc positif</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64,12</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u="none" strike="noStrike" cap="none" normalizeH="0" baseline="0" noProof="0" dirty="0">
                          <a:ln>
                            <a:noFill/>
                          </a:ln>
                          <a:solidFill>
                            <a:srgbClr val="4D4D4D"/>
                          </a:solidFill>
                          <a:effectLst/>
                          <a:latin typeface="+mn-lt"/>
                        </a:rPr>
                        <a:t>54,19 - 72,44</a:t>
                      </a:r>
                      <a:endParaRPr kumimoji="0" lang="fr-FR" sz="1200" b="0" i="0" u="none" strike="noStrike" cap="none" normalizeH="0" baseline="0" noProof="0" dirty="0">
                        <a:ln>
                          <a:noFill/>
                        </a:ln>
                        <a:solidFill>
                          <a:srgbClr val="4D4D4D"/>
                        </a:solidFill>
                        <a:effectLst/>
                        <a:latin typeface="+mn-lt"/>
                        <a:cs typeface="Arial"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6689073"/>
                  </a:ext>
                </a:extLst>
              </a:tr>
            </a:tbl>
          </a:graphicData>
        </a:graphic>
      </p:graphicFrame>
      <p:sp>
        <p:nvSpPr>
          <p:cNvPr id="8" name="TextBox 7">
            <a:extLst>
              <a:ext uri="{FF2B5EF4-FFF2-40B4-BE49-F238E27FC236}">
                <a16:creationId xmlns:a16="http://schemas.microsoft.com/office/drawing/2014/main" xmlns="" id="{263F0703-24B0-49E8-98EB-2A3B042B7058}"/>
              </a:ext>
            </a:extLst>
          </p:cNvPr>
          <p:cNvSpPr txBox="1"/>
          <p:nvPr/>
        </p:nvSpPr>
        <p:spPr>
          <a:xfrm>
            <a:off x="451013" y="3493203"/>
            <a:ext cx="3252815" cy="523220"/>
          </a:xfrm>
          <a:prstGeom prst="rect">
            <a:avLst/>
          </a:prstGeom>
          <a:noFill/>
        </p:spPr>
        <p:txBody>
          <a:bodyPr wrap="none" rtlCol="0">
            <a:spAutoFit/>
          </a:bodyPr>
          <a:lstStyle/>
          <a:p>
            <a:pPr algn="ctr"/>
            <a:r>
              <a:rPr lang="fr-FR" sz="1400" dirty="0">
                <a:solidFill>
                  <a:srgbClr val="4D4D4D"/>
                </a:solidFill>
              </a:rPr>
              <a:t>Positif vs. négatif </a:t>
            </a:r>
            <a:br>
              <a:rPr lang="fr-FR" sz="1400" dirty="0">
                <a:solidFill>
                  <a:srgbClr val="4D4D4D"/>
                </a:solidFill>
              </a:rPr>
            </a:br>
            <a:r>
              <a:rPr lang="fr-FR" sz="1400" dirty="0">
                <a:solidFill>
                  <a:srgbClr val="4D4D4D"/>
                </a:solidFill>
              </a:rPr>
              <a:t>HR 1,85 (IC95% 1,31 - 2,61); p&lt;0,001</a:t>
            </a:r>
          </a:p>
        </p:txBody>
      </p:sp>
      <p:sp>
        <p:nvSpPr>
          <p:cNvPr id="9" name="TextBox 8">
            <a:extLst>
              <a:ext uri="{FF2B5EF4-FFF2-40B4-BE49-F238E27FC236}">
                <a16:creationId xmlns:a16="http://schemas.microsoft.com/office/drawing/2014/main" xmlns="" id="{B6E50203-7A5F-4362-B6AE-EAD9F55D0DA1}"/>
              </a:ext>
            </a:extLst>
          </p:cNvPr>
          <p:cNvSpPr txBox="1"/>
          <p:nvPr/>
        </p:nvSpPr>
        <p:spPr>
          <a:xfrm rot="16200000">
            <a:off x="3436197" y="3316372"/>
            <a:ext cx="1725400"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latin typeface="Arial" charset="0"/>
                <a:cs typeface="Arial" panose="020B0604020202020204" pitchFamily="34" charset="0"/>
              </a:rPr>
              <a:t>Survie sans maladie</a:t>
            </a:r>
            <a:endParaRPr kumimoji="0" lang="fr-FR" sz="14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10" name="Rectangle 9">
            <a:extLst>
              <a:ext uri="{FF2B5EF4-FFF2-40B4-BE49-F238E27FC236}">
                <a16:creationId xmlns:a16="http://schemas.microsoft.com/office/drawing/2014/main" xmlns="" id="{68FE36EE-9FA4-4158-A190-C46F6B84898A}"/>
              </a:ext>
            </a:extLst>
          </p:cNvPr>
          <p:cNvSpPr/>
          <p:nvPr/>
        </p:nvSpPr>
        <p:spPr>
          <a:xfrm>
            <a:off x="3695673" y="4782216"/>
            <a:ext cx="1019619" cy="307777"/>
          </a:xfrm>
          <a:prstGeom prst="rect">
            <a:avLst/>
          </a:prstGeom>
        </p:spPr>
        <p:txBody>
          <a:bodyPr wrap="square">
            <a:spAutoFit/>
          </a:bodyPr>
          <a:lstStyle/>
          <a:p>
            <a:pPr lvl="0" algn="r" defTabSz="914400" fontAlgn="base">
              <a:spcBef>
                <a:spcPct val="0"/>
              </a:spcBef>
              <a:spcAft>
                <a:spcPct val="0"/>
              </a:spcAft>
              <a:defRPr/>
            </a:pPr>
            <a:r>
              <a:rPr lang="fr-FR" sz="1400" dirty="0">
                <a:solidFill>
                  <a:srgbClr val="4D4D4D"/>
                </a:solidFill>
                <a:latin typeface="Arial" charset="0"/>
                <a:cs typeface="Arial" panose="020B0604020202020204" pitchFamily="34" charset="0"/>
              </a:rPr>
              <a:t>N</a:t>
            </a:r>
          </a:p>
        </p:txBody>
      </p:sp>
      <p:grpSp>
        <p:nvGrpSpPr>
          <p:cNvPr id="11" name="Group 10">
            <a:extLst>
              <a:ext uri="{FF2B5EF4-FFF2-40B4-BE49-F238E27FC236}">
                <a16:creationId xmlns:a16="http://schemas.microsoft.com/office/drawing/2014/main" xmlns="" id="{5837BCA5-1D00-44F1-994B-AFAE7A38FBD3}"/>
              </a:ext>
            </a:extLst>
          </p:cNvPr>
          <p:cNvGrpSpPr/>
          <p:nvPr/>
        </p:nvGrpSpPr>
        <p:grpSpPr>
          <a:xfrm>
            <a:off x="4436697" y="2309142"/>
            <a:ext cx="4440648" cy="2779411"/>
            <a:chOff x="4436697" y="2309142"/>
            <a:chExt cx="4440648" cy="2779411"/>
          </a:xfrm>
        </p:grpSpPr>
        <p:sp>
          <p:nvSpPr>
            <p:cNvPr id="12" name="TextBox 11">
              <a:extLst>
                <a:ext uri="{FF2B5EF4-FFF2-40B4-BE49-F238E27FC236}">
                  <a16:creationId xmlns:a16="http://schemas.microsoft.com/office/drawing/2014/main" xmlns="" id="{3D920029-42C5-4866-8F53-D56491F93868}"/>
                </a:ext>
              </a:extLst>
            </p:cNvPr>
            <p:cNvSpPr txBox="1"/>
            <p:nvPr/>
          </p:nvSpPr>
          <p:spPr>
            <a:xfrm>
              <a:off x="6511047" y="4727703"/>
              <a:ext cx="752945"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cs typeface="Arial" panose="020B0604020202020204" pitchFamily="34" charset="0"/>
                </a:rPr>
                <a:t>Années</a:t>
              </a:r>
            </a:p>
          </p:txBody>
        </p:sp>
        <p:sp>
          <p:nvSpPr>
            <p:cNvPr id="13" name="Freeform 21">
              <a:extLst>
                <a:ext uri="{FF2B5EF4-FFF2-40B4-BE49-F238E27FC236}">
                  <a16:creationId xmlns:a16="http://schemas.microsoft.com/office/drawing/2014/main" xmlns="" id="{D095BE67-79A2-4692-8868-534B7F014D66}"/>
                </a:ext>
              </a:extLst>
            </p:cNvPr>
            <p:cNvSpPr>
              <a:spLocks/>
            </p:cNvSpPr>
            <p:nvPr/>
          </p:nvSpPr>
          <p:spPr bwMode="auto">
            <a:xfrm>
              <a:off x="4836131" y="2455443"/>
              <a:ext cx="4041214" cy="20494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 name="Line 6">
              <a:extLst>
                <a:ext uri="{FF2B5EF4-FFF2-40B4-BE49-F238E27FC236}">
                  <a16:creationId xmlns:a16="http://schemas.microsoft.com/office/drawing/2014/main" xmlns="" id="{E3903983-A9FF-42F9-80D1-85C23705895B}"/>
                </a:ext>
              </a:extLst>
            </p:cNvPr>
            <p:cNvSpPr>
              <a:spLocks noChangeShapeType="1"/>
            </p:cNvSpPr>
            <p:nvPr/>
          </p:nvSpPr>
          <p:spPr bwMode="auto">
            <a:xfrm>
              <a:off x="4765923" y="2455442"/>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 name="Line 7">
              <a:extLst>
                <a:ext uri="{FF2B5EF4-FFF2-40B4-BE49-F238E27FC236}">
                  <a16:creationId xmlns:a16="http://schemas.microsoft.com/office/drawing/2014/main" xmlns="" id="{9B30A166-2203-4FF4-8DC2-98EBD0924DFD}"/>
                </a:ext>
              </a:extLst>
            </p:cNvPr>
            <p:cNvSpPr>
              <a:spLocks noChangeShapeType="1"/>
            </p:cNvSpPr>
            <p:nvPr/>
          </p:nvSpPr>
          <p:spPr bwMode="auto">
            <a:xfrm>
              <a:off x="4765923" y="2855736"/>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 name="Line 8">
              <a:extLst>
                <a:ext uri="{FF2B5EF4-FFF2-40B4-BE49-F238E27FC236}">
                  <a16:creationId xmlns:a16="http://schemas.microsoft.com/office/drawing/2014/main" xmlns="" id="{DBBF6598-7127-4E40-A15F-11FB74B73859}"/>
                </a:ext>
              </a:extLst>
            </p:cNvPr>
            <p:cNvSpPr>
              <a:spLocks noChangeShapeType="1"/>
            </p:cNvSpPr>
            <p:nvPr/>
          </p:nvSpPr>
          <p:spPr bwMode="auto">
            <a:xfrm>
              <a:off x="4765923" y="3234379"/>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Line 9">
              <a:extLst>
                <a:ext uri="{FF2B5EF4-FFF2-40B4-BE49-F238E27FC236}">
                  <a16:creationId xmlns:a16="http://schemas.microsoft.com/office/drawing/2014/main" xmlns="" id="{FDA869BA-22B7-4752-96F9-AA04F4EBF44F}"/>
                </a:ext>
              </a:extLst>
            </p:cNvPr>
            <p:cNvSpPr>
              <a:spLocks noChangeShapeType="1"/>
            </p:cNvSpPr>
            <p:nvPr/>
          </p:nvSpPr>
          <p:spPr bwMode="auto">
            <a:xfrm>
              <a:off x="4765923" y="3637176"/>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 name="Line 10">
              <a:extLst>
                <a:ext uri="{FF2B5EF4-FFF2-40B4-BE49-F238E27FC236}">
                  <a16:creationId xmlns:a16="http://schemas.microsoft.com/office/drawing/2014/main" xmlns="" id="{79044DD4-AFA6-41CA-AA17-850B5C9BAA87}"/>
                </a:ext>
              </a:extLst>
            </p:cNvPr>
            <p:cNvSpPr>
              <a:spLocks noChangeShapeType="1"/>
            </p:cNvSpPr>
            <p:nvPr/>
          </p:nvSpPr>
          <p:spPr bwMode="auto">
            <a:xfrm>
              <a:off x="4765923" y="4028538"/>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9" name="Line 11">
              <a:extLst>
                <a:ext uri="{FF2B5EF4-FFF2-40B4-BE49-F238E27FC236}">
                  <a16:creationId xmlns:a16="http://schemas.microsoft.com/office/drawing/2014/main" xmlns="" id="{FAD41694-2B64-403C-BA75-79CBD0F9CF0D}"/>
                </a:ext>
              </a:extLst>
            </p:cNvPr>
            <p:cNvSpPr>
              <a:spLocks noChangeShapeType="1"/>
            </p:cNvSpPr>
            <p:nvPr/>
          </p:nvSpPr>
          <p:spPr bwMode="auto">
            <a:xfrm>
              <a:off x="4765923" y="4432615"/>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20" name="TextBox 19">
              <a:extLst>
                <a:ext uri="{FF2B5EF4-FFF2-40B4-BE49-F238E27FC236}">
                  <a16:creationId xmlns:a16="http://schemas.microsoft.com/office/drawing/2014/main" xmlns="" id="{466BD3EB-AFF0-48F8-85AC-2DB7733C8E56}"/>
                </a:ext>
              </a:extLst>
            </p:cNvPr>
            <p:cNvSpPr txBox="1"/>
            <p:nvPr/>
          </p:nvSpPr>
          <p:spPr>
            <a:xfrm>
              <a:off x="4436698" y="2309142"/>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21" name="TextBox 20">
              <a:extLst>
                <a:ext uri="{FF2B5EF4-FFF2-40B4-BE49-F238E27FC236}">
                  <a16:creationId xmlns:a16="http://schemas.microsoft.com/office/drawing/2014/main" xmlns="" id="{B9FBE758-4B75-4A3E-B9F6-7F479BAA01E7}"/>
                </a:ext>
              </a:extLst>
            </p:cNvPr>
            <p:cNvSpPr txBox="1"/>
            <p:nvPr/>
          </p:nvSpPr>
          <p:spPr>
            <a:xfrm>
              <a:off x="4436697" y="2710990"/>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22" name="TextBox 21">
              <a:extLst>
                <a:ext uri="{FF2B5EF4-FFF2-40B4-BE49-F238E27FC236}">
                  <a16:creationId xmlns:a16="http://schemas.microsoft.com/office/drawing/2014/main" xmlns="" id="{C5D1304F-73EC-47E2-9037-2767D60077DD}"/>
                </a:ext>
              </a:extLst>
            </p:cNvPr>
            <p:cNvSpPr txBox="1"/>
            <p:nvPr/>
          </p:nvSpPr>
          <p:spPr>
            <a:xfrm>
              <a:off x="4436697" y="3089449"/>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23" name="TextBox 22">
              <a:extLst>
                <a:ext uri="{FF2B5EF4-FFF2-40B4-BE49-F238E27FC236}">
                  <a16:creationId xmlns:a16="http://schemas.microsoft.com/office/drawing/2014/main" xmlns="" id="{39D393AB-047F-4A54-B8DB-4237EC3FD009}"/>
                </a:ext>
              </a:extLst>
            </p:cNvPr>
            <p:cNvSpPr txBox="1"/>
            <p:nvPr/>
          </p:nvSpPr>
          <p:spPr>
            <a:xfrm>
              <a:off x="4436697" y="3492064"/>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24" name="TextBox 23">
              <a:extLst>
                <a:ext uri="{FF2B5EF4-FFF2-40B4-BE49-F238E27FC236}">
                  <a16:creationId xmlns:a16="http://schemas.microsoft.com/office/drawing/2014/main" xmlns="" id="{1146597F-6E91-4AAD-92CF-55ED8601C880}"/>
                </a:ext>
              </a:extLst>
            </p:cNvPr>
            <p:cNvSpPr txBox="1"/>
            <p:nvPr/>
          </p:nvSpPr>
          <p:spPr>
            <a:xfrm>
              <a:off x="4436697" y="3883239"/>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25" name="TextBox 24">
              <a:extLst>
                <a:ext uri="{FF2B5EF4-FFF2-40B4-BE49-F238E27FC236}">
                  <a16:creationId xmlns:a16="http://schemas.microsoft.com/office/drawing/2014/main" xmlns="" id="{D2A4D0EF-2550-4A71-9D7E-C3DA44F50DBA}"/>
                </a:ext>
              </a:extLst>
            </p:cNvPr>
            <p:cNvSpPr txBox="1"/>
            <p:nvPr/>
          </p:nvSpPr>
          <p:spPr>
            <a:xfrm>
              <a:off x="4585777" y="4287129"/>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nvGrpSpPr>
            <p:cNvPr id="26" name="Group 25">
              <a:extLst>
                <a:ext uri="{FF2B5EF4-FFF2-40B4-BE49-F238E27FC236}">
                  <a16:creationId xmlns:a16="http://schemas.microsoft.com/office/drawing/2014/main" xmlns="" id="{D95390A5-48E3-4206-8432-306EDEBFAE71}"/>
                </a:ext>
              </a:extLst>
            </p:cNvPr>
            <p:cNvGrpSpPr/>
            <p:nvPr/>
          </p:nvGrpSpPr>
          <p:grpSpPr>
            <a:xfrm>
              <a:off x="4941581" y="4505119"/>
              <a:ext cx="3851669" cy="319110"/>
              <a:chOff x="4344398" y="4505119"/>
              <a:chExt cx="3851669" cy="319110"/>
            </a:xfrm>
          </p:grpSpPr>
          <p:sp>
            <p:nvSpPr>
              <p:cNvPr id="27" name="Line 21">
                <a:extLst>
                  <a:ext uri="{FF2B5EF4-FFF2-40B4-BE49-F238E27FC236}">
                    <a16:creationId xmlns:a16="http://schemas.microsoft.com/office/drawing/2014/main" xmlns="" id="{B8029292-E6CB-4F35-9F4F-BC7312E77BB9}"/>
                  </a:ext>
                </a:extLst>
              </p:cNvPr>
              <p:cNvSpPr>
                <a:spLocks noChangeShapeType="1"/>
              </p:cNvSpPr>
              <p:nvPr/>
            </p:nvSpPr>
            <p:spPr bwMode="auto">
              <a:xfrm>
                <a:off x="4430442"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28" name="TextBox 27">
                <a:extLst>
                  <a:ext uri="{FF2B5EF4-FFF2-40B4-BE49-F238E27FC236}">
                    <a16:creationId xmlns:a16="http://schemas.microsoft.com/office/drawing/2014/main" xmlns="" id="{51F89F97-77CE-4EC6-9E69-431FA5771648}"/>
                  </a:ext>
                </a:extLst>
              </p:cNvPr>
              <p:cNvSpPr txBox="1"/>
              <p:nvPr/>
            </p:nvSpPr>
            <p:spPr>
              <a:xfrm>
                <a:off x="4344398"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29" name="Line 21">
                <a:extLst>
                  <a:ext uri="{FF2B5EF4-FFF2-40B4-BE49-F238E27FC236}">
                    <a16:creationId xmlns:a16="http://schemas.microsoft.com/office/drawing/2014/main" xmlns="" id="{A70FD358-3FA8-4536-A22E-6B924D07774F}"/>
                  </a:ext>
                </a:extLst>
              </p:cNvPr>
              <p:cNvSpPr>
                <a:spLocks noChangeShapeType="1"/>
              </p:cNvSpPr>
              <p:nvPr/>
            </p:nvSpPr>
            <p:spPr bwMode="auto">
              <a:xfrm>
                <a:off x="5047717"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30" name="TextBox 29">
                <a:extLst>
                  <a:ext uri="{FF2B5EF4-FFF2-40B4-BE49-F238E27FC236}">
                    <a16:creationId xmlns:a16="http://schemas.microsoft.com/office/drawing/2014/main" xmlns="" id="{6AC5F9F7-A0DF-4BF6-996C-08F540993A14}"/>
                  </a:ext>
                </a:extLst>
              </p:cNvPr>
              <p:cNvSpPr txBox="1"/>
              <p:nvPr/>
            </p:nvSpPr>
            <p:spPr>
              <a:xfrm>
                <a:off x="4961673"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a:t>
                </a:r>
              </a:p>
            </p:txBody>
          </p:sp>
          <p:sp>
            <p:nvSpPr>
              <p:cNvPr id="31" name="Line 21">
                <a:extLst>
                  <a:ext uri="{FF2B5EF4-FFF2-40B4-BE49-F238E27FC236}">
                    <a16:creationId xmlns:a16="http://schemas.microsoft.com/office/drawing/2014/main" xmlns="" id="{8976D46E-1A7F-4CD7-B074-5C6DA375970E}"/>
                  </a:ext>
                </a:extLst>
              </p:cNvPr>
              <p:cNvSpPr>
                <a:spLocks noChangeShapeType="1"/>
              </p:cNvSpPr>
              <p:nvPr/>
            </p:nvSpPr>
            <p:spPr bwMode="auto">
              <a:xfrm>
                <a:off x="5664991"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32" name="TextBox 31">
                <a:extLst>
                  <a:ext uri="{FF2B5EF4-FFF2-40B4-BE49-F238E27FC236}">
                    <a16:creationId xmlns:a16="http://schemas.microsoft.com/office/drawing/2014/main" xmlns="" id="{777907E7-AB84-4615-AEBB-CAAB2A000850}"/>
                  </a:ext>
                </a:extLst>
              </p:cNvPr>
              <p:cNvSpPr txBox="1"/>
              <p:nvPr/>
            </p:nvSpPr>
            <p:spPr>
              <a:xfrm>
                <a:off x="5578947"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a:t>
                </a:r>
              </a:p>
            </p:txBody>
          </p:sp>
          <p:sp>
            <p:nvSpPr>
              <p:cNvPr id="33" name="Line 21">
                <a:extLst>
                  <a:ext uri="{FF2B5EF4-FFF2-40B4-BE49-F238E27FC236}">
                    <a16:creationId xmlns:a16="http://schemas.microsoft.com/office/drawing/2014/main" xmlns="" id="{15C7BDA4-08F0-4ACE-8C2E-34E95D4A6681}"/>
                  </a:ext>
                </a:extLst>
              </p:cNvPr>
              <p:cNvSpPr>
                <a:spLocks noChangeShapeType="1"/>
              </p:cNvSpPr>
              <p:nvPr/>
            </p:nvSpPr>
            <p:spPr bwMode="auto">
              <a:xfrm>
                <a:off x="6282265"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34" name="TextBox 33">
                <a:extLst>
                  <a:ext uri="{FF2B5EF4-FFF2-40B4-BE49-F238E27FC236}">
                    <a16:creationId xmlns:a16="http://schemas.microsoft.com/office/drawing/2014/main" xmlns="" id="{703075EE-B479-4CFA-AB09-BEE59763C240}"/>
                  </a:ext>
                </a:extLst>
              </p:cNvPr>
              <p:cNvSpPr txBox="1"/>
              <p:nvPr/>
            </p:nvSpPr>
            <p:spPr>
              <a:xfrm>
                <a:off x="6196221"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p>
            </p:txBody>
          </p:sp>
          <p:sp>
            <p:nvSpPr>
              <p:cNvPr id="35" name="Line 21">
                <a:extLst>
                  <a:ext uri="{FF2B5EF4-FFF2-40B4-BE49-F238E27FC236}">
                    <a16:creationId xmlns:a16="http://schemas.microsoft.com/office/drawing/2014/main" xmlns="" id="{2967607B-92EB-448E-907C-82B7687EF7DD}"/>
                  </a:ext>
                </a:extLst>
              </p:cNvPr>
              <p:cNvSpPr>
                <a:spLocks noChangeShapeType="1"/>
              </p:cNvSpPr>
              <p:nvPr/>
            </p:nvSpPr>
            <p:spPr bwMode="auto">
              <a:xfrm>
                <a:off x="6899539"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36" name="TextBox 35">
                <a:extLst>
                  <a:ext uri="{FF2B5EF4-FFF2-40B4-BE49-F238E27FC236}">
                    <a16:creationId xmlns:a16="http://schemas.microsoft.com/office/drawing/2014/main" xmlns="" id="{3675FB1D-CA47-4029-8022-F2EC18FEBEC4}"/>
                  </a:ext>
                </a:extLst>
              </p:cNvPr>
              <p:cNvSpPr txBox="1"/>
              <p:nvPr/>
            </p:nvSpPr>
            <p:spPr>
              <a:xfrm>
                <a:off x="6813495"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a:t>
                </a:r>
              </a:p>
            </p:txBody>
          </p:sp>
          <p:sp>
            <p:nvSpPr>
              <p:cNvPr id="37" name="Line 21">
                <a:extLst>
                  <a:ext uri="{FF2B5EF4-FFF2-40B4-BE49-F238E27FC236}">
                    <a16:creationId xmlns:a16="http://schemas.microsoft.com/office/drawing/2014/main" xmlns="" id="{D39E9041-34AD-4659-BE0F-E58A319F3958}"/>
                  </a:ext>
                </a:extLst>
              </p:cNvPr>
              <p:cNvSpPr>
                <a:spLocks noChangeShapeType="1"/>
              </p:cNvSpPr>
              <p:nvPr/>
            </p:nvSpPr>
            <p:spPr bwMode="auto">
              <a:xfrm>
                <a:off x="7496758"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38" name="TextBox 37">
                <a:extLst>
                  <a:ext uri="{FF2B5EF4-FFF2-40B4-BE49-F238E27FC236}">
                    <a16:creationId xmlns:a16="http://schemas.microsoft.com/office/drawing/2014/main" xmlns="" id="{E94F0A05-6EEE-491F-B426-C9E515993F92}"/>
                  </a:ext>
                </a:extLst>
              </p:cNvPr>
              <p:cNvSpPr txBox="1"/>
              <p:nvPr/>
            </p:nvSpPr>
            <p:spPr>
              <a:xfrm>
                <a:off x="7410714"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a:t>
                </a:r>
              </a:p>
            </p:txBody>
          </p:sp>
          <p:sp>
            <p:nvSpPr>
              <p:cNvPr id="39" name="Line 21">
                <a:extLst>
                  <a:ext uri="{FF2B5EF4-FFF2-40B4-BE49-F238E27FC236}">
                    <a16:creationId xmlns:a16="http://schemas.microsoft.com/office/drawing/2014/main" xmlns="" id="{7C7AD072-8D61-48A5-B308-1FF8863A0899}"/>
                  </a:ext>
                </a:extLst>
              </p:cNvPr>
              <p:cNvSpPr>
                <a:spLocks noChangeShapeType="1"/>
              </p:cNvSpPr>
              <p:nvPr/>
            </p:nvSpPr>
            <p:spPr bwMode="auto">
              <a:xfrm>
                <a:off x="8110021"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40" name="TextBox 39">
                <a:extLst>
                  <a:ext uri="{FF2B5EF4-FFF2-40B4-BE49-F238E27FC236}">
                    <a16:creationId xmlns:a16="http://schemas.microsoft.com/office/drawing/2014/main" xmlns="" id="{3E218A0B-8416-42ED-9A51-CAEEB4A20C55}"/>
                  </a:ext>
                </a:extLst>
              </p:cNvPr>
              <p:cNvSpPr txBox="1"/>
              <p:nvPr/>
            </p:nvSpPr>
            <p:spPr>
              <a:xfrm>
                <a:off x="8023977"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p>
            </p:txBody>
          </p:sp>
        </p:grpSp>
      </p:grpSp>
      <p:grpSp>
        <p:nvGrpSpPr>
          <p:cNvPr id="41" name="Group 40">
            <a:extLst>
              <a:ext uri="{FF2B5EF4-FFF2-40B4-BE49-F238E27FC236}">
                <a16:creationId xmlns:a16="http://schemas.microsoft.com/office/drawing/2014/main" xmlns="" id="{AE2AA0A1-FAE2-46FA-811A-599CADCE904B}"/>
              </a:ext>
            </a:extLst>
          </p:cNvPr>
          <p:cNvGrpSpPr/>
          <p:nvPr/>
        </p:nvGrpSpPr>
        <p:grpSpPr>
          <a:xfrm>
            <a:off x="3536517" y="5037350"/>
            <a:ext cx="5306425" cy="288147"/>
            <a:chOff x="3088629" y="5037350"/>
            <a:chExt cx="5306425" cy="288147"/>
          </a:xfrm>
        </p:grpSpPr>
        <p:sp>
          <p:nvSpPr>
            <p:cNvPr id="42" name="TextBox 41">
              <a:extLst>
                <a:ext uri="{FF2B5EF4-FFF2-40B4-BE49-F238E27FC236}">
                  <a16:creationId xmlns:a16="http://schemas.microsoft.com/office/drawing/2014/main" xmlns="" id="{F610C7FA-F8DE-4D8F-80DB-1F23C8F4D26D}"/>
                </a:ext>
              </a:extLst>
            </p:cNvPr>
            <p:cNvSpPr txBox="1"/>
            <p:nvPr/>
          </p:nvSpPr>
          <p:spPr>
            <a:xfrm>
              <a:off x="3088629" y="5037350"/>
              <a:ext cx="11787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ADNtc négatif</a:t>
              </a:r>
            </a:p>
          </p:txBody>
        </p:sp>
        <p:grpSp>
          <p:nvGrpSpPr>
            <p:cNvPr id="43" name="Group 42">
              <a:extLst>
                <a:ext uri="{FF2B5EF4-FFF2-40B4-BE49-F238E27FC236}">
                  <a16:creationId xmlns:a16="http://schemas.microsoft.com/office/drawing/2014/main" xmlns="" id="{96361A1A-70C2-41A7-821D-B6DD6C0DF8A7}"/>
                </a:ext>
              </a:extLst>
            </p:cNvPr>
            <p:cNvGrpSpPr/>
            <p:nvPr/>
          </p:nvGrpSpPr>
          <p:grpSpPr>
            <a:xfrm>
              <a:off x="4394307" y="5037350"/>
              <a:ext cx="4000747" cy="288147"/>
              <a:chOff x="4245012" y="5037350"/>
              <a:chExt cx="4000747" cy="288147"/>
            </a:xfrm>
          </p:grpSpPr>
          <p:sp>
            <p:nvSpPr>
              <p:cNvPr id="44" name="TextBox 43">
                <a:extLst>
                  <a:ext uri="{FF2B5EF4-FFF2-40B4-BE49-F238E27FC236}">
                    <a16:creationId xmlns:a16="http://schemas.microsoft.com/office/drawing/2014/main" xmlns="" id="{52D65A8F-CCD4-41CD-8BE4-331740BE0FAB}"/>
                  </a:ext>
                </a:extLst>
              </p:cNvPr>
              <p:cNvSpPr txBox="1"/>
              <p:nvPr/>
            </p:nvSpPr>
            <p:spPr>
              <a:xfrm>
                <a:off x="4245012" y="5037350"/>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696</a:t>
                </a:r>
              </a:p>
            </p:txBody>
          </p:sp>
          <p:sp>
            <p:nvSpPr>
              <p:cNvPr id="45" name="TextBox 44">
                <a:extLst>
                  <a:ext uri="{FF2B5EF4-FFF2-40B4-BE49-F238E27FC236}">
                    <a16:creationId xmlns:a16="http://schemas.microsoft.com/office/drawing/2014/main" xmlns="" id="{F94B2406-3E74-40B1-A48D-8EFBC22084EA}"/>
                  </a:ext>
                </a:extLst>
              </p:cNvPr>
              <p:cNvSpPr txBox="1"/>
              <p:nvPr/>
            </p:nvSpPr>
            <p:spPr>
              <a:xfrm>
                <a:off x="4862287" y="5037350"/>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630</a:t>
                </a:r>
              </a:p>
            </p:txBody>
          </p:sp>
          <p:sp>
            <p:nvSpPr>
              <p:cNvPr id="46" name="TextBox 45">
                <a:extLst>
                  <a:ext uri="{FF2B5EF4-FFF2-40B4-BE49-F238E27FC236}">
                    <a16:creationId xmlns:a16="http://schemas.microsoft.com/office/drawing/2014/main" xmlns="" id="{86BAF07C-7E06-4431-9571-31B8D3EA9140}"/>
                  </a:ext>
                </a:extLst>
              </p:cNvPr>
              <p:cNvSpPr txBox="1"/>
              <p:nvPr/>
            </p:nvSpPr>
            <p:spPr>
              <a:xfrm>
                <a:off x="5479561" y="5037350"/>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549</a:t>
                </a:r>
              </a:p>
            </p:txBody>
          </p:sp>
          <p:sp>
            <p:nvSpPr>
              <p:cNvPr id="47" name="TextBox 46">
                <a:extLst>
                  <a:ext uri="{FF2B5EF4-FFF2-40B4-BE49-F238E27FC236}">
                    <a16:creationId xmlns:a16="http://schemas.microsoft.com/office/drawing/2014/main" xmlns="" id="{4F8EAEEB-FCC5-494F-AA88-C9318A2E1238}"/>
                  </a:ext>
                </a:extLst>
              </p:cNvPr>
              <p:cNvSpPr txBox="1"/>
              <p:nvPr/>
            </p:nvSpPr>
            <p:spPr>
              <a:xfrm>
                <a:off x="6096835" y="5037350"/>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432</a:t>
                </a:r>
              </a:p>
            </p:txBody>
          </p:sp>
          <p:sp>
            <p:nvSpPr>
              <p:cNvPr id="48" name="TextBox 47">
                <a:extLst>
                  <a:ext uri="{FF2B5EF4-FFF2-40B4-BE49-F238E27FC236}">
                    <a16:creationId xmlns:a16="http://schemas.microsoft.com/office/drawing/2014/main" xmlns="" id="{BCFA52B3-1B1B-4B47-991C-3726CA809F1B}"/>
                  </a:ext>
                </a:extLst>
              </p:cNvPr>
              <p:cNvSpPr txBox="1"/>
              <p:nvPr/>
            </p:nvSpPr>
            <p:spPr>
              <a:xfrm>
                <a:off x="6714109" y="5037350"/>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277</a:t>
                </a:r>
              </a:p>
            </p:txBody>
          </p:sp>
          <p:sp>
            <p:nvSpPr>
              <p:cNvPr id="49" name="TextBox 48">
                <a:extLst>
                  <a:ext uri="{FF2B5EF4-FFF2-40B4-BE49-F238E27FC236}">
                    <a16:creationId xmlns:a16="http://schemas.microsoft.com/office/drawing/2014/main" xmlns="" id="{554A3A1F-61B9-431F-9BEE-BAED787750E4}"/>
                  </a:ext>
                </a:extLst>
              </p:cNvPr>
              <p:cNvSpPr txBox="1"/>
              <p:nvPr/>
            </p:nvSpPr>
            <p:spPr>
              <a:xfrm>
                <a:off x="7311328" y="5037350"/>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131</a:t>
                </a:r>
              </a:p>
            </p:txBody>
          </p:sp>
          <p:sp>
            <p:nvSpPr>
              <p:cNvPr id="50" name="TextBox 49">
                <a:extLst>
                  <a:ext uri="{FF2B5EF4-FFF2-40B4-BE49-F238E27FC236}">
                    <a16:creationId xmlns:a16="http://schemas.microsoft.com/office/drawing/2014/main" xmlns="" id="{DDDFB12A-1764-4633-BADB-53B891D6D4F3}"/>
                  </a:ext>
                </a:extLst>
              </p:cNvPr>
              <p:cNvSpPr txBox="1"/>
              <p:nvPr/>
            </p:nvSpPr>
            <p:spPr>
              <a:xfrm>
                <a:off x="7974284" y="503735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42</a:t>
                </a:r>
              </a:p>
            </p:txBody>
          </p:sp>
        </p:grpSp>
      </p:grpSp>
      <p:grpSp>
        <p:nvGrpSpPr>
          <p:cNvPr id="51" name="Group 50">
            <a:extLst>
              <a:ext uri="{FF2B5EF4-FFF2-40B4-BE49-F238E27FC236}">
                <a16:creationId xmlns:a16="http://schemas.microsoft.com/office/drawing/2014/main" xmlns="" id="{CCFE07BD-92E9-4900-842A-34D51F01895D}"/>
              </a:ext>
            </a:extLst>
          </p:cNvPr>
          <p:cNvGrpSpPr/>
          <p:nvPr/>
        </p:nvGrpSpPr>
        <p:grpSpPr>
          <a:xfrm>
            <a:off x="3605445" y="5269044"/>
            <a:ext cx="5212651" cy="288147"/>
            <a:chOff x="3157557" y="5390586"/>
            <a:chExt cx="5212651" cy="288147"/>
          </a:xfrm>
        </p:grpSpPr>
        <p:sp>
          <p:nvSpPr>
            <p:cNvPr id="52" name="TextBox 51">
              <a:extLst>
                <a:ext uri="{FF2B5EF4-FFF2-40B4-BE49-F238E27FC236}">
                  <a16:creationId xmlns:a16="http://schemas.microsoft.com/office/drawing/2014/main" xmlns="" id="{42CE3C94-49A6-4127-8023-B4737C0915D7}"/>
                </a:ext>
              </a:extLst>
            </p:cNvPr>
            <p:cNvSpPr txBox="1"/>
            <p:nvPr/>
          </p:nvSpPr>
          <p:spPr>
            <a:xfrm>
              <a:off x="4394307" y="539058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109</a:t>
              </a:r>
            </a:p>
          </p:txBody>
        </p:sp>
        <p:sp>
          <p:nvSpPr>
            <p:cNvPr id="53" name="TextBox 52">
              <a:extLst>
                <a:ext uri="{FF2B5EF4-FFF2-40B4-BE49-F238E27FC236}">
                  <a16:creationId xmlns:a16="http://schemas.microsoft.com/office/drawing/2014/main" xmlns="" id="{904E05DC-F016-4676-8530-B7103CF4928F}"/>
                </a:ext>
              </a:extLst>
            </p:cNvPr>
            <p:cNvSpPr txBox="1"/>
            <p:nvPr/>
          </p:nvSpPr>
          <p:spPr>
            <a:xfrm>
              <a:off x="3157557" y="5390586"/>
              <a:ext cx="1109847"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ADNtc positif</a:t>
              </a:r>
            </a:p>
          </p:txBody>
        </p:sp>
        <p:sp>
          <p:nvSpPr>
            <p:cNvPr id="54" name="TextBox 53">
              <a:extLst>
                <a:ext uri="{FF2B5EF4-FFF2-40B4-BE49-F238E27FC236}">
                  <a16:creationId xmlns:a16="http://schemas.microsoft.com/office/drawing/2014/main" xmlns="" id="{0D67A707-72A7-4BF8-B083-0517C831C867}"/>
                </a:ext>
              </a:extLst>
            </p:cNvPr>
            <p:cNvSpPr txBox="1"/>
            <p:nvPr/>
          </p:nvSpPr>
          <p:spPr>
            <a:xfrm>
              <a:off x="5036428"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 83</a:t>
              </a:r>
            </a:p>
          </p:txBody>
        </p:sp>
        <p:sp>
          <p:nvSpPr>
            <p:cNvPr id="55" name="TextBox 54">
              <a:extLst>
                <a:ext uri="{FF2B5EF4-FFF2-40B4-BE49-F238E27FC236}">
                  <a16:creationId xmlns:a16="http://schemas.microsoft.com/office/drawing/2014/main" xmlns="" id="{B113FCA9-5AA2-4A0B-91A2-4BC0E4E4B1E5}"/>
                </a:ext>
              </a:extLst>
            </p:cNvPr>
            <p:cNvSpPr txBox="1"/>
            <p:nvPr/>
          </p:nvSpPr>
          <p:spPr>
            <a:xfrm>
              <a:off x="5653702"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 66</a:t>
              </a:r>
            </a:p>
          </p:txBody>
        </p:sp>
        <p:sp>
          <p:nvSpPr>
            <p:cNvPr id="56" name="TextBox 55">
              <a:extLst>
                <a:ext uri="{FF2B5EF4-FFF2-40B4-BE49-F238E27FC236}">
                  <a16:creationId xmlns:a16="http://schemas.microsoft.com/office/drawing/2014/main" xmlns="" id="{A710B80B-DC27-4518-957F-1A8CC3AF126F}"/>
                </a:ext>
              </a:extLst>
            </p:cNvPr>
            <p:cNvSpPr txBox="1"/>
            <p:nvPr/>
          </p:nvSpPr>
          <p:spPr>
            <a:xfrm>
              <a:off x="6270976"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 58</a:t>
              </a:r>
            </a:p>
          </p:txBody>
        </p:sp>
        <p:sp>
          <p:nvSpPr>
            <p:cNvPr id="57" name="TextBox 56">
              <a:extLst>
                <a:ext uri="{FF2B5EF4-FFF2-40B4-BE49-F238E27FC236}">
                  <a16:creationId xmlns:a16="http://schemas.microsoft.com/office/drawing/2014/main" xmlns="" id="{0EE35B8A-4B5E-4FEA-8ADC-20D7DB0C4DCC}"/>
                </a:ext>
              </a:extLst>
            </p:cNvPr>
            <p:cNvSpPr txBox="1"/>
            <p:nvPr/>
          </p:nvSpPr>
          <p:spPr>
            <a:xfrm>
              <a:off x="6888250"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 37</a:t>
              </a:r>
            </a:p>
          </p:txBody>
        </p:sp>
        <p:sp>
          <p:nvSpPr>
            <p:cNvPr id="58" name="TextBox 57">
              <a:extLst>
                <a:ext uri="{FF2B5EF4-FFF2-40B4-BE49-F238E27FC236}">
                  <a16:creationId xmlns:a16="http://schemas.microsoft.com/office/drawing/2014/main" xmlns="" id="{CE3F5AF6-F85B-42DD-B503-5CAD1B30512C}"/>
                </a:ext>
              </a:extLst>
            </p:cNvPr>
            <p:cNvSpPr txBox="1"/>
            <p:nvPr/>
          </p:nvSpPr>
          <p:spPr>
            <a:xfrm>
              <a:off x="7485469"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 15</a:t>
              </a:r>
            </a:p>
          </p:txBody>
        </p:sp>
        <p:sp>
          <p:nvSpPr>
            <p:cNvPr id="59" name="TextBox 58">
              <a:extLst>
                <a:ext uri="{FF2B5EF4-FFF2-40B4-BE49-F238E27FC236}">
                  <a16:creationId xmlns:a16="http://schemas.microsoft.com/office/drawing/2014/main" xmlns="" id="{7D0A36A7-8E43-4A9B-ADCF-1A805BCD89EE}"/>
                </a:ext>
              </a:extLst>
            </p:cNvPr>
            <p:cNvSpPr txBox="1"/>
            <p:nvPr/>
          </p:nvSpPr>
          <p:spPr>
            <a:xfrm>
              <a:off x="8148425" y="5390586"/>
              <a:ext cx="22178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 4</a:t>
              </a:r>
            </a:p>
          </p:txBody>
        </p:sp>
      </p:grpSp>
      <p:sp>
        <p:nvSpPr>
          <p:cNvPr id="60" name="Freeform: Shape 90">
            <a:extLst>
              <a:ext uri="{FF2B5EF4-FFF2-40B4-BE49-F238E27FC236}">
                <a16:creationId xmlns:a16="http://schemas.microsoft.com/office/drawing/2014/main" xmlns="" id="{12D9D776-7845-4808-83B1-CB3FDE688C81}"/>
              </a:ext>
            </a:extLst>
          </p:cNvPr>
          <p:cNvSpPr/>
          <p:nvPr/>
        </p:nvSpPr>
        <p:spPr>
          <a:xfrm>
            <a:off x="5046287" y="2491728"/>
            <a:ext cx="3746964" cy="742651"/>
          </a:xfrm>
          <a:custGeom>
            <a:avLst/>
            <a:gdLst>
              <a:gd name="connsiteX0" fmla="*/ 5915225 w 5915025"/>
              <a:gd name="connsiteY0" fmla="*/ 1148286 h 1143000"/>
              <a:gd name="connsiteX1" fmla="*/ 3504257 w 5915025"/>
              <a:gd name="connsiteY1" fmla="*/ 1148286 h 1143000"/>
              <a:gd name="connsiteX2" fmla="*/ 3504257 w 5915025"/>
              <a:gd name="connsiteY2" fmla="*/ 1110891 h 1143000"/>
              <a:gd name="connsiteX3" fmla="*/ 2276780 w 5915025"/>
              <a:gd name="connsiteY3" fmla="*/ 1110891 h 1143000"/>
              <a:gd name="connsiteX4" fmla="*/ 2276780 w 5915025"/>
              <a:gd name="connsiteY4" fmla="*/ 1080097 h 1143000"/>
              <a:gd name="connsiteX5" fmla="*/ 2243785 w 5915025"/>
              <a:gd name="connsiteY5" fmla="*/ 1080097 h 1143000"/>
              <a:gd name="connsiteX6" fmla="*/ 2243785 w 5915025"/>
              <a:gd name="connsiteY6" fmla="*/ 1040501 h 1143000"/>
              <a:gd name="connsiteX7" fmla="*/ 1874215 w 5915025"/>
              <a:gd name="connsiteY7" fmla="*/ 1040501 h 1143000"/>
              <a:gd name="connsiteX8" fmla="*/ 1874215 w 5915025"/>
              <a:gd name="connsiteY8" fmla="*/ 1020699 h 1143000"/>
              <a:gd name="connsiteX9" fmla="*/ 1828019 w 5915025"/>
              <a:gd name="connsiteY9" fmla="*/ 1020699 h 1143000"/>
              <a:gd name="connsiteX10" fmla="*/ 1828019 w 5915025"/>
              <a:gd name="connsiteY10" fmla="*/ 994305 h 1143000"/>
              <a:gd name="connsiteX11" fmla="*/ 1810426 w 5915025"/>
              <a:gd name="connsiteY11" fmla="*/ 994305 h 1143000"/>
              <a:gd name="connsiteX12" fmla="*/ 1810426 w 5915025"/>
              <a:gd name="connsiteY12" fmla="*/ 967902 h 1143000"/>
              <a:gd name="connsiteX13" fmla="*/ 1764230 w 5915025"/>
              <a:gd name="connsiteY13" fmla="*/ 967902 h 1143000"/>
              <a:gd name="connsiteX14" fmla="*/ 1764230 w 5915025"/>
              <a:gd name="connsiteY14" fmla="*/ 937110 h 1143000"/>
              <a:gd name="connsiteX15" fmla="*/ 1621241 w 5915025"/>
              <a:gd name="connsiteY15" fmla="*/ 937110 h 1143000"/>
              <a:gd name="connsiteX16" fmla="*/ 1621241 w 5915025"/>
              <a:gd name="connsiteY16" fmla="*/ 882115 h 1143000"/>
              <a:gd name="connsiteX17" fmla="*/ 1504655 w 5915025"/>
              <a:gd name="connsiteY17" fmla="*/ 882115 h 1143000"/>
              <a:gd name="connsiteX18" fmla="*/ 1504655 w 5915025"/>
              <a:gd name="connsiteY18" fmla="*/ 846918 h 1143000"/>
              <a:gd name="connsiteX19" fmla="*/ 1416663 w 5915025"/>
              <a:gd name="connsiteY19" fmla="*/ 846918 h 1143000"/>
              <a:gd name="connsiteX20" fmla="*/ 1416663 w 5915025"/>
              <a:gd name="connsiteY20" fmla="*/ 827121 h 1143000"/>
              <a:gd name="connsiteX21" fmla="*/ 1377067 w 5915025"/>
              <a:gd name="connsiteY21" fmla="*/ 827121 h 1143000"/>
              <a:gd name="connsiteX22" fmla="*/ 1377067 w 5915025"/>
              <a:gd name="connsiteY22" fmla="*/ 796323 h 1143000"/>
              <a:gd name="connsiteX23" fmla="*/ 1179090 w 5915025"/>
              <a:gd name="connsiteY23" fmla="*/ 796323 h 1143000"/>
              <a:gd name="connsiteX24" fmla="*/ 1179090 w 5915025"/>
              <a:gd name="connsiteY24" fmla="*/ 767726 h 1143000"/>
              <a:gd name="connsiteX25" fmla="*/ 1077897 w 5915025"/>
              <a:gd name="connsiteY25" fmla="*/ 767726 h 1143000"/>
              <a:gd name="connsiteX26" fmla="*/ 1077897 w 5915025"/>
              <a:gd name="connsiteY26" fmla="*/ 712731 h 1143000"/>
              <a:gd name="connsiteX27" fmla="*/ 970102 w 5915025"/>
              <a:gd name="connsiteY27" fmla="*/ 712731 h 1143000"/>
              <a:gd name="connsiteX28" fmla="*/ 970102 w 5915025"/>
              <a:gd name="connsiteY28" fmla="*/ 626939 h 1143000"/>
              <a:gd name="connsiteX29" fmla="*/ 835919 w 5915025"/>
              <a:gd name="connsiteY29" fmla="*/ 626939 h 1143000"/>
              <a:gd name="connsiteX30" fmla="*/ 835919 w 5915025"/>
              <a:gd name="connsiteY30" fmla="*/ 574144 h 1143000"/>
              <a:gd name="connsiteX31" fmla="*/ 800722 w 5915025"/>
              <a:gd name="connsiteY31" fmla="*/ 574144 h 1143000"/>
              <a:gd name="connsiteX32" fmla="*/ 800722 w 5915025"/>
              <a:gd name="connsiteY32" fmla="*/ 545547 h 1143000"/>
              <a:gd name="connsiteX33" fmla="*/ 739129 w 5915025"/>
              <a:gd name="connsiteY33" fmla="*/ 545547 h 1143000"/>
              <a:gd name="connsiteX34" fmla="*/ 739129 w 5915025"/>
              <a:gd name="connsiteY34" fmla="*/ 514750 h 1143000"/>
              <a:gd name="connsiteX35" fmla="*/ 697333 w 5915025"/>
              <a:gd name="connsiteY35" fmla="*/ 514750 h 1143000"/>
              <a:gd name="connsiteX36" fmla="*/ 697333 w 5915025"/>
              <a:gd name="connsiteY36" fmla="*/ 464155 h 1143000"/>
              <a:gd name="connsiteX37" fmla="*/ 635739 w 5915025"/>
              <a:gd name="connsiteY37" fmla="*/ 464155 h 1143000"/>
              <a:gd name="connsiteX38" fmla="*/ 635739 w 5915025"/>
              <a:gd name="connsiteY38" fmla="*/ 433358 h 1143000"/>
              <a:gd name="connsiteX39" fmla="*/ 607142 w 5915025"/>
              <a:gd name="connsiteY39" fmla="*/ 433358 h 1143000"/>
              <a:gd name="connsiteX40" fmla="*/ 607142 w 5915025"/>
              <a:gd name="connsiteY40" fmla="*/ 406960 h 1143000"/>
              <a:gd name="connsiteX41" fmla="*/ 578544 w 5915025"/>
              <a:gd name="connsiteY41" fmla="*/ 406960 h 1143000"/>
              <a:gd name="connsiteX42" fmla="*/ 578544 w 5915025"/>
              <a:gd name="connsiteY42" fmla="*/ 382763 h 1143000"/>
              <a:gd name="connsiteX43" fmla="*/ 536748 w 5915025"/>
              <a:gd name="connsiteY43" fmla="*/ 382763 h 1143000"/>
              <a:gd name="connsiteX44" fmla="*/ 536748 w 5915025"/>
              <a:gd name="connsiteY44" fmla="*/ 345367 h 1143000"/>
              <a:gd name="connsiteX45" fmla="*/ 505951 w 5915025"/>
              <a:gd name="connsiteY45" fmla="*/ 345367 h 1143000"/>
              <a:gd name="connsiteX46" fmla="*/ 505951 w 5915025"/>
              <a:gd name="connsiteY46" fmla="*/ 270574 h 1143000"/>
              <a:gd name="connsiteX47" fmla="*/ 358565 w 5915025"/>
              <a:gd name="connsiteY47" fmla="*/ 270574 h 1143000"/>
              <a:gd name="connsiteX48" fmla="*/ 358565 w 5915025"/>
              <a:gd name="connsiteY48" fmla="*/ 237577 h 1143000"/>
              <a:gd name="connsiteX49" fmla="*/ 323369 w 5915025"/>
              <a:gd name="connsiteY49" fmla="*/ 237577 h 1143000"/>
              <a:gd name="connsiteX50" fmla="*/ 323369 w 5915025"/>
              <a:gd name="connsiteY50" fmla="*/ 162784 h 1143000"/>
              <a:gd name="connsiteX51" fmla="*/ 272774 w 5915025"/>
              <a:gd name="connsiteY51" fmla="*/ 162784 h 1143000"/>
              <a:gd name="connsiteX52" fmla="*/ 272774 w 5915025"/>
              <a:gd name="connsiteY52" fmla="*/ 101190 h 1143000"/>
              <a:gd name="connsiteX53" fmla="*/ 235377 w 5915025"/>
              <a:gd name="connsiteY53" fmla="*/ 101190 h 1143000"/>
              <a:gd name="connsiteX54" fmla="*/ 235377 w 5915025"/>
              <a:gd name="connsiteY54" fmla="*/ 59394 h 1143000"/>
              <a:gd name="connsiteX55" fmla="*/ 151786 w 5915025"/>
              <a:gd name="connsiteY55" fmla="*/ 59394 h 1143000"/>
              <a:gd name="connsiteX56" fmla="*/ 151786 w 5915025"/>
              <a:gd name="connsiteY56" fmla="*/ 0 h 1143000"/>
              <a:gd name="connsiteX57" fmla="*/ 0 w 5915025"/>
              <a:gd name="connsiteY57" fmla="*/ 0 h 1143000"/>
              <a:gd name="connsiteX58" fmla="*/ 0 w 5915025"/>
              <a:gd name="connsiteY58"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15025" h="1143000">
                <a:moveTo>
                  <a:pt x="5915225" y="1148286"/>
                </a:moveTo>
                <a:lnTo>
                  <a:pt x="3504257" y="1148286"/>
                </a:lnTo>
                <a:lnTo>
                  <a:pt x="3504257" y="1110891"/>
                </a:lnTo>
                <a:lnTo>
                  <a:pt x="2276780" y="1110891"/>
                </a:lnTo>
                <a:lnTo>
                  <a:pt x="2276780" y="1080097"/>
                </a:lnTo>
                <a:lnTo>
                  <a:pt x="2243785" y="1080097"/>
                </a:lnTo>
                <a:lnTo>
                  <a:pt x="2243785" y="1040501"/>
                </a:lnTo>
                <a:lnTo>
                  <a:pt x="1874215" y="1040501"/>
                </a:lnTo>
                <a:lnTo>
                  <a:pt x="1874215" y="1020699"/>
                </a:lnTo>
                <a:lnTo>
                  <a:pt x="1828019" y="1020699"/>
                </a:lnTo>
                <a:lnTo>
                  <a:pt x="1828019" y="994305"/>
                </a:lnTo>
                <a:lnTo>
                  <a:pt x="1810426" y="994305"/>
                </a:lnTo>
                <a:lnTo>
                  <a:pt x="1810426" y="967902"/>
                </a:lnTo>
                <a:lnTo>
                  <a:pt x="1764230" y="967902"/>
                </a:lnTo>
                <a:lnTo>
                  <a:pt x="1764230" y="937110"/>
                </a:lnTo>
                <a:lnTo>
                  <a:pt x="1621241" y="937110"/>
                </a:lnTo>
                <a:lnTo>
                  <a:pt x="1621241" y="882115"/>
                </a:lnTo>
                <a:lnTo>
                  <a:pt x="1504655" y="882115"/>
                </a:lnTo>
                <a:lnTo>
                  <a:pt x="1504655" y="846918"/>
                </a:lnTo>
                <a:lnTo>
                  <a:pt x="1416663" y="846918"/>
                </a:lnTo>
                <a:lnTo>
                  <a:pt x="1416663" y="827121"/>
                </a:lnTo>
                <a:lnTo>
                  <a:pt x="1377067" y="827121"/>
                </a:lnTo>
                <a:lnTo>
                  <a:pt x="1377067" y="796323"/>
                </a:lnTo>
                <a:lnTo>
                  <a:pt x="1179090" y="796323"/>
                </a:lnTo>
                <a:lnTo>
                  <a:pt x="1179090" y="767726"/>
                </a:lnTo>
                <a:lnTo>
                  <a:pt x="1077897" y="767726"/>
                </a:lnTo>
                <a:lnTo>
                  <a:pt x="1077897" y="712731"/>
                </a:lnTo>
                <a:lnTo>
                  <a:pt x="970102" y="712731"/>
                </a:lnTo>
                <a:lnTo>
                  <a:pt x="970102" y="626939"/>
                </a:lnTo>
                <a:lnTo>
                  <a:pt x="835919" y="626939"/>
                </a:lnTo>
                <a:lnTo>
                  <a:pt x="835919" y="574144"/>
                </a:lnTo>
                <a:lnTo>
                  <a:pt x="800722" y="574144"/>
                </a:lnTo>
                <a:lnTo>
                  <a:pt x="800722" y="545547"/>
                </a:lnTo>
                <a:lnTo>
                  <a:pt x="739129" y="545547"/>
                </a:lnTo>
                <a:lnTo>
                  <a:pt x="739129" y="514750"/>
                </a:lnTo>
                <a:lnTo>
                  <a:pt x="697333" y="514750"/>
                </a:lnTo>
                <a:lnTo>
                  <a:pt x="697333" y="464155"/>
                </a:lnTo>
                <a:lnTo>
                  <a:pt x="635739" y="464155"/>
                </a:lnTo>
                <a:lnTo>
                  <a:pt x="635739" y="433358"/>
                </a:lnTo>
                <a:lnTo>
                  <a:pt x="607142" y="433358"/>
                </a:lnTo>
                <a:lnTo>
                  <a:pt x="607142" y="406960"/>
                </a:lnTo>
                <a:lnTo>
                  <a:pt x="578544" y="406960"/>
                </a:lnTo>
                <a:lnTo>
                  <a:pt x="578544" y="382763"/>
                </a:lnTo>
                <a:lnTo>
                  <a:pt x="536748" y="382763"/>
                </a:lnTo>
                <a:lnTo>
                  <a:pt x="536748" y="345367"/>
                </a:lnTo>
                <a:lnTo>
                  <a:pt x="505951" y="345367"/>
                </a:lnTo>
                <a:lnTo>
                  <a:pt x="505951" y="270574"/>
                </a:lnTo>
                <a:lnTo>
                  <a:pt x="358565" y="270574"/>
                </a:lnTo>
                <a:lnTo>
                  <a:pt x="358565" y="237577"/>
                </a:lnTo>
                <a:lnTo>
                  <a:pt x="323369" y="237577"/>
                </a:lnTo>
                <a:lnTo>
                  <a:pt x="323369" y="162784"/>
                </a:lnTo>
                <a:lnTo>
                  <a:pt x="272774" y="162784"/>
                </a:lnTo>
                <a:lnTo>
                  <a:pt x="272774" y="101190"/>
                </a:lnTo>
                <a:lnTo>
                  <a:pt x="235377" y="101190"/>
                </a:lnTo>
                <a:lnTo>
                  <a:pt x="235377" y="59394"/>
                </a:lnTo>
                <a:lnTo>
                  <a:pt x="151786" y="59394"/>
                </a:lnTo>
                <a:lnTo>
                  <a:pt x="151786" y="0"/>
                </a:lnTo>
                <a:lnTo>
                  <a:pt x="0" y="0"/>
                </a:lnTo>
                <a:lnTo>
                  <a:pt x="0" y="0"/>
                </a:lnTo>
              </a:path>
            </a:pathLst>
          </a:custGeom>
          <a:noFill/>
          <a:ln w="19050" cap="flat">
            <a:solidFill>
              <a:schemeClr val="accent6"/>
            </a:solidFill>
            <a:prstDash val="solid"/>
            <a:miter/>
          </a:ln>
        </p:spPr>
        <p:txBody>
          <a:bodyPr rtlCol="0" anchor="ctr"/>
          <a:lstStyle/>
          <a:p>
            <a:endParaRPr lang="fr-FR" dirty="0"/>
          </a:p>
        </p:txBody>
      </p:sp>
      <p:sp>
        <p:nvSpPr>
          <p:cNvPr id="61" name="Freeform: Shape 91">
            <a:extLst>
              <a:ext uri="{FF2B5EF4-FFF2-40B4-BE49-F238E27FC236}">
                <a16:creationId xmlns:a16="http://schemas.microsoft.com/office/drawing/2014/main" xmlns="" id="{488FA1CE-479A-419D-8DEE-56026B9133E8}"/>
              </a:ext>
            </a:extLst>
          </p:cNvPr>
          <p:cNvSpPr/>
          <p:nvPr/>
        </p:nvSpPr>
        <p:spPr>
          <a:xfrm>
            <a:off x="5046287" y="2491728"/>
            <a:ext cx="3744000" cy="684000"/>
          </a:xfrm>
          <a:custGeom>
            <a:avLst/>
            <a:gdLst>
              <a:gd name="connsiteX0" fmla="*/ 5891025 w 5886450"/>
              <a:gd name="connsiteY0" fmla="*/ 1020700 h 1019175"/>
              <a:gd name="connsiteX1" fmla="*/ 5778840 w 5886450"/>
              <a:gd name="connsiteY1" fmla="*/ 1020700 h 1019175"/>
              <a:gd name="connsiteX2" fmla="*/ 5778840 w 5886450"/>
              <a:gd name="connsiteY2" fmla="*/ 948110 h 1019175"/>
              <a:gd name="connsiteX3" fmla="*/ 5484069 w 5886450"/>
              <a:gd name="connsiteY3" fmla="*/ 948110 h 1019175"/>
              <a:gd name="connsiteX4" fmla="*/ 5484069 w 5886450"/>
              <a:gd name="connsiteY4" fmla="*/ 917311 h 1019175"/>
              <a:gd name="connsiteX5" fmla="*/ 5352082 w 5886450"/>
              <a:gd name="connsiteY5" fmla="*/ 917311 h 1019175"/>
              <a:gd name="connsiteX6" fmla="*/ 5352082 w 5886450"/>
              <a:gd name="connsiteY6" fmla="*/ 877716 h 1019175"/>
              <a:gd name="connsiteX7" fmla="*/ 5215693 w 5886450"/>
              <a:gd name="connsiteY7" fmla="*/ 877716 h 1019175"/>
              <a:gd name="connsiteX8" fmla="*/ 5215693 w 5886450"/>
              <a:gd name="connsiteY8" fmla="*/ 849118 h 1019175"/>
              <a:gd name="connsiteX9" fmla="*/ 4909921 w 5886450"/>
              <a:gd name="connsiteY9" fmla="*/ 849118 h 1019175"/>
              <a:gd name="connsiteX10" fmla="*/ 4909921 w 5886450"/>
              <a:gd name="connsiteY10" fmla="*/ 824921 h 1019175"/>
              <a:gd name="connsiteX11" fmla="*/ 4639354 w 5886450"/>
              <a:gd name="connsiteY11" fmla="*/ 824921 h 1019175"/>
              <a:gd name="connsiteX12" fmla="*/ 4639354 w 5886450"/>
              <a:gd name="connsiteY12" fmla="*/ 800722 h 1019175"/>
              <a:gd name="connsiteX13" fmla="*/ 4010209 w 5886450"/>
              <a:gd name="connsiteY13" fmla="*/ 800722 h 1019175"/>
              <a:gd name="connsiteX14" fmla="*/ 4010209 w 5886450"/>
              <a:gd name="connsiteY14" fmla="*/ 761127 h 1019175"/>
              <a:gd name="connsiteX15" fmla="*/ 3915616 w 5886450"/>
              <a:gd name="connsiteY15" fmla="*/ 761127 h 1019175"/>
              <a:gd name="connsiteX16" fmla="*/ 3915616 w 5886450"/>
              <a:gd name="connsiteY16" fmla="*/ 750128 h 1019175"/>
              <a:gd name="connsiteX17" fmla="*/ 3623046 w 5886450"/>
              <a:gd name="connsiteY17" fmla="*/ 750128 h 1019175"/>
              <a:gd name="connsiteX18" fmla="*/ 3623046 w 5886450"/>
              <a:gd name="connsiteY18" fmla="*/ 723730 h 1019175"/>
              <a:gd name="connsiteX19" fmla="*/ 3194088 w 5886450"/>
              <a:gd name="connsiteY19" fmla="*/ 723730 h 1019175"/>
              <a:gd name="connsiteX20" fmla="*/ 3194088 w 5886450"/>
              <a:gd name="connsiteY20" fmla="*/ 706132 h 1019175"/>
              <a:gd name="connsiteX21" fmla="*/ 3099505 w 5886450"/>
              <a:gd name="connsiteY21" fmla="*/ 706132 h 1019175"/>
              <a:gd name="connsiteX22" fmla="*/ 3099505 w 5886450"/>
              <a:gd name="connsiteY22" fmla="*/ 690733 h 1019175"/>
              <a:gd name="connsiteX23" fmla="*/ 2932312 w 5886450"/>
              <a:gd name="connsiteY23" fmla="*/ 690733 h 1019175"/>
              <a:gd name="connsiteX24" fmla="*/ 2932312 w 5886450"/>
              <a:gd name="connsiteY24" fmla="*/ 670936 h 1019175"/>
              <a:gd name="connsiteX25" fmla="*/ 2718933 w 5886450"/>
              <a:gd name="connsiteY25" fmla="*/ 670936 h 1019175"/>
              <a:gd name="connsiteX26" fmla="*/ 2718933 w 5886450"/>
              <a:gd name="connsiteY26" fmla="*/ 651137 h 1019175"/>
              <a:gd name="connsiteX27" fmla="*/ 2650744 w 5886450"/>
              <a:gd name="connsiteY27" fmla="*/ 651137 h 1019175"/>
              <a:gd name="connsiteX28" fmla="*/ 2650744 w 5886450"/>
              <a:gd name="connsiteY28" fmla="*/ 633540 h 1019175"/>
              <a:gd name="connsiteX29" fmla="*/ 2600147 w 5886450"/>
              <a:gd name="connsiteY29" fmla="*/ 633540 h 1019175"/>
              <a:gd name="connsiteX30" fmla="*/ 2600147 w 5886450"/>
              <a:gd name="connsiteY30" fmla="*/ 626940 h 1019175"/>
              <a:gd name="connsiteX31" fmla="*/ 2421963 w 5886450"/>
              <a:gd name="connsiteY31" fmla="*/ 626940 h 1019175"/>
              <a:gd name="connsiteX32" fmla="*/ 2421963 w 5886450"/>
              <a:gd name="connsiteY32" fmla="*/ 598343 h 1019175"/>
              <a:gd name="connsiteX33" fmla="*/ 2338372 w 5886450"/>
              <a:gd name="connsiteY33" fmla="*/ 598343 h 1019175"/>
              <a:gd name="connsiteX34" fmla="*/ 2338372 w 5886450"/>
              <a:gd name="connsiteY34" fmla="*/ 580744 h 1019175"/>
              <a:gd name="connsiteX35" fmla="*/ 2210784 w 5886450"/>
              <a:gd name="connsiteY35" fmla="*/ 580744 h 1019175"/>
              <a:gd name="connsiteX36" fmla="*/ 2210784 w 5886450"/>
              <a:gd name="connsiteY36" fmla="*/ 582944 h 1019175"/>
              <a:gd name="connsiteX37" fmla="*/ 2164588 w 5886450"/>
              <a:gd name="connsiteY37" fmla="*/ 582944 h 1019175"/>
              <a:gd name="connsiteX38" fmla="*/ 2164588 w 5886450"/>
              <a:gd name="connsiteY38" fmla="*/ 547747 h 1019175"/>
              <a:gd name="connsiteX39" fmla="*/ 2010607 w 5886450"/>
              <a:gd name="connsiteY39" fmla="*/ 547747 h 1019175"/>
              <a:gd name="connsiteX40" fmla="*/ 2010607 w 5886450"/>
              <a:gd name="connsiteY40" fmla="*/ 534548 h 1019175"/>
              <a:gd name="connsiteX41" fmla="*/ 1916014 w 5886450"/>
              <a:gd name="connsiteY41" fmla="*/ 534548 h 1019175"/>
              <a:gd name="connsiteX42" fmla="*/ 1916014 w 5886450"/>
              <a:gd name="connsiteY42" fmla="*/ 512550 h 1019175"/>
              <a:gd name="connsiteX43" fmla="*/ 1863217 w 5886450"/>
              <a:gd name="connsiteY43" fmla="*/ 512550 h 1019175"/>
              <a:gd name="connsiteX44" fmla="*/ 1863217 w 5886450"/>
              <a:gd name="connsiteY44" fmla="*/ 486153 h 1019175"/>
              <a:gd name="connsiteX45" fmla="*/ 1768624 w 5886450"/>
              <a:gd name="connsiteY45" fmla="*/ 486153 h 1019175"/>
              <a:gd name="connsiteX46" fmla="*/ 1768624 w 5886450"/>
              <a:gd name="connsiteY46" fmla="*/ 472955 h 1019175"/>
              <a:gd name="connsiteX47" fmla="*/ 1630045 w 5886450"/>
              <a:gd name="connsiteY47" fmla="*/ 472955 h 1019175"/>
              <a:gd name="connsiteX48" fmla="*/ 1630045 w 5886450"/>
              <a:gd name="connsiteY48" fmla="*/ 439957 h 1019175"/>
              <a:gd name="connsiteX49" fmla="*/ 1588249 w 5886450"/>
              <a:gd name="connsiteY49" fmla="*/ 439957 h 1019175"/>
              <a:gd name="connsiteX50" fmla="*/ 1588249 w 5886450"/>
              <a:gd name="connsiteY50" fmla="*/ 428959 h 1019175"/>
              <a:gd name="connsiteX51" fmla="*/ 1506858 w 5886450"/>
              <a:gd name="connsiteY51" fmla="*/ 428959 h 1019175"/>
              <a:gd name="connsiteX52" fmla="*/ 1506858 w 5886450"/>
              <a:gd name="connsiteY52" fmla="*/ 378364 h 1019175"/>
              <a:gd name="connsiteX53" fmla="*/ 1414466 w 5886450"/>
              <a:gd name="connsiteY53" fmla="*/ 378364 h 1019175"/>
              <a:gd name="connsiteX54" fmla="*/ 1414466 w 5886450"/>
              <a:gd name="connsiteY54" fmla="*/ 358565 h 1019175"/>
              <a:gd name="connsiteX55" fmla="*/ 1337475 w 5886450"/>
              <a:gd name="connsiteY55" fmla="*/ 358565 h 1019175"/>
              <a:gd name="connsiteX56" fmla="*/ 1337475 w 5886450"/>
              <a:gd name="connsiteY56" fmla="*/ 332168 h 1019175"/>
              <a:gd name="connsiteX57" fmla="*/ 1240682 w 5886450"/>
              <a:gd name="connsiteY57" fmla="*/ 332168 h 1019175"/>
              <a:gd name="connsiteX58" fmla="*/ 1240682 w 5886450"/>
              <a:gd name="connsiteY58" fmla="*/ 321169 h 1019175"/>
              <a:gd name="connsiteX59" fmla="*/ 1174683 w 5886450"/>
              <a:gd name="connsiteY59" fmla="*/ 321169 h 1019175"/>
              <a:gd name="connsiteX60" fmla="*/ 1174683 w 5886450"/>
              <a:gd name="connsiteY60" fmla="*/ 299171 h 1019175"/>
              <a:gd name="connsiteX61" fmla="*/ 1110894 w 5886450"/>
              <a:gd name="connsiteY61" fmla="*/ 299171 h 1019175"/>
              <a:gd name="connsiteX62" fmla="*/ 1110894 w 5886450"/>
              <a:gd name="connsiteY62" fmla="*/ 272774 h 1019175"/>
              <a:gd name="connsiteX63" fmla="*/ 1066898 w 5886450"/>
              <a:gd name="connsiteY63" fmla="*/ 272774 h 1019175"/>
              <a:gd name="connsiteX64" fmla="*/ 1066898 w 5886450"/>
              <a:gd name="connsiteY64" fmla="*/ 248576 h 1019175"/>
              <a:gd name="connsiteX65" fmla="*/ 1000900 w 5886450"/>
              <a:gd name="connsiteY65" fmla="*/ 248576 h 1019175"/>
              <a:gd name="connsiteX66" fmla="*/ 1000900 w 5886450"/>
              <a:gd name="connsiteY66" fmla="*/ 239777 h 1019175"/>
              <a:gd name="connsiteX67" fmla="*/ 923911 w 5886450"/>
              <a:gd name="connsiteY67" fmla="*/ 239777 h 1019175"/>
              <a:gd name="connsiteX68" fmla="*/ 923911 w 5886450"/>
              <a:gd name="connsiteY68" fmla="*/ 211179 h 1019175"/>
              <a:gd name="connsiteX69" fmla="*/ 824920 w 5886450"/>
              <a:gd name="connsiteY69" fmla="*/ 211179 h 1019175"/>
              <a:gd name="connsiteX70" fmla="*/ 824920 w 5886450"/>
              <a:gd name="connsiteY70" fmla="*/ 193582 h 1019175"/>
              <a:gd name="connsiteX71" fmla="*/ 763326 w 5886450"/>
              <a:gd name="connsiteY71" fmla="*/ 193582 h 1019175"/>
              <a:gd name="connsiteX72" fmla="*/ 763326 w 5886450"/>
              <a:gd name="connsiteY72" fmla="*/ 171584 h 1019175"/>
              <a:gd name="connsiteX73" fmla="*/ 710531 w 5886450"/>
              <a:gd name="connsiteY73" fmla="*/ 171584 h 1019175"/>
              <a:gd name="connsiteX74" fmla="*/ 710531 w 5886450"/>
              <a:gd name="connsiteY74" fmla="*/ 153985 h 1019175"/>
              <a:gd name="connsiteX75" fmla="*/ 673135 w 5886450"/>
              <a:gd name="connsiteY75" fmla="*/ 153985 h 1019175"/>
              <a:gd name="connsiteX76" fmla="*/ 673135 w 5886450"/>
              <a:gd name="connsiteY76" fmla="*/ 116589 h 1019175"/>
              <a:gd name="connsiteX77" fmla="*/ 602741 w 5886450"/>
              <a:gd name="connsiteY77" fmla="*/ 116589 h 1019175"/>
              <a:gd name="connsiteX78" fmla="*/ 602741 w 5886450"/>
              <a:gd name="connsiteY78" fmla="*/ 98991 h 1019175"/>
              <a:gd name="connsiteX79" fmla="*/ 563146 w 5886450"/>
              <a:gd name="connsiteY79" fmla="*/ 98991 h 1019175"/>
              <a:gd name="connsiteX80" fmla="*/ 563146 w 5886450"/>
              <a:gd name="connsiteY80" fmla="*/ 72593 h 1019175"/>
              <a:gd name="connsiteX81" fmla="*/ 472954 w 5886450"/>
              <a:gd name="connsiteY81" fmla="*/ 72593 h 1019175"/>
              <a:gd name="connsiteX82" fmla="*/ 472954 w 5886450"/>
              <a:gd name="connsiteY82" fmla="*/ 35197 h 1019175"/>
              <a:gd name="connsiteX83" fmla="*/ 323369 w 5886450"/>
              <a:gd name="connsiteY83" fmla="*/ 35197 h 1019175"/>
              <a:gd name="connsiteX84" fmla="*/ 323369 w 5886450"/>
              <a:gd name="connsiteY84" fmla="*/ 35197 h 1019175"/>
              <a:gd name="connsiteX85" fmla="*/ 279373 w 5886450"/>
              <a:gd name="connsiteY85" fmla="*/ 35197 h 1019175"/>
              <a:gd name="connsiteX86" fmla="*/ 279373 w 5886450"/>
              <a:gd name="connsiteY86" fmla="*/ 30797 h 1019175"/>
              <a:gd name="connsiteX87" fmla="*/ 241977 w 5886450"/>
              <a:gd name="connsiteY87" fmla="*/ 30797 h 1019175"/>
              <a:gd name="connsiteX88" fmla="*/ 241977 w 5886450"/>
              <a:gd name="connsiteY88" fmla="*/ 0 h 1019175"/>
              <a:gd name="connsiteX89" fmla="*/ 0 w 5886450"/>
              <a:gd name="connsiteY89" fmla="*/ 0 h 1019175"/>
              <a:gd name="connsiteX90" fmla="*/ 0 w 5886450"/>
              <a:gd name="connsiteY90"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886450" h="1019175">
                <a:moveTo>
                  <a:pt x="5891025" y="1020700"/>
                </a:moveTo>
                <a:lnTo>
                  <a:pt x="5778840" y="1020700"/>
                </a:lnTo>
                <a:lnTo>
                  <a:pt x="5778840" y="948110"/>
                </a:lnTo>
                <a:lnTo>
                  <a:pt x="5484069" y="948110"/>
                </a:lnTo>
                <a:lnTo>
                  <a:pt x="5484069" y="917311"/>
                </a:lnTo>
                <a:lnTo>
                  <a:pt x="5352082" y="917311"/>
                </a:lnTo>
                <a:lnTo>
                  <a:pt x="5352082" y="877716"/>
                </a:lnTo>
                <a:lnTo>
                  <a:pt x="5215693" y="877716"/>
                </a:lnTo>
                <a:lnTo>
                  <a:pt x="5215693" y="849118"/>
                </a:lnTo>
                <a:lnTo>
                  <a:pt x="4909921" y="849118"/>
                </a:lnTo>
                <a:lnTo>
                  <a:pt x="4909921" y="824921"/>
                </a:lnTo>
                <a:lnTo>
                  <a:pt x="4639354" y="824921"/>
                </a:lnTo>
                <a:lnTo>
                  <a:pt x="4639354" y="800722"/>
                </a:lnTo>
                <a:lnTo>
                  <a:pt x="4010209" y="800722"/>
                </a:lnTo>
                <a:lnTo>
                  <a:pt x="4010209" y="761127"/>
                </a:lnTo>
                <a:lnTo>
                  <a:pt x="3915616" y="761127"/>
                </a:lnTo>
                <a:lnTo>
                  <a:pt x="3915616" y="750128"/>
                </a:lnTo>
                <a:lnTo>
                  <a:pt x="3623046" y="750128"/>
                </a:lnTo>
                <a:lnTo>
                  <a:pt x="3623046" y="723730"/>
                </a:lnTo>
                <a:lnTo>
                  <a:pt x="3194088" y="723730"/>
                </a:lnTo>
                <a:lnTo>
                  <a:pt x="3194088" y="706132"/>
                </a:lnTo>
                <a:lnTo>
                  <a:pt x="3099505" y="706132"/>
                </a:lnTo>
                <a:lnTo>
                  <a:pt x="3099505" y="690733"/>
                </a:lnTo>
                <a:lnTo>
                  <a:pt x="2932312" y="690733"/>
                </a:lnTo>
                <a:lnTo>
                  <a:pt x="2932312" y="670936"/>
                </a:lnTo>
                <a:lnTo>
                  <a:pt x="2718933" y="670936"/>
                </a:lnTo>
                <a:lnTo>
                  <a:pt x="2718933" y="651137"/>
                </a:lnTo>
                <a:lnTo>
                  <a:pt x="2650744" y="651137"/>
                </a:lnTo>
                <a:lnTo>
                  <a:pt x="2650744" y="633540"/>
                </a:lnTo>
                <a:lnTo>
                  <a:pt x="2600147" y="633540"/>
                </a:lnTo>
                <a:lnTo>
                  <a:pt x="2600147" y="626940"/>
                </a:lnTo>
                <a:lnTo>
                  <a:pt x="2421963" y="626940"/>
                </a:lnTo>
                <a:lnTo>
                  <a:pt x="2421963" y="598343"/>
                </a:lnTo>
                <a:lnTo>
                  <a:pt x="2338372" y="598343"/>
                </a:lnTo>
                <a:lnTo>
                  <a:pt x="2338372" y="580744"/>
                </a:lnTo>
                <a:lnTo>
                  <a:pt x="2210784" y="580744"/>
                </a:lnTo>
                <a:lnTo>
                  <a:pt x="2210784" y="582944"/>
                </a:lnTo>
                <a:lnTo>
                  <a:pt x="2164588" y="582944"/>
                </a:lnTo>
                <a:lnTo>
                  <a:pt x="2164588" y="547747"/>
                </a:lnTo>
                <a:lnTo>
                  <a:pt x="2010607" y="547747"/>
                </a:lnTo>
                <a:lnTo>
                  <a:pt x="2010607" y="534548"/>
                </a:lnTo>
                <a:lnTo>
                  <a:pt x="1916014" y="534548"/>
                </a:lnTo>
                <a:lnTo>
                  <a:pt x="1916014" y="512550"/>
                </a:lnTo>
                <a:lnTo>
                  <a:pt x="1863217" y="512550"/>
                </a:lnTo>
                <a:lnTo>
                  <a:pt x="1863217" y="486153"/>
                </a:lnTo>
                <a:lnTo>
                  <a:pt x="1768624" y="486153"/>
                </a:lnTo>
                <a:lnTo>
                  <a:pt x="1768624" y="472955"/>
                </a:lnTo>
                <a:lnTo>
                  <a:pt x="1630045" y="472955"/>
                </a:lnTo>
                <a:lnTo>
                  <a:pt x="1630045" y="439957"/>
                </a:lnTo>
                <a:lnTo>
                  <a:pt x="1588249" y="439957"/>
                </a:lnTo>
                <a:lnTo>
                  <a:pt x="1588249" y="428959"/>
                </a:lnTo>
                <a:lnTo>
                  <a:pt x="1506858" y="428959"/>
                </a:lnTo>
                <a:lnTo>
                  <a:pt x="1506858" y="378364"/>
                </a:lnTo>
                <a:lnTo>
                  <a:pt x="1414466" y="378364"/>
                </a:lnTo>
                <a:lnTo>
                  <a:pt x="1414466" y="358565"/>
                </a:lnTo>
                <a:lnTo>
                  <a:pt x="1337475" y="358565"/>
                </a:lnTo>
                <a:lnTo>
                  <a:pt x="1337475" y="332168"/>
                </a:lnTo>
                <a:lnTo>
                  <a:pt x="1240682" y="332168"/>
                </a:lnTo>
                <a:lnTo>
                  <a:pt x="1240682" y="321169"/>
                </a:lnTo>
                <a:lnTo>
                  <a:pt x="1174683" y="321169"/>
                </a:lnTo>
                <a:lnTo>
                  <a:pt x="1174683" y="299171"/>
                </a:lnTo>
                <a:lnTo>
                  <a:pt x="1110894" y="299171"/>
                </a:lnTo>
                <a:lnTo>
                  <a:pt x="1110894" y="272774"/>
                </a:lnTo>
                <a:lnTo>
                  <a:pt x="1066898" y="272774"/>
                </a:lnTo>
                <a:lnTo>
                  <a:pt x="1066898" y="248576"/>
                </a:lnTo>
                <a:lnTo>
                  <a:pt x="1000900" y="248576"/>
                </a:lnTo>
                <a:lnTo>
                  <a:pt x="1000900" y="239777"/>
                </a:lnTo>
                <a:lnTo>
                  <a:pt x="923911" y="239777"/>
                </a:lnTo>
                <a:lnTo>
                  <a:pt x="923911" y="211179"/>
                </a:lnTo>
                <a:lnTo>
                  <a:pt x="824920" y="211179"/>
                </a:lnTo>
                <a:lnTo>
                  <a:pt x="824920" y="193582"/>
                </a:lnTo>
                <a:lnTo>
                  <a:pt x="763326" y="193582"/>
                </a:lnTo>
                <a:lnTo>
                  <a:pt x="763326" y="171584"/>
                </a:lnTo>
                <a:lnTo>
                  <a:pt x="710531" y="171584"/>
                </a:lnTo>
                <a:lnTo>
                  <a:pt x="710531" y="153985"/>
                </a:lnTo>
                <a:lnTo>
                  <a:pt x="673135" y="153985"/>
                </a:lnTo>
                <a:lnTo>
                  <a:pt x="673135" y="116589"/>
                </a:lnTo>
                <a:lnTo>
                  <a:pt x="602741" y="116589"/>
                </a:lnTo>
                <a:lnTo>
                  <a:pt x="602741" y="98991"/>
                </a:lnTo>
                <a:lnTo>
                  <a:pt x="563146" y="98991"/>
                </a:lnTo>
                <a:lnTo>
                  <a:pt x="563146" y="72593"/>
                </a:lnTo>
                <a:lnTo>
                  <a:pt x="472954" y="72593"/>
                </a:lnTo>
                <a:lnTo>
                  <a:pt x="472954" y="35197"/>
                </a:lnTo>
                <a:lnTo>
                  <a:pt x="323369" y="35197"/>
                </a:lnTo>
                <a:lnTo>
                  <a:pt x="323369" y="35197"/>
                </a:lnTo>
                <a:lnTo>
                  <a:pt x="279373" y="35197"/>
                </a:lnTo>
                <a:lnTo>
                  <a:pt x="279373" y="30797"/>
                </a:lnTo>
                <a:lnTo>
                  <a:pt x="241977" y="30797"/>
                </a:lnTo>
                <a:lnTo>
                  <a:pt x="241977" y="0"/>
                </a:lnTo>
                <a:lnTo>
                  <a:pt x="0" y="0"/>
                </a:lnTo>
                <a:lnTo>
                  <a:pt x="0" y="0"/>
                </a:lnTo>
              </a:path>
            </a:pathLst>
          </a:custGeom>
          <a:noFill/>
          <a:ln w="19050" cap="flat">
            <a:solidFill>
              <a:schemeClr val="accent5"/>
            </a:solidFill>
            <a:prstDash val="solid"/>
            <a:miter/>
          </a:ln>
        </p:spPr>
        <p:txBody>
          <a:bodyPr rtlCol="0" anchor="ctr"/>
          <a:lstStyle/>
          <a:p>
            <a:endParaRPr lang="fr-FR" dirty="0"/>
          </a:p>
        </p:txBody>
      </p:sp>
      <p:sp>
        <p:nvSpPr>
          <p:cNvPr id="62" name="TextBox 61">
            <a:extLst>
              <a:ext uri="{FF2B5EF4-FFF2-40B4-BE49-F238E27FC236}">
                <a16:creationId xmlns:a16="http://schemas.microsoft.com/office/drawing/2014/main" xmlns="" id="{D15A6CC1-82C9-4E74-BA27-C47A0E77727A}"/>
              </a:ext>
            </a:extLst>
          </p:cNvPr>
          <p:cNvSpPr txBox="1"/>
          <p:nvPr/>
        </p:nvSpPr>
        <p:spPr>
          <a:xfrm>
            <a:off x="4956123" y="3932051"/>
            <a:ext cx="921534" cy="307777"/>
          </a:xfrm>
          <a:prstGeom prst="rect">
            <a:avLst/>
          </a:prstGeom>
          <a:noFill/>
        </p:spPr>
        <p:txBody>
          <a:bodyPr wrap="none" rtlCol="0">
            <a:spAutoFit/>
          </a:bodyPr>
          <a:lstStyle/>
          <a:p>
            <a:r>
              <a:rPr lang="fr-FR" sz="1400" dirty="0">
                <a:solidFill>
                  <a:srgbClr val="4D4D4D"/>
                </a:solidFill>
              </a:rPr>
              <a:t>p=0,0011</a:t>
            </a:r>
          </a:p>
        </p:txBody>
      </p:sp>
      <p:cxnSp>
        <p:nvCxnSpPr>
          <p:cNvPr id="63" name="Straight Connector 62">
            <a:extLst>
              <a:ext uri="{FF2B5EF4-FFF2-40B4-BE49-F238E27FC236}">
                <a16:creationId xmlns:a16="http://schemas.microsoft.com/office/drawing/2014/main" xmlns="" id="{B502E040-5778-499A-9C82-AF237B0C7A5E}"/>
              </a:ext>
            </a:extLst>
          </p:cNvPr>
          <p:cNvCxnSpPr/>
          <p:nvPr/>
        </p:nvCxnSpPr>
        <p:spPr>
          <a:xfrm>
            <a:off x="6976969" y="2561674"/>
            <a:ext cx="35879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xmlns="" id="{F009EE04-02B0-4A5A-A186-87B452FE7E5B}"/>
              </a:ext>
            </a:extLst>
          </p:cNvPr>
          <p:cNvSpPr/>
          <p:nvPr/>
        </p:nvSpPr>
        <p:spPr>
          <a:xfrm>
            <a:off x="7336138" y="2385527"/>
            <a:ext cx="1342034" cy="738664"/>
          </a:xfrm>
          <a:prstGeom prst="rect">
            <a:avLst/>
          </a:prstGeom>
        </p:spPr>
        <p:txBody>
          <a:bodyPr wrap="none">
            <a:spAutoFit/>
          </a:bodyPr>
          <a:lstStyle/>
          <a:p>
            <a:pPr lvl="0" defTabSz="914400" fontAlgn="base">
              <a:spcBef>
                <a:spcPct val="0"/>
              </a:spcBef>
              <a:spcAft>
                <a:spcPct val="0"/>
              </a:spcAft>
              <a:defRPr/>
            </a:pPr>
            <a:r>
              <a:rPr lang="fr-FR" sz="1400" dirty="0">
                <a:solidFill>
                  <a:schemeClr val="accent5"/>
                </a:solidFill>
                <a:cs typeface="Arial" panose="020B0604020202020204" pitchFamily="34" charset="0"/>
              </a:rPr>
              <a:t>ADNtc négatif</a:t>
            </a:r>
          </a:p>
          <a:p>
            <a:pPr lvl="0" defTabSz="914400" fontAlgn="base">
              <a:spcBef>
                <a:spcPct val="0"/>
              </a:spcBef>
              <a:spcAft>
                <a:spcPct val="0"/>
              </a:spcAft>
              <a:defRPr/>
            </a:pPr>
            <a:r>
              <a:rPr lang="fr-FR" sz="1400" dirty="0">
                <a:solidFill>
                  <a:schemeClr val="accent6"/>
                </a:solidFill>
                <a:cs typeface="Arial" panose="020B0604020202020204" pitchFamily="34" charset="0"/>
              </a:rPr>
              <a:t>ADNtc positif</a:t>
            </a:r>
          </a:p>
          <a:p>
            <a:pPr lvl="0" defTabSz="914400" fontAlgn="base">
              <a:spcBef>
                <a:spcPct val="0"/>
              </a:spcBef>
              <a:spcAft>
                <a:spcPct val="0"/>
              </a:spcAft>
              <a:defRPr/>
            </a:pPr>
            <a:endParaRPr lang="fr-FR" sz="1400" dirty="0">
              <a:solidFill>
                <a:srgbClr val="043882"/>
              </a:solidFill>
              <a:cs typeface="Arial" panose="020B0604020202020204" pitchFamily="34" charset="0"/>
            </a:endParaRPr>
          </a:p>
        </p:txBody>
      </p:sp>
      <p:cxnSp>
        <p:nvCxnSpPr>
          <p:cNvPr id="65" name="Straight Connector 64">
            <a:extLst>
              <a:ext uri="{FF2B5EF4-FFF2-40B4-BE49-F238E27FC236}">
                <a16:creationId xmlns:a16="http://schemas.microsoft.com/office/drawing/2014/main" xmlns="" id="{0DB0EE74-897C-4FF6-A85A-6D9B83BEEA71}"/>
              </a:ext>
            </a:extLst>
          </p:cNvPr>
          <p:cNvCxnSpPr/>
          <p:nvPr/>
        </p:nvCxnSpPr>
        <p:spPr>
          <a:xfrm>
            <a:off x="6976969" y="2786960"/>
            <a:ext cx="358791" cy="0"/>
          </a:xfrm>
          <a:prstGeom prst="line">
            <a:avLst/>
          </a:prstGeom>
          <a:noFill/>
          <a:ln w="19050" cap="flat">
            <a:solidFill>
              <a:schemeClr val="accent6"/>
            </a:solidFill>
            <a:prstDash val="solid"/>
            <a:miter/>
          </a:ln>
        </p:spPr>
      </p:cxnSp>
      <p:sp>
        <p:nvSpPr>
          <p:cNvPr id="4" name="TextBox 3"/>
          <p:cNvSpPr txBox="1"/>
          <p:nvPr/>
        </p:nvSpPr>
        <p:spPr>
          <a:xfrm>
            <a:off x="4229599" y="1719385"/>
            <a:ext cx="684803" cy="369332"/>
          </a:xfrm>
          <a:prstGeom prst="rect">
            <a:avLst/>
          </a:prstGeom>
          <a:noFill/>
        </p:spPr>
        <p:txBody>
          <a:bodyPr wrap="none" rtlCol="0">
            <a:spAutoFit/>
          </a:bodyPr>
          <a:lstStyle/>
          <a:p>
            <a:pPr algn="ctr"/>
            <a:r>
              <a:rPr lang="fr-FR" b="1" dirty="0"/>
              <a:t>SSM</a:t>
            </a:r>
          </a:p>
        </p:txBody>
      </p:sp>
    </p:spTree>
    <p:extLst>
      <p:ext uri="{BB962C8B-B14F-4D97-AF65-F5344CB8AC3E}">
        <p14:creationId xmlns:p14="http://schemas.microsoft.com/office/powerpoint/2010/main" xmlns="" val="38961136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LBA30_PR: Analyse de l’ADN tumoral circulant (ADNtc) de patients enrôlés dans l’étude de phase III IDEA-FRANCE : valeur pronostique et prédictive pour la durée du traitement adjuvant – Taieb J,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Taieb J, et al, Ann </a:t>
            </a:r>
            <a:r>
              <a:rPr lang="fr-FR" dirty="0" err="1"/>
              <a:t>Oncol</a:t>
            </a:r>
            <a:r>
              <a:rPr lang="fr-FR" dirty="0"/>
              <a:t> 2019;30(</a:t>
            </a:r>
            <a:r>
              <a:rPr lang="fr-FR" dirty="0" err="1"/>
              <a:t>suppl</a:t>
            </a:r>
            <a:r>
              <a:rPr lang="fr-FR" dirty="0"/>
              <a:t>):</a:t>
            </a:r>
            <a:r>
              <a:rPr lang="fr-FR" dirty="0" err="1"/>
              <a:t>abstr</a:t>
            </a:r>
            <a:r>
              <a:rPr lang="fr-FR" dirty="0"/>
              <a:t> LBA30_PR</a:t>
            </a:r>
          </a:p>
        </p:txBody>
      </p:sp>
      <p:sp>
        <p:nvSpPr>
          <p:cNvPr id="7" name="TextBox 6">
            <a:extLst>
              <a:ext uri="{FF2B5EF4-FFF2-40B4-BE49-F238E27FC236}">
                <a16:creationId xmlns:a16="http://schemas.microsoft.com/office/drawing/2014/main" xmlns="" id="{A5B76228-A7AD-4389-9BD2-25C57BD5453A}"/>
              </a:ext>
            </a:extLst>
          </p:cNvPr>
          <p:cNvSpPr txBox="1"/>
          <p:nvPr/>
        </p:nvSpPr>
        <p:spPr>
          <a:xfrm rot="16200000">
            <a:off x="1066222" y="3101768"/>
            <a:ext cx="1725400"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latin typeface="Arial" charset="0"/>
                <a:cs typeface="Arial" panose="020B0604020202020204" pitchFamily="34" charset="0"/>
              </a:rPr>
              <a:t>Survie sans maladie</a:t>
            </a:r>
            <a:endParaRPr kumimoji="0" lang="fr-FR" sz="1400" b="0" i="0" u="none" strike="noStrike" kern="1200" cap="none" spc="0" normalizeH="0" baseline="0" noProof="0" dirty="0">
              <a:ln>
                <a:noFill/>
              </a:ln>
              <a:solidFill>
                <a:srgbClr val="4D4D4D"/>
              </a:solidFill>
              <a:effectLst/>
              <a:uLnTx/>
              <a:uFillTx/>
              <a:latin typeface="Arial" charset="0"/>
              <a:cs typeface="Arial" panose="020B0604020202020204" pitchFamily="34" charset="0"/>
            </a:endParaRPr>
          </a:p>
        </p:txBody>
      </p:sp>
      <p:sp>
        <p:nvSpPr>
          <p:cNvPr id="8" name="Rectangle 7">
            <a:extLst>
              <a:ext uri="{FF2B5EF4-FFF2-40B4-BE49-F238E27FC236}">
                <a16:creationId xmlns:a16="http://schemas.microsoft.com/office/drawing/2014/main" xmlns="" id="{435EF88F-B184-478F-AA67-9BB81B4A212C}"/>
              </a:ext>
            </a:extLst>
          </p:cNvPr>
          <p:cNvSpPr/>
          <p:nvPr/>
        </p:nvSpPr>
        <p:spPr>
          <a:xfrm>
            <a:off x="1325698" y="4529827"/>
            <a:ext cx="1019619" cy="307777"/>
          </a:xfrm>
          <a:prstGeom prst="rect">
            <a:avLst/>
          </a:prstGeom>
        </p:spPr>
        <p:txBody>
          <a:bodyPr wrap="square">
            <a:spAutoFit/>
          </a:bodyPr>
          <a:lstStyle/>
          <a:p>
            <a:pPr lvl="0" algn="r" defTabSz="914400" fontAlgn="base">
              <a:spcBef>
                <a:spcPct val="0"/>
              </a:spcBef>
              <a:spcAft>
                <a:spcPct val="0"/>
              </a:spcAft>
              <a:defRPr/>
            </a:pPr>
            <a:r>
              <a:rPr lang="fr-FR" sz="1400" dirty="0">
                <a:solidFill>
                  <a:srgbClr val="4D4D4D"/>
                </a:solidFill>
                <a:latin typeface="Arial" charset="0"/>
                <a:cs typeface="Arial" panose="020B0604020202020204" pitchFamily="34" charset="0"/>
              </a:rPr>
              <a:t>N</a:t>
            </a:r>
          </a:p>
        </p:txBody>
      </p:sp>
      <p:grpSp>
        <p:nvGrpSpPr>
          <p:cNvPr id="9" name="Group 8">
            <a:extLst>
              <a:ext uri="{FF2B5EF4-FFF2-40B4-BE49-F238E27FC236}">
                <a16:creationId xmlns:a16="http://schemas.microsoft.com/office/drawing/2014/main" xmlns="" id="{7F265B43-EBD9-40A6-87ED-0E4913EF5619}"/>
              </a:ext>
            </a:extLst>
          </p:cNvPr>
          <p:cNvGrpSpPr/>
          <p:nvPr/>
        </p:nvGrpSpPr>
        <p:grpSpPr>
          <a:xfrm>
            <a:off x="2109097" y="2094538"/>
            <a:ext cx="5014750" cy="2779411"/>
            <a:chOff x="4475983" y="2309142"/>
            <a:chExt cx="4401362" cy="2779411"/>
          </a:xfrm>
        </p:grpSpPr>
        <p:sp>
          <p:nvSpPr>
            <p:cNvPr id="10" name="TextBox 9">
              <a:extLst>
                <a:ext uri="{FF2B5EF4-FFF2-40B4-BE49-F238E27FC236}">
                  <a16:creationId xmlns:a16="http://schemas.microsoft.com/office/drawing/2014/main" xmlns="" id="{20E28F37-583E-4C6B-89CC-29691FE6165C}"/>
                </a:ext>
              </a:extLst>
            </p:cNvPr>
            <p:cNvSpPr txBox="1"/>
            <p:nvPr/>
          </p:nvSpPr>
          <p:spPr>
            <a:xfrm>
              <a:off x="6557096" y="4727703"/>
              <a:ext cx="660847" cy="36085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cs typeface="Arial" panose="020B0604020202020204" pitchFamily="34" charset="0"/>
                </a:rPr>
                <a:t>Années</a:t>
              </a:r>
            </a:p>
          </p:txBody>
        </p:sp>
        <p:sp>
          <p:nvSpPr>
            <p:cNvPr id="11" name="Freeform 21">
              <a:extLst>
                <a:ext uri="{FF2B5EF4-FFF2-40B4-BE49-F238E27FC236}">
                  <a16:creationId xmlns:a16="http://schemas.microsoft.com/office/drawing/2014/main" xmlns="" id="{A0587CC1-7CE7-4691-BBF4-F33970BE72F0}"/>
                </a:ext>
              </a:extLst>
            </p:cNvPr>
            <p:cNvSpPr>
              <a:spLocks/>
            </p:cNvSpPr>
            <p:nvPr/>
          </p:nvSpPr>
          <p:spPr bwMode="auto">
            <a:xfrm>
              <a:off x="4836131" y="2455443"/>
              <a:ext cx="4041214" cy="20494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2" name="Line 6">
              <a:extLst>
                <a:ext uri="{FF2B5EF4-FFF2-40B4-BE49-F238E27FC236}">
                  <a16:creationId xmlns:a16="http://schemas.microsoft.com/office/drawing/2014/main" xmlns="" id="{8685AA36-BDAA-47A8-993C-7FB8CBBA0F99}"/>
                </a:ext>
              </a:extLst>
            </p:cNvPr>
            <p:cNvSpPr>
              <a:spLocks noChangeShapeType="1"/>
            </p:cNvSpPr>
            <p:nvPr/>
          </p:nvSpPr>
          <p:spPr bwMode="auto">
            <a:xfrm>
              <a:off x="4765923" y="2455442"/>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3" name="Line 7">
              <a:extLst>
                <a:ext uri="{FF2B5EF4-FFF2-40B4-BE49-F238E27FC236}">
                  <a16:creationId xmlns:a16="http://schemas.microsoft.com/office/drawing/2014/main" xmlns="" id="{50D2B8B1-8C7A-4E0E-A003-9D7B279AE9BF}"/>
                </a:ext>
              </a:extLst>
            </p:cNvPr>
            <p:cNvSpPr>
              <a:spLocks noChangeShapeType="1"/>
            </p:cNvSpPr>
            <p:nvPr/>
          </p:nvSpPr>
          <p:spPr bwMode="auto">
            <a:xfrm>
              <a:off x="4765923" y="2855736"/>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4" name="Line 8">
              <a:extLst>
                <a:ext uri="{FF2B5EF4-FFF2-40B4-BE49-F238E27FC236}">
                  <a16:creationId xmlns:a16="http://schemas.microsoft.com/office/drawing/2014/main" xmlns="" id="{D537E90B-2C1D-4C71-8FB6-F4DCAD33C4F0}"/>
                </a:ext>
              </a:extLst>
            </p:cNvPr>
            <p:cNvSpPr>
              <a:spLocks noChangeShapeType="1"/>
            </p:cNvSpPr>
            <p:nvPr/>
          </p:nvSpPr>
          <p:spPr bwMode="auto">
            <a:xfrm>
              <a:off x="4765923" y="3234379"/>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5" name="Line 9">
              <a:extLst>
                <a:ext uri="{FF2B5EF4-FFF2-40B4-BE49-F238E27FC236}">
                  <a16:creationId xmlns:a16="http://schemas.microsoft.com/office/drawing/2014/main" xmlns="" id="{3A23AAF1-E2E6-4394-A777-BAE20E37D4F4}"/>
                </a:ext>
              </a:extLst>
            </p:cNvPr>
            <p:cNvSpPr>
              <a:spLocks noChangeShapeType="1"/>
            </p:cNvSpPr>
            <p:nvPr/>
          </p:nvSpPr>
          <p:spPr bwMode="auto">
            <a:xfrm>
              <a:off x="4765923" y="3637176"/>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6" name="Line 10">
              <a:extLst>
                <a:ext uri="{FF2B5EF4-FFF2-40B4-BE49-F238E27FC236}">
                  <a16:creationId xmlns:a16="http://schemas.microsoft.com/office/drawing/2014/main" xmlns="" id="{DA3242A2-58D0-4BCA-AACF-0B4D5F54AA83}"/>
                </a:ext>
              </a:extLst>
            </p:cNvPr>
            <p:cNvSpPr>
              <a:spLocks noChangeShapeType="1"/>
            </p:cNvSpPr>
            <p:nvPr/>
          </p:nvSpPr>
          <p:spPr bwMode="auto">
            <a:xfrm>
              <a:off x="4765923" y="4028538"/>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7" name="Line 11">
              <a:extLst>
                <a:ext uri="{FF2B5EF4-FFF2-40B4-BE49-F238E27FC236}">
                  <a16:creationId xmlns:a16="http://schemas.microsoft.com/office/drawing/2014/main" xmlns="" id="{A065621D-5A82-4DA6-ADD0-FDBAD8DF5A7A}"/>
                </a:ext>
              </a:extLst>
            </p:cNvPr>
            <p:cNvSpPr>
              <a:spLocks noChangeShapeType="1"/>
            </p:cNvSpPr>
            <p:nvPr/>
          </p:nvSpPr>
          <p:spPr bwMode="auto">
            <a:xfrm>
              <a:off x="4765923" y="4432615"/>
              <a:ext cx="5902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xmlns="" id="{D503BF37-4C61-4F48-9599-71ADF6470505}"/>
                </a:ext>
              </a:extLst>
            </p:cNvPr>
            <p:cNvSpPr txBox="1"/>
            <p:nvPr/>
          </p:nvSpPr>
          <p:spPr>
            <a:xfrm>
              <a:off x="4475983" y="2309142"/>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19" name="TextBox 18">
              <a:extLst>
                <a:ext uri="{FF2B5EF4-FFF2-40B4-BE49-F238E27FC236}">
                  <a16:creationId xmlns:a16="http://schemas.microsoft.com/office/drawing/2014/main" xmlns="" id="{02B7E868-1F24-46A3-B77E-D9A37BA2E1D8}"/>
                </a:ext>
              </a:extLst>
            </p:cNvPr>
            <p:cNvSpPr txBox="1"/>
            <p:nvPr/>
          </p:nvSpPr>
          <p:spPr>
            <a:xfrm>
              <a:off x="4475983" y="2710990"/>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0,8</a:t>
              </a:r>
            </a:p>
          </p:txBody>
        </p:sp>
        <p:sp>
          <p:nvSpPr>
            <p:cNvPr id="20" name="TextBox 19">
              <a:extLst>
                <a:ext uri="{FF2B5EF4-FFF2-40B4-BE49-F238E27FC236}">
                  <a16:creationId xmlns:a16="http://schemas.microsoft.com/office/drawing/2014/main" xmlns="" id="{6A7ABB41-54CD-4E30-831A-EE7662879F15}"/>
                </a:ext>
              </a:extLst>
            </p:cNvPr>
            <p:cNvSpPr txBox="1"/>
            <p:nvPr/>
          </p:nvSpPr>
          <p:spPr>
            <a:xfrm>
              <a:off x="4475983" y="3089449"/>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0,6</a:t>
              </a:r>
            </a:p>
          </p:txBody>
        </p:sp>
        <p:sp>
          <p:nvSpPr>
            <p:cNvPr id="21" name="TextBox 20">
              <a:extLst>
                <a:ext uri="{FF2B5EF4-FFF2-40B4-BE49-F238E27FC236}">
                  <a16:creationId xmlns:a16="http://schemas.microsoft.com/office/drawing/2014/main" xmlns="" id="{44A00FF7-2070-497B-A527-E1327205D5E3}"/>
                </a:ext>
              </a:extLst>
            </p:cNvPr>
            <p:cNvSpPr txBox="1"/>
            <p:nvPr/>
          </p:nvSpPr>
          <p:spPr>
            <a:xfrm>
              <a:off x="4475983" y="3492064"/>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0,4</a:t>
              </a:r>
            </a:p>
          </p:txBody>
        </p:sp>
        <p:sp>
          <p:nvSpPr>
            <p:cNvPr id="22" name="TextBox 21">
              <a:extLst>
                <a:ext uri="{FF2B5EF4-FFF2-40B4-BE49-F238E27FC236}">
                  <a16:creationId xmlns:a16="http://schemas.microsoft.com/office/drawing/2014/main" xmlns="" id="{6C8DE3DB-D16C-46FC-B1AF-F6DAB280FFEF}"/>
                </a:ext>
              </a:extLst>
            </p:cNvPr>
            <p:cNvSpPr txBox="1"/>
            <p:nvPr/>
          </p:nvSpPr>
          <p:spPr>
            <a:xfrm>
              <a:off x="4475983" y="3883239"/>
              <a:ext cx="28188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0,2</a:t>
              </a:r>
            </a:p>
          </p:txBody>
        </p:sp>
        <p:sp>
          <p:nvSpPr>
            <p:cNvPr id="23" name="TextBox 22">
              <a:extLst>
                <a:ext uri="{FF2B5EF4-FFF2-40B4-BE49-F238E27FC236}">
                  <a16:creationId xmlns:a16="http://schemas.microsoft.com/office/drawing/2014/main" xmlns="" id="{C528EEC6-5044-45C3-9422-7A0A1DBFAD3C}"/>
                </a:ext>
              </a:extLst>
            </p:cNvPr>
            <p:cNvSpPr txBox="1"/>
            <p:nvPr/>
          </p:nvSpPr>
          <p:spPr>
            <a:xfrm>
              <a:off x="4606826" y="4287129"/>
              <a:ext cx="151040"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nvGrpSpPr>
            <p:cNvPr id="24" name="Group 23">
              <a:extLst>
                <a:ext uri="{FF2B5EF4-FFF2-40B4-BE49-F238E27FC236}">
                  <a16:creationId xmlns:a16="http://schemas.microsoft.com/office/drawing/2014/main" xmlns="" id="{2D477082-16A4-46F0-8563-AEAA6C9E9B4D}"/>
                </a:ext>
              </a:extLst>
            </p:cNvPr>
            <p:cNvGrpSpPr/>
            <p:nvPr/>
          </p:nvGrpSpPr>
          <p:grpSpPr>
            <a:xfrm>
              <a:off x="4952106" y="4505119"/>
              <a:ext cx="3830619" cy="319110"/>
              <a:chOff x="4354923" y="4505119"/>
              <a:chExt cx="3830619" cy="319110"/>
            </a:xfrm>
          </p:grpSpPr>
          <p:sp>
            <p:nvSpPr>
              <p:cNvPr id="25" name="Line 21">
                <a:extLst>
                  <a:ext uri="{FF2B5EF4-FFF2-40B4-BE49-F238E27FC236}">
                    <a16:creationId xmlns:a16="http://schemas.microsoft.com/office/drawing/2014/main" xmlns="" id="{5C980B9B-C1D5-496A-AD90-A7C7347AA720}"/>
                  </a:ext>
                </a:extLst>
              </p:cNvPr>
              <p:cNvSpPr>
                <a:spLocks noChangeShapeType="1"/>
              </p:cNvSpPr>
              <p:nvPr/>
            </p:nvSpPr>
            <p:spPr bwMode="auto">
              <a:xfrm>
                <a:off x="4430442"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26" name="TextBox 25">
                <a:extLst>
                  <a:ext uri="{FF2B5EF4-FFF2-40B4-BE49-F238E27FC236}">
                    <a16:creationId xmlns:a16="http://schemas.microsoft.com/office/drawing/2014/main" xmlns="" id="{9BB280D1-897D-4484-A137-0E7FED8895B8}"/>
                  </a:ext>
                </a:extLst>
              </p:cNvPr>
              <p:cNvSpPr txBox="1"/>
              <p:nvPr/>
            </p:nvSpPr>
            <p:spPr>
              <a:xfrm>
                <a:off x="4354923" y="4536082"/>
                <a:ext cx="15104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27" name="Line 21">
                <a:extLst>
                  <a:ext uri="{FF2B5EF4-FFF2-40B4-BE49-F238E27FC236}">
                    <a16:creationId xmlns:a16="http://schemas.microsoft.com/office/drawing/2014/main" xmlns="" id="{D4A0058F-42C5-4443-9B6D-D2BD3F0DA95B}"/>
                  </a:ext>
                </a:extLst>
              </p:cNvPr>
              <p:cNvSpPr>
                <a:spLocks noChangeShapeType="1"/>
              </p:cNvSpPr>
              <p:nvPr/>
            </p:nvSpPr>
            <p:spPr bwMode="auto">
              <a:xfrm>
                <a:off x="5047717"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28" name="TextBox 27">
                <a:extLst>
                  <a:ext uri="{FF2B5EF4-FFF2-40B4-BE49-F238E27FC236}">
                    <a16:creationId xmlns:a16="http://schemas.microsoft.com/office/drawing/2014/main" xmlns="" id="{1C063974-BA79-403F-AA4D-212429FF1A6B}"/>
                  </a:ext>
                </a:extLst>
              </p:cNvPr>
              <p:cNvSpPr txBox="1"/>
              <p:nvPr/>
            </p:nvSpPr>
            <p:spPr>
              <a:xfrm>
                <a:off x="4972199" y="4536082"/>
                <a:ext cx="15104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a:t>
                </a:r>
              </a:p>
            </p:txBody>
          </p:sp>
          <p:sp>
            <p:nvSpPr>
              <p:cNvPr id="29" name="Line 21">
                <a:extLst>
                  <a:ext uri="{FF2B5EF4-FFF2-40B4-BE49-F238E27FC236}">
                    <a16:creationId xmlns:a16="http://schemas.microsoft.com/office/drawing/2014/main" xmlns="" id="{D2BF8FF0-773F-4A11-8763-6530E27BEB38}"/>
                  </a:ext>
                </a:extLst>
              </p:cNvPr>
              <p:cNvSpPr>
                <a:spLocks noChangeShapeType="1"/>
              </p:cNvSpPr>
              <p:nvPr/>
            </p:nvSpPr>
            <p:spPr bwMode="auto">
              <a:xfrm>
                <a:off x="5664991"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30" name="TextBox 29">
                <a:extLst>
                  <a:ext uri="{FF2B5EF4-FFF2-40B4-BE49-F238E27FC236}">
                    <a16:creationId xmlns:a16="http://schemas.microsoft.com/office/drawing/2014/main" xmlns="" id="{00ADC637-ECA4-4F96-B536-AD2A099BB205}"/>
                  </a:ext>
                </a:extLst>
              </p:cNvPr>
              <p:cNvSpPr txBox="1"/>
              <p:nvPr/>
            </p:nvSpPr>
            <p:spPr>
              <a:xfrm>
                <a:off x="5589472" y="4536082"/>
                <a:ext cx="15104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a:t>
                </a:r>
              </a:p>
            </p:txBody>
          </p:sp>
          <p:sp>
            <p:nvSpPr>
              <p:cNvPr id="31" name="Line 21">
                <a:extLst>
                  <a:ext uri="{FF2B5EF4-FFF2-40B4-BE49-F238E27FC236}">
                    <a16:creationId xmlns:a16="http://schemas.microsoft.com/office/drawing/2014/main" xmlns="" id="{AF075EF7-4C5C-4472-A17C-8C16A7462928}"/>
                  </a:ext>
                </a:extLst>
              </p:cNvPr>
              <p:cNvSpPr>
                <a:spLocks noChangeShapeType="1"/>
              </p:cNvSpPr>
              <p:nvPr/>
            </p:nvSpPr>
            <p:spPr bwMode="auto">
              <a:xfrm>
                <a:off x="6282265"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32" name="TextBox 31">
                <a:extLst>
                  <a:ext uri="{FF2B5EF4-FFF2-40B4-BE49-F238E27FC236}">
                    <a16:creationId xmlns:a16="http://schemas.microsoft.com/office/drawing/2014/main" xmlns="" id="{3C56E030-8AA4-439D-B21D-54DFC06DB28D}"/>
                  </a:ext>
                </a:extLst>
              </p:cNvPr>
              <p:cNvSpPr txBox="1"/>
              <p:nvPr/>
            </p:nvSpPr>
            <p:spPr>
              <a:xfrm>
                <a:off x="6206746" y="4536082"/>
                <a:ext cx="15104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a:t>
                </a:r>
              </a:p>
            </p:txBody>
          </p:sp>
          <p:sp>
            <p:nvSpPr>
              <p:cNvPr id="33" name="Line 21">
                <a:extLst>
                  <a:ext uri="{FF2B5EF4-FFF2-40B4-BE49-F238E27FC236}">
                    <a16:creationId xmlns:a16="http://schemas.microsoft.com/office/drawing/2014/main" xmlns="" id="{E969A11C-7C12-4DB2-A3D2-F3DB1CA27168}"/>
                  </a:ext>
                </a:extLst>
              </p:cNvPr>
              <p:cNvSpPr>
                <a:spLocks noChangeShapeType="1"/>
              </p:cNvSpPr>
              <p:nvPr/>
            </p:nvSpPr>
            <p:spPr bwMode="auto">
              <a:xfrm>
                <a:off x="6899539"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34" name="TextBox 33">
                <a:extLst>
                  <a:ext uri="{FF2B5EF4-FFF2-40B4-BE49-F238E27FC236}">
                    <a16:creationId xmlns:a16="http://schemas.microsoft.com/office/drawing/2014/main" xmlns="" id="{BEFD19DF-BBE6-4D79-8805-631E54D525CB}"/>
                  </a:ext>
                </a:extLst>
              </p:cNvPr>
              <p:cNvSpPr txBox="1"/>
              <p:nvPr/>
            </p:nvSpPr>
            <p:spPr>
              <a:xfrm>
                <a:off x="6824020" y="4536082"/>
                <a:ext cx="15104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a:t>
                </a:r>
              </a:p>
            </p:txBody>
          </p:sp>
          <p:sp>
            <p:nvSpPr>
              <p:cNvPr id="35" name="Line 21">
                <a:extLst>
                  <a:ext uri="{FF2B5EF4-FFF2-40B4-BE49-F238E27FC236}">
                    <a16:creationId xmlns:a16="http://schemas.microsoft.com/office/drawing/2014/main" xmlns="" id="{5D78E705-C271-4561-9DC0-A1D15F2834BD}"/>
                  </a:ext>
                </a:extLst>
              </p:cNvPr>
              <p:cNvSpPr>
                <a:spLocks noChangeShapeType="1"/>
              </p:cNvSpPr>
              <p:nvPr/>
            </p:nvSpPr>
            <p:spPr bwMode="auto">
              <a:xfrm>
                <a:off x="7496758"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36" name="TextBox 35">
                <a:extLst>
                  <a:ext uri="{FF2B5EF4-FFF2-40B4-BE49-F238E27FC236}">
                    <a16:creationId xmlns:a16="http://schemas.microsoft.com/office/drawing/2014/main" xmlns="" id="{AC8DC322-0482-4662-AD9D-5191DA14C6E1}"/>
                  </a:ext>
                </a:extLst>
              </p:cNvPr>
              <p:cNvSpPr txBox="1"/>
              <p:nvPr/>
            </p:nvSpPr>
            <p:spPr>
              <a:xfrm>
                <a:off x="7421239" y="4536082"/>
                <a:ext cx="15104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a:t>
                </a:r>
              </a:p>
            </p:txBody>
          </p:sp>
          <p:sp>
            <p:nvSpPr>
              <p:cNvPr id="37" name="Line 21">
                <a:extLst>
                  <a:ext uri="{FF2B5EF4-FFF2-40B4-BE49-F238E27FC236}">
                    <a16:creationId xmlns:a16="http://schemas.microsoft.com/office/drawing/2014/main" xmlns="" id="{ED674F1A-17B2-4EC7-A450-745542A01DDD}"/>
                  </a:ext>
                </a:extLst>
              </p:cNvPr>
              <p:cNvSpPr>
                <a:spLocks noChangeShapeType="1"/>
              </p:cNvSpPr>
              <p:nvPr/>
            </p:nvSpPr>
            <p:spPr bwMode="auto">
              <a:xfrm>
                <a:off x="8110021" y="4505119"/>
                <a:ext cx="0" cy="57891"/>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38" name="TextBox 37">
                <a:extLst>
                  <a:ext uri="{FF2B5EF4-FFF2-40B4-BE49-F238E27FC236}">
                    <a16:creationId xmlns:a16="http://schemas.microsoft.com/office/drawing/2014/main" xmlns="" id="{6464D7A2-20FC-4B35-BD19-30BB7DF65F32}"/>
                  </a:ext>
                </a:extLst>
              </p:cNvPr>
              <p:cNvSpPr txBox="1"/>
              <p:nvPr/>
            </p:nvSpPr>
            <p:spPr>
              <a:xfrm>
                <a:off x="8034502" y="4536082"/>
                <a:ext cx="15104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a:t>
                </a:r>
              </a:p>
            </p:txBody>
          </p:sp>
        </p:grpSp>
      </p:grpSp>
      <p:grpSp>
        <p:nvGrpSpPr>
          <p:cNvPr id="39" name="Group 38">
            <a:extLst>
              <a:ext uri="{FF2B5EF4-FFF2-40B4-BE49-F238E27FC236}">
                <a16:creationId xmlns:a16="http://schemas.microsoft.com/office/drawing/2014/main" xmlns="" id="{01B19CC2-A3C6-4D7C-A3B9-DCF679C001E1}"/>
              </a:ext>
            </a:extLst>
          </p:cNvPr>
          <p:cNvGrpSpPr/>
          <p:nvPr/>
        </p:nvGrpSpPr>
        <p:grpSpPr>
          <a:xfrm>
            <a:off x="2564751" y="4854278"/>
            <a:ext cx="4517827" cy="288147"/>
            <a:chOff x="2564751" y="4822746"/>
            <a:chExt cx="4517827" cy="288147"/>
          </a:xfrm>
        </p:grpSpPr>
        <p:sp>
          <p:nvSpPr>
            <p:cNvPr id="41" name="TextBox 40">
              <a:extLst>
                <a:ext uri="{FF2B5EF4-FFF2-40B4-BE49-F238E27FC236}">
                  <a16:creationId xmlns:a16="http://schemas.microsoft.com/office/drawing/2014/main" xmlns="" id="{DD6238F5-6370-484D-9580-7C13C60D74F3}"/>
                </a:ext>
              </a:extLst>
            </p:cNvPr>
            <p:cNvSpPr txBox="1"/>
            <p:nvPr/>
          </p:nvSpPr>
          <p:spPr>
            <a:xfrm>
              <a:off x="2564751" y="482274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346</a:t>
              </a:r>
            </a:p>
          </p:txBody>
        </p:sp>
        <p:sp>
          <p:nvSpPr>
            <p:cNvPr id="42" name="TextBox 41">
              <a:extLst>
                <a:ext uri="{FF2B5EF4-FFF2-40B4-BE49-F238E27FC236}">
                  <a16:creationId xmlns:a16="http://schemas.microsoft.com/office/drawing/2014/main" xmlns="" id="{7705F8FD-DEFB-4B2E-8F48-AE04151D6F00}"/>
                </a:ext>
              </a:extLst>
            </p:cNvPr>
            <p:cNvSpPr txBox="1"/>
            <p:nvPr/>
          </p:nvSpPr>
          <p:spPr>
            <a:xfrm>
              <a:off x="3269114" y="482274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309</a:t>
              </a:r>
            </a:p>
          </p:txBody>
        </p:sp>
        <p:sp>
          <p:nvSpPr>
            <p:cNvPr id="43" name="TextBox 42">
              <a:extLst>
                <a:ext uri="{FF2B5EF4-FFF2-40B4-BE49-F238E27FC236}">
                  <a16:creationId xmlns:a16="http://schemas.microsoft.com/office/drawing/2014/main" xmlns="" id="{8754F095-F83C-415B-832F-174DF8DBA8E2}"/>
                </a:ext>
              </a:extLst>
            </p:cNvPr>
            <p:cNvSpPr txBox="1"/>
            <p:nvPr/>
          </p:nvSpPr>
          <p:spPr>
            <a:xfrm>
              <a:off x="3962589" y="482274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269</a:t>
              </a:r>
            </a:p>
          </p:txBody>
        </p:sp>
        <p:sp>
          <p:nvSpPr>
            <p:cNvPr id="44" name="TextBox 43">
              <a:extLst>
                <a:ext uri="{FF2B5EF4-FFF2-40B4-BE49-F238E27FC236}">
                  <a16:creationId xmlns:a16="http://schemas.microsoft.com/office/drawing/2014/main" xmlns="" id="{82A4D728-AFF3-4A5D-9F60-A51748883A6E}"/>
                </a:ext>
              </a:extLst>
            </p:cNvPr>
            <p:cNvSpPr txBox="1"/>
            <p:nvPr/>
          </p:nvSpPr>
          <p:spPr>
            <a:xfrm>
              <a:off x="4666948" y="482274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204</a:t>
              </a:r>
            </a:p>
          </p:txBody>
        </p:sp>
        <p:sp>
          <p:nvSpPr>
            <p:cNvPr id="45" name="TextBox 44">
              <a:extLst>
                <a:ext uri="{FF2B5EF4-FFF2-40B4-BE49-F238E27FC236}">
                  <a16:creationId xmlns:a16="http://schemas.microsoft.com/office/drawing/2014/main" xmlns="" id="{249AA10C-85DF-456A-9EFA-E826A5350320}"/>
                </a:ext>
              </a:extLst>
            </p:cNvPr>
            <p:cNvSpPr txBox="1"/>
            <p:nvPr/>
          </p:nvSpPr>
          <p:spPr>
            <a:xfrm>
              <a:off x="5387638" y="482274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chemeClr val="accent5"/>
                  </a:solidFill>
                  <a:latin typeface="Arial" charset="0"/>
                  <a:cs typeface="Arial" panose="020B0604020202020204" pitchFamily="34" charset="0"/>
                </a:rPr>
                <a:t>134</a:t>
              </a:r>
              <a:endParaRPr kumimoji="0" lang="fr-FR" sz="1400" b="0" i="0" u="none" strike="noStrike" kern="1200" cap="none" spc="0" normalizeH="0" baseline="0" noProof="0" dirty="0">
                <a:ln>
                  <a:noFill/>
                </a:ln>
                <a:solidFill>
                  <a:schemeClr val="accent5"/>
                </a:solidFill>
                <a:effectLst/>
                <a:uLnTx/>
                <a:uFillTx/>
                <a:latin typeface="Arial" charset="0"/>
                <a:cs typeface="Arial" panose="020B0604020202020204" pitchFamily="34" charset="0"/>
              </a:endParaRPr>
            </a:p>
          </p:txBody>
        </p:sp>
        <p:sp>
          <p:nvSpPr>
            <p:cNvPr id="46" name="TextBox 45">
              <a:extLst>
                <a:ext uri="{FF2B5EF4-FFF2-40B4-BE49-F238E27FC236}">
                  <a16:creationId xmlns:a16="http://schemas.microsoft.com/office/drawing/2014/main" xmlns="" id="{5765B04B-D609-40A0-BE14-10CCE771F691}"/>
                </a:ext>
              </a:extLst>
            </p:cNvPr>
            <p:cNvSpPr txBox="1"/>
            <p:nvPr/>
          </p:nvSpPr>
          <p:spPr>
            <a:xfrm>
              <a:off x="6094417" y="482274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60</a:t>
              </a:r>
            </a:p>
          </p:txBody>
        </p:sp>
        <p:sp>
          <p:nvSpPr>
            <p:cNvPr id="47" name="TextBox 46">
              <a:extLst>
                <a:ext uri="{FF2B5EF4-FFF2-40B4-BE49-F238E27FC236}">
                  <a16:creationId xmlns:a16="http://schemas.microsoft.com/office/drawing/2014/main" xmlns="" id="{0237E9BD-109F-4157-9BFD-0E962B25F2EB}"/>
                </a:ext>
              </a:extLst>
            </p:cNvPr>
            <p:cNvSpPr txBox="1"/>
            <p:nvPr/>
          </p:nvSpPr>
          <p:spPr>
            <a:xfrm>
              <a:off x="6811103" y="482274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5"/>
                  </a:solidFill>
                  <a:effectLst/>
                  <a:uLnTx/>
                  <a:uFillTx/>
                  <a:latin typeface="Arial" charset="0"/>
                  <a:ea typeface="+mn-ea"/>
                  <a:cs typeface="Arial" panose="020B0604020202020204" pitchFamily="34" charset="0"/>
                </a:rPr>
                <a:t>19</a:t>
              </a:r>
            </a:p>
          </p:txBody>
        </p:sp>
      </p:grpSp>
      <p:grpSp>
        <p:nvGrpSpPr>
          <p:cNvPr id="48" name="Group 47">
            <a:extLst>
              <a:ext uri="{FF2B5EF4-FFF2-40B4-BE49-F238E27FC236}">
                <a16:creationId xmlns:a16="http://schemas.microsoft.com/office/drawing/2014/main" xmlns="" id="{7036F582-586A-49B6-965A-9009B51E047C}"/>
              </a:ext>
            </a:extLst>
          </p:cNvPr>
          <p:cNvGrpSpPr/>
          <p:nvPr/>
        </p:nvGrpSpPr>
        <p:grpSpPr>
          <a:xfrm>
            <a:off x="2614444" y="5102075"/>
            <a:ext cx="4418441" cy="288147"/>
            <a:chOff x="2614444" y="5175982"/>
            <a:chExt cx="4418441" cy="288147"/>
          </a:xfrm>
        </p:grpSpPr>
        <p:sp>
          <p:nvSpPr>
            <p:cNvPr id="49" name="TextBox 48">
              <a:extLst>
                <a:ext uri="{FF2B5EF4-FFF2-40B4-BE49-F238E27FC236}">
                  <a16:creationId xmlns:a16="http://schemas.microsoft.com/office/drawing/2014/main" xmlns="" id="{D4AED119-FBE4-4161-A9E9-B0E7995E5BA2}"/>
                </a:ext>
              </a:extLst>
            </p:cNvPr>
            <p:cNvSpPr txBox="1"/>
            <p:nvPr/>
          </p:nvSpPr>
          <p:spPr>
            <a:xfrm>
              <a:off x="2614444"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56</a:t>
              </a:r>
            </a:p>
          </p:txBody>
        </p:sp>
        <p:sp>
          <p:nvSpPr>
            <p:cNvPr id="51" name="TextBox 50">
              <a:extLst>
                <a:ext uri="{FF2B5EF4-FFF2-40B4-BE49-F238E27FC236}">
                  <a16:creationId xmlns:a16="http://schemas.microsoft.com/office/drawing/2014/main" xmlns="" id="{9A82CB62-9D19-4E23-B265-B9B44918A4B6}"/>
                </a:ext>
              </a:extLst>
            </p:cNvPr>
            <p:cNvSpPr txBox="1"/>
            <p:nvPr/>
          </p:nvSpPr>
          <p:spPr>
            <a:xfrm>
              <a:off x="3318807"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37</a:t>
              </a:r>
            </a:p>
          </p:txBody>
        </p:sp>
        <p:sp>
          <p:nvSpPr>
            <p:cNvPr id="52" name="TextBox 51">
              <a:extLst>
                <a:ext uri="{FF2B5EF4-FFF2-40B4-BE49-F238E27FC236}">
                  <a16:creationId xmlns:a16="http://schemas.microsoft.com/office/drawing/2014/main" xmlns="" id="{6269A4F4-43E6-46CE-8655-602C9295E6B8}"/>
                </a:ext>
              </a:extLst>
            </p:cNvPr>
            <p:cNvSpPr txBox="1"/>
            <p:nvPr/>
          </p:nvSpPr>
          <p:spPr>
            <a:xfrm>
              <a:off x="4012282"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30</a:t>
              </a:r>
            </a:p>
          </p:txBody>
        </p:sp>
        <p:sp>
          <p:nvSpPr>
            <p:cNvPr id="53" name="TextBox 52">
              <a:extLst>
                <a:ext uri="{FF2B5EF4-FFF2-40B4-BE49-F238E27FC236}">
                  <a16:creationId xmlns:a16="http://schemas.microsoft.com/office/drawing/2014/main" xmlns="" id="{2E366E09-8C00-450B-9715-B6941AEEEA8E}"/>
                </a:ext>
              </a:extLst>
            </p:cNvPr>
            <p:cNvSpPr txBox="1"/>
            <p:nvPr/>
          </p:nvSpPr>
          <p:spPr>
            <a:xfrm>
              <a:off x="4716641"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27</a:t>
              </a:r>
            </a:p>
          </p:txBody>
        </p:sp>
        <p:sp>
          <p:nvSpPr>
            <p:cNvPr id="54" name="TextBox 53">
              <a:extLst>
                <a:ext uri="{FF2B5EF4-FFF2-40B4-BE49-F238E27FC236}">
                  <a16:creationId xmlns:a16="http://schemas.microsoft.com/office/drawing/2014/main" xmlns="" id="{651A86CE-AF8E-4D13-A8DB-D91DD90E65E9}"/>
                </a:ext>
              </a:extLst>
            </p:cNvPr>
            <p:cNvSpPr txBox="1"/>
            <p:nvPr/>
          </p:nvSpPr>
          <p:spPr>
            <a:xfrm>
              <a:off x="5437330"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18</a:t>
              </a:r>
            </a:p>
          </p:txBody>
        </p:sp>
        <p:sp>
          <p:nvSpPr>
            <p:cNvPr id="55" name="TextBox 54">
              <a:extLst>
                <a:ext uri="{FF2B5EF4-FFF2-40B4-BE49-F238E27FC236}">
                  <a16:creationId xmlns:a16="http://schemas.microsoft.com/office/drawing/2014/main" xmlns="" id="{3D7ED293-A2B3-4B2B-8345-A542BDF378E3}"/>
                </a:ext>
              </a:extLst>
            </p:cNvPr>
            <p:cNvSpPr txBox="1"/>
            <p:nvPr/>
          </p:nvSpPr>
          <p:spPr>
            <a:xfrm>
              <a:off x="6144110" y="5175982"/>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4</a:t>
              </a:r>
            </a:p>
          </p:txBody>
        </p:sp>
        <p:sp>
          <p:nvSpPr>
            <p:cNvPr id="56" name="TextBox 55">
              <a:extLst>
                <a:ext uri="{FF2B5EF4-FFF2-40B4-BE49-F238E27FC236}">
                  <a16:creationId xmlns:a16="http://schemas.microsoft.com/office/drawing/2014/main" xmlns="" id="{E2CFB68E-C2CB-4C0F-8BD5-BF6FA5D8E624}"/>
                </a:ext>
              </a:extLst>
            </p:cNvPr>
            <p:cNvSpPr txBox="1"/>
            <p:nvPr/>
          </p:nvSpPr>
          <p:spPr>
            <a:xfrm>
              <a:off x="6860796" y="5175982"/>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6"/>
                  </a:solidFill>
                  <a:effectLst/>
                  <a:uLnTx/>
                  <a:uFillTx/>
                  <a:latin typeface="Arial" charset="0"/>
                  <a:ea typeface="+mn-ea"/>
                  <a:cs typeface="Arial" panose="020B0604020202020204" pitchFamily="34" charset="0"/>
                </a:rPr>
                <a:t>1</a:t>
              </a:r>
            </a:p>
          </p:txBody>
        </p:sp>
      </p:grpSp>
      <p:sp>
        <p:nvSpPr>
          <p:cNvPr id="57" name="TextBox 56">
            <a:extLst>
              <a:ext uri="{FF2B5EF4-FFF2-40B4-BE49-F238E27FC236}">
                <a16:creationId xmlns:a16="http://schemas.microsoft.com/office/drawing/2014/main" xmlns="" id="{7367E0B5-52D7-4CF1-B8D2-2C3E68CD9135}"/>
              </a:ext>
            </a:extLst>
          </p:cNvPr>
          <p:cNvSpPr txBox="1"/>
          <p:nvPr/>
        </p:nvSpPr>
        <p:spPr>
          <a:xfrm>
            <a:off x="6178760" y="3764212"/>
            <a:ext cx="934871" cy="307777"/>
          </a:xfrm>
          <a:prstGeom prst="rect">
            <a:avLst/>
          </a:prstGeom>
          <a:noFill/>
        </p:spPr>
        <p:txBody>
          <a:bodyPr wrap="none" rtlCol="0">
            <a:spAutoFit/>
          </a:bodyPr>
          <a:lstStyle/>
          <a:p>
            <a:r>
              <a:rPr lang="fr-FR" sz="1400" dirty="0">
                <a:solidFill>
                  <a:srgbClr val="4D4D4D"/>
                </a:solidFill>
              </a:rPr>
              <a:t>p&lt;0,0001</a:t>
            </a:r>
          </a:p>
        </p:txBody>
      </p:sp>
      <p:cxnSp>
        <p:nvCxnSpPr>
          <p:cNvPr id="58" name="Straight Connector 57">
            <a:extLst>
              <a:ext uri="{FF2B5EF4-FFF2-40B4-BE49-F238E27FC236}">
                <a16:creationId xmlns:a16="http://schemas.microsoft.com/office/drawing/2014/main" xmlns="" id="{6102AFBE-CA57-42D3-B059-71FAE8AD95C0}"/>
              </a:ext>
            </a:extLst>
          </p:cNvPr>
          <p:cNvCxnSpPr/>
          <p:nvPr/>
        </p:nvCxnSpPr>
        <p:spPr>
          <a:xfrm>
            <a:off x="2927500" y="3390874"/>
            <a:ext cx="35879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xmlns="" id="{B9DF0EB8-E3E3-43A7-8A7E-824F0E808EC3}"/>
              </a:ext>
            </a:extLst>
          </p:cNvPr>
          <p:cNvSpPr/>
          <p:nvPr/>
        </p:nvSpPr>
        <p:spPr>
          <a:xfrm>
            <a:off x="3286669" y="3214727"/>
            <a:ext cx="2068195" cy="954107"/>
          </a:xfrm>
          <a:prstGeom prst="rect">
            <a:avLst/>
          </a:prstGeom>
        </p:spPr>
        <p:txBody>
          <a:bodyPr wrap="none">
            <a:spAutoFit/>
          </a:bodyPr>
          <a:lstStyle/>
          <a:p>
            <a:pPr lvl="0" defTabSz="914400" fontAlgn="base">
              <a:spcBef>
                <a:spcPct val="0"/>
              </a:spcBef>
              <a:spcAft>
                <a:spcPct val="0"/>
              </a:spcAft>
              <a:defRPr/>
            </a:pPr>
            <a:r>
              <a:rPr lang="fr-FR" sz="1400" dirty="0">
                <a:solidFill>
                  <a:schemeClr val="accent5"/>
                </a:solidFill>
                <a:latin typeface="Arial" charset="0"/>
                <a:cs typeface="Arial" panose="020B0604020202020204" pitchFamily="34" charset="0"/>
              </a:rPr>
              <a:t>ADNtc négatif à 3 mois</a:t>
            </a:r>
          </a:p>
          <a:p>
            <a:pPr defTabSz="914400" fontAlgn="base">
              <a:spcBef>
                <a:spcPct val="0"/>
              </a:spcBef>
              <a:spcAft>
                <a:spcPct val="0"/>
              </a:spcAft>
              <a:defRPr/>
            </a:pPr>
            <a:r>
              <a:rPr lang="fr-FR" sz="1400" dirty="0">
                <a:solidFill>
                  <a:schemeClr val="accent6"/>
                </a:solidFill>
                <a:cs typeface="Arial" panose="020B0604020202020204" pitchFamily="34" charset="0"/>
              </a:rPr>
              <a:t>ADNtc positif à 3 mois</a:t>
            </a:r>
          </a:p>
          <a:p>
            <a:pPr defTabSz="914400" fontAlgn="base">
              <a:spcBef>
                <a:spcPct val="0"/>
              </a:spcBef>
              <a:spcAft>
                <a:spcPct val="0"/>
              </a:spcAft>
              <a:defRPr/>
            </a:pPr>
            <a:r>
              <a:rPr lang="fr-FR" sz="1400" dirty="0">
                <a:solidFill>
                  <a:schemeClr val="accent3"/>
                </a:solidFill>
                <a:latin typeface="Arial" charset="0"/>
                <a:cs typeface="Arial" panose="020B0604020202020204" pitchFamily="34" charset="0"/>
              </a:rPr>
              <a:t>ADNtc négatif à 6 mois</a:t>
            </a:r>
          </a:p>
          <a:p>
            <a:pPr defTabSz="914400" fontAlgn="base">
              <a:spcBef>
                <a:spcPct val="0"/>
              </a:spcBef>
              <a:spcAft>
                <a:spcPct val="0"/>
              </a:spcAft>
              <a:defRPr/>
            </a:pPr>
            <a:r>
              <a:rPr lang="fr-FR" sz="1400" dirty="0">
                <a:solidFill>
                  <a:schemeClr val="accent2"/>
                </a:solidFill>
                <a:latin typeface="Arial" charset="0"/>
                <a:cs typeface="Arial" panose="020B0604020202020204" pitchFamily="34" charset="0"/>
              </a:rPr>
              <a:t>ADNtc positif à 6 mois</a:t>
            </a:r>
          </a:p>
        </p:txBody>
      </p:sp>
      <p:cxnSp>
        <p:nvCxnSpPr>
          <p:cNvPr id="60" name="Straight Connector 59">
            <a:extLst>
              <a:ext uri="{FF2B5EF4-FFF2-40B4-BE49-F238E27FC236}">
                <a16:creationId xmlns:a16="http://schemas.microsoft.com/office/drawing/2014/main" xmlns="" id="{70BCA1CE-BE17-42A6-94DD-348460ECFA1B}"/>
              </a:ext>
            </a:extLst>
          </p:cNvPr>
          <p:cNvCxnSpPr/>
          <p:nvPr/>
        </p:nvCxnSpPr>
        <p:spPr>
          <a:xfrm>
            <a:off x="2927500" y="3616160"/>
            <a:ext cx="358791" cy="0"/>
          </a:xfrm>
          <a:prstGeom prst="line">
            <a:avLst/>
          </a:prstGeom>
          <a:noFill/>
          <a:ln w="19050" cap="flat">
            <a:solidFill>
              <a:schemeClr val="accent6"/>
            </a:solidFill>
            <a:prstDash val="solid"/>
            <a:miter/>
          </a:ln>
        </p:spPr>
      </p:cxnSp>
      <p:cxnSp>
        <p:nvCxnSpPr>
          <p:cNvPr id="61" name="Straight Connector 60">
            <a:extLst>
              <a:ext uri="{FF2B5EF4-FFF2-40B4-BE49-F238E27FC236}">
                <a16:creationId xmlns:a16="http://schemas.microsoft.com/office/drawing/2014/main" xmlns="" id="{00CD1B11-32AD-4CC8-844C-4C31F165A59C}"/>
              </a:ext>
            </a:extLst>
          </p:cNvPr>
          <p:cNvCxnSpPr/>
          <p:nvPr/>
        </p:nvCxnSpPr>
        <p:spPr>
          <a:xfrm>
            <a:off x="2927500" y="3800795"/>
            <a:ext cx="35879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8A321574-D1E6-4E34-9453-CFED5E44ECD2}"/>
              </a:ext>
            </a:extLst>
          </p:cNvPr>
          <p:cNvCxnSpPr/>
          <p:nvPr/>
        </p:nvCxnSpPr>
        <p:spPr>
          <a:xfrm>
            <a:off x="2927500" y="4026081"/>
            <a:ext cx="358791" cy="0"/>
          </a:xfrm>
          <a:prstGeom prst="line">
            <a:avLst/>
          </a:prstGeom>
          <a:noFill/>
          <a:ln w="19050" cap="flat">
            <a:solidFill>
              <a:schemeClr val="accent2"/>
            </a:solidFill>
            <a:prstDash val="solid"/>
            <a:miter/>
          </a:ln>
        </p:spPr>
      </p:cxnSp>
      <p:grpSp>
        <p:nvGrpSpPr>
          <p:cNvPr id="63" name="Group 62">
            <a:extLst>
              <a:ext uri="{FF2B5EF4-FFF2-40B4-BE49-F238E27FC236}">
                <a16:creationId xmlns:a16="http://schemas.microsoft.com/office/drawing/2014/main" xmlns="" id="{CFFCF73F-3599-4982-A7CC-04AF8A15BBAB}"/>
              </a:ext>
            </a:extLst>
          </p:cNvPr>
          <p:cNvGrpSpPr/>
          <p:nvPr/>
        </p:nvGrpSpPr>
        <p:grpSpPr>
          <a:xfrm>
            <a:off x="2564751" y="5365638"/>
            <a:ext cx="4517827" cy="288147"/>
            <a:chOff x="2564751" y="5478869"/>
            <a:chExt cx="4517827" cy="288147"/>
          </a:xfrm>
        </p:grpSpPr>
        <p:sp>
          <p:nvSpPr>
            <p:cNvPr id="65" name="TextBox 64">
              <a:extLst>
                <a:ext uri="{FF2B5EF4-FFF2-40B4-BE49-F238E27FC236}">
                  <a16:creationId xmlns:a16="http://schemas.microsoft.com/office/drawing/2014/main" xmlns="" id="{304B9C0D-39B5-472A-9C05-387F09461BF6}"/>
                </a:ext>
              </a:extLst>
            </p:cNvPr>
            <p:cNvSpPr txBox="1"/>
            <p:nvPr/>
          </p:nvSpPr>
          <p:spPr>
            <a:xfrm>
              <a:off x="2564751" y="547886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350</a:t>
              </a:r>
            </a:p>
          </p:txBody>
        </p:sp>
        <p:sp>
          <p:nvSpPr>
            <p:cNvPr id="66" name="TextBox 65">
              <a:extLst>
                <a:ext uri="{FF2B5EF4-FFF2-40B4-BE49-F238E27FC236}">
                  <a16:creationId xmlns:a16="http://schemas.microsoft.com/office/drawing/2014/main" xmlns="" id="{7E1BDBE2-8BC2-4E23-9E1A-04D49D0D1E50}"/>
                </a:ext>
              </a:extLst>
            </p:cNvPr>
            <p:cNvSpPr txBox="1"/>
            <p:nvPr/>
          </p:nvSpPr>
          <p:spPr>
            <a:xfrm>
              <a:off x="3269114" y="547886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321</a:t>
              </a:r>
            </a:p>
          </p:txBody>
        </p:sp>
        <p:sp>
          <p:nvSpPr>
            <p:cNvPr id="67" name="TextBox 66">
              <a:extLst>
                <a:ext uri="{FF2B5EF4-FFF2-40B4-BE49-F238E27FC236}">
                  <a16:creationId xmlns:a16="http://schemas.microsoft.com/office/drawing/2014/main" xmlns="" id="{74FF4240-7FE9-4D93-A0FF-56BDB19F1296}"/>
                </a:ext>
              </a:extLst>
            </p:cNvPr>
            <p:cNvSpPr txBox="1"/>
            <p:nvPr/>
          </p:nvSpPr>
          <p:spPr>
            <a:xfrm>
              <a:off x="3962589" y="547886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280</a:t>
              </a:r>
            </a:p>
          </p:txBody>
        </p:sp>
        <p:sp>
          <p:nvSpPr>
            <p:cNvPr id="68" name="TextBox 67">
              <a:extLst>
                <a:ext uri="{FF2B5EF4-FFF2-40B4-BE49-F238E27FC236}">
                  <a16:creationId xmlns:a16="http://schemas.microsoft.com/office/drawing/2014/main" xmlns="" id="{6DCE884B-97A8-4D08-9FC1-C877C6814201}"/>
                </a:ext>
              </a:extLst>
            </p:cNvPr>
            <p:cNvSpPr txBox="1"/>
            <p:nvPr/>
          </p:nvSpPr>
          <p:spPr>
            <a:xfrm>
              <a:off x="4666948" y="547886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228</a:t>
              </a:r>
            </a:p>
          </p:txBody>
        </p:sp>
        <p:sp>
          <p:nvSpPr>
            <p:cNvPr id="69" name="TextBox 68">
              <a:extLst>
                <a:ext uri="{FF2B5EF4-FFF2-40B4-BE49-F238E27FC236}">
                  <a16:creationId xmlns:a16="http://schemas.microsoft.com/office/drawing/2014/main" xmlns="" id="{419303AB-0AAD-4120-99A3-15B84F412F03}"/>
                </a:ext>
              </a:extLst>
            </p:cNvPr>
            <p:cNvSpPr txBox="1"/>
            <p:nvPr/>
          </p:nvSpPr>
          <p:spPr>
            <a:xfrm>
              <a:off x="5387637" y="547886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143</a:t>
              </a:r>
            </a:p>
          </p:txBody>
        </p:sp>
        <p:sp>
          <p:nvSpPr>
            <p:cNvPr id="70" name="TextBox 69">
              <a:extLst>
                <a:ext uri="{FF2B5EF4-FFF2-40B4-BE49-F238E27FC236}">
                  <a16:creationId xmlns:a16="http://schemas.microsoft.com/office/drawing/2014/main" xmlns="" id="{3780D4DA-23F2-48F9-AF49-ADFE3B463426}"/>
                </a:ext>
              </a:extLst>
            </p:cNvPr>
            <p:cNvSpPr txBox="1"/>
            <p:nvPr/>
          </p:nvSpPr>
          <p:spPr>
            <a:xfrm>
              <a:off x="6094417" y="54788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71</a:t>
              </a:r>
            </a:p>
          </p:txBody>
        </p:sp>
        <p:sp>
          <p:nvSpPr>
            <p:cNvPr id="71" name="TextBox 70">
              <a:extLst>
                <a:ext uri="{FF2B5EF4-FFF2-40B4-BE49-F238E27FC236}">
                  <a16:creationId xmlns:a16="http://schemas.microsoft.com/office/drawing/2014/main" xmlns="" id="{38A4A765-D8D7-44A8-B079-F1A778B972D5}"/>
                </a:ext>
              </a:extLst>
            </p:cNvPr>
            <p:cNvSpPr txBox="1"/>
            <p:nvPr/>
          </p:nvSpPr>
          <p:spPr>
            <a:xfrm>
              <a:off x="6811103" y="54788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3"/>
                  </a:solidFill>
                  <a:effectLst/>
                  <a:uLnTx/>
                  <a:uFillTx/>
                  <a:latin typeface="Arial" charset="0"/>
                  <a:ea typeface="+mn-ea"/>
                  <a:cs typeface="Arial" panose="020B0604020202020204" pitchFamily="34" charset="0"/>
                </a:rPr>
                <a:t>23</a:t>
              </a:r>
            </a:p>
          </p:txBody>
        </p:sp>
      </p:grpSp>
      <p:grpSp>
        <p:nvGrpSpPr>
          <p:cNvPr id="72" name="Group 71">
            <a:extLst>
              <a:ext uri="{FF2B5EF4-FFF2-40B4-BE49-F238E27FC236}">
                <a16:creationId xmlns:a16="http://schemas.microsoft.com/office/drawing/2014/main" xmlns="" id="{E3802968-8545-4024-8E2A-D0B760B75CB9}"/>
              </a:ext>
            </a:extLst>
          </p:cNvPr>
          <p:cNvGrpSpPr/>
          <p:nvPr/>
        </p:nvGrpSpPr>
        <p:grpSpPr>
          <a:xfrm>
            <a:off x="2614444" y="5613435"/>
            <a:ext cx="4418441" cy="288147"/>
            <a:chOff x="2614444" y="5832105"/>
            <a:chExt cx="4418441" cy="288147"/>
          </a:xfrm>
        </p:grpSpPr>
        <p:sp>
          <p:nvSpPr>
            <p:cNvPr id="73" name="TextBox 72">
              <a:extLst>
                <a:ext uri="{FF2B5EF4-FFF2-40B4-BE49-F238E27FC236}">
                  <a16:creationId xmlns:a16="http://schemas.microsoft.com/office/drawing/2014/main" xmlns="" id="{CB94AF7D-840C-4447-B9D1-99EC87F2823E}"/>
                </a:ext>
              </a:extLst>
            </p:cNvPr>
            <p:cNvSpPr txBox="1"/>
            <p:nvPr/>
          </p:nvSpPr>
          <p:spPr>
            <a:xfrm>
              <a:off x="2614444" y="583210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53</a:t>
              </a:r>
            </a:p>
          </p:txBody>
        </p:sp>
        <p:sp>
          <p:nvSpPr>
            <p:cNvPr id="75" name="TextBox 74">
              <a:extLst>
                <a:ext uri="{FF2B5EF4-FFF2-40B4-BE49-F238E27FC236}">
                  <a16:creationId xmlns:a16="http://schemas.microsoft.com/office/drawing/2014/main" xmlns="" id="{9B4191C1-4782-4A98-9E48-05FA38CA48D0}"/>
                </a:ext>
              </a:extLst>
            </p:cNvPr>
            <p:cNvSpPr txBox="1"/>
            <p:nvPr/>
          </p:nvSpPr>
          <p:spPr>
            <a:xfrm>
              <a:off x="3318807" y="583210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46</a:t>
              </a:r>
            </a:p>
          </p:txBody>
        </p:sp>
        <p:sp>
          <p:nvSpPr>
            <p:cNvPr id="76" name="TextBox 75">
              <a:extLst>
                <a:ext uri="{FF2B5EF4-FFF2-40B4-BE49-F238E27FC236}">
                  <a16:creationId xmlns:a16="http://schemas.microsoft.com/office/drawing/2014/main" xmlns="" id="{36B5BDEC-5420-49E8-AD59-0CE93F9F10D7}"/>
                </a:ext>
              </a:extLst>
            </p:cNvPr>
            <p:cNvSpPr txBox="1"/>
            <p:nvPr/>
          </p:nvSpPr>
          <p:spPr>
            <a:xfrm>
              <a:off x="4012282" y="583210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36</a:t>
              </a:r>
            </a:p>
          </p:txBody>
        </p:sp>
        <p:sp>
          <p:nvSpPr>
            <p:cNvPr id="77" name="TextBox 76">
              <a:extLst>
                <a:ext uri="{FF2B5EF4-FFF2-40B4-BE49-F238E27FC236}">
                  <a16:creationId xmlns:a16="http://schemas.microsoft.com/office/drawing/2014/main" xmlns="" id="{DAF1EC79-A44D-403D-904D-B9AE375DF794}"/>
                </a:ext>
              </a:extLst>
            </p:cNvPr>
            <p:cNvSpPr txBox="1"/>
            <p:nvPr/>
          </p:nvSpPr>
          <p:spPr>
            <a:xfrm>
              <a:off x="4716641" y="583210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31</a:t>
              </a:r>
            </a:p>
          </p:txBody>
        </p:sp>
        <p:sp>
          <p:nvSpPr>
            <p:cNvPr id="78" name="TextBox 77">
              <a:extLst>
                <a:ext uri="{FF2B5EF4-FFF2-40B4-BE49-F238E27FC236}">
                  <a16:creationId xmlns:a16="http://schemas.microsoft.com/office/drawing/2014/main" xmlns="" id="{D70259E8-FF31-4CCD-8A13-D1DA8106F49A}"/>
                </a:ext>
              </a:extLst>
            </p:cNvPr>
            <p:cNvSpPr txBox="1"/>
            <p:nvPr/>
          </p:nvSpPr>
          <p:spPr>
            <a:xfrm>
              <a:off x="5437330" y="583210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19</a:t>
              </a:r>
            </a:p>
          </p:txBody>
        </p:sp>
        <p:sp>
          <p:nvSpPr>
            <p:cNvPr id="79" name="TextBox 78">
              <a:extLst>
                <a:ext uri="{FF2B5EF4-FFF2-40B4-BE49-F238E27FC236}">
                  <a16:creationId xmlns:a16="http://schemas.microsoft.com/office/drawing/2014/main" xmlns="" id="{B7398165-5EF7-4058-AB5A-8995CBE5B102}"/>
                </a:ext>
              </a:extLst>
            </p:cNvPr>
            <p:cNvSpPr txBox="1"/>
            <p:nvPr/>
          </p:nvSpPr>
          <p:spPr>
            <a:xfrm>
              <a:off x="6101084" y="5832105"/>
              <a:ext cx="25813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11</a:t>
              </a:r>
            </a:p>
          </p:txBody>
        </p:sp>
        <p:sp>
          <p:nvSpPr>
            <p:cNvPr id="80" name="TextBox 79">
              <a:extLst>
                <a:ext uri="{FF2B5EF4-FFF2-40B4-BE49-F238E27FC236}">
                  <a16:creationId xmlns:a16="http://schemas.microsoft.com/office/drawing/2014/main" xmlns="" id="{ED7BBE22-1E05-43AD-93CB-E13AFD363D8A}"/>
                </a:ext>
              </a:extLst>
            </p:cNvPr>
            <p:cNvSpPr txBox="1"/>
            <p:nvPr/>
          </p:nvSpPr>
          <p:spPr>
            <a:xfrm>
              <a:off x="6860796" y="583210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chemeClr val="accent2"/>
                  </a:solidFill>
                  <a:effectLst/>
                  <a:uLnTx/>
                  <a:uFillTx/>
                  <a:latin typeface="Arial" charset="0"/>
                  <a:ea typeface="+mn-ea"/>
                  <a:cs typeface="Arial" panose="020B0604020202020204" pitchFamily="34" charset="0"/>
                </a:rPr>
                <a:t>3</a:t>
              </a:r>
            </a:p>
          </p:txBody>
        </p:sp>
      </p:grpSp>
      <p:sp>
        <p:nvSpPr>
          <p:cNvPr id="81" name="Graphic 86">
            <a:extLst>
              <a:ext uri="{FF2B5EF4-FFF2-40B4-BE49-F238E27FC236}">
                <a16:creationId xmlns:a16="http://schemas.microsoft.com/office/drawing/2014/main" xmlns="" id="{759FD5D2-4C80-4429-B978-9B273DB94BB9}"/>
              </a:ext>
            </a:extLst>
          </p:cNvPr>
          <p:cNvSpPr/>
          <p:nvPr/>
        </p:nvSpPr>
        <p:spPr>
          <a:xfrm>
            <a:off x="2750181" y="2238612"/>
            <a:ext cx="4210597" cy="896130"/>
          </a:xfrm>
          <a:custGeom>
            <a:avLst/>
            <a:gdLst>
              <a:gd name="connsiteX0" fmla="*/ 6532017 w 6524625"/>
              <a:gd name="connsiteY0" fmla="*/ 1465698 h 1457325"/>
              <a:gd name="connsiteX1" fmla="*/ 2623480 w 6524625"/>
              <a:gd name="connsiteY1" fmla="*/ 1465698 h 1457325"/>
              <a:gd name="connsiteX2" fmla="*/ 2623480 w 6524625"/>
              <a:gd name="connsiteY2" fmla="*/ 1395908 h 1457325"/>
              <a:gd name="connsiteX3" fmla="*/ 2122599 w 6524625"/>
              <a:gd name="connsiteY3" fmla="*/ 1395908 h 1457325"/>
              <a:gd name="connsiteX4" fmla="*/ 2122599 w 6524625"/>
              <a:gd name="connsiteY4" fmla="*/ 1358951 h 1457325"/>
              <a:gd name="connsiteX5" fmla="*/ 1913211 w 6524625"/>
              <a:gd name="connsiteY5" fmla="*/ 1358951 h 1457325"/>
              <a:gd name="connsiteX6" fmla="*/ 1913211 w 6524625"/>
              <a:gd name="connsiteY6" fmla="*/ 1297372 h 1457325"/>
              <a:gd name="connsiteX7" fmla="*/ 1781832 w 6524625"/>
              <a:gd name="connsiteY7" fmla="*/ 1297372 h 1457325"/>
              <a:gd name="connsiteX8" fmla="*/ 1781832 w 6524625"/>
              <a:gd name="connsiteY8" fmla="*/ 1243994 h 1457325"/>
              <a:gd name="connsiteX9" fmla="*/ 1675086 w 6524625"/>
              <a:gd name="connsiteY9" fmla="*/ 1243994 h 1457325"/>
              <a:gd name="connsiteX10" fmla="*/ 1675086 w 6524625"/>
              <a:gd name="connsiteY10" fmla="*/ 1182415 h 1457325"/>
              <a:gd name="connsiteX11" fmla="*/ 1592971 w 6524625"/>
              <a:gd name="connsiteY11" fmla="*/ 1182415 h 1457325"/>
              <a:gd name="connsiteX12" fmla="*/ 1592971 w 6524625"/>
              <a:gd name="connsiteY12" fmla="*/ 1133151 h 1457325"/>
              <a:gd name="connsiteX13" fmla="*/ 1375382 w 6524625"/>
              <a:gd name="connsiteY13" fmla="*/ 1133151 h 1457325"/>
              <a:gd name="connsiteX14" fmla="*/ 1375382 w 6524625"/>
              <a:gd name="connsiteY14" fmla="*/ 1075668 h 1457325"/>
              <a:gd name="connsiteX15" fmla="*/ 1133151 w 6524625"/>
              <a:gd name="connsiteY15" fmla="*/ 1075668 h 1457325"/>
              <a:gd name="connsiteX16" fmla="*/ 1133151 w 6524625"/>
              <a:gd name="connsiteY16" fmla="*/ 1018194 h 1457325"/>
              <a:gd name="connsiteX17" fmla="*/ 977132 w 6524625"/>
              <a:gd name="connsiteY17" fmla="*/ 1018194 h 1457325"/>
              <a:gd name="connsiteX18" fmla="*/ 977132 w 6524625"/>
              <a:gd name="connsiteY18" fmla="*/ 915550 h 1457325"/>
              <a:gd name="connsiteX19" fmla="*/ 923760 w 6524625"/>
              <a:gd name="connsiteY19" fmla="*/ 915550 h 1457325"/>
              <a:gd name="connsiteX20" fmla="*/ 923760 w 6524625"/>
              <a:gd name="connsiteY20" fmla="*/ 853966 h 1457325"/>
              <a:gd name="connsiteX21" fmla="*/ 821121 w 6524625"/>
              <a:gd name="connsiteY21" fmla="*/ 853966 h 1457325"/>
              <a:gd name="connsiteX22" fmla="*/ 821121 w 6524625"/>
              <a:gd name="connsiteY22" fmla="*/ 796487 h 1457325"/>
              <a:gd name="connsiteX23" fmla="*/ 718480 w 6524625"/>
              <a:gd name="connsiteY23" fmla="*/ 796487 h 1457325"/>
              <a:gd name="connsiteX24" fmla="*/ 718480 w 6524625"/>
              <a:gd name="connsiteY24" fmla="*/ 734903 h 1457325"/>
              <a:gd name="connsiteX25" fmla="*/ 628158 w 6524625"/>
              <a:gd name="connsiteY25" fmla="*/ 734903 h 1457325"/>
              <a:gd name="connsiteX26" fmla="*/ 628158 w 6524625"/>
              <a:gd name="connsiteY26" fmla="*/ 669213 h 1457325"/>
              <a:gd name="connsiteX27" fmla="*/ 570679 w 6524625"/>
              <a:gd name="connsiteY27" fmla="*/ 669213 h 1457325"/>
              <a:gd name="connsiteX28" fmla="*/ 570679 w 6524625"/>
              <a:gd name="connsiteY28" fmla="*/ 513200 h 1457325"/>
              <a:gd name="connsiteX29" fmla="*/ 410561 w 6524625"/>
              <a:gd name="connsiteY29" fmla="*/ 513200 h 1457325"/>
              <a:gd name="connsiteX30" fmla="*/ 410561 w 6524625"/>
              <a:gd name="connsiteY30" fmla="*/ 390033 h 1457325"/>
              <a:gd name="connsiteX31" fmla="*/ 385926 w 6524625"/>
              <a:gd name="connsiteY31" fmla="*/ 390033 h 1457325"/>
              <a:gd name="connsiteX32" fmla="*/ 385926 w 6524625"/>
              <a:gd name="connsiteY32" fmla="*/ 291497 h 1457325"/>
              <a:gd name="connsiteX33" fmla="*/ 324342 w 6524625"/>
              <a:gd name="connsiteY33" fmla="*/ 291497 h 1457325"/>
              <a:gd name="connsiteX34" fmla="*/ 324342 w 6524625"/>
              <a:gd name="connsiteY34" fmla="*/ 180646 h 1457325"/>
              <a:gd name="connsiteX35" fmla="*/ 270970 w 6524625"/>
              <a:gd name="connsiteY35" fmla="*/ 180646 h 1457325"/>
              <a:gd name="connsiteX36" fmla="*/ 270970 w 6524625"/>
              <a:gd name="connsiteY36" fmla="*/ 123168 h 1457325"/>
              <a:gd name="connsiteX37" fmla="*/ 201175 w 6524625"/>
              <a:gd name="connsiteY37" fmla="*/ 123168 h 1457325"/>
              <a:gd name="connsiteX38" fmla="*/ 201175 w 6524625"/>
              <a:gd name="connsiteY38" fmla="*/ 69795 h 1457325"/>
              <a:gd name="connsiteX39" fmla="*/ 139591 w 6524625"/>
              <a:gd name="connsiteY39" fmla="*/ 69795 h 1457325"/>
              <a:gd name="connsiteX40" fmla="*/ 139591 w 6524625"/>
              <a:gd name="connsiteY40" fmla="*/ 8211 h 1457325"/>
              <a:gd name="connsiteX41" fmla="*/ 0 w 6524625"/>
              <a:gd name="connsiteY41" fmla="*/ 8211 h 1457325"/>
              <a:gd name="connsiteX42" fmla="*/ 0 w 6524625"/>
              <a:gd name="connsiteY42"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524625" h="1457325">
                <a:moveTo>
                  <a:pt x="6532017" y="1465698"/>
                </a:moveTo>
                <a:lnTo>
                  <a:pt x="2623480" y="1465698"/>
                </a:lnTo>
                <a:lnTo>
                  <a:pt x="2623480" y="1395908"/>
                </a:lnTo>
                <a:lnTo>
                  <a:pt x="2122599" y="1395908"/>
                </a:lnTo>
                <a:lnTo>
                  <a:pt x="2122599" y="1358951"/>
                </a:lnTo>
                <a:lnTo>
                  <a:pt x="1913211" y="1358951"/>
                </a:lnTo>
                <a:lnTo>
                  <a:pt x="1913211" y="1297372"/>
                </a:lnTo>
                <a:lnTo>
                  <a:pt x="1781832" y="1297372"/>
                </a:lnTo>
                <a:lnTo>
                  <a:pt x="1781832" y="1243994"/>
                </a:lnTo>
                <a:lnTo>
                  <a:pt x="1675086" y="1243994"/>
                </a:lnTo>
                <a:lnTo>
                  <a:pt x="1675086" y="1182415"/>
                </a:lnTo>
                <a:lnTo>
                  <a:pt x="1592971" y="1182415"/>
                </a:lnTo>
                <a:lnTo>
                  <a:pt x="1592971" y="1133151"/>
                </a:lnTo>
                <a:lnTo>
                  <a:pt x="1375382" y="1133151"/>
                </a:lnTo>
                <a:lnTo>
                  <a:pt x="1375382" y="1075668"/>
                </a:lnTo>
                <a:lnTo>
                  <a:pt x="1133151" y="1075668"/>
                </a:lnTo>
                <a:lnTo>
                  <a:pt x="1133151" y="1018194"/>
                </a:lnTo>
                <a:lnTo>
                  <a:pt x="977132" y="1018194"/>
                </a:lnTo>
                <a:lnTo>
                  <a:pt x="977132" y="915550"/>
                </a:lnTo>
                <a:lnTo>
                  <a:pt x="923760" y="915550"/>
                </a:lnTo>
                <a:lnTo>
                  <a:pt x="923760" y="853966"/>
                </a:lnTo>
                <a:lnTo>
                  <a:pt x="821121" y="853966"/>
                </a:lnTo>
                <a:lnTo>
                  <a:pt x="821121" y="796487"/>
                </a:lnTo>
                <a:lnTo>
                  <a:pt x="718480" y="796487"/>
                </a:lnTo>
                <a:lnTo>
                  <a:pt x="718480" y="734903"/>
                </a:lnTo>
                <a:lnTo>
                  <a:pt x="628158" y="734903"/>
                </a:lnTo>
                <a:lnTo>
                  <a:pt x="628158" y="669213"/>
                </a:lnTo>
                <a:lnTo>
                  <a:pt x="570679" y="669213"/>
                </a:lnTo>
                <a:lnTo>
                  <a:pt x="570679" y="513200"/>
                </a:lnTo>
                <a:lnTo>
                  <a:pt x="410561" y="513200"/>
                </a:lnTo>
                <a:lnTo>
                  <a:pt x="410561" y="390033"/>
                </a:lnTo>
                <a:lnTo>
                  <a:pt x="385926" y="390033"/>
                </a:lnTo>
                <a:lnTo>
                  <a:pt x="385926" y="291497"/>
                </a:lnTo>
                <a:lnTo>
                  <a:pt x="324342" y="291497"/>
                </a:lnTo>
                <a:lnTo>
                  <a:pt x="324342" y="180646"/>
                </a:lnTo>
                <a:lnTo>
                  <a:pt x="270970" y="180646"/>
                </a:lnTo>
                <a:lnTo>
                  <a:pt x="270970" y="123168"/>
                </a:lnTo>
                <a:lnTo>
                  <a:pt x="201175" y="123168"/>
                </a:lnTo>
                <a:lnTo>
                  <a:pt x="201175" y="69795"/>
                </a:lnTo>
                <a:lnTo>
                  <a:pt x="139591" y="69795"/>
                </a:lnTo>
                <a:lnTo>
                  <a:pt x="139591" y="8211"/>
                </a:lnTo>
                <a:lnTo>
                  <a:pt x="0" y="8211"/>
                </a:lnTo>
                <a:lnTo>
                  <a:pt x="0" y="0"/>
                </a:lnTo>
              </a:path>
            </a:pathLst>
          </a:custGeom>
          <a:noFill/>
          <a:ln w="19050" cap="flat">
            <a:solidFill>
              <a:schemeClr val="accent6"/>
            </a:solidFill>
            <a:prstDash val="solid"/>
            <a:miter/>
          </a:ln>
        </p:spPr>
        <p:txBody>
          <a:bodyPr rtlCol="0" anchor="ctr"/>
          <a:lstStyle/>
          <a:p>
            <a:endParaRPr lang="fr-FR" dirty="0"/>
          </a:p>
        </p:txBody>
      </p:sp>
      <p:sp>
        <p:nvSpPr>
          <p:cNvPr id="82" name="Graphic 88">
            <a:extLst>
              <a:ext uri="{FF2B5EF4-FFF2-40B4-BE49-F238E27FC236}">
                <a16:creationId xmlns:a16="http://schemas.microsoft.com/office/drawing/2014/main" xmlns="" id="{5374DE88-5C7E-41B5-9311-47F1F58EEF75}"/>
              </a:ext>
            </a:extLst>
          </p:cNvPr>
          <p:cNvSpPr/>
          <p:nvPr/>
        </p:nvSpPr>
        <p:spPr>
          <a:xfrm>
            <a:off x="2750181" y="2238612"/>
            <a:ext cx="4373665" cy="753653"/>
          </a:xfrm>
          <a:custGeom>
            <a:avLst/>
            <a:gdLst>
              <a:gd name="connsiteX0" fmla="*/ 6835826 w 6829425"/>
              <a:gd name="connsiteY0" fmla="*/ 1285056 h 1276350"/>
              <a:gd name="connsiteX1" fmla="*/ 6696237 w 6829425"/>
              <a:gd name="connsiteY1" fmla="*/ 1285056 h 1276350"/>
              <a:gd name="connsiteX2" fmla="*/ 6696237 w 6829425"/>
              <a:gd name="connsiteY2" fmla="*/ 1116721 h 1276350"/>
              <a:gd name="connsiteX3" fmla="*/ 6314418 w 6829425"/>
              <a:gd name="connsiteY3" fmla="*/ 1116721 h 1276350"/>
              <a:gd name="connsiteX4" fmla="*/ 6314418 w 6829425"/>
              <a:gd name="connsiteY4" fmla="*/ 1046931 h 1276350"/>
              <a:gd name="connsiteX5" fmla="*/ 5366023 w 6829425"/>
              <a:gd name="connsiteY5" fmla="*/ 1046931 h 1276350"/>
              <a:gd name="connsiteX6" fmla="*/ 5366023 w 6829425"/>
              <a:gd name="connsiteY6" fmla="*/ 977132 h 1276350"/>
              <a:gd name="connsiteX7" fmla="*/ 4926721 w 6829425"/>
              <a:gd name="connsiteY7" fmla="*/ 977132 h 1276350"/>
              <a:gd name="connsiteX8" fmla="*/ 4926721 w 6829425"/>
              <a:gd name="connsiteY8" fmla="*/ 936077 h 1276350"/>
              <a:gd name="connsiteX9" fmla="*/ 4647543 w 6829425"/>
              <a:gd name="connsiteY9" fmla="*/ 936077 h 1276350"/>
              <a:gd name="connsiteX10" fmla="*/ 4647543 w 6829425"/>
              <a:gd name="connsiteY10" fmla="*/ 919655 h 1276350"/>
              <a:gd name="connsiteX11" fmla="*/ 4294461 w 6829425"/>
              <a:gd name="connsiteY11" fmla="*/ 919655 h 1276350"/>
              <a:gd name="connsiteX12" fmla="*/ 4294461 w 6829425"/>
              <a:gd name="connsiteY12" fmla="*/ 899127 h 1276350"/>
              <a:gd name="connsiteX13" fmla="*/ 4146661 w 6829425"/>
              <a:gd name="connsiteY13" fmla="*/ 899127 h 1276350"/>
              <a:gd name="connsiteX14" fmla="*/ 4146661 w 6829425"/>
              <a:gd name="connsiteY14" fmla="*/ 870388 h 1276350"/>
              <a:gd name="connsiteX15" fmla="*/ 3608823 w 6829425"/>
              <a:gd name="connsiteY15" fmla="*/ 870388 h 1276350"/>
              <a:gd name="connsiteX16" fmla="*/ 3608823 w 6829425"/>
              <a:gd name="connsiteY16" fmla="*/ 874493 h 1276350"/>
              <a:gd name="connsiteX17" fmla="*/ 3419970 w 6829425"/>
              <a:gd name="connsiteY17" fmla="*/ 874493 h 1276350"/>
              <a:gd name="connsiteX18" fmla="*/ 3419970 w 6829425"/>
              <a:gd name="connsiteY18" fmla="*/ 862176 h 1276350"/>
              <a:gd name="connsiteX19" fmla="*/ 3153099 w 6829425"/>
              <a:gd name="connsiteY19" fmla="*/ 862176 h 1276350"/>
              <a:gd name="connsiteX20" fmla="*/ 3153099 w 6829425"/>
              <a:gd name="connsiteY20" fmla="*/ 825226 h 1276350"/>
              <a:gd name="connsiteX21" fmla="*/ 3054572 w 6829425"/>
              <a:gd name="connsiteY21" fmla="*/ 825226 h 1276350"/>
              <a:gd name="connsiteX22" fmla="*/ 3054572 w 6829425"/>
              <a:gd name="connsiteY22" fmla="*/ 796487 h 1276350"/>
              <a:gd name="connsiteX23" fmla="*/ 2992984 w 6829425"/>
              <a:gd name="connsiteY23" fmla="*/ 796487 h 1276350"/>
              <a:gd name="connsiteX24" fmla="*/ 2992984 w 6829425"/>
              <a:gd name="connsiteY24" fmla="*/ 775959 h 1276350"/>
              <a:gd name="connsiteX25" fmla="*/ 2795911 w 6829425"/>
              <a:gd name="connsiteY25" fmla="*/ 775959 h 1276350"/>
              <a:gd name="connsiteX26" fmla="*/ 2795911 w 6829425"/>
              <a:gd name="connsiteY26" fmla="*/ 747219 h 1276350"/>
              <a:gd name="connsiteX27" fmla="*/ 2635796 w 6829425"/>
              <a:gd name="connsiteY27" fmla="*/ 747219 h 1276350"/>
              <a:gd name="connsiteX28" fmla="*/ 2635796 w 6829425"/>
              <a:gd name="connsiteY28" fmla="*/ 714375 h 1276350"/>
              <a:gd name="connsiteX29" fmla="*/ 2467470 w 6829425"/>
              <a:gd name="connsiteY29" fmla="*/ 714375 h 1276350"/>
              <a:gd name="connsiteX30" fmla="*/ 2467470 w 6829425"/>
              <a:gd name="connsiteY30" fmla="*/ 673318 h 1276350"/>
              <a:gd name="connsiteX31" fmla="*/ 2364829 w 6829425"/>
              <a:gd name="connsiteY31" fmla="*/ 673318 h 1276350"/>
              <a:gd name="connsiteX32" fmla="*/ 2364829 w 6829425"/>
              <a:gd name="connsiteY32" fmla="*/ 665108 h 1276350"/>
              <a:gd name="connsiteX33" fmla="*/ 2204704 w 6829425"/>
              <a:gd name="connsiteY33" fmla="*/ 665108 h 1276350"/>
              <a:gd name="connsiteX34" fmla="*/ 2204704 w 6829425"/>
              <a:gd name="connsiteY34" fmla="*/ 628158 h 1276350"/>
              <a:gd name="connsiteX35" fmla="*/ 2151336 w 6829425"/>
              <a:gd name="connsiteY35" fmla="*/ 628158 h 1276350"/>
              <a:gd name="connsiteX36" fmla="*/ 2151336 w 6829425"/>
              <a:gd name="connsiteY36" fmla="*/ 595313 h 1276350"/>
              <a:gd name="connsiteX37" fmla="*/ 2024063 w 6829425"/>
              <a:gd name="connsiteY37" fmla="*/ 595313 h 1276350"/>
              <a:gd name="connsiteX38" fmla="*/ 2024063 w 6829425"/>
              <a:gd name="connsiteY38" fmla="*/ 562467 h 1276350"/>
              <a:gd name="connsiteX39" fmla="*/ 1835201 w 6829425"/>
              <a:gd name="connsiteY39" fmla="*/ 562467 h 1276350"/>
              <a:gd name="connsiteX40" fmla="*/ 1835201 w 6829425"/>
              <a:gd name="connsiteY40" fmla="*/ 529622 h 1276350"/>
              <a:gd name="connsiteX41" fmla="*/ 1728464 w 6829425"/>
              <a:gd name="connsiteY41" fmla="*/ 529622 h 1276350"/>
              <a:gd name="connsiteX42" fmla="*/ 1728464 w 6829425"/>
              <a:gd name="connsiteY42" fmla="*/ 472145 h 1276350"/>
              <a:gd name="connsiteX43" fmla="*/ 1568339 w 6829425"/>
              <a:gd name="connsiteY43" fmla="*/ 472145 h 1276350"/>
              <a:gd name="connsiteX44" fmla="*/ 1568339 w 6829425"/>
              <a:gd name="connsiteY44" fmla="*/ 447510 h 1276350"/>
              <a:gd name="connsiteX45" fmla="*/ 1420540 w 6829425"/>
              <a:gd name="connsiteY45" fmla="*/ 447510 h 1276350"/>
              <a:gd name="connsiteX46" fmla="*/ 1420540 w 6829425"/>
              <a:gd name="connsiteY46" fmla="*/ 422877 h 1276350"/>
              <a:gd name="connsiteX47" fmla="*/ 1276845 w 6829425"/>
              <a:gd name="connsiteY47" fmla="*/ 422877 h 1276350"/>
              <a:gd name="connsiteX48" fmla="*/ 1276845 w 6829425"/>
              <a:gd name="connsiteY48" fmla="*/ 373610 h 1276350"/>
              <a:gd name="connsiteX49" fmla="*/ 1223467 w 6829425"/>
              <a:gd name="connsiteY49" fmla="*/ 373610 h 1276350"/>
              <a:gd name="connsiteX50" fmla="*/ 1223467 w 6829425"/>
              <a:gd name="connsiteY50" fmla="*/ 340764 h 1276350"/>
              <a:gd name="connsiteX51" fmla="*/ 1034615 w 6829425"/>
              <a:gd name="connsiteY51" fmla="*/ 340764 h 1276350"/>
              <a:gd name="connsiteX52" fmla="*/ 1034615 w 6829425"/>
              <a:gd name="connsiteY52" fmla="*/ 299709 h 1276350"/>
              <a:gd name="connsiteX53" fmla="*/ 936077 w 6829425"/>
              <a:gd name="connsiteY53" fmla="*/ 299709 h 1276350"/>
              <a:gd name="connsiteX54" fmla="*/ 936077 w 6829425"/>
              <a:gd name="connsiteY54" fmla="*/ 246337 h 1276350"/>
              <a:gd name="connsiteX55" fmla="*/ 800592 w 6829425"/>
              <a:gd name="connsiteY55" fmla="*/ 246337 h 1276350"/>
              <a:gd name="connsiteX56" fmla="*/ 800592 w 6829425"/>
              <a:gd name="connsiteY56" fmla="*/ 201175 h 1276350"/>
              <a:gd name="connsiteX57" fmla="*/ 739009 w 6829425"/>
              <a:gd name="connsiteY57" fmla="*/ 201175 h 1276350"/>
              <a:gd name="connsiteX58" fmla="*/ 739009 w 6829425"/>
              <a:gd name="connsiteY58" fmla="*/ 164224 h 1276350"/>
              <a:gd name="connsiteX59" fmla="*/ 697953 w 6829425"/>
              <a:gd name="connsiteY59" fmla="*/ 164224 h 1276350"/>
              <a:gd name="connsiteX60" fmla="*/ 697953 w 6829425"/>
              <a:gd name="connsiteY60" fmla="*/ 123168 h 1276350"/>
              <a:gd name="connsiteX61" fmla="*/ 582996 w 6829425"/>
              <a:gd name="connsiteY61" fmla="*/ 123168 h 1276350"/>
              <a:gd name="connsiteX62" fmla="*/ 582996 w 6829425"/>
              <a:gd name="connsiteY62" fmla="*/ 65690 h 1276350"/>
              <a:gd name="connsiteX63" fmla="*/ 406455 w 6829425"/>
              <a:gd name="connsiteY63" fmla="*/ 65690 h 1276350"/>
              <a:gd name="connsiteX64" fmla="*/ 406455 w 6829425"/>
              <a:gd name="connsiteY64" fmla="*/ 36950 h 1276350"/>
              <a:gd name="connsiteX65" fmla="*/ 332554 w 6829425"/>
              <a:gd name="connsiteY65" fmla="*/ 36950 h 1276350"/>
              <a:gd name="connsiteX66" fmla="*/ 332554 w 6829425"/>
              <a:gd name="connsiteY66" fmla="*/ 0 h 1276350"/>
              <a:gd name="connsiteX67" fmla="*/ 0 w 6829425"/>
              <a:gd name="connsiteY67" fmla="*/ 0 h 1276350"/>
              <a:gd name="connsiteX68" fmla="*/ 0 w 6829425"/>
              <a:gd name="connsiteY68" fmla="*/ 4105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829425" h="1276350">
                <a:moveTo>
                  <a:pt x="6835826" y="1285056"/>
                </a:moveTo>
                <a:lnTo>
                  <a:pt x="6696237" y="1285056"/>
                </a:lnTo>
                <a:lnTo>
                  <a:pt x="6696237" y="1116721"/>
                </a:lnTo>
                <a:lnTo>
                  <a:pt x="6314418" y="1116721"/>
                </a:lnTo>
                <a:lnTo>
                  <a:pt x="6314418" y="1046931"/>
                </a:lnTo>
                <a:lnTo>
                  <a:pt x="5366023" y="1046931"/>
                </a:lnTo>
                <a:lnTo>
                  <a:pt x="5366023" y="977132"/>
                </a:lnTo>
                <a:lnTo>
                  <a:pt x="4926721" y="977132"/>
                </a:lnTo>
                <a:lnTo>
                  <a:pt x="4926721" y="936077"/>
                </a:lnTo>
                <a:lnTo>
                  <a:pt x="4647543" y="936077"/>
                </a:lnTo>
                <a:lnTo>
                  <a:pt x="4647543" y="919655"/>
                </a:lnTo>
                <a:lnTo>
                  <a:pt x="4294461" y="919655"/>
                </a:lnTo>
                <a:lnTo>
                  <a:pt x="4294461" y="899127"/>
                </a:lnTo>
                <a:lnTo>
                  <a:pt x="4146661" y="899127"/>
                </a:lnTo>
                <a:lnTo>
                  <a:pt x="4146661" y="870388"/>
                </a:lnTo>
                <a:lnTo>
                  <a:pt x="3608823" y="870388"/>
                </a:lnTo>
                <a:lnTo>
                  <a:pt x="3608823" y="874493"/>
                </a:lnTo>
                <a:lnTo>
                  <a:pt x="3419970" y="874493"/>
                </a:lnTo>
                <a:lnTo>
                  <a:pt x="3419970" y="862176"/>
                </a:lnTo>
                <a:lnTo>
                  <a:pt x="3153099" y="862176"/>
                </a:lnTo>
                <a:lnTo>
                  <a:pt x="3153099" y="825226"/>
                </a:lnTo>
                <a:lnTo>
                  <a:pt x="3054572" y="825226"/>
                </a:lnTo>
                <a:lnTo>
                  <a:pt x="3054572" y="796487"/>
                </a:lnTo>
                <a:lnTo>
                  <a:pt x="2992984" y="796487"/>
                </a:lnTo>
                <a:lnTo>
                  <a:pt x="2992984" y="775959"/>
                </a:lnTo>
                <a:lnTo>
                  <a:pt x="2795911" y="775959"/>
                </a:lnTo>
                <a:lnTo>
                  <a:pt x="2795911" y="747219"/>
                </a:lnTo>
                <a:lnTo>
                  <a:pt x="2635796" y="747219"/>
                </a:lnTo>
                <a:lnTo>
                  <a:pt x="2635796" y="714375"/>
                </a:lnTo>
                <a:lnTo>
                  <a:pt x="2467470" y="714375"/>
                </a:lnTo>
                <a:lnTo>
                  <a:pt x="2467470" y="673318"/>
                </a:lnTo>
                <a:lnTo>
                  <a:pt x="2364829" y="673318"/>
                </a:lnTo>
                <a:lnTo>
                  <a:pt x="2364829" y="665108"/>
                </a:lnTo>
                <a:lnTo>
                  <a:pt x="2204704" y="665108"/>
                </a:lnTo>
                <a:lnTo>
                  <a:pt x="2204704" y="628158"/>
                </a:lnTo>
                <a:lnTo>
                  <a:pt x="2151336" y="628158"/>
                </a:lnTo>
                <a:lnTo>
                  <a:pt x="2151336" y="595313"/>
                </a:lnTo>
                <a:lnTo>
                  <a:pt x="2024063" y="595313"/>
                </a:lnTo>
                <a:lnTo>
                  <a:pt x="2024063" y="562467"/>
                </a:lnTo>
                <a:lnTo>
                  <a:pt x="1835201" y="562467"/>
                </a:lnTo>
                <a:lnTo>
                  <a:pt x="1835201" y="529622"/>
                </a:lnTo>
                <a:lnTo>
                  <a:pt x="1728464" y="529622"/>
                </a:lnTo>
                <a:lnTo>
                  <a:pt x="1728464" y="472145"/>
                </a:lnTo>
                <a:lnTo>
                  <a:pt x="1568339" y="472145"/>
                </a:lnTo>
                <a:lnTo>
                  <a:pt x="1568339" y="447510"/>
                </a:lnTo>
                <a:lnTo>
                  <a:pt x="1420540" y="447510"/>
                </a:lnTo>
                <a:lnTo>
                  <a:pt x="1420540" y="422877"/>
                </a:lnTo>
                <a:lnTo>
                  <a:pt x="1276845" y="422877"/>
                </a:lnTo>
                <a:lnTo>
                  <a:pt x="1276845" y="373610"/>
                </a:lnTo>
                <a:lnTo>
                  <a:pt x="1223467" y="373610"/>
                </a:lnTo>
                <a:lnTo>
                  <a:pt x="1223467" y="340764"/>
                </a:lnTo>
                <a:lnTo>
                  <a:pt x="1034615" y="340764"/>
                </a:lnTo>
                <a:lnTo>
                  <a:pt x="1034615" y="299709"/>
                </a:lnTo>
                <a:lnTo>
                  <a:pt x="936077" y="299709"/>
                </a:lnTo>
                <a:lnTo>
                  <a:pt x="936077" y="246337"/>
                </a:lnTo>
                <a:lnTo>
                  <a:pt x="800592" y="246337"/>
                </a:lnTo>
                <a:lnTo>
                  <a:pt x="800592" y="201175"/>
                </a:lnTo>
                <a:lnTo>
                  <a:pt x="739009" y="201175"/>
                </a:lnTo>
                <a:lnTo>
                  <a:pt x="739009" y="164224"/>
                </a:lnTo>
                <a:lnTo>
                  <a:pt x="697953" y="164224"/>
                </a:lnTo>
                <a:lnTo>
                  <a:pt x="697953" y="123168"/>
                </a:lnTo>
                <a:lnTo>
                  <a:pt x="582996" y="123168"/>
                </a:lnTo>
                <a:lnTo>
                  <a:pt x="582996" y="65690"/>
                </a:lnTo>
                <a:lnTo>
                  <a:pt x="406455" y="65690"/>
                </a:lnTo>
                <a:lnTo>
                  <a:pt x="406455" y="36950"/>
                </a:lnTo>
                <a:lnTo>
                  <a:pt x="332554" y="36950"/>
                </a:lnTo>
                <a:lnTo>
                  <a:pt x="332554" y="0"/>
                </a:lnTo>
                <a:lnTo>
                  <a:pt x="0" y="0"/>
                </a:lnTo>
                <a:lnTo>
                  <a:pt x="0" y="41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3" name="Graphic 90">
            <a:extLst>
              <a:ext uri="{FF2B5EF4-FFF2-40B4-BE49-F238E27FC236}">
                <a16:creationId xmlns:a16="http://schemas.microsoft.com/office/drawing/2014/main" xmlns="" id="{3E1EB9C1-15D7-4684-A556-BCB6D2E42D12}"/>
              </a:ext>
            </a:extLst>
          </p:cNvPr>
          <p:cNvSpPr/>
          <p:nvPr/>
        </p:nvSpPr>
        <p:spPr>
          <a:xfrm>
            <a:off x="2750181" y="2238612"/>
            <a:ext cx="4373665" cy="555688"/>
          </a:xfrm>
          <a:custGeom>
            <a:avLst/>
            <a:gdLst>
              <a:gd name="connsiteX0" fmla="*/ 6811194 w 6810375"/>
              <a:gd name="connsiteY0" fmla="*/ 956605 h 952500"/>
              <a:gd name="connsiteX1" fmla="*/ 4023493 w 6810375"/>
              <a:gd name="connsiteY1" fmla="*/ 956605 h 952500"/>
              <a:gd name="connsiteX2" fmla="*/ 4023493 w 6810375"/>
              <a:gd name="connsiteY2" fmla="*/ 841648 h 952500"/>
              <a:gd name="connsiteX3" fmla="*/ 2500313 w 6810375"/>
              <a:gd name="connsiteY3" fmla="*/ 841648 h 952500"/>
              <a:gd name="connsiteX4" fmla="*/ 2500313 w 6810375"/>
              <a:gd name="connsiteY4" fmla="*/ 771854 h 952500"/>
              <a:gd name="connsiteX5" fmla="*/ 2114388 w 6810375"/>
              <a:gd name="connsiteY5" fmla="*/ 771854 h 952500"/>
              <a:gd name="connsiteX6" fmla="*/ 2114388 w 6810375"/>
              <a:gd name="connsiteY6" fmla="*/ 718480 h 952500"/>
              <a:gd name="connsiteX7" fmla="*/ 1974799 w 6810375"/>
              <a:gd name="connsiteY7" fmla="*/ 718480 h 952500"/>
              <a:gd name="connsiteX8" fmla="*/ 1974799 w 6810375"/>
              <a:gd name="connsiteY8" fmla="*/ 587101 h 952500"/>
              <a:gd name="connsiteX9" fmla="*/ 1765411 w 6810375"/>
              <a:gd name="connsiteY9" fmla="*/ 587101 h 952500"/>
              <a:gd name="connsiteX10" fmla="*/ 1765411 w 6810375"/>
              <a:gd name="connsiteY10" fmla="*/ 517306 h 952500"/>
              <a:gd name="connsiteX11" fmla="*/ 1215257 w 6810375"/>
              <a:gd name="connsiteY11" fmla="*/ 517306 h 952500"/>
              <a:gd name="connsiteX12" fmla="*/ 1215257 w 6810375"/>
              <a:gd name="connsiteY12" fmla="*/ 402349 h 952500"/>
              <a:gd name="connsiteX13" fmla="*/ 1067457 w 6810375"/>
              <a:gd name="connsiteY13" fmla="*/ 402349 h 952500"/>
              <a:gd name="connsiteX14" fmla="*/ 1067457 w 6810375"/>
              <a:gd name="connsiteY14" fmla="*/ 287392 h 952500"/>
              <a:gd name="connsiteX15" fmla="*/ 821121 w 6810375"/>
              <a:gd name="connsiteY15" fmla="*/ 287392 h 952500"/>
              <a:gd name="connsiteX16" fmla="*/ 821121 w 6810375"/>
              <a:gd name="connsiteY16" fmla="*/ 242230 h 952500"/>
              <a:gd name="connsiteX17" fmla="*/ 759537 w 6810375"/>
              <a:gd name="connsiteY17" fmla="*/ 242230 h 952500"/>
              <a:gd name="connsiteX18" fmla="*/ 759537 w 6810375"/>
              <a:gd name="connsiteY18" fmla="*/ 180646 h 952500"/>
              <a:gd name="connsiteX19" fmla="*/ 710270 w 6810375"/>
              <a:gd name="connsiteY19" fmla="*/ 180646 h 952500"/>
              <a:gd name="connsiteX20" fmla="*/ 710270 w 6810375"/>
              <a:gd name="connsiteY20" fmla="*/ 127273 h 952500"/>
              <a:gd name="connsiteX21" fmla="*/ 574784 w 6810375"/>
              <a:gd name="connsiteY21" fmla="*/ 127273 h 952500"/>
              <a:gd name="connsiteX22" fmla="*/ 574784 w 6810375"/>
              <a:gd name="connsiteY22" fmla="*/ 53372 h 952500"/>
              <a:gd name="connsiteX23" fmla="*/ 385926 w 6810375"/>
              <a:gd name="connsiteY23" fmla="*/ 53372 h 952500"/>
              <a:gd name="connsiteX24" fmla="*/ 385926 w 6810375"/>
              <a:gd name="connsiteY24" fmla="*/ 24633 h 952500"/>
              <a:gd name="connsiteX25" fmla="*/ 258653 w 6810375"/>
              <a:gd name="connsiteY25" fmla="*/ 24633 h 952500"/>
              <a:gd name="connsiteX26" fmla="*/ 258653 w 6810375"/>
              <a:gd name="connsiteY26" fmla="*/ 0 h 952500"/>
              <a:gd name="connsiteX27" fmla="*/ 0 w 6810375"/>
              <a:gd name="connsiteY27" fmla="*/ 0 h 952500"/>
              <a:gd name="connsiteX28" fmla="*/ 0 w 6810375"/>
              <a:gd name="connsiteY2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10375" h="952500">
                <a:moveTo>
                  <a:pt x="6811194" y="956605"/>
                </a:moveTo>
                <a:lnTo>
                  <a:pt x="4023493" y="956605"/>
                </a:lnTo>
                <a:lnTo>
                  <a:pt x="4023493" y="841648"/>
                </a:lnTo>
                <a:lnTo>
                  <a:pt x="2500313" y="841648"/>
                </a:lnTo>
                <a:lnTo>
                  <a:pt x="2500313" y="771854"/>
                </a:lnTo>
                <a:lnTo>
                  <a:pt x="2114388" y="771854"/>
                </a:lnTo>
                <a:lnTo>
                  <a:pt x="2114388" y="718480"/>
                </a:lnTo>
                <a:lnTo>
                  <a:pt x="1974799" y="718480"/>
                </a:lnTo>
                <a:lnTo>
                  <a:pt x="1974799" y="587101"/>
                </a:lnTo>
                <a:lnTo>
                  <a:pt x="1765411" y="587101"/>
                </a:lnTo>
                <a:lnTo>
                  <a:pt x="1765411" y="517306"/>
                </a:lnTo>
                <a:lnTo>
                  <a:pt x="1215257" y="517306"/>
                </a:lnTo>
                <a:lnTo>
                  <a:pt x="1215257" y="402349"/>
                </a:lnTo>
                <a:lnTo>
                  <a:pt x="1067457" y="402349"/>
                </a:lnTo>
                <a:lnTo>
                  <a:pt x="1067457" y="287392"/>
                </a:lnTo>
                <a:lnTo>
                  <a:pt x="821121" y="287392"/>
                </a:lnTo>
                <a:lnTo>
                  <a:pt x="821121" y="242230"/>
                </a:lnTo>
                <a:lnTo>
                  <a:pt x="759537" y="242230"/>
                </a:lnTo>
                <a:lnTo>
                  <a:pt x="759537" y="180646"/>
                </a:lnTo>
                <a:lnTo>
                  <a:pt x="710270" y="180646"/>
                </a:lnTo>
                <a:lnTo>
                  <a:pt x="710270" y="127273"/>
                </a:lnTo>
                <a:lnTo>
                  <a:pt x="574784" y="127273"/>
                </a:lnTo>
                <a:lnTo>
                  <a:pt x="574784" y="53372"/>
                </a:lnTo>
                <a:lnTo>
                  <a:pt x="385926" y="53372"/>
                </a:lnTo>
                <a:lnTo>
                  <a:pt x="385926" y="24633"/>
                </a:lnTo>
                <a:lnTo>
                  <a:pt x="258653" y="24633"/>
                </a:lnTo>
                <a:lnTo>
                  <a:pt x="258653" y="0"/>
                </a:lnTo>
                <a:lnTo>
                  <a:pt x="0" y="0"/>
                </a:lnTo>
                <a:lnTo>
                  <a:pt x="0" y="0"/>
                </a:lnTo>
              </a:path>
            </a:pathLst>
          </a:custGeom>
          <a:noFill/>
          <a:ln w="19050" cap="flat">
            <a:solidFill>
              <a:schemeClr val="accent2"/>
            </a:solidFill>
            <a:prstDash val="solid"/>
            <a:miter/>
          </a:ln>
        </p:spPr>
        <p:txBody>
          <a:bodyPr rtlCol="0" anchor="ctr"/>
          <a:lstStyle/>
          <a:p>
            <a:endParaRPr lang="fr-FR" dirty="0"/>
          </a:p>
        </p:txBody>
      </p:sp>
      <p:sp>
        <p:nvSpPr>
          <p:cNvPr id="84" name="Graphic 92">
            <a:extLst>
              <a:ext uri="{FF2B5EF4-FFF2-40B4-BE49-F238E27FC236}">
                <a16:creationId xmlns:a16="http://schemas.microsoft.com/office/drawing/2014/main" xmlns="" id="{DD62688D-1927-4EE2-B98D-6B3388712460}"/>
              </a:ext>
            </a:extLst>
          </p:cNvPr>
          <p:cNvSpPr/>
          <p:nvPr/>
        </p:nvSpPr>
        <p:spPr>
          <a:xfrm>
            <a:off x="2750182" y="2238612"/>
            <a:ext cx="4386404" cy="494697"/>
          </a:xfrm>
          <a:custGeom>
            <a:avLst/>
            <a:gdLst>
              <a:gd name="connsiteX0" fmla="*/ 6819405 w 6810375"/>
              <a:gd name="connsiteY0" fmla="*/ 849860 h 847725"/>
              <a:gd name="connsiteX1" fmla="*/ 6199461 w 6810375"/>
              <a:gd name="connsiteY1" fmla="*/ 849860 h 847725"/>
              <a:gd name="connsiteX2" fmla="*/ 6199461 w 6810375"/>
              <a:gd name="connsiteY2" fmla="*/ 808804 h 847725"/>
              <a:gd name="connsiteX3" fmla="*/ 6031135 w 6810375"/>
              <a:gd name="connsiteY3" fmla="*/ 808804 h 847725"/>
              <a:gd name="connsiteX4" fmla="*/ 6031135 w 6810375"/>
              <a:gd name="connsiteY4" fmla="*/ 755432 h 847725"/>
              <a:gd name="connsiteX5" fmla="*/ 5657526 w 6810375"/>
              <a:gd name="connsiteY5" fmla="*/ 755432 h 847725"/>
              <a:gd name="connsiteX6" fmla="*/ 5657526 w 6810375"/>
              <a:gd name="connsiteY6" fmla="*/ 702058 h 847725"/>
              <a:gd name="connsiteX7" fmla="*/ 4532586 w 6810375"/>
              <a:gd name="connsiteY7" fmla="*/ 702058 h 847725"/>
              <a:gd name="connsiteX8" fmla="*/ 4532586 w 6810375"/>
              <a:gd name="connsiteY8" fmla="*/ 665108 h 847725"/>
              <a:gd name="connsiteX9" fmla="*/ 3723780 w 6810375"/>
              <a:gd name="connsiteY9" fmla="*/ 665108 h 847725"/>
              <a:gd name="connsiteX10" fmla="*/ 3723780 w 6810375"/>
              <a:gd name="connsiteY10" fmla="*/ 624051 h 847725"/>
              <a:gd name="connsiteX11" fmla="*/ 3436392 w 6810375"/>
              <a:gd name="connsiteY11" fmla="*/ 624051 h 847725"/>
              <a:gd name="connsiteX12" fmla="*/ 3436392 w 6810375"/>
              <a:gd name="connsiteY12" fmla="*/ 587101 h 847725"/>
              <a:gd name="connsiteX13" fmla="*/ 3091520 w 6810375"/>
              <a:gd name="connsiteY13" fmla="*/ 587101 h 847725"/>
              <a:gd name="connsiteX14" fmla="*/ 3091520 w 6810375"/>
              <a:gd name="connsiteY14" fmla="*/ 554256 h 847725"/>
              <a:gd name="connsiteX15" fmla="*/ 2800026 w 6810375"/>
              <a:gd name="connsiteY15" fmla="*/ 554256 h 847725"/>
              <a:gd name="connsiteX16" fmla="*/ 2800026 w 6810375"/>
              <a:gd name="connsiteY16" fmla="*/ 533729 h 847725"/>
              <a:gd name="connsiteX17" fmla="*/ 2500313 w 6810375"/>
              <a:gd name="connsiteY17" fmla="*/ 533729 h 847725"/>
              <a:gd name="connsiteX18" fmla="*/ 2500313 w 6810375"/>
              <a:gd name="connsiteY18" fmla="*/ 488567 h 847725"/>
              <a:gd name="connsiteX19" fmla="*/ 2180073 w 6810375"/>
              <a:gd name="connsiteY19" fmla="*/ 488567 h 847725"/>
              <a:gd name="connsiteX20" fmla="*/ 2180073 w 6810375"/>
              <a:gd name="connsiteY20" fmla="*/ 451616 h 847725"/>
              <a:gd name="connsiteX21" fmla="*/ 2069221 w 6810375"/>
              <a:gd name="connsiteY21" fmla="*/ 451616 h 847725"/>
              <a:gd name="connsiteX22" fmla="*/ 2069221 w 6810375"/>
              <a:gd name="connsiteY22" fmla="*/ 422878 h 847725"/>
              <a:gd name="connsiteX23" fmla="*/ 1872158 w 6810375"/>
              <a:gd name="connsiteY23" fmla="*/ 422878 h 847725"/>
              <a:gd name="connsiteX24" fmla="*/ 1872158 w 6810375"/>
              <a:gd name="connsiteY24" fmla="*/ 373610 h 847725"/>
              <a:gd name="connsiteX25" fmla="*/ 1695612 w 6810375"/>
              <a:gd name="connsiteY25" fmla="*/ 373610 h 847725"/>
              <a:gd name="connsiteX26" fmla="*/ 1695612 w 6810375"/>
              <a:gd name="connsiteY26" fmla="*/ 295604 h 847725"/>
              <a:gd name="connsiteX27" fmla="*/ 1568339 w 6810375"/>
              <a:gd name="connsiteY27" fmla="*/ 295604 h 847725"/>
              <a:gd name="connsiteX28" fmla="*/ 1568339 w 6810375"/>
              <a:gd name="connsiteY28" fmla="*/ 258652 h 847725"/>
              <a:gd name="connsiteX29" fmla="*/ 1428750 w 6810375"/>
              <a:gd name="connsiteY29" fmla="*/ 258652 h 847725"/>
              <a:gd name="connsiteX30" fmla="*/ 1428750 w 6810375"/>
              <a:gd name="connsiteY30" fmla="*/ 229913 h 847725"/>
              <a:gd name="connsiteX31" fmla="*/ 1124931 w 6810375"/>
              <a:gd name="connsiteY31" fmla="*/ 229913 h 847725"/>
              <a:gd name="connsiteX32" fmla="*/ 1124931 w 6810375"/>
              <a:gd name="connsiteY32" fmla="*/ 188858 h 847725"/>
              <a:gd name="connsiteX33" fmla="*/ 927867 w 6810375"/>
              <a:gd name="connsiteY33" fmla="*/ 188858 h 847725"/>
              <a:gd name="connsiteX34" fmla="*/ 927867 w 6810375"/>
              <a:gd name="connsiteY34" fmla="*/ 143696 h 847725"/>
              <a:gd name="connsiteX35" fmla="*/ 784170 w 6810375"/>
              <a:gd name="connsiteY35" fmla="*/ 143696 h 847725"/>
              <a:gd name="connsiteX36" fmla="*/ 784170 w 6810375"/>
              <a:gd name="connsiteY36" fmla="*/ 94429 h 847725"/>
              <a:gd name="connsiteX37" fmla="*/ 624051 w 6810375"/>
              <a:gd name="connsiteY37" fmla="*/ 94429 h 847725"/>
              <a:gd name="connsiteX38" fmla="*/ 624051 w 6810375"/>
              <a:gd name="connsiteY38" fmla="*/ 65690 h 847725"/>
              <a:gd name="connsiteX39" fmla="*/ 410561 w 6810375"/>
              <a:gd name="connsiteY39" fmla="*/ 65690 h 847725"/>
              <a:gd name="connsiteX40" fmla="*/ 410561 w 6810375"/>
              <a:gd name="connsiteY40" fmla="*/ 28739 h 847725"/>
              <a:gd name="connsiteX41" fmla="*/ 320237 w 6810375"/>
              <a:gd name="connsiteY41" fmla="*/ 28739 h 847725"/>
              <a:gd name="connsiteX42" fmla="*/ 320237 w 6810375"/>
              <a:gd name="connsiteY42" fmla="*/ 0 h 847725"/>
              <a:gd name="connsiteX43" fmla="*/ 0 w 6810375"/>
              <a:gd name="connsiteY43" fmla="*/ 0 h 847725"/>
              <a:gd name="connsiteX44" fmla="*/ 0 w 6810375"/>
              <a:gd name="connsiteY44" fmla="*/ 4106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810375" h="847725">
                <a:moveTo>
                  <a:pt x="6819405" y="849860"/>
                </a:moveTo>
                <a:lnTo>
                  <a:pt x="6199461" y="849860"/>
                </a:lnTo>
                <a:lnTo>
                  <a:pt x="6199461" y="808804"/>
                </a:lnTo>
                <a:lnTo>
                  <a:pt x="6031135" y="808804"/>
                </a:lnTo>
                <a:lnTo>
                  <a:pt x="6031135" y="755432"/>
                </a:lnTo>
                <a:lnTo>
                  <a:pt x="5657526" y="755432"/>
                </a:lnTo>
                <a:lnTo>
                  <a:pt x="5657526" y="702058"/>
                </a:lnTo>
                <a:lnTo>
                  <a:pt x="4532586" y="702058"/>
                </a:lnTo>
                <a:lnTo>
                  <a:pt x="4532586" y="665108"/>
                </a:lnTo>
                <a:lnTo>
                  <a:pt x="3723780" y="665108"/>
                </a:lnTo>
                <a:lnTo>
                  <a:pt x="3723780" y="624051"/>
                </a:lnTo>
                <a:lnTo>
                  <a:pt x="3436392" y="624051"/>
                </a:lnTo>
                <a:lnTo>
                  <a:pt x="3436392" y="587101"/>
                </a:lnTo>
                <a:lnTo>
                  <a:pt x="3091520" y="587101"/>
                </a:lnTo>
                <a:lnTo>
                  <a:pt x="3091520" y="554256"/>
                </a:lnTo>
                <a:lnTo>
                  <a:pt x="2800026" y="554256"/>
                </a:lnTo>
                <a:lnTo>
                  <a:pt x="2800026" y="533729"/>
                </a:lnTo>
                <a:lnTo>
                  <a:pt x="2500313" y="533729"/>
                </a:lnTo>
                <a:lnTo>
                  <a:pt x="2500313" y="488567"/>
                </a:lnTo>
                <a:lnTo>
                  <a:pt x="2180073" y="488567"/>
                </a:lnTo>
                <a:lnTo>
                  <a:pt x="2180073" y="451616"/>
                </a:lnTo>
                <a:lnTo>
                  <a:pt x="2069221" y="451616"/>
                </a:lnTo>
                <a:lnTo>
                  <a:pt x="2069221" y="422878"/>
                </a:lnTo>
                <a:lnTo>
                  <a:pt x="1872158" y="422878"/>
                </a:lnTo>
                <a:lnTo>
                  <a:pt x="1872158" y="373610"/>
                </a:lnTo>
                <a:lnTo>
                  <a:pt x="1695612" y="373610"/>
                </a:lnTo>
                <a:lnTo>
                  <a:pt x="1695612" y="295604"/>
                </a:lnTo>
                <a:lnTo>
                  <a:pt x="1568339" y="295604"/>
                </a:lnTo>
                <a:lnTo>
                  <a:pt x="1568339" y="258652"/>
                </a:lnTo>
                <a:lnTo>
                  <a:pt x="1428750" y="258652"/>
                </a:lnTo>
                <a:lnTo>
                  <a:pt x="1428750" y="229913"/>
                </a:lnTo>
                <a:lnTo>
                  <a:pt x="1124931" y="229913"/>
                </a:lnTo>
                <a:lnTo>
                  <a:pt x="1124931" y="188858"/>
                </a:lnTo>
                <a:lnTo>
                  <a:pt x="927867" y="188858"/>
                </a:lnTo>
                <a:lnTo>
                  <a:pt x="927867" y="143696"/>
                </a:lnTo>
                <a:lnTo>
                  <a:pt x="784170" y="143696"/>
                </a:lnTo>
                <a:lnTo>
                  <a:pt x="784170" y="94429"/>
                </a:lnTo>
                <a:lnTo>
                  <a:pt x="624051" y="94429"/>
                </a:lnTo>
                <a:lnTo>
                  <a:pt x="624051" y="65690"/>
                </a:lnTo>
                <a:lnTo>
                  <a:pt x="410561" y="65690"/>
                </a:lnTo>
                <a:lnTo>
                  <a:pt x="410561" y="28739"/>
                </a:lnTo>
                <a:lnTo>
                  <a:pt x="320237" y="28739"/>
                </a:lnTo>
                <a:lnTo>
                  <a:pt x="320237" y="0"/>
                </a:lnTo>
                <a:lnTo>
                  <a:pt x="0" y="0"/>
                </a:lnTo>
                <a:lnTo>
                  <a:pt x="0" y="4106"/>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85" name="TextBox 84"/>
          <p:cNvSpPr txBox="1"/>
          <p:nvPr/>
        </p:nvSpPr>
        <p:spPr>
          <a:xfrm>
            <a:off x="4229599" y="1719385"/>
            <a:ext cx="684803" cy="369332"/>
          </a:xfrm>
          <a:prstGeom prst="rect">
            <a:avLst/>
          </a:prstGeom>
          <a:noFill/>
        </p:spPr>
        <p:txBody>
          <a:bodyPr wrap="none" rtlCol="0">
            <a:spAutoFit/>
          </a:bodyPr>
          <a:lstStyle/>
          <a:p>
            <a:pPr algn="ctr"/>
            <a:r>
              <a:rPr lang="fr-FR" b="1" dirty="0"/>
              <a:t>SSM</a:t>
            </a:r>
          </a:p>
        </p:txBody>
      </p:sp>
      <p:sp>
        <p:nvSpPr>
          <p:cNvPr id="86" name="Rectangle 85">
            <a:extLst>
              <a:ext uri="{FF2B5EF4-FFF2-40B4-BE49-F238E27FC236}">
                <a16:creationId xmlns:a16="http://schemas.microsoft.com/office/drawing/2014/main" xmlns="" id="{6051E0EA-B5A5-6845-B59A-69389D3ECD49}"/>
              </a:ext>
            </a:extLst>
          </p:cNvPr>
          <p:cNvSpPr/>
          <p:nvPr/>
        </p:nvSpPr>
        <p:spPr>
          <a:xfrm>
            <a:off x="553349" y="4822746"/>
            <a:ext cx="2036135" cy="1118255"/>
          </a:xfrm>
          <a:prstGeom prst="rect">
            <a:avLst/>
          </a:prstGeom>
        </p:spPr>
        <p:txBody>
          <a:bodyPr wrap="none">
            <a:spAutoFit/>
          </a:bodyPr>
          <a:lstStyle/>
          <a:p>
            <a:pPr lvl="0" algn="r" defTabSz="914400" fontAlgn="base">
              <a:lnSpc>
                <a:spcPts val="2000"/>
              </a:lnSpc>
              <a:spcBef>
                <a:spcPts val="0"/>
              </a:spcBef>
              <a:spcAft>
                <a:spcPct val="0"/>
              </a:spcAft>
              <a:defRPr/>
            </a:pPr>
            <a:r>
              <a:rPr lang="fr-FR" sz="1400" dirty="0">
                <a:solidFill>
                  <a:schemeClr val="accent5"/>
                </a:solidFill>
                <a:latin typeface="Arial" charset="0"/>
                <a:cs typeface="Arial" panose="020B0604020202020204" pitchFamily="34" charset="0"/>
              </a:rPr>
              <a:t>ADNtc négatif à 3 mois</a:t>
            </a:r>
          </a:p>
          <a:p>
            <a:pPr algn="r" defTabSz="914400" fontAlgn="base">
              <a:lnSpc>
                <a:spcPts val="2000"/>
              </a:lnSpc>
              <a:spcBef>
                <a:spcPts val="0"/>
              </a:spcBef>
              <a:spcAft>
                <a:spcPct val="0"/>
              </a:spcAft>
              <a:defRPr/>
            </a:pPr>
            <a:r>
              <a:rPr lang="fr-FR" sz="1400" dirty="0">
                <a:solidFill>
                  <a:schemeClr val="accent6"/>
                </a:solidFill>
                <a:cs typeface="Arial" panose="020B0604020202020204" pitchFamily="34" charset="0"/>
              </a:rPr>
              <a:t>ADNtc positif à 3 mois</a:t>
            </a:r>
          </a:p>
          <a:p>
            <a:pPr algn="r" defTabSz="914400" fontAlgn="base">
              <a:lnSpc>
                <a:spcPts val="2000"/>
              </a:lnSpc>
              <a:spcBef>
                <a:spcPts val="0"/>
              </a:spcBef>
              <a:spcAft>
                <a:spcPct val="0"/>
              </a:spcAft>
              <a:defRPr/>
            </a:pPr>
            <a:r>
              <a:rPr lang="fr-FR" sz="1400" dirty="0">
                <a:solidFill>
                  <a:schemeClr val="accent3"/>
                </a:solidFill>
                <a:latin typeface="Arial" charset="0"/>
                <a:cs typeface="Arial" panose="020B0604020202020204" pitchFamily="34" charset="0"/>
              </a:rPr>
              <a:t>ADNtc négatif à 6 mois</a:t>
            </a:r>
          </a:p>
          <a:p>
            <a:pPr algn="r" defTabSz="914400" fontAlgn="base">
              <a:lnSpc>
                <a:spcPts val="2000"/>
              </a:lnSpc>
              <a:spcBef>
                <a:spcPts val="0"/>
              </a:spcBef>
              <a:spcAft>
                <a:spcPct val="0"/>
              </a:spcAft>
              <a:defRPr/>
            </a:pPr>
            <a:r>
              <a:rPr lang="fr-FR" sz="1400" dirty="0">
                <a:solidFill>
                  <a:schemeClr val="accent2"/>
                </a:solidFill>
                <a:latin typeface="Arial" charset="0"/>
                <a:cs typeface="Arial" panose="020B0604020202020204" pitchFamily="34" charset="0"/>
              </a:rPr>
              <a:t>ADNtc positif à 6 mois</a:t>
            </a:r>
          </a:p>
        </p:txBody>
      </p:sp>
    </p:spTree>
    <p:extLst>
      <p:ext uri="{BB962C8B-B14F-4D97-AF65-F5344CB8AC3E}">
        <p14:creationId xmlns:p14="http://schemas.microsoft.com/office/powerpoint/2010/main" xmlns="" val="198580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LBA11: Nivolumab versus chimiothérapie dans le carcinome épidermoïde de l’oesophage avancé (CEOA) : l’étude de phase 3 ATTRACTION-3 </a:t>
            </a:r>
            <a:r>
              <a:rPr lang="fr-FR" dirty="0" smtClean="0"/>
              <a:t/>
            </a:r>
            <a:br>
              <a:rPr lang="fr-FR" dirty="0" smtClean="0"/>
            </a:br>
            <a:r>
              <a:rPr lang="fr-FR" dirty="0" smtClean="0"/>
              <a:t>– </a:t>
            </a:r>
            <a:r>
              <a:rPr lang="fr-FR" dirty="0"/>
              <a:t>Cho BC,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Etudier l'efficacité et la tolérance du nivolumab comparativement à la chimiothérapie chez des patients avec carcinome épidermoïde de l’</a:t>
            </a:r>
            <a:r>
              <a:rPr lang="fr-FR" dirty="0" err="1"/>
              <a:t>oesophage</a:t>
            </a:r>
            <a:r>
              <a:rPr lang="fr-FR" dirty="0"/>
              <a:t> </a:t>
            </a:r>
            <a:r>
              <a:rPr lang="fr-FR" dirty="0" smtClean="0"/>
              <a:t>avancé </a:t>
            </a:r>
            <a:endParaRPr lang="fr-FR" dirty="0"/>
          </a:p>
        </p:txBody>
      </p:sp>
      <p:sp>
        <p:nvSpPr>
          <p:cNvPr id="9" name="Text Placeholder 8"/>
          <p:cNvSpPr>
            <a:spLocks noGrp="1"/>
          </p:cNvSpPr>
          <p:nvPr>
            <p:ph type="body" sz="quarter" idx="10"/>
          </p:nvPr>
        </p:nvSpPr>
        <p:spPr>
          <a:xfrm>
            <a:off x="365125" y="6096000"/>
            <a:ext cx="4695605" cy="487363"/>
          </a:xfrm>
        </p:spPr>
        <p:txBody>
          <a:bodyPr/>
          <a:lstStyle/>
          <a:p>
            <a:r>
              <a:rPr lang="fr-FR" dirty="0"/>
              <a:t>*Docétaxel 75 mg/m</a:t>
            </a:r>
            <a:r>
              <a:rPr lang="fr-FR" baseline="30000" dirty="0"/>
              <a:t>2</a:t>
            </a:r>
            <a:r>
              <a:rPr lang="fr-FR" dirty="0"/>
              <a:t> /3S ou paclitaxel 100 mg/m</a:t>
            </a:r>
            <a:r>
              <a:rPr lang="fr-FR" baseline="30000" dirty="0"/>
              <a:t>2</a:t>
            </a:r>
            <a:r>
              <a:rPr lang="fr-FR" dirty="0"/>
              <a:t> iv /S - </a:t>
            </a:r>
            <a:r>
              <a:rPr lang="fr-FR" dirty="0" smtClean="0"/>
              <a:t>6 </a:t>
            </a:r>
            <a:r>
              <a:rPr lang="fr-FR" dirty="0"/>
              <a:t>semaines on/1 semaine off</a:t>
            </a:r>
          </a:p>
        </p:txBody>
      </p:sp>
      <p:sp>
        <p:nvSpPr>
          <p:cNvPr id="5" name="Text Placeholder 4"/>
          <p:cNvSpPr>
            <a:spLocks noGrp="1"/>
          </p:cNvSpPr>
          <p:nvPr>
            <p:ph type="body" sz="quarter" idx="11"/>
          </p:nvPr>
        </p:nvSpPr>
        <p:spPr/>
        <p:txBody>
          <a:bodyPr/>
          <a:lstStyle/>
          <a:p>
            <a:r>
              <a:rPr lang="fr-FR" dirty="0"/>
              <a:t>Cho BC, et al, Ann </a:t>
            </a:r>
            <a:r>
              <a:rPr lang="fr-FR" dirty="0" err="1"/>
              <a:t>Oncol</a:t>
            </a:r>
            <a:r>
              <a:rPr lang="fr-FR" dirty="0"/>
              <a:t> 2019;30(</a:t>
            </a:r>
            <a:r>
              <a:rPr lang="fr-FR" dirty="0" err="1"/>
              <a:t>suppl</a:t>
            </a:r>
            <a:r>
              <a:rPr lang="fr-FR" dirty="0"/>
              <a:t>):</a:t>
            </a:r>
            <a:r>
              <a:rPr lang="fr-FR" dirty="0" err="1"/>
              <a:t>abstr</a:t>
            </a:r>
            <a:r>
              <a:rPr lang="fr-FR" dirty="0"/>
              <a:t> LBA11</a:t>
            </a:r>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cs typeface="Arial"/>
              </a:rPr>
              <a:t>SG </a:t>
            </a:r>
            <a:endParaRPr kumimoji="0" lang="fr-FR"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7" name="Oval 14"/>
          <p:cNvSpPr>
            <a:spLocks noChangeArrowheads="1"/>
          </p:cNvSpPr>
          <p:nvPr/>
        </p:nvSpPr>
        <p:spPr bwMode="auto">
          <a:xfrm>
            <a:off x="3485133" y="332533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zh-CN" sz="1600" b="1" dirty="0">
                <a:solidFill>
                  <a:srgbClr val="043882"/>
                </a:solidFill>
                <a:latin typeface="Arial"/>
                <a:ea typeface="SimSun" pitchFamily="2" charset="-122"/>
                <a:cs typeface="Arial"/>
              </a:rPr>
              <a:t>1</a:t>
            </a: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a:t>
            </a:r>
          </a:p>
        </p:txBody>
      </p:sp>
      <p:cxnSp>
        <p:nvCxnSpPr>
          <p:cNvPr id="8" name="AutoShape 15"/>
          <p:cNvCxnSpPr>
            <a:cxnSpLocks noChangeShapeType="1"/>
            <a:stCxn id="7" idx="0"/>
            <a:endCxn id="14" idx="1"/>
          </p:cNvCxnSpPr>
          <p:nvPr/>
        </p:nvCxnSpPr>
        <p:spPr bwMode="auto">
          <a:xfrm rot="5400000" flipH="1" flipV="1">
            <a:off x="3706981" y="2739015"/>
            <a:ext cx="656272"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345022"/>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sp>
        <p:nvSpPr>
          <p:cNvPr id="11" name="Content Placeholder 26"/>
          <p:cNvSpPr txBox="1">
            <a:spLocks/>
          </p:cNvSpPr>
          <p:nvPr/>
        </p:nvSpPr>
        <p:spPr bwMode="auto">
          <a:xfrm>
            <a:off x="4329381" y="3139468"/>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fr-FR" sz="1100" b="1" dirty="0">
                <a:solidFill>
                  <a:srgbClr val="043882"/>
                </a:solidFill>
                <a:latin typeface="Arial"/>
                <a:cs typeface="Arial"/>
              </a:rPr>
              <a:t>Stratification</a:t>
            </a:r>
            <a:endParaRPr kumimoji="0" lang="fr-FR" sz="11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100" dirty="0">
                <a:solidFill>
                  <a:srgbClr val="4D4D4D"/>
                </a:solidFill>
                <a:latin typeface="Arial"/>
                <a:cs typeface="Arial"/>
              </a:rPr>
              <a:t>Région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100" b="0" i="0" u="none" strike="noStrike" kern="1200" cap="none" spc="0" normalizeH="0" baseline="0" noProof="0" dirty="0">
                <a:ln>
                  <a:noFill/>
                </a:ln>
                <a:solidFill>
                  <a:srgbClr val="4D4D4D"/>
                </a:solidFill>
                <a:effectLst/>
                <a:uLnTx/>
                <a:uFillTx/>
                <a:latin typeface="Arial"/>
                <a:cs typeface="Arial"/>
              </a:rPr>
              <a:t>Nombre d’organes avec </a:t>
            </a:r>
            <a:r>
              <a:rPr kumimoji="0" lang="fr-FR" sz="1100" b="0" i="0" u="none" strike="noStrike" kern="1200" cap="none" spc="0" normalizeH="0" noProof="0" dirty="0">
                <a:ln>
                  <a:noFill/>
                </a:ln>
                <a:solidFill>
                  <a:srgbClr val="4D4D4D"/>
                </a:solidFill>
                <a:effectLst/>
                <a:uLnTx/>
                <a:uFillTx/>
                <a:latin typeface="Arial"/>
                <a:cs typeface="Arial"/>
              </a:rPr>
              <a:t>métastases</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100" baseline="0" dirty="0">
                <a:solidFill>
                  <a:srgbClr val="4D4D4D"/>
                </a:solidFill>
                <a:latin typeface="Arial"/>
                <a:cs typeface="Arial"/>
              </a:rPr>
              <a:t>Expression PD-L1</a:t>
            </a:r>
            <a:endParaRPr kumimoji="0" lang="fr-FR" sz="1100" b="0" i="0" u="none" strike="noStrike" kern="1200" cap="none" spc="0" normalizeH="0" baseline="0" noProof="0" dirty="0">
              <a:ln>
                <a:noFill/>
              </a:ln>
              <a:solidFill>
                <a:srgbClr val="4D4D4D"/>
              </a:solidFill>
              <a:effectLst/>
              <a:uLnTx/>
              <a:uFillTx/>
              <a:latin typeface="Arial"/>
              <a:cs typeface="Arial"/>
            </a:endParaRPr>
          </a:p>
        </p:txBody>
      </p:sp>
      <p:cxnSp>
        <p:nvCxnSpPr>
          <p:cNvPr id="12" name="AutoShape 19"/>
          <p:cNvCxnSpPr>
            <a:cxnSpLocks noChangeShapeType="1"/>
            <a:stCxn id="15" idx="3"/>
            <a:endCxn id="7" idx="2"/>
          </p:cNvCxnSpPr>
          <p:nvPr/>
        </p:nvCxnSpPr>
        <p:spPr bwMode="auto">
          <a:xfrm flipV="1">
            <a:off x="3376274" y="3617437"/>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669065"/>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314432"/>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Nivolumab 240</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mg iv /2S</a:t>
            </a:r>
            <a:b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(n=210)</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316825"/>
            <a:ext cx="2967362"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Carcinome épidermoïde de l’œsophage non résécable avancé ou en rechute</a:t>
            </a:r>
          </a:p>
          <a:p>
            <a:pPr marL="228600" lvl="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Réfractaire ou intolérant à </a:t>
            </a:r>
            <a:r>
              <a:rPr lang="fr-FR" altLang="zh-CN" sz="1600" dirty="0" smtClean="0">
                <a:solidFill>
                  <a:srgbClr val="FFFFFF"/>
                </a:solidFill>
                <a:latin typeface="Arial"/>
                <a:ea typeface="SimSun" pitchFamily="2" charset="-122"/>
                <a:cs typeface="Arial"/>
              </a:rPr>
              <a:t/>
            </a:r>
            <a:br>
              <a:rPr lang="fr-FR" altLang="zh-CN" sz="1600" dirty="0" smtClean="0">
                <a:solidFill>
                  <a:srgbClr val="FFFFFF"/>
                </a:solidFill>
                <a:latin typeface="Arial"/>
                <a:ea typeface="SimSun" pitchFamily="2" charset="-122"/>
                <a:cs typeface="Arial"/>
              </a:rPr>
            </a:br>
            <a:r>
              <a:rPr lang="fr-FR" altLang="zh-CN" sz="1600" dirty="0" smtClean="0">
                <a:solidFill>
                  <a:srgbClr val="FFFFFF"/>
                </a:solidFill>
                <a:latin typeface="Arial"/>
                <a:ea typeface="SimSun" pitchFamily="2" charset="-122"/>
                <a:cs typeface="Arial"/>
              </a:rPr>
              <a:t>1 </a:t>
            </a:r>
            <a:r>
              <a:rPr lang="fr-FR" altLang="zh-CN" sz="1600" dirty="0">
                <a:solidFill>
                  <a:srgbClr val="FFFFFF"/>
                </a:solidFill>
                <a:latin typeface="Arial"/>
                <a:ea typeface="SimSun" pitchFamily="2" charset="-122"/>
                <a:cs typeface="Arial"/>
              </a:rPr>
              <a:t>ligne à base de fluoropyrimidine/ platine</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ECOG</a:t>
            </a:r>
            <a:r>
              <a:rPr lang="fr-FR" altLang="zh-CN" sz="1600" dirty="0">
                <a:solidFill>
                  <a:srgbClr val="FFFFFF"/>
                </a:solidFill>
                <a:latin typeface="Arial"/>
                <a:ea typeface="SimSun" pitchFamily="2" charset="-122"/>
                <a:cs typeface="Arial"/>
              </a:rPr>
              <a:t> PS 0–1 </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(n=419)</a:t>
            </a:r>
          </a:p>
        </p:txBody>
      </p:sp>
      <p:cxnSp>
        <p:nvCxnSpPr>
          <p:cNvPr id="16" name="AutoShape 16"/>
          <p:cNvCxnSpPr>
            <a:cxnSpLocks noChangeShapeType="1"/>
            <a:stCxn id="7" idx="4"/>
            <a:endCxn id="19" idx="1"/>
          </p:cNvCxnSpPr>
          <p:nvPr/>
        </p:nvCxnSpPr>
        <p:spPr bwMode="auto">
          <a:xfrm rot="16200000" flipH="1">
            <a:off x="3686434" y="4000034"/>
            <a:ext cx="697366"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282858"/>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8" name="AutoShape 20"/>
          <p:cNvCxnSpPr>
            <a:cxnSpLocks noChangeShapeType="1"/>
            <a:stCxn id="19" idx="3"/>
            <a:endCxn id="17" idx="1"/>
          </p:cNvCxnSpPr>
          <p:nvPr/>
        </p:nvCxnSpPr>
        <p:spPr bwMode="auto">
          <a:xfrm flipV="1">
            <a:off x="7442177" y="4606902"/>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3" y="4252270"/>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4D4D4D"/>
                </a:solidFill>
                <a:latin typeface="Arial"/>
                <a:ea typeface="SimSun" pitchFamily="2" charset="-122"/>
                <a:cs typeface="Arial"/>
              </a:rPr>
              <a:t>Chimiothérapie*</a:t>
            </a:r>
            <a:br>
              <a:rPr lang="fr-FR" altLang="zh-CN" dirty="0">
                <a:solidFill>
                  <a:srgbClr val="4D4D4D"/>
                </a:solidFill>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(n=209)</a:t>
            </a:r>
          </a:p>
        </p:txBody>
      </p:sp>
      <p:sp>
        <p:nvSpPr>
          <p:cNvPr id="20" name="Content Placeholder 26"/>
          <p:cNvSpPr txBox="1">
            <a:spLocks/>
          </p:cNvSpPr>
          <p:nvPr/>
        </p:nvSpPr>
        <p:spPr>
          <a:xfrm>
            <a:off x="4173383" y="519059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a:t>
            </a:r>
            <a:r>
              <a:rPr lang="fr-FR" dirty="0"/>
              <a:t>, TRO, TCM, délai de réponse, durée de réponse, QoL, tolérance</a:t>
            </a:r>
          </a:p>
        </p:txBody>
      </p:sp>
    </p:spTree>
    <p:extLst>
      <p:ext uri="{BB962C8B-B14F-4D97-AF65-F5344CB8AC3E}">
        <p14:creationId xmlns:p14="http://schemas.microsoft.com/office/powerpoint/2010/main" xmlns="" val="1743430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LBA30_PR: Analyse de l’ADN tumoral circulant (ADNtc) de patients enrôlés dans l’étude de phase III IDEA-FRANCE : valeur pronostique et prédictive pour la durée du traitement adjuvant – Taieb J, et al</a:t>
            </a:r>
          </a:p>
        </p:txBody>
      </p:sp>
      <p:sp>
        <p:nvSpPr>
          <p:cNvPr id="3" name="Content Placeholder 2"/>
          <p:cNvSpPr>
            <a:spLocks noGrp="1"/>
          </p:cNvSpPr>
          <p:nvPr>
            <p:ph idx="1"/>
          </p:nvPr>
        </p:nvSpPr>
        <p:spPr/>
        <p:txBody>
          <a:bodyPr/>
          <a:lstStyle/>
          <a:p>
            <a:pPr marL="0" indent="0">
              <a:buNone/>
            </a:pPr>
            <a:r>
              <a:rPr lang="fr-FR" b="1" dirty="0"/>
              <a:t>Résultats </a:t>
            </a:r>
          </a:p>
          <a:p>
            <a:r>
              <a:rPr lang="fr-FR" dirty="0"/>
              <a:t>En analyse multivariée, l’</a:t>
            </a:r>
            <a:r>
              <a:rPr lang="fr-FR" dirty="0" err="1"/>
              <a:t>ATNtc</a:t>
            </a:r>
            <a:r>
              <a:rPr lang="fr-FR" dirty="0"/>
              <a:t> positif vs. négatif (p=0,0005), N2 vs. N1 (p&lt;0,0001) et 6 vs. 3 mois de traitement (p=0,0002) étaient les seuls facteurs significativement différents</a:t>
            </a:r>
          </a:p>
          <a:p>
            <a:pPr marL="0" indent="0">
              <a:spcBef>
                <a:spcPts val="1200"/>
              </a:spcBef>
              <a:buNone/>
            </a:pPr>
            <a:r>
              <a:rPr lang="fr-FR" b="1" dirty="0"/>
              <a:t>Conclusion</a:t>
            </a:r>
          </a:p>
          <a:p>
            <a:r>
              <a:rPr lang="fr-FR" b="1" dirty="0"/>
              <a:t>Chez ces patients avec cancer du côlon de stade III, l’ADNtc peut être utilisé comme un marqueur pronostique indépendant; les patients qui avaient un ADNtc positif avaient de moins bons résultats avec 3 mois de traitement</a:t>
            </a:r>
          </a:p>
        </p:txBody>
      </p:sp>
      <p:sp>
        <p:nvSpPr>
          <p:cNvPr id="5" name="Text Placeholder 4"/>
          <p:cNvSpPr>
            <a:spLocks noGrp="1"/>
          </p:cNvSpPr>
          <p:nvPr>
            <p:ph type="body" sz="quarter" idx="11"/>
          </p:nvPr>
        </p:nvSpPr>
        <p:spPr/>
        <p:txBody>
          <a:bodyPr/>
          <a:lstStyle/>
          <a:p>
            <a:r>
              <a:rPr lang="fr-FR" dirty="0"/>
              <a:t>Taieb J, et al, Ann </a:t>
            </a:r>
            <a:r>
              <a:rPr lang="fr-FR" dirty="0" err="1"/>
              <a:t>Oncol</a:t>
            </a:r>
            <a:r>
              <a:rPr lang="fr-FR" dirty="0"/>
              <a:t> 2019;30(</a:t>
            </a:r>
            <a:r>
              <a:rPr lang="fr-FR" dirty="0" err="1"/>
              <a:t>suppl</a:t>
            </a:r>
            <a:r>
              <a:rPr lang="fr-FR" dirty="0"/>
              <a:t>):</a:t>
            </a:r>
            <a:r>
              <a:rPr lang="fr-FR" dirty="0" err="1"/>
              <a:t>abstr</a:t>
            </a:r>
            <a:r>
              <a:rPr lang="fr-FR" dirty="0"/>
              <a:t> LBA30_PR</a:t>
            </a:r>
          </a:p>
        </p:txBody>
      </p:sp>
    </p:spTree>
    <p:extLst>
      <p:ext uri="{BB962C8B-B14F-4D97-AF65-F5344CB8AC3E}">
        <p14:creationId xmlns:p14="http://schemas.microsoft.com/office/powerpoint/2010/main" xmlns="" val="175617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LBA31: Bévacizumab plus chimiothérapie versus chimiothérapie seule en traitement de 1</a:t>
            </a:r>
            <a:r>
              <a:rPr lang="fr-FR" baseline="30000" dirty="0" smtClean="0"/>
              <a:t>e</a:t>
            </a:r>
            <a:r>
              <a:rPr lang="fr-FR" dirty="0" smtClean="0"/>
              <a:t> ligne chez les patients avec cancer colorectal muté RAS non </a:t>
            </a:r>
            <a:r>
              <a:rPr lang="fr-FR" dirty="0" err="1" smtClean="0"/>
              <a:t>résécable</a:t>
            </a:r>
            <a:r>
              <a:rPr lang="fr-FR" dirty="0" smtClean="0"/>
              <a:t> et métastases limitées au foie– étude randomisée contrôlée </a:t>
            </a:r>
            <a:r>
              <a:rPr lang="fr-FR" dirty="0" err="1" smtClean="0"/>
              <a:t>monocentrique</a:t>
            </a:r>
            <a:r>
              <a:rPr lang="fr-FR" dirty="0" smtClean="0"/>
              <a:t> – Xu J, et al</a:t>
            </a:r>
            <a:endParaRPr lang="fr-FR" dirty="0"/>
          </a:p>
        </p:txBody>
      </p:sp>
      <p:sp>
        <p:nvSpPr>
          <p:cNvPr id="24" name="Content Placeholder 2"/>
          <p:cNvSpPr>
            <a:spLocks noGrp="1"/>
          </p:cNvSpPr>
          <p:nvPr>
            <p:ph idx="1"/>
          </p:nvPr>
        </p:nvSpPr>
        <p:spPr>
          <a:xfrm>
            <a:off x="365124" y="1254035"/>
            <a:ext cx="8413751" cy="4746172"/>
          </a:xfrm>
        </p:spPr>
        <p:txBody>
          <a:bodyPr/>
          <a:lstStyle/>
          <a:p>
            <a:pPr marL="0" indent="0">
              <a:buNone/>
            </a:pPr>
            <a:r>
              <a:rPr lang="fr-FR" b="1" dirty="0"/>
              <a:t>Objectif</a:t>
            </a:r>
          </a:p>
          <a:p>
            <a:r>
              <a:rPr lang="fr-FR" dirty="0"/>
              <a:t>Etudier l'efficacité et la tolérance du bévacizumab + chimiothérapie en traitement de 1</a:t>
            </a:r>
            <a:r>
              <a:rPr lang="fr-FR" baseline="30000" dirty="0"/>
              <a:t>e</a:t>
            </a:r>
            <a:r>
              <a:rPr lang="fr-FR" dirty="0"/>
              <a:t> ligne chez les patients avec cancer colorectal muté RAS non résécable et métastases limitées au foie</a:t>
            </a:r>
          </a:p>
        </p:txBody>
      </p:sp>
      <p:sp>
        <p:nvSpPr>
          <p:cNvPr id="25" name="Text Placeholder 4"/>
          <p:cNvSpPr>
            <a:spLocks noGrp="1"/>
          </p:cNvSpPr>
          <p:nvPr>
            <p:ph type="body" sz="quarter" idx="11"/>
          </p:nvPr>
        </p:nvSpPr>
        <p:spPr>
          <a:xfrm>
            <a:off x="4648200" y="6096000"/>
            <a:ext cx="4130675" cy="487363"/>
          </a:xfrm>
        </p:spPr>
        <p:txBody>
          <a:bodyPr/>
          <a:lstStyle/>
          <a:p>
            <a:r>
              <a:rPr lang="fr-FR" dirty="0"/>
              <a:t>Xu J, et al, Ann </a:t>
            </a:r>
            <a:r>
              <a:rPr lang="fr-FR" dirty="0" err="1"/>
              <a:t>Oncol</a:t>
            </a:r>
            <a:r>
              <a:rPr lang="fr-FR" dirty="0"/>
              <a:t> 2019;30(</a:t>
            </a:r>
            <a:r>
              <a:rPr lang="fr-FR" dirty="0" err="1"/>
              <a:t>suppl</a:t>
            </a:r>
            <a:r>
              <a:rPr lang="fr-FR" dirty="0"/>
              <a:t>):</a:t>
            </a:r>
            <a:r>
              <a:rPr lang="fr-FR" dirty="0" err="1"/>
              <a:t>abstr</a:t>
            </a:r>
            <a:r>
              <a:rPr lang="fr-FR" dirty="0"/>
              <a:t> LBA31</a:t>
            </a:r>
          </a:p>
        </p:txBody>
      </p:sp>
      <p:sp>
        <p:nvSpPr>
          <p:cNvPr id="26" name="Rectangle 9"/>
          <p:cNvSpPr txBox="1">
            <a:spLocks noChangeArrowheads="1"/>
          </p:cNvSpPr>
          <p:nvPr/>
        </p:nvSpPr>
        <p:spPr bwMode="auto">
          <a:xfrm>
            <a:off x="267689" y="5340588"/>
            <a:ext cx="4130676" cy="619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Taux </a:t>
            </a:r>
            <a:r>
              <a:rPr kumimoji="0" lang="fr-FR" sz="1600" b="0" i="0" u="none" strike="noStrike" kern="1200" cap="none" spc="0" normalizeH="0" baseline="0" dirty="0">
                <a:ln>
                  <a:noFill/>
                </a:ln>
                <a:solidFill>
                  <a:srgbClr val="4D4D4D"/>
                </a:solidFill>
                <a:effectLst/>
                <a:uLnTx/>
                <a:uFillTx/>
                <a:latin typeface="Arial"/>
                <a:ea typeface="+mn-ea"/>
                <a:cs typeface="Arial"/>
              </a:rPr>
              <a:t>de conversion pour les </a:t>
            </a:r>
            <a:r>
              <a:rPr lang="fr-FR" dirty="0">
                <a:latin typeface="Arial"/>
                <a:cs typeface="Arial"/>
              </a:rPr>
              <a:t>métastases hépatiques</a:t>
            </a: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27" name="Content Placeholder 26"/>
          <p:cNvSpPr txBox="1">
            <a:spLocks/>
          </p:cNvSpPr>
          <p:nvPr/>
        </p:nvSpPr>
        <p:spPr>
          <a:xfrm>
            <a:off x="4180878" y="5340588"/>
            <a:ext cx="4495800" cy="65961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TRO</a:t>
            </a:r>
            <a:r>
              <a:rPr kumimoji="0" lang="fr-FR" sz="1600" b="0" i="0" u="none" strike="noStrike" kern="1200" cap="none" spc="0" normalizeH="0" baseline="0" dirty="0">
                <a:ln>
                  <a:noFill/>
                </a:ln>
                <a:solidFill>
                  <a:srgbClr val="4D4D4D"/>
                </a:solidFill>
                <a:effectLst/>
                <a:uLnTx/>
                <a:uFillTx/>
                <a:latin typeface="Arial"/>
                <a:ea typeface="+mn-ea"/>
                <a:cs typeface="Arial"/>
              </a:rPr>
              <a:t>, SSP, SG, tolérance</a:t>
            </a:r>
          </a:p>
        </p:txBody>
      </p:sp>
      <p:sp>
        <p:nvSpPr>
          <p:cNvPr id="28" name="Oval 14"/>
          <p:cNvSpPr>
            <a:spLocks noChangeArrowheads="1"/>
          </p:cNvSpPr>
          <p:nvPr/>
        </p:nvSpPr>
        <p:spPr bwMode="auto">
          <a:xfrm>
            <a:off x="3477638" y="333962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a:ea typeface="SimSun" pitchFamily="2" charset="-122"/>
                <a:cs typeface="Arial"/>
              </a:rPr>
              <a:t>1:1</a:t>
            </a:r>
          </a:p>
        </p:txBody>
      </p:sp>
      <p:cxnSp>
        <p:nvCxnSpPr>
          <p:cNvPr id="29" name="AutoShape 15"/>
          <p:cNvCxnSpPr>
            <a:cxnSpLocks noChangeShapeType="1"/>
            <a:stCxn id="28" idx="0"/>
            <a:endCxn id="33" idx="1"/>
          </p:cNvCxnSpPr>
          <p:nvPr/>
        </p:nvCxnSpPr>
        <p:spPr bwMode="auto">
          <a:xfrm rot="5400000" flipH="1" flipV="1">
            <a:off x="3713707" y="2797442"/>
            <a:ext cx="597915" cy="486457"/>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7776510" y="2477406"/>
            <a:ext cx="900167" cy="52861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t>Prog</a:t>
            </a:r>
          </a:p>
        </p:txBody>
      </p:sp>
      <p:cxnSp>
        <p:nvCxnSpPr>
          <p:cNvPr id="31" name="AutoShape 19"/>
          <p:cNvCxnSpPr>
            <a:cxnSpLocks noChangeShapeType="1"/>
            <a:stCxn id="34" idx="3"/>
            <a:endCxn id="28" idx="2"/>
          </p:cNvCxnSpPr>
          <p:nvPr/>
        </p:nvCxnSpPr>
        <p:spPr bwMode="auto">
          <a:xfrm flipV="1">
            <a:off x="3331937" y="3631727"/>
            <a:ext cx="145701" cy="1"/>
          </a:xfrm>
          <a:prstGeom prst="straightConnector1">
            <a:avLst/>
          </a:prstGeom>
          <a:noFill/>
          <a:ln w="57150">
            <a:solidFill>
              <a:schemeClr val="bg2">
                <a:lumMod val="60000"/>
                <a:lumOff val="40000"/>
              </a:schemeClr>
            </a:solidFill>
            <a:round/>
            <a:headEnd type="none" w="med" len="med"/>
            <a:tailEnd type="none" w="med" len="med"/>
          </a:ln>
        </p:spPr>
      </p:cxnSp>
      <p:cxnSp>
        <p:nvCxnSpPr>
          <p:cNvPr id="32" name="AutoShape 21"/>
          <p:cNvCxnSpPr>
            <a:cxnSpLocks noChangeShapeType="1"/>
            <a:stCxn id="33" idx="3"/>
            <a:endCxn id="30" idx="1"/>
          </p:cNvCxnSpPr>
          <p:nvPr/>
        </p:nvCxnSpPr>
        <p:spPr bwMode="auto">
          <a:xfrm>
            <a:off x="7406625" y="2741712"/>
            <a:ext cx="369885" cy="1"/>
          </a:xfrm>
          <a:prstGeom prst="straightConnector1">
            <a:avLst/>
          </a:prstGeom>
          <a:noFill/>
          <a:ln w="57150">
            <a:solidFill>
              <a:schemeClr val="bg2">
                <a:lumMod val="60000"/>
                <a:lumOff val="40000"/>
              </a:schemeClr>
            </a:solidFill>
            <a:round/>
            <a:headEnd/>
            <a:tailEnd type="triangle" w="med" len="med"/>
          </a:ln>
        </p:spPr>
      </p:cxnSp>
      <p:sp>
        <p:nvSpPr>
          <p:cNvPr id="33" name="AutoShape 8"/>
          <p:cNvSpPr>
            <a:spLocks noChangeArrowheads="1"/>
          </p:cNvSpPr>
          <p:nvPr/>
        </p:nvSpPr>
        <p:spPr bwMode="auto">
          <a:xfrm>
            <a:off x="4255893" y="2312781"/>
            <a:ext cx="3150732" cy="85786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latin typeface="Arial"/>
                <a:ea typeface="SimSun" pitchFamily="2" charset="-122"/>
                <a:cs typeface="Arial"/>
              </a:rPr>
              <a:t>B</a:t>
            </a: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évacizumab + mFOLFOX6</a:t>
            </a:r>
            <a:b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(n=121)</a:t>
            </a:r>
            <a:endPar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34" name="AutoShape 9"/>
          <p:cNvSpPr>
            <a:spLocks noChangeArrowheads="1"/>
          </p:cNvSpPr>
          <p:nvPr/>
        </p:nvSpPr>
        <p:spPr bwMode="auto">
          <a:xfrm>
            <a:off x="364575" y="2540403"/>
            <a:ext cx="2967362"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CCR non résécable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Métastases synchrones limitées au foie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Mutation </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RAS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Non prétraité</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(n=241)</a:t>
            </a:r>
          </a:p>
        </p:txBody>
      </p:sp>
      <p:cxnSp>
        <p:nvCxnSpPr>
          <p:cNvPr id="35" name="AutoShape 16"/>
          <p:cNvCxnSpPr>
            <a:cxnSpLocks noChangeShapeType="1"/>
            <a:stCxn id="28" idx="4"/>
            <a:endCxn id="38" idx="1"/>
          </p:cNvCxnSpPr>
          <p:nvPr/>
        </p:nvCxnSpPr>
        <p:spPr bwMode="auto">
          <a:xfrm rot="16200000" flipH="1">
            <a:off x="3717357" y="3975905"/>
            <a:ext cx="590614" cy="486457"/>
          </a:xfrm>
          <a:prstGeom prst="bentConnector2">
            <a:avLst/>
          </a:prstGeom>
          <a:noFill/>
          <a:ln w="57150">
            <a:solidFill>
              <a:schemeClr val="bg2">
                <a:lumMod val="60000"/>
                <a:lumOff val="40000"/>
              </a:schemeClr>
            </a:solidFill>
            <a:round/>
            <a:headEnd/>
            <a:tailEnd type="triangle" w="med" len="med"/>
          </a:ln>
        </p:spPr>
      </p:cxnSp>
      <p:sp>
        <p:nvSpPr>
          <p:cNvPr id="36" name="AutoShape 12"/>
          <p:cNvSpPr>
            <a:spLocks noChangeArrowheads="1"/>
          </p:cNvSpPr>
          <p:nvPr/>
        </p:nvSpPr>
        <p:spPr bwMode="auto">
          <a:xfrm>
            <a:off x="7776511" y="4250134"/>
            <a:ext cx="900166" cy="52861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a:ln>
                  <a:noFill/>
                </a:ln>
                <a:solidFill>
                  <a:srgbClr val="FFFFFF"/>
                </a:solidFill>
                <a:effectLst/>
                <a:uLnTx/>
                <a:uFillTx/>
                <a:latin typeface="Arial"/>
                <a:ea typeface="SimSun" pitchFamily="2" charset="-122"/>
                <a:cs typeface="Arial"/>
              </a:rPr>
              <a:t>Prog</a:t>
            </a:r>
          </a:p>
        </p:txBody>
      </p:sp>
      <p:cxnSp>
        <p:nvCxnSpPr>
          <p:cNvPr id="37" name="AutoShape 20"/>
          <p:cNvCxnSpPr>
            <a:cxnSpLocks noChangeShapeType="1"/>
            <a:stCxn id="38" idx="3"/>
            <a:endCxn id="36" idx="1"/>
          </p:cNvCxnSpPr>
          <p:nvPr/>
        </p:nvCxnSpPr>
        <p:spPr bwMode="auto">
          <a:xfrm>
            <a:off x="7404767" y="4514441"/>
            <a:ext cx="371744" cy="0"/>
          </a:xfrm>
          <a:prstGeom prst="straightConnector1">
            <a:avLst/>
          </a:prstGeom>
          <a:noFill/>
          <a:ln w="57150">
            <a:solidFill>
              <a:schemeClr val="bg2">
                <a:lumMod val="60000"/>
                <a:lumOff val="40000"/>
              </a:schemeClr>
            </a:solidFill>
            <a:prstDash val="sysDot"/>
            <a:round/>
            <a:headEnd/>
            <a:tailEnd type="triangle" w="med" len="med"/>
          </a:ln>
        </p:spPr>
      </p:cxnSp>
      <p:sp>
        <p:nvSpPr>
          <p:cNvPr id="38" name="AutoShape 12"/>
          <p:cNvSpPr>
            <a:spLocks noChangeArrowheads="1"/>
          </p:cNvSpPr>
          <p:nvPr/>
        </p:nvSpPr>
        <p:spPr bwMode="auto">
          <a:xfrm>
            <a:off x="4255893" y="4087742"/>
            <a:ext cx="3148874" cy="85339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mFOLFOX6</a:t>
            </a:r>
            <a:b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(n=120)</a:t>
            </a:r>
          </a:p>
        </p:txBody>
      </p:sp>
    </p:spTree>
    <p:extLst>
      <p:ext uri="{BB962C8B-B14F-4D97-AF65-F5344CB8AC3E}">
        <p14:creationId xmlns:p14="http://schemas.microsoft.com/office/powerpoint/2010/main" xmlns="" val="16146266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a:t>LBA31: </a:t>
            </a:r>
            <a:r>
              <a:rPr lang="fr-FR" dirty="0"/>
              <a:t>Bévacizumab plus chimiothérapie versus chimiothérapie seule en traitement de 1</a:t>
            </a:r>
            <a:r>
              <a:rPr lang="fr-FR" baseline="30000" dirty="0"/>
              <a:t>e</a:t>
            </a:r>
            <a:r>
              <a:rPr lang="fr-FR" dirty="0"/>
              <a:t> ligne chez les patients avec cancer colorectal muté RAS non résécable et métastases limitées au foie– étude randomisée contrôlée </a:t>
            </a:r>
            <a:r>
              <a:rPr lang="fr-FR" dirty="0" err="1"/>
              <a:t>monocentrique</a:t>
            </a:r>
            <a:r>
              <a:rPr lang="fr-FR" dirty="0"/>
              <a:t> – Xu J,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endParaRPr lang="en-GB" b="1" dirty="0"/>
          </a:p>
        </p:txBody>
      </p:sp>
      <p:sp>
        <p:nvSpPr>
          <p:cNvPr id="5" name="Text Placeholder 4"/>
          <p:cNvSpPr>
            <a:spLocks noGrp="1"/>
          </p:cNvSpPr>
          <p:nvPr>
            <p:ph type="body" sz="quarter" idx="11"/>
          </p:nvPr>
        </p:nvSpPr>
        <p:spPr/>
        <p:txBody>
          <a:bodyPr/>
          <a:lstStyle/>
          <a:p>
            <a:r>
              <a:rPr lang="en-GB" dirty="0"/>
              <a:t>Xu J, et al, Ann Oncol 2019;30(</a:t>
            </a:r>
            <a:r>
              <a:rPr lang="en-GB" dirty="0" err="1"/>
              <a:t>suppl</a:t>
            </a:r>
            <a:r>
              <a:rPr lang="en-GB" dirty="0"/>
              <a:t>):</a:t>
            </a:r>
            <a:r>
              <a:rPr lang="en-GB" dirty="0" err="1"/>
              <a:t>abstr</a:t>
            </a:r>
            <a:r>
              <a:rPr lang="en-GB" dirty="0"/>
              <a:t> LBA31</a:t>
            </a:r>
          </a:p>
        </p:txBody>
      </p:sp>
      <p:graphicFrame>
        <p:nvGraphicFramePr>
          <p:cNvPr id="6" name="Group 88"/>
          <p:cNvGraphicFramePr>
            <a:graphicFrameLocks noGrp="1"/>
          </p:cNvGraphicFramePr>
          <p:nvPr>
            <p:extLst>
              <p:ext uri="{D42A27DB-BD31-4B8C-83A1-F6EECF244321}">
                <p14:modId xmlns:p14="http://schemas.microsoft.com/office/powerpoint/2010/main" xmlns="" val="1408774603"/>
              </p:ext>
            </p:extLst>
          </p:nvPr>
        </p:nvGraphicFramePr>
        <p:xfrm>
          <a:off x="211621" y="1616910"/>
          <a:ext cx="8720759" cy="3352320"/>
        </p:xfrm>
        <a:graphic>
          <a:graphicData uri="http://schemas.openxmlformats.org/drawingml/2006/table">
            <a:tbl>
              <a:tblPr firstRow="1" bandRow="1">
                <a:tableStyleId>{69012ECD-51FC-41F1-AA8D-1B2483CD663E}</a:tableStyleId>
              </a:tblPr>
              <a:tblGrid>
                <a:gridCol w="3595751">
                  <a:extLst>
                    <a:ext uri="{9D8B030D-6E8A-4147-A177-3AD203B41FA5}">
                      <a16:colId xmlns:a16="http://schemas.microsoft.com/office/drawing/2014/main" xmlns="" val="20000"/>
                    </a:ext>
                  </a:extLst>
                </a:gridCol>
                <a:gridCol w="2128538">
                  <a:extLst>
                    <a:ext uri="{9D8B030D-6E8A-4147-A177-3AD203B41FA5}">
                      <a16:colId xmlns:a16="http://schemas.microsoft.com/office/drawing/2014/main" xmlns="" val="20001"/>
                    </a:ext>
                  </a:extLst>
                </a:gridCol>
                <a:gridCol w="2128538">
                  <a:extLst>
                    <a:ext uri="{9D8B030D-6E8A-4147-A177-3AD203B41FA5}">
                      <a16:colId xmlns:a16="http://schemas.microsoft.com/office/drawing/2014/main" xmlns="" val="20002"/>
                    </a:ext>
                  </a:extLst>
                </a:gridCol>
                <a:gridCol w="867932">
                  <a:extLst>
                    <a:ext uri="{9D8B030D-6E8A-4147-A177-3AD203B41FA5}">
                      <a16:colId xmlns:a16="http://schemas.microsoft.com/office/drawing/2014/main" xmlns=""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mn-cs"/>
                        </a:rPr>
                        <a:t>Bévacizumab + mFOLFOX6 (n=121)</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mFOLFOX6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(n=120)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Taux de conversion pour la résection, n (%)</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Résection R0 théorique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28 (23,1)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Résection R0 observée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27 (22,3)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Réponse,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RC</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 (0,8)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65 (53,7)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43 (35,8)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11890450"/>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MS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38 (31,4)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34 (28,3)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2082123978"/>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16 (13,2)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41 (34,2)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82572771"/>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kern="1200" cap="none" normalizeH="0" baseline="0" noProof="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96543069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 (RC + 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66 (54,4)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44 (36,7)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44923085"/>
                  </a:ext>
                </a:extLst>
              </a:tr>
            </a:tbl>
          </a:graphicData>
        </a:graphic>
      </p:graphicFrame>
    </p:spTree>
    <p:extLst>
      <p:ext uri="{BB962C8B-B14F-4D97-AF65-F5344CB8AC3E}">
        <p14:creationId xmlns:p14="http://schemas.microsoft.com/office/powerpoint/2010/main" xmlns="" val="458873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LBA31: Bévacizumab plus chimiothérapie versus chimiothérapie seule en traitement de 1</a:t>
            </a:r>
            <a:r>
              <a:rPr lang="fr-FR" baseline="30000" dirty="0"/>
              <a:t>e</a:t>
            </a:r>
            <a:r>
              <a:rPr lang="fr-FR" dirty="0"/>
              <a:t> ligne chez les patients avec cancer colorectal muté RAS non résécable et métastases limitées au foie– étude randomisée contrôlée </a:t>
            </a:r>
            <a:r>
              <a:rPr lang="fr-FR" dirty="0" err="1"/>
              <a:t>monocentrique</a:t>
            </a:r>
            <a:r>
              <a:rPr lang="fr-FR" dirty="0"/>
              <a:t> – Xu J, et al</a:t>
            </a:r>
          </a:p>
        </p:txBody>
      </p:sp>
      <p:sp>
        <p:nvSpPr>
          <p:cNvPr id="3" name="Content Placeholder 2"/>
          <p:cNvSpPr>
            <a:spLocks noGrp="1"/>
          </p:cNvSpPr>
          <p:nvPr>
            <p:ph idx="1"/>
          </p:nvPr>
        </p:nvSpPr>
        <p:spPr/>
        <p:txBody>
          <a:bodyPr/>
          <a:lstStyle/>
          <a:p>
            <a:pPr marL="0" indent="0">
              <a:buNone/>
            </a:pPr>
            <a:r>
              <a:rPr lang="fr-FR" b="1" dirty="0"/>
              <a:t>Résultats</a:t>
            </a:r>
            <a:endParaRPr lang="fr-FR" dirty="0"/>
          </a:p>
          <a:p>
            <a:pPr marL="0" indent="0">
              <a:buNone/>
            </a:pPr>
            <a:endParaRPr lang="fr-FR" b="1" dirty="0"/>
          </a:p>
        </p:txBody>
      </p:sp>
      <p:sp>
        <p:nvSpPr>
          <p:cNvPr id="5" name="Text Placeholder 4"/>
          <p:cNvSpPr>
            <a:spLocks noGrp="1"/>
          </p:cNvSpPr>
          <p:nvPr>
            <p:ph type="body" sz="quarter" idx="11"/>
          </p:nvPr>
        </p:nvSpPr>
        <p:spPr/>
        <p:txBody>
          <a:bodyPr/>
          <a:lstStyle/>
          <a:p>
            <a:r>
              <a:rPr lang="fr-FR" dirty="0"/>
              <a:t>Xu J, et al, Ann </a:t>
            </a:r>
            <a:r>
              <a:rPr lang="fr-FR" dirty="0" err="1"/>
              <a:t>Oncol</a:t>
            </a:r>
            <a:r>
              <a:rPr lang="fr-FR" dirty="0"/>
              <a:t> 2019;30(</a:t>
            </a:r>
            <a:r>
              <a:rPr lang="fr-FR" dirty="0" err="1"/>
              <a:t>suppl</a:t>
            </a:r>
            <a:r>
              <a:rPr lang="fr-FR" dirty="0"/>
              <a:t>):</a:t>
            </a:r>
            <a:r>
              <a:rPr lang="fr-FR" dirty="0" err="1"/>
              <a:t>abstr</a:t>
            </a:r>
            <a:r>
              <a:rPr lang="fr-FR" dirty="0"/>
              <a:t> LBA31</a:t>
            </a:r>
          </a:p>
        </p:txBody>
      </p:sp>
      <p:graphicFrame>
        <p:nvGraphicFramePr>
          <p:cNvPr id="7" name="Table 6">
            <a:extLst>
              <a:ext uri="{FF2B5EF4-FFF2-40B4-BE49-F238E27FC236}">
                <a16:creationId xmlns:a16="http://schemas.microsoft.com/office/drawing/2014/main" xmlns="" id="{D6409B1C-F884-4FED-91EB-72DBF6F8AB64}"/>
              </a:ext>
            </a:extLst>
          </p:cNvPr>
          <p:cNvGraphicFramePr>
            <a:graphicFrameLocks noGrp="1"/>
          </p:cNvGraphicFramePr>
          <p:nvPr>
            <p:extLst>
              <p:ext uri="{D42A27DB-BD31-4B8C-83A1-F6EECF244321}">
                <p14:modId xmlns:p14="http://schemas.microsoft.com/office/powerpoint/2010/main" xmlns="" val="2856213393"/>
              </p:ext>
            </p:extLst>
          </p:nvPr>
        </p:nvGraphicFramePr>
        <p:xfrm>
          <a:off x="5815541" y="2219918"/>
          <a:ext cx="2894195" cy="951720"/>
        </p:xfrm>
        <a:graphic>
          <a:graphicData uri="http://schemas.openxmlformats.org/drawingml/2006/table">
            <a:tbl>
              <a:tblPr firstRow="1" bandRow="1">
                <a:tableStyleId>{5C22544A-7EE6-4342-B048-85BDC9FD1C3A}</a:tableStyleId>
              </a:tblPr>
              <a:tblGrid>
                <a:gridCol w="1008245">
                  <a:extLst>
                    <a:ext uri="{9D8B030D-6E8A-4147-A177-3AD203B41FA5}">
                      <a16:colId xmlns:a16="http://schemas.microsoft.com/office/drawing/2014/main" xmlns="" val="1076993877"/>
                    </a:ext>
                  </a:extLst>
                </a:gridCol>
                <a:gridCol w="800100">
                  <a:extLst>
                    <a:ext uri="{9D8B030D-6E8A-4147-A177-3AD203B41FA5}">
                      <a16:colId xmlns:a16="http://schemas.microsoft.com/office/drawing/2014/main" xmlns="" val="2443055333"/>
                    </a:ext>
                  </a:extLst>
                </a:gridCol>
                <a:gridCol w="1085850">
                  <a:extLst>
                    <a:ext uri="{9D8B030D-6E8A-4147-A177-3AD203B41FA5}">
                      <a16:colId xmlns:a16="http://schemas.microsoft.com/office/drawing/2014/main" xmlns="" val="2583699335"/>
                    </a:ext>
                  </a:extLst>
                </a:gridCol>
              </a:tblGrid>
              <a:tr h="0">
                <a:tc>
                  <a:txBody>
                    <a:bodyPr/>
                    <a:lstStyle/>
                    <a:p>
                      <a:endParaRPr lang="fr-FR" sz="1000" noProof="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rgbClr val="B60D27"/>
                          </a:solidFill>
                        </a:rPr>
                        <a:t>Bev + 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rgbClr val="B0C0D8"/>
                          </a:solidFill>
                        </a:rPr>
                        <a:t>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28189232"/>
                  </a:ext>
                </a:extLst>
              </a:tr>
              <a:tr h="0">
                <a:tc>
                  <a:txBody>
                    <a:bodyPr/>
                    <a:lstStyle/>
                    <a:p>
                      <a:r>
                        <a:rPr lang="fr-FR" sz="1000" noProof="0">
                          <a:solidFill>
                            <a:srgbClr val="4D4D4D"/>
                          </a:solidFill>
                        </a:rPr>
                        <a:t>N, évènements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rgbClr val="4D4D4D"/>
                          </a:solidFill>
                        </a:rPr>
                        <a:t>74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rgbClr val="4D4D4D"/>
                          </a:solidFill>
                        </a:rPr>
                        <a:t>88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2429556"/>
                  </a:ext>
                </a:extLst>
              </a:tr>
              <a:tr h="0">
                <a:tc>
                  <a:txBody>
                    <a:bodyPr/>
                    <a:lstStyle/>
                    <a:p>
                      <a:r>
                        <a:rPr lang="fr-FR" sz="1000" noProof="0">
                          <a:solidFill>
                            <a:srgbClr val="4D4D4D"/>
                          </a:solidFill>
                        </a:rPr>
                        <a:t>Médiane, mois</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rgbClr val="4D4D4D"/>
                          </a:solidFill>
                        </a:rPr>
                        <a:t>25,7</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rgbClr val="4D4D4D"/>
                          </a:solidFill>
                        </a:rPr>
                        <a:t>20,5</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79160739"/>
                  </a:ext>
                </a:extLst>
              </a:tr>
              <a:tr h="259080">
                <a:tc>
                  <a:txBody>
                    <a:bodyPr/>
                    <a:lstStyle/>
                    <a:p>
                      <a:r>
                        <a:rPr lang="fr-FR" sz="1000" noProof="0">
                          <a:solidFill>
                            <a:srgbClr val="4D4D4D"/>
                          </a:solidFill>
                        </a:rPr>
                        <a:t>IC95%</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dirty="0">
                          <a:solidFill>
                            <a:srgbClr val="4D4D4D"/>
                          </a:solidFill>
                        </a:rPr>
                        <a:t>20,0 - 31,4</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dirty="0">
                          <a:solidFill>
                            <a:srgbClr val="4D4D4D"/>
                          </a:solidFill>
                        </a:rPr>
                        <a:t>17,1 - 23,9</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7049606"/>
                  </a:ext>
                </a:extLst>
              </a:tr>
            </a:tbl>
          </a:graphicData>
        </a:graphic>
      </p:graphicFrame>
      <p:sp>
        <p:nvSpPr>
          <p:cNvPr id="8" name="TextBox 7">
            <a:extLst>
              <a:ext uri="{FF2B5EF4-FFF2-40B4-BE49-F238E27FC236}">
                <a16:creationId xmlns:a16="http://schemas.microsoft.com/office/drawing/2014/main" xmlns="" id="{20B21DED-986F-422E-AECA-03EB05C70FEC}"/>
              </a:ext>
            </a:extLst>
          </p:cNvPr>
          <p:cNvSpPr txBox="1"/>
          <p:nvPr/>
        </p:nvSpPr>
        <p:spPr>
          <a:xfrm>
            <a:off x="4858943" y="2805224"/>
            <a:ext cx="32758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100</a:t>
            </a:r>
          </a:p>
        </p:txBody>
      </p:sp>
      <p:sp>
        <p:nvSpPr>
          <p:cNvPr id="9" name="TextBox 8">
            <a:extLst>
              <a:ext uri="{FF2B5EF4-FFF2-40B4-BE49-F238E27FC236}">
                <a16:creationId xmlns:a16="http://schemas.microsoft.com/office/drawing/2014/main" xmlns="" id="{7F5AF7EF-1320-44D5-AFCB-F2F3DD1DC734}"/>
              </a:ext>
            </a:extLst>
          </p:cNvPr>
          <p:cNvSpPr txBox="1"/>
          <p:nvPr/>
        </p:nvSpPr>
        <p:spPr>
          <a:xfrm>
            <a:off x="4943902" y="3152215"/>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80</a:t>
            </a:r>
          </a:p>
        </p:txBody>
      </p:sp>
      <p:sp>
        <p:nvSpPr>
          <p:cNvPr id="10" name="TextBox 9">
            <a:extLst>
              <a:ext uri="{FF2B5EF4-FFF2-40B4-BE49-F238E27FC236}">
                <a16:creationId xmlns:a16="http://schemas.microsoft.com/office/drawing/2014/main" xmlns="" id="{54727011-A383-4C69-AE35-171236F0FF28}"/>
              </a:ext>
            </a:extLst>
          </p:cNvPr>
          <p:cNvSpPr txBox="1"/>
          <p:nvPr/>
        </p:nvSpPr>
        <p:spPr>
          <a:xfrm>
            <a:off x="4943902" y="3479010"/>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60</a:t>
            </a:r>
          </a:p>
        </p:txBody>
      </p:sp>
      <p:sp>
        <p:nvSpPr>
          <p:cNvPr id="11" name="TextBox 10">
            <a:extLst>
              <a:ext uri="{FF2B5EF4-FFF2-40B4-BE49-F238E27FC236}">
                <a16:creationId xmlns:a16="http://schemas.microsoft.com/office/drawing/2014/main" xmlns="" id="{1C84D9C9-0697-41A4-8F43-DD33793BC63C}"/>
              </a:ext>
            </a:extLst>
          </p:cNvPr>
          <p:cNvSpPr txBox="1"/>
          <p:nvPr/>
        </p:nvSpPr>
        <p:spPr>
          <a:xfrm>
            <a:off x="4943902" y="3829249"/>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40</a:t>
            </a:r>
          </a:p>
        </p:txBody>
      </p:sp>
      <p:sp>
        <p:nvSpPr>
          <p:cNvPr id="12" name="TextBox 11">
            <a:extLst>
              <a:ext uri="{FF2B5EF4-FFF2-40B4-BE49-F238E27FC236}">
                <a16:creationId xmlns:a16="http://schemas.microsoft.com/office/drawing/2014/main" xmlns="" id="{B833180B-83B7-4D9E-84FD-ED12F1C6DAAB}"/>
              </a:ext>
            </a:extLst>
          </p:cNvPr>
          <p:cNvSpPr txBox="1"/>
          <p:nvPr/>
        </p:nvSpPr>
        <p:spPr>
          <a:xfrm>
            <a:off x="4943902" y="4164439"/>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20</a:t>
            </a:r>
          </a:p>
        </p:txBody>
      </p:sp>
      <p:grpSp>
        <p:nvGrpSpPr>
          <p:cNvPr id="13" name="Group 12">
            <a:extLst>
              <a:ext uri="{FF2B5EF4-FFF2-40B4-BE49-F238E27FC236}">
                <a16:creationId xmlns:a16="http://schemas.microsoft.com/office/drawing/2014/main" xmlns="" id="{41041B17-1B6B-44A9-97D1-308B09CE92E6}"/>
              </a:ext>
            </a:extLst>
          </p:cNvPr>
          <p:cNvGrpSpPr/>
          <p:nvPr/>
        </p:nvGrpSpPr>
        <p:grpSpPr>
          <a:xfrm>
            <a:off x="5028859" y="2935832"/>
            <a:ext cx="2938687" cy="1834730"/>
            <a:chOff x="5028859" y="2599916"/>
            <a:chExt cx="2938687" cy="1834730"/>
          </a:xfrm>
        </p:grpSpPr>
        <p:sp>
          <p:nvSpPr>
            <p:cNvPr id="14" name="Freeform 21">
              <a:extLst>
                <a:ext uri="{FF2B5EF4-FFF2-40B4-BE49-F238E27FC236}">
                  <a16:creationId xmlns:a16="http://schemas.microsoft.com/office/drawing/2014/main" xmlns="" id="{2D143301-2CB0-4992-93CE-7A1682821DB8}"/>
                </a:ext>
              </a:extLst>
            </p:cNvPr>
            <p:cNvSpPr>
              <a:spLocks/>
            </p:cNvSpPr>
            <p:nvPr/>
          </p:nvSpPr>
          <p:spPr bwMode="auto">
            <a:xfrm>
              <a:off x="5241664" y="2599916"/>
              <a:ext cx="2725760" cy="17696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5" name="Line 6">
              <a:extLst>
                <a:ext uri="{FF2B5EF4-FFF2-40B4-BE49-F238E27FC236}">
                  <a16:creationId xmlns:a16="http://schemas.microsoft.com/office/drawing/2014/main" xmlns="" id="{7944AC04-7940-4F4F-8A77-6ED966DA3059}"/>
                </a:ext>
              </a:extLst>
            </p:cNvPr>
            <p:cNvSpPr>
              <a:spLocks noChangeShapeType="1"/>
            </p:cNvSpPr>
            <p:nvPr/>
          </p:nvSpPr>
          <p:spPr bwMode="auto">
            <a:xfrm>
              <a:off x="5192199" y="2599916"/>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6" name="Line 7">
              <a:extLst>
                <a:ext uri="{FF2B5EF4-FFF2-40B4-BE49-F238E27FC236}">
                  <a16:creationId xmlns:a16="http://schemas.microsoft.com/office/drawing/2014/main" xmlns="" id="{4BE63C78-0725-4DD4-AC17-84D6DDC81550}"/>
                </a:ext>
              </a:extLst>
            </p:cNvPr>
            <p:cNvSpPr>
              <a:spLocks noChangeShapeType="1"/>
            </p:cNvSpPr>
            <p:nvPr/>
          </p:nvSpPr>
          <p:spPr bwMode="auto">
            <a:xfrm>
              <a:off x="5192199" y="2945565"/>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7" name="Line 8">
              <a:extLst>
                <a:ext uri="{FF2B5EF4-FFF2-40B4-BE49-F238E27FC236}">
                  <a16:creationId xmlns:a16="http://schemas.microsoft.com/office/drawing/2014/main" xmlns="" id="{662D2729-D5BB-4191-90F1-08B71880E5D9}"/>
                </a:ext>
              </a:extLst>
            </p:cNvPr>
            <p:cNvSpPr>
              <a:spLocks noChangeShapeType="1"/>
            </p:cNvSpPr>
            <p:nvPr/>
          </p:nvSpPr>
          <p:spPr bwMode="auto">
            <a:xfrm>
              <a:off x="5192199" y="3272519"/>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8" name="Line 9">
              <a:extLst>
                <a:ext uri="{FF2B5EF4-FFF2-40B4-BE49-F238E27FC236}">
                  <a16:creationId xmlns:a16="http://schemas.microsoft.com/office/drawing/2014/main" xmlns="" id="{48BD561F-B0BC-4FE2-9576-ACAC6A3CAFC0}"/>
                </a:ext>
              </a:extLst>
            </p:cNvPr>
            <p:cNvSpPr>
              <a:spLocks noChangeShapeType="1"/>
            </p:cNvSpPr>
            <p:nvPr/>
          </p:nvSpPr>
          <p:spPr bwMode="auto">
            <a:xfrm>
              <a:off x="5192199" y="3620330"/>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9" name="Line 10">
              <a:extLst>
                <a:ext uri="{FF2B5EF4-FFF2-40B4-BE49-F238E27FC236}">
                  <a16:creationId xmlns:a16="http://schemas.microsoft.com/office/drawing/2014/main" xmlns="" id="{08ED39F7-1774-445B-A2C4-A2F5B828A44C}"/>
                </a:ext>
              </a:extLst>
            </p:cNvPr>
            <p:cNvSpPr>
              <a:spLocks noChangeShapeType="1"/>
            </p:cNvSpPr>
            <p:nvPr/>
          </p:nvSpPr>
          <p:spPr bwMode="auto">
            <a:xfrm>
              <a:off x="5192199" y="3958266"/>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0" name="Line 11">
              <a:extLst>
                <a:ext uri="{FF2B5EF4-FFF2-40B4-BE49-F238E27FC236}">
                  <a16:creationId xmlns:a16="http://schemas.microsoft.com/office/drawing/2014/main" xmlns="" id="{0D015EAA-182A-4717-98FC-AC47C9FB5D61}"/>
                </a:ext>
              </a:extLst>
            </p:cNvPr>
            <p:cNvSpPr>
              <a:spLocks noChangeShapeType="1"/>
            </p:cNvSpPr>
            <p:nvPr/>
          </p:nvSpPr>
          <p:spPr bwMode="auto">
            <a:xfrm>
              <a:off x="5192199" y="4307182"/>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1" name="TextBox 20">
              <a:extLst>
                <a:ext uri="{FF2B5EF4-FFF2-40B4-BE49-F238E27FC236}">
                  <a16:creationId xmlns:a16="http://schemas.microsoft.com/office/drawing/2014/main" xmlns="" id="{911D6E7D-6202-478C-8559-E4BA2B655AD6}"/>
                </a:ext>
              </a:extLst>
            </p:cNvPr>
            <p:cNvSpPr txBox="1"/>
            <p:nvPr/>
          </p:nvSpPr>
          <p:spPr>
            <a:xfrm>
              <a:off x="5028859" y="4177277"/>
              <a:ext cx="15766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sp>
          <p:nvSpPr>
            <p:cNvPr id="22" name="Line 21">
              <a:extLst>
                <a:ext uri="{FF2B5EF4-FFF2-40B4-BE49-F238E27FC236}">
                  <a16:creationId xmlns:a16="http://schemas.microsoft.com/office/drawing/2014/main" xmlns="" id="{408EC7EB-6C09-45A1-81E6-634592758EB7}"/>
                </a:ext>
              </a:extLst>
            </p:cNvPr>
            <p:cNvSpPr>
              <a:spLocks noChangeShapeType="1"/>
            </p:cNvSpPr>
            <p:nvPr/>
          </p:nvSpPr>
          <p:spPr bwMode="auto">
            <a:xfrm>
              <a:off x="5242282" y="4369788"/>
              <a:ext cx="0" cy="4998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23" name="Line 21">
              <a:extLst>
                <a:ext uri="{FF2B5EF4-FFF2-40B4-BE49-F238E27FC236}">
                  <a16:creationId xmlns:a16="http://schemas.microsoft.com/office/drawing/2014/main" xmlns="" id="{6085241D-886D-4233-82B2-A65038A6D921}"/>
                </a:ext>
              </a:extLst>
            </p:cNvPr>
            <p:cNvSpPr>
              <a:spLocks noChangeShapeType="1"/>
            </p:cNvSpPr>
            <p:nvPr/>
          </p:nvSpPr>
          <p:spPr bwMode="auto">
            <a:xfrm>
              <a:off x="5740050"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24" name="Line 21">
              <a:extLst>
                <a:ext uri="{FF2B5EF4-FFF2-40B4-BE49-F238E27FC236}">
                  <a16:creationId xmlns:a16="http://schemas.microsoft.com/office/drawing/2014/main" xmlns="" id="{6F772FD3-FA1A-4316-8077-B3D8B0532B99}"/>
                </a:ext>
              </a:extLst>
            </p:cNvPr>
            <p:cNvSpPr>
              <a:spLocks noChangeShapeType="1"/>
            </p:cNvSpPr>
            <p:nvPr/>
          </p:nvSpPr>
          <p:spPr bwMode="auto">
            <a:xfrm>
              <a:off x="6199277"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25" name="Line 21">
              <a:extLst>
                <a:ext uri="{FF2B5EF4-FFF2-40B4-BE49-F238E27FC236}">
                  <a16:creationId xmlns:a16="http://schemas.microsoft.com/office/drawing/2014/main" xmlns="" id="{F9F98EEB-46F0-42AA-8ED7-40AEA5FC2466}"/>
                </a:ext>
              </a:extLst>
            </p:cNvPr>
            <p:cNvSpPr>
              <a:spLocks noChangeShapeType="1"/>
            </p:cNvSpPr>
            <p:nvPr/>
          </p:nvSpPr>
          <p:spPr bwMode="auto">
            <a:xfrm>
              <a:off x="6648232"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26" name="Line 21">
              <a:extLst>
                <a:ext uri="{FF2B5EF4-FFF2-40B4-BE49-F238E27FC236}">
                  <a16:creationId xmlns:a16="http://schemas.microsoft.com/office/drawing/2014/main" xmlns="" id="{A7E6385F-FC35-443E-A2A0-FB37D91EF5DA}"/>
                </a:ext>
              </a:extLst>
            </p:cNvPr>
            <p:cNvSpPr>
              <a:spLocks noChangeShapeType="1"/>
            </p:cNvSpPr>
            <p:nvPr/>
          </p:nvSpPr>
          <p:spPr bwMode="auto">
            <a:xfrm>
              <a:off x="7094826"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27" name="Line 21">
              <a:extLst>
                <a:ext uri="{FF2B5EF4-FFF2-40B4-BE49-F238E27FC236}">
                  <a16:creationId xmlns:a16="http://schemas.microsoft.com/office/drawing/2014/main" xmlns="" id="{95B16171-2F02-42BF-94EC-0C624D8F1262}"/>
                </a:ext>
              </a:extLst>
            </p:cNvPr>
            <p:cNvSpPr>
              <a:spLocks noChangeShapeType="1"/>
            </p:cNvSpPr>
            <p:nvPr/>
          </p:nvSpPr>
          <p:spPr bwMode="auto">
            <a:xfrm>
              <a:off x="7967546"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28" name="Line 21">
              <a:extLst>
                <a:ext uri="{FF2B5EF4-FFF2-40B4-BE49-F238E27FC236}">
                  <a16:creationId xmlns:a16="http://schemas.microsoft.com/office/drawing/2014/main" xmlns="" id="{D3C56E9E-5A02-46AC-82D6-3504A0E349DA}"/>
                </a:ext>
              </a:extLst>
            </p:cNvPr>
            <p:cNvSpPr>
              <a:spLocks noChangeShapeType="1"/>
            </p:cNvSpPr>
            <p:nvPr/>
          </p:nvSpPr>
          <p:spPr bwMode="auto">
            <a:xfrm>
              <a:off x="7538844" y="4378234"/>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grpSp>
      <p:grpSp>
        <p:nvGrpSpPr>
          <p:cNvPr id="29" name="Group 28">
            <a:extLst>
              <a:ext uri="{FF2B5EF4-FFF2-40B4-BE49-F238E27FC236}">
                <a16:creationId xmlns:a16="http://schemas.microsoft.com/office/drawing/2014/main" xmlns="" id="{5497F6D9-B02A-4075-BBC1-4A7978003501}"/>
              </a:ext>
            </a:extLst>
          </p:cNvPr>
          <p:cNvGrpSpPr/>
          <p:nvPr/>
        </p:nvGrpSpPr>
        <p:grpSpPr>
          <a:xfrm>
            <a:off x="5166740" y="4738376"/>
            <a:ext cx="2922118" cy="257369"/>
            <a:chOff x="5166740" y="4402460"/>
            <a:chExt cx="2922118" cy="257369"/>
          </a:xfrm>
        </p:grpSpPr>
        <p:sp>
          <p:nvSpPr>
            <p:cNvPr id="30" name="TextBox 29">
              <a:extLst>
                <a:ext uri="{FF2B5EF4-FFF2-40B4-BE49-F238E27FC236}">
                  <a16:creationId xmlns:a16="http://schemas.microsoft.com/office/drawing/2014/main" xmlns="" id="{860F2767-05A8-41CB-BA8D-1C3A62F4EB36}"/>
                </a:ext>
              </a:extLst>
            </p:cNvPr>
            <p:cNvSpPr txBox="1"/>
            <p:nvPr/>
          </p:nvSpPr>
          <p:spPr>
            <a:xfrm>
              <a:off x="5615399"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12</a:t>
              </a:r>
            </a:p>
          </p:txBody>
        </p:sp>
        <p:sp>
          <p:nvSpPr>
            <p:cNvPr id="31" name="TextBox 30">
              <a:extLst>
                <a:ext uri="{FF2B5EF4-FFF2-40B4-BE49-F238E27FC236}">
                  <a16:creationId xmlns:a16="http://schemas.microsoft.com/office/drawing/2014/main" xmlns="" id="{E5D01D6F-4206-4592-A9C4-2B57D96794D7}"/>
                </a:ext>
              </a:extLst>
            </p:cNvPr>
            <p:cNvSpPr txBox="1"/>
            <p:nvPr/>
          </p:nvSpPr>
          <p:spPr>
            <a:xfrm>
              <a:off x="6077966"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24</a:t>
              </a:r>
            </a:p>
          </p:txBody>
        </p:sp>
        <p:sp>
          <p:nvSpPr>
            <p:cNvPr id="32" name="TextBox 31">
              <a:extLst>
                <a:ext uri="{FF2B5EF4-FFF2-40B4-BE49-F238E27FC236}">
                  <a16:creationId xmlns:a16="http://schemas.microsoft.com/office/drawing/2014/main" xmlns="" id="{C6C31C94-C665-479E-939D-9379C01E2732}"/>
                </a:ext>
              </a:extLst>
            </p:cNvPr>
            <p:cNvSpPr txBox="1"/>
            <p:nvPr/>
          </p:nvSpPr>
          <p:spPr>
            <a:xfrm>
              <a:off x="6526922"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36</a:t>
              </a:r>
            </a:p>
          </p:txBody>
        </p:sp>
        <p:sp>
          <p:nvSpPr>
            <p:cNvPr id="33" name="TextBox 32">
              <a:extLst>
                <a:ext uri="{FF2B5EF4-FFF2-40B4-BE49-F238E27FC236}">
                  <a16:creationId xmlns:a16="http://schemas.microsoft.com/office/drawing/2014/main" xmlns="" id="{8830FF44-5E7B-49F8-8208-83548C24889B}"/>
                </a:ext>
              </a:extLst>
            </p:cNvPr>
            <p:cNvSpPr txBox="1"/>
            <p:nvPr/>
          </p:nvSpPr>
          <p:spPr>
            <a:xfrm>
              <a:off x="6973515"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48</a:t>
              </a:r>
            </a:p>
          </p:txBody>
        </p:sp>
        <p:sp>
          <p:nvSpPr>
            <p:cNvPr id="34" name="TextBox 33">
              <a:extLst>
                <a:ext uri="{FF2B5EF4-FFF2-40B4-BE49-F238E27FC236}">
                  <a16:creationId xmlns:a16="http://schemas.microsoft.com/office/drawing/2014/main" xmlns="" id="{419E126F-3777-404E-871B-0585D9A57051}"/>
                </a:ext>
              </a:extLst>
            </p:cNvPr>
            <p:cNvSpPr txBox="1"/>
            <p:nvPr/>
          </p:nvSpPr>
          <p:spPr>
            <a:xfrm>
              <a:off x="7846237"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72</a:t>
              </a:r>
            </a:p>
          </p:txBody>
        </p:sp>
        <p:sp>
          <p:nvSpPr>
            <p:cNvPr id="35" name="TextBox 34">
              <a:extLst>
                <a:ext uri="{FF2B5EF4-FFF2-40B4-BE49-F238E27FC236}">
                  <a16:creationId xmlns:a16="http://schemas.microsoft.com/office/drawing/2014/main" xmlns="" id="{4ABEEDC7-362D-4911-944C-712A6D5D510E}"/>
                </a:ext>
              </a:extLst>
            </p:cNvPr>
            <p:cNvSpPr txBox="1"/>
            <p:nvPr/>
          </p:nvSpPr>
          <p:spPr>
            <a:xfrm>
              <a:off x="5166740" y="4402460"/>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sp>
          <p:nvSpPr>
            <p:cNvPr id="36" name="TextBox 35">
              <a:extLst>
                <a:ext uri="{FF2B5EF4-FFF2-40B4-BE49-F238E27FC236}">
                  <a16:creationId xmlns:a16="http://schemas.microsoft.com/office/drawing/2014/main" xmlns="" id="{66F43B3E-674C-4AA4-BEAF-7D33FEF0D29E}"/>
                </a:ext>
              </a:extLst>
            </p:cNvPr>
            <p:cNvSpPr txBox="1"/>
            <p:nvPr/>
          </p:nvSpPr>
          <p:spPr>
            <a:xfrm>
              <a:off x="7417534"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60</a:t>
              </a:r>
            </a:p>
          </p:txBody>
        </p:sp>
      </p:grpSp>
      <p:sp>
        <p:nvSpPr>
          <p:cNvPr id="37" name="TextBox 36">
            <a:extLst>
              <a:ext uri="{FF2B5EF4-FFF2-40B4-BE49-F238E27FC236}">
                <a16:creationId xmlns:a16="http://schemas.microsoft.com/office/drawing/2014/main" xmlns="" id="{C37DF775-53A4-422E-BD38-71AE9D1B2F11}"/>
              </a:ext>
            </a:extLst>
          </p:cNvPr>
          <p:cNvSpPr txBox="1"/>
          <p:nvPr/>
        </p:nvSpPr>
        <p:spPr>
          <a:xfrm>
            <a:off x="6400229" y="3204310"/>
            <a:ext cx="1835759" cy="400110"/>
          </a:xfrm>
          <a:prstGeom prst="rect">
            <a:avLst/>
          </a:prstGeom>
          <a:noFill/>
        </p:spPr>
        <p:txBody>
          <a:bodyPr wrap="none" rtlCol="0">
            <a:spAutoFit/>
          </a:bodyPr>
          <a:lstStyle/>
          <a:p>
            <a:r>
              <a:rPr lang="fr-FR" sz="1000" dirty="0">
                <a:solidFill>
                  <a:srgbClr val="4D4D4D"/>
                </a:solidFill>
              </a:rPr>
              <a:t>HR 0,71 (IC95% 0,52 - 0,97)</a:t>
            </a:r>
          </a:p>
          <a:p>
            <a:r>
              <a:rPr lang="fr-FR" sz="1000" dirty="0">
                <a:solidFill>
                  <a:srgbClr val="4D4D4D"/>
                </a:solidFill>
              </a:rPr>
              <a:t>p=0,031</a:t>
            </a:r>
          </a:p>
        </p:txBody>
      </p:sp>
      <p:sp>
        <p:nvSpPr>
          <p:cNvPr id="38" name="TextBox 37">
            <a:extLst>
              <a:ext uri="{FF2B5EF4-FFF2-40B4-BE49-F238E27FC236}">
                <a16:creationId xmlns:a16="http://schemas.microsoft.com/office/drawing/2014/main" xmlns="" id="{7360B123-E421-428F-BE3A-B3127E50F5DE}"/>
              </a:ext>
            </a:extLst>
          </p:cNvPr>
          <p:cNvSpPr txBox="1"/>
          <p:nvPr/>
        </p:nvSpPr>
        <p:spPr>
          <a:xfrm>
            <a:off x="7431330" y="4041007"/>
            <a:ext cx="721672" cy="400110"/>
          </a:xfrm>
          <a:prstGeom prst="rect">
            <a:avLst/>
          </a:prstGeom>
          <a:noFill/>
        </p:spPr>
        <p:txBody>
          <a:bodyPr wrap="none" rtlCol="0">
            <a:spAutoFit/>
          </a:bodyPr>
          <a:lstStyle/>
          <a:p>
            <a:r>
              <a:rPr lang="fr-FR" sz="1000" dirty="0" err="1"/>
              <a:t>Bev</a:t>
            </a:r>
            <a:r>
              <a:rPr lang="fr-FR" sz="1000" dirty="0"/>
              <a:t> + CT</a:t>
            </a:r>
          </a:p>
          <a:p>
            <a:r>
              <a:rPr lang="fr-FR" sz="1000" dirty="0"/>
              <a:t>CT</a:t>
            </a:r>
          </a:p>
        </p:txBody>
      </p:sp>
      <p:cxnSp>
        <p:nvCxnSpPr>
          <p:cNvPr id="39" name="Straight Connector 38">
            <a:extLst>
              <a:ext uri="{FF2B5EF4-FFF2-40B4-BE49-F238E27FC236}">
                <a16:creationId xmlns:a16="http://schemas.microsoft.com/office/drawing/2014/main" xmlns="" id="{1D6545C2-3390-4B0C-B17A-51067B4FBB87}"/>
              </a:ext>
            </a:extLst>
          </p:cNvPr>
          <p:cNvCxnSpPr/>
          <p:nvPr/>
        </p:nvCxnSpPr>
        <p:spPr>
          <a:xfrm>
            <a:off x="7173657" y="4164439"/>
            <a:ext cx="252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956F0939-184A-4E7A-81CA-D61DF23CDA30}"/>
              </a:ext>
            </a:extLst>
          </p:cNvPr>
          <p:cNvCxnSpPr/>
          <p:nvPr/>
        </p:nvCxnSpPr>
        <p:spPr>
          <a:xfrm>
            <a:off x="7173657" y="4316838"/>
            <a:ext cx="252000" cy="0"/>
          </a:xfrm>
          <a:prstGeom prst="line">
            <a:avLst/>
          </a:prstGeom>
          <a:ln w="15875">
            <a:solidFill>
              <a:srgbClr val="B0C0D8"/>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8C2C6E01-6D1E-46AD-B3CF-872CAC7C8387}"/>
              </a:ext>
            </a:extLst>
          </p:cNvPr>
          <p:cNvSpPr txBox="1"/>
          <p:nvPr/>
        </p:nvSpPr>
        <p:spPr>
          <a:xfrm rot="16200000">
            <a:off x="4505893" y="3660283"/>
            <a:ext cx="630301" cy="276999"/>
          </a:xfrm>
          <a:prstGeom prst="rect">
            <a:avLst/>
          </a:prstGeom>
          <a:noFill/>
        </p:spPr>
        <p:txBody>
          <a:bodyPr wrap="none" rtlCol="0">
            <a:spAutoFit/>
          </a:bodyPr>
          <a:lstStyle/>
          <a:p>
            <a:r>
              <a:rPr lang="fr-FR" sz="1200" dirty="0">
                <a:solidFill>
                  <a:srgbClr val="4D4D4D"/>
                </a:solidFill>
              </a:rPr>
              <a:t>SG, %</a:t>
            </a:r>
          </a:p>
        </p:txBody>
      </p:sp>
      <p:sp>
        <p:nvSpPr>
          <p:cNvPr id="42" name="TextBox 41">
            <a:extLst>
              <a:ext uri="{FF2B5EF4-FFF2-40B4-BE49-F238E27FC236}">
                <a16:creationId xmlns:a16="http://schemas.microsoft.com/office/drawing/2014/main" xmlns="" id="{DBA8D9FD-881B-442E-8B24-F41400F07638}"/>
              </a:ext>
            </a:extLst>
          </p:cNvPr>
          <p:cNvSpPr txBox="1"/>
          <p:nvPr/>
        </p:nvSpPr>
        <p:spPr>
          <a:xfrm>
            <a:off x="6399749" y="4902961"/>
            <a:ext cx="508474" cy="276999"/>
          </a:xfrm>
          <a:prstGeom prst="rect">
            <a:avLst/>
          </a:prstGeom>
          <a:noFill/>
        </p:spPr>
        <p:txBody>
          <a:bodyPr wrap="none" rtlCol="0">
            <a:spAutoFit/>
          </a:bodyPr>
          <a:lstStyle/>
          <a:p>
            <a:pPr algn="ctr"/>
            <a:r>
              <a:rPr lang="fr-FR" sz="1200" dirty="0">
                <a:solidFill>
                  <a:srgbClr val="4D4D4D"/>
                </a:solidFill>
              </a:rPr>
              <a:t>Mois</a:t>
            </a:r>
          </a:p>
        </p:txBody>
      </p:sp>
      <p:grpSp>
        <p:nvGrpSpPr>
          <p:cNvPr id="43" name="Group 42">
            <a:extLst>
              <a:ext uri="{FF2B5EF4-FFF2-40B4-BE49-F238E27FC236}">
                <a16:creationId xmlns:a16="http://schemas.microsoft.com/office/drawing/2014/main" xmlns="" id="{7502D74F-64B9-4C47-9C32-649C80AF35C7}"/>
              </a:ext>
            </a:extLst>
          </p:cNvPr>
          <p:cNvGrpSpPr/>
          <p:nvPr/>
        </p:nvGrpSpPr>
        <p:grpSpPr>
          <a:xfrm>
            <a:off x="5249854" y="2937960"/>
            <a:ext cx="2664000" cy="1548000"/>
            <a:chOff x="2886985" y="3645129"/>
            <a:chExt cx="4122972" cy="2451792"/>
          </a:xfrm>
        </p:grpSpPr>
        <p:sp>
          <p:nvSpPr>
            <p:cNvPr id="44" name="Freeform: Shape 343">
              <a:extLst>
                <a:ext uri="{FF2B5EF4-FFF2-40B4-BE49-F238E27FC236}">
                  <a16:creationId xmlns:a16="http://schemas.microsoft.com/office/drawing/2014/main" xmlns="" id="{7E6E544F-8255-411E-AF1A-0F9FB19BFAF8}"/>
                </a:ext>
              </a:extLst>
            </p:cNvPr>
            <p:cNvSpPr/>
            <p:nvPr/>
          </p:nvSpPr>
          <p:spPr>
            <a:xfrm>
              <a:off x="2886985" y="3645129"/>
              <a:ext cx="4105275" cy="2447925"/>
            </a:xfrm>
            <a:custGeom>
              <a:avLst/>
              <a:gdLst>
                <a:gd name="connsiteX0" fmla="*/ 4113448 w 4105275"/>
                <a:gd name="connsiteY0" fmla="*/ 2457117 h 2447925"/>
                <a:gd name="connsiteX1" fmla="*/ 2539298 w 4105275"/>
                <a:gd name="connsiteY1" fmla="*/ 2457117 h 2447925"/>
                <a:gd name="connsiteX2" fmla="*/ 2539298 w 4105275"/>
                <a:gd name="connsiteY2" fmla="*/ 2389680 h 2447925"/>
                <a:gd name="connsiteX3" fmla="*/ 2366496 w 4105275"/>
                <a:gd name="connsiteY3" fmla="*/ 2389680 h 2447925"/>
                <a:gd name="connsiteX4" fmla="*/ 2366496 w 4105275"/>
                <a:gd name="connsiteY4" fmla="*/ 2330672 h 2447925"/>
                <a:gd name="connsiteX5" fmla="*/ 2290639 w 4105275"/>
                <a:gd name="connsiteY5" fmla="*/ 2330672 h 2447925"/>
                <a:gd name="connsiteX6" fmla="*/ 2290639 w 4105275"/>
                <a:gd name="connsiteY6" fmla="*/ 2214772 h 2447925"/>
                <a:gd name="connsiteX7" fmla="*/ 2117836 w 4105275"/>
                <a:gd name="connsiteY7" fmla="*/ 2214772 h 2447925"/>
                <a:gd name="connsiteX8" fmla="*/ 2117836 w 4105275"/>
                <a:gd name="connsiteY8" fmla="*/ 2176844 h 2447925"/>
                <a:gd name="connsiteX9" fmla="*/ 2065153 w 4105275"/>
                <a:gd name="connsiteY9" fmla="*/ 2176844 h 2447925"/>
                <a:gd name="connsiteX10" fmla="*/ 2065153 w 4105275"/>
                <a:gd name="connsiteY10" fmla="*/ 2113626 h 2447925"/>
                <a:gd name="connsiteX11" fmla="*/ 2004041 w 4105275"/>
                <a:gd name="connsiteY11" fmla="*/ 2113626 h 2447925"/>
                <a:gd name="connsiteX12" fmla="*/ 2004041 w 4105275"/>
                <a:gd name="connsiteY12" fmla="*/ 2075688 h 2447925"/>
                <a:gd name="connsiteX13" fmla="*/ 1905000 w 4105275"/>
                <a:gd name="connsiteY13" fmla="*/ 2075688 h 2447925"/>
                <a:gd name="connsiteX14" fmla="*/ 1905000 w 4105275"/>
                <a:gd name="connsiteY14" fmla="*/ 2035654 h 2447925"/>
                <a:gd name="connsiteX15" fmla="*/ 1877606 w 4105275"/>
                <a:gd name="connsiteY15" fmla="*/ 2035654 h 2447925"/>
                <a:gd name="connsiteX16" fmla="*/ 1877606 w 4105275"/>
                <a:gd name="connsiteY16" fmla="*/ 2004041 h 2447925"/>
                <a:gd name="connsiteX17" fmla="*/ 1751171 w 4105275"/>
                <a:gd name="connsiteY17" fmla="*/ 2004041 h 2447925"/>
                <a:gd name="connsiteX18" fmla="*/ 1751171 w 4105275"/>
                <a:gd name="connsiteY18" fmla="*/ 1972437 h 2447925"/>
                <a:gd name="connsiteX19" fmla="*/ 1702699 w 4105275"/>
                <a:gd name="connsiteY19" fmla="*/ 1972437 h 2447925"/>
                <a:gd name="connsiteX20" fmla="*/ 1702699 w 4105275"/>
                <a:gd name="connsiteY20" fmla="*/ 1938718 h 2447925"/>
                <a:gd name="connsiteX21" fmla="*/ 1650016 w 4105275"/>
                <a:gd name="connsiteY21" fmla="*/ 1938718 h 2447925"/>
                <a:gd name="connsiteX22" fmla="*/ 1650016 w 4105275"/>
                <a:gd name="connsiteY22" fmla="*/ 1900790 h 2447925"/>
                <a:gd name="connsiteX23" fmla="*/ 1618412 w 4105275"/>
                <a:gd name="connsiteY23" fmla="*/ 1900790 h 2447925"/>
                <a:gd name="connsiteX24" fmla="*/ 1618412 w 4105275"/>
                <a:gd name="connsiteY24" fmla="*/ 1867072 h 2447925"/>
                <a:gd name="connsiteX25" fmla="*/ 1582579 w 4105275"/>
                <a:gd name="connsiteY25" fmla="*/ 1867072 h 2447925"/>
                <a:gd name="connsiteX26" fmla="*/ 1582579 w 4105275"/>
                <a:gd name="connsiteY26" fmla="*/ 1837563 h 2447925"/>
                <a:gd name="connsiteX27" fmla="*/ 1557299 w 4105275"/>
                <a:gd name="connsiteY27" fmla="*/ 1837563 h 2447925"/>
                <a:gd name="connsiteX28" fmla="*/ 1557299 w 4105275"/>
                <a:gd name="connsiteY28" fmla="*/ 1810169 h 2447925"/>
                <a:gd name="connsiteX29" fmla="*/ 1487758 w 4105275"/>
                <a:gd name="connsiteY29" fmla="*/ 1810169 h 2447925"/>
                <a:gd name="connsiteX30" fmla="*/ 1487758 w 4105275"/>
                <a:gd name="connsiteY30" fmla="*/ 1765916 h 2447925"/>
                <a:gd name="connsiteX31" fmla="*/ 1456144 w 4105275"/>
                <a:gd name="connsiteY31" fmla="*/ 1765916 h 2447925"/>
                <a:gd name="connsiteX32" fmla="*/ 1456144 w 4105275"/>
                <a:gd name="connsiteY32" fmla="*/ 1719558 h 2447925"/>
                <a:gd name="connsiteX33" fmla="*/ 1422425 w 4105275"/>
                <a:gd name="connsiteY33" fmla="*/ 1719558 h 2447925"/>
                <a:gd name="connsiteX34" fmla="*/ 1422425 w 4105275"/>
                <a:gd name="connsiteY34" fmla="*/ 1664770 h 2447925"/>
                <a:gd name="connsiteX35" fmla="*/ 1390822 w 4105275"/>
                <a:gd name="connsiteY35" fmla="*/ 1664770 h 2447925"/>
                <a:gd name="connsiteX36" fmla="*/ 1390822 w 4105275"/>
                <a:gd name="connsiteY36" fmla="*/ 1628947 h 2447925"/>
                <a:gd name="connsiteX37" fmla="*/ 1342349 w 4105275"/>
                <a:gd name="connsiteY37" fmla="*/ 1628947 h 2447925"/>
                <a:gd name="connsiteX38" fmla="*/ 1342349 w 4105275"/>
                <a:gd name="connsiteY38" fmla="*/ 1574159 h 2447925"/>
                <a:gd name="connsiteX39" fmla="*/ 1304420 w 4105275"/>
                <a:gd name="connsiteY39" fmla="*/ 1574159 h 2447925"/>
                <a:gd name="connsiteX40" fmla="*/ 1304420 w 4105275"/>
                <a:gd name="connsiteY40" fmla="*/ 1540440 h 2447925"/>
                <a:gd name="connsiteX41" fmla="*/ 1268597 w 4105275"/>
                <a:gd name="connsiteY41" fmla="*/ 1540440 h 2447925"/>
                <a:gd name="connsiteX42" fmla="*/ 1268597 w 4105275"/>
                <a:gd name="connsiteY42" fmla="*/ 1462468 h 2447925"/>
                <a:gd name="connsiteX43" fmla="*/ 1224343 w 4105275"/>
                <a:gd name="connsiteY43" fmla="*/ 1462468 h 2447925"/>
                <a:gd name="connsiteX44" fmla="*/ 1224343 w 4105275"/>
                <a:gd name="connsiteY44" fmla="*/ 1411891 h 2447925"/>
                <a:gd name="connsiteX45" fmla="*/ 1169556 w 4105275"/>
                <a:gd name="connsiteY45" fmla="*/ 1411891 h 2447925"/>
                <a:gd name="connsiteX46" fmla="*/ 1169556 w 4105275"/>
                <a:gd name="connsiteY46" fmla="*/ 1331814 h 2447925"/>
                <a:gd name="connsiteX47" fmla="*/ 1129513 w 4105275"/>
                <a:gd name="connsiteY47" fmla="*/ 1331814 h 2447925"/>
                <a:gd name="connsiteX48" fmla="*/ 1129513 w 4105275"/>
                <a:gd name="connsiteY48" fmla="*/ 1295991 h 2447925"/>
                <a:gd name="connsiteX49" fmla="*/ 1106329 w 4105275"/>
                <a:gd name="connsiteY49" fmla="*/ 1295991 h 2447925"/>
                <a:gd name="connsiteX50" fmla="*/ 1106329 w 4105275"/>
                <a:gd name="connsiteY50" fmla="*/ 1268597 h 2447925"/>
                <a:gd name="connsiteX51" fmla="*/ 1074725 w 4105275"/>
                <a:gd name="connsiteY51" fmla="*/ 1268597 h 2447925"/>
                <a:gd name="connsiteX52" fmla="*/ 1074725 w 4105275"/>
                <a:gd name="connsiteY52" fmla="*/ 1218019 h 2447925"/>
                <a:gd name="connsiteX53" fmla="*/ 1028367 w 4105275"/>
                <a:gd name="connsiteY53" fmla="*/ 1218019 h 2447925"/>
                <a:gd name="connsiteX54" fmla="*/ 1028367 w 4105275"/>
                <a:gd name="connsiteY54" fmla="*/ 1163231 h 2447925"/>
                <a:gd name="connsiteX55" fmla="*/ 988324 w 4105275"/>
                <a:gd name="connsiteY55" fmla="*/ 1163231 h 2447925"/>
                <a:gd name="connsiteX56" fmla="*/ 988324 w 4105275"/>
                <a:gd name="connsiteY56" fmla="*/ 1072620 h 2447925"/>
                <a:gd name="connsiteX57" fmla="*/ 933535 w 4105275"/>
                <a:gd name="connsiteY57" fmla="*/ 1072620 h 2447925"/>
                <a:gd name="connsiteX58" fmla="*/ 933535 w 4105275"/>
                <a:gd name="connsiteY58" fmla="*/ 971464 h 2447925"/>
                <a:gd name="connsiteX59" fmla="*/ 891389 w 4105275"/>
                <a:gd name="connsiteY59" fmla="*/ 971464 h 2447925"/>
                <a:gd name="connsiteX60" fmla="*/ 891389 w 4105275"/>
                <a:gd name="connsiteY60" fmla="*/ 889281 h 2447925"/>
                <a:gd name="connsiteX61" fmla="*/ 870315 w 4105275"/>
                <a:gd name="connsiteY61" fmla="*/ 889281 h 2447925"/>
                <a:gd name="connsiteX62" fmla="*/ 870315 w 4105275"/>
                <a:gd name="connsiteY62" fmla="*/ 832384 h 2447925"/>
                <a:gd name="connsiteX63" fmla="*/ 826062 w 4105275"/>
                <a:gd name="connsiteY63" fmla="*/ 832384 h 2447925"/>
                <a:gd name="connsiteX64" fmla="*/ 826062 w 4105275"/>
                <a:gd name="connsiteY64" fmla="*/ 813418 h 2447925"/>
                <a:gd name="connsiteX65" fmla="*/ 731233 w 4105275"/>
                <a:gd name="connsiteY65" fmla="*/ 813418 h 2447925"/>
                <a:gd name="connsiteX66" fmla="*/ 731233 w 4105275"/>
                <a:gd name="connsiteY66" fmla="*/ 708053 h 2447925"/>
                <a:gd name="connsiteX67" fmla="*/ 708053 w 4105275"/>
                <a:gd name="connsiteY67" fmla="*/ 708053 h 2447925"/>
                <a:gd name="connsiteX68" fmla="*/ 708053 w 4105275"/>
                <a:gd name="connsiteY68" fmla="*/ 663800 h 2447925"/>
                <a:gd name="connsiteX69" fmla="*/ 670122 w 4105275"/>
                <a:gd name="connsiteY69" fmla="*/ 663800 h 2447925"/>
                <a:gd name="connsiteX70" fmla="*/ 670122 w 4105275"/>
                <a:gd name="connsiteY70" fmla="*/ 600581 h 2447925"/>
                <a:gd name="connsiteX71" fmla="*/ 636405 w 4105275"/>
                <a:gd name="connsiteY71" fmla="*/ 600581 h 2447925"/>
                <a:gd name="connsiteX72" fmla="*/ 636405 w 4105275"/>
                <a:gd name="connsiteY72" fmla="*/ 552113 h 2447925"/>
                <a:gd name="connsiteX73" fmla="*/ 621654 w 4105275"/>
                <a:gd name="connsiteY73" fmla="*/ 552113 h 2447925"/>
                <a:gd name="connsiteX74" fmla="*/ 621654 w 4105275"/>
                <a:gd name="connsiteY74" fmla="*/ 375100 h 2447925"/>
                <a:gd name="connsiteX75" fmla="*/ 566864 w 4105275"/>
                <a:gd name="connsiteY75" fmla="*/ 375100 h 2447925"/>
                <a:gd name="connsiteX76" fmla="*/ 566864 w 4105275"/>
                <a:gd name="connsiteY76" fmla="*/ 345597 h 2447925"/>
                <a:gd name="connsiteX77" fmla="*/ 509967 w 4105275"/>
                <a:gd name="connsiteY77" fmla="*/ 345597 h 2447925"/>
                <a:gd name="connsiteX78" fmla="*/ 509967 w 4105275"/>
                <a:gd name="connsiteY78" fmla="*/ 280271 h 2447925"/>
                <a:gd name="connsiteX79" fmla="*/ 446748 w 4105275"/>
                <a:gd name="connsiteY79" fmla="*/ 280271 h 2447925"/>
                <a:gd name="connsiteX80" fmla="*/ 446748 w 4105275"/>
                <a:gd name="connsiteY80" fmla="*/ 185442 h 2447925"/>
                <a:gd name="connsiteX81" fmla="*/ 377207 w 4105275"/>
                <a:gd name="connsiteY81" fmla="*/ 185442 h 2447925"/>
                <a:gd name="connsiteX82" fmla="*/ 377207 w 4105275"/>
                <a:gd name="connsiteY82" fmla="*/ 90614 h 2447925"/>
                <a:gd name="connsiteX83" fmla="*/ 330846 w 4105275"/>
                <a:gd name="connsiteY83" fmla="*/ 90614 h 2447925"/>
                <a:gd name="connsiteX84" fmla="*/ 330846 w 4105275"/>
                <a:gd name="connsiteY84" fmla="*/ 40039 h 2447925"/>
                <a:gd name="connsiteX85" fmla="*/ 158047 w 4105275"/>
                <a:gd name="connsiteY85" fmla="*/ 40039 h 2447925"/>
                <a:gd name="connsiteX86" fmla="*/ 158047 w 4105275"/>
                <a:gd name="connsiteY86" fmla="*/ 0 h 2447925"/>
                <a:gd name="connsiteX87" fmla="*/ 0 w 4105275"/>
                <a:gd name="connsiteY87" fmla="*/ 0 h 2447925"/>
                <a:gd name="connsiteX88" fmla="*/ 0 w 4105275"/>
                <a:gd name="connsiteY88" fmla="*/ 0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105275" h="2447925">
                  <a:moveTo>
                    <a:pt x="4113448" y="2457117"/>
                  </a:moveTo>
                  <a:lnTo>
                    <a:pt x="2539298" y="2457117"/>
                  </a:lnTo>
                  <a:lnTo>
                    <a:pt x="2539298" y="2389680"/>
                  </a:lnTo>
                  <a:lnTo>
                    <a:pt x="2366496" y="2389680"/>
                  </a:lnTo>
                  <a:lnTo>
                    <a:pt x="2366496" y="2330672"/>
                  </a:lnTo>
                  <a:lnTo>
                    <a:pt x="2290639" y="2330672"/>
                  </a:lnTo>
                  <a:lnTo>
                    <a:pt x="2290639" y="2214772"/>
                  </a:lnTo>
                  <a:lnTo>
                    <a:pt x="2117836" y="2214772"/>
                  </a:lnTo>
                  <a:lnTo>
                    <a:pt x="2117836" y="2176844"/>
                  </a:lnTo>
                  <a:lnTo>
                    <a:pt x="2065153" y="2176844"/>
                  </a:lnTo>
                  <a:lnTo>
                    <a:pt x="2065153" y="2113626"/>
                  </a:lnTo>
                  <a:lnTo>
                    <a:pt x="2004041" y="2113626"/>
                  </a:lnTo>
                  <a:lnTo>
                    <a:pt x="2004041" y="2075688"/>
                  </a:lnTo>
                  <a:lnTo>
                    <a:pt x="1905000" y="2075688"/>
                  </a:lnTo>
                  <a:lnTo>
                    <a:pt x="1905000" y="2035654"/>
                  </a:lnTo>
                  <a:lnTo>
                    <a:pt x="1877606" y="2035654"/>
                  </a:lnTo>
                  <a:lnTo>
                    <a:pt x="1877606" y="2004041"/>
                  </a:lnTo>
                  <a:lnTo>
                    <a:pt x="1751171" y="2004041"/>
                  </a:lnTo>
                  <a:lnTo>
                    <a:pt x="1751171" y="1972437"/>
                  </a:lnTo>
                  <a:lnTo>
                    <a:pt x="1702699" y="1972437"/>
                  </a:lnTo>
                  <a:lnTo>
                    <a:pt x="1702699" y="1938718"/>
                  </a:lnTo>
                  <a:lnTo>
                    <a:pt x="1650016" y="1938718"/>
                  </a:lnTo>
                  <a:lnTo>
                    <a:pt x="1650016" y="1900790"/>
                  </a:lnTo>
                  <a:lnTo>
                    <a:pt x="1618412" y="1900790"/>
                  </a:lnTo>
                  <a:lnTo>
                    <a:pt x="1618412" y="1867072"/>
                  </a:lnTo>
                  <a:lnTo>
                    <a:pt x="1582579" y="1867072"/>
                  </a:lnTo>
                  <a:lnTo>
                    <a:pt x="1582579" y="1837563"/>
                  </a:lnTo>
                  <a:lnTo>
                    <a:pt x="1557299" y="1837563"/>
                  </a:lnTo>
                  <a:lnTo>
                    <a:pt x="1557299" y="1810169"/>
                  </a:lnTo>
                  <a:lnTo>
                    <a:pt x="1487758" y="1810169"/>
                  </a:lnTo>
                  <a:lnTo>
                    <a:pt x="1487758" y="1765916"/>
                  </a:lnTo>
                  <a:lnTo>
                    <a:pt x="1456144" y="1765916"/>
                  </a:lnTo>
                  <a:lnTo>
                    <a:pt x="1456144" y="1719558"/>
                  </a:lnTo>
                  <a:lnTo>
                    <a:pt x="1422425" y="1719558"/>
                  </a:lnTo>
                  <a:lnTo>
                    <a:pt x="1422425" y="1664770"/>
                  </a:lnTo>
                  <a:lnTo>
                    <a:pt x="1390822" y="1664770"/>
                  </a:lnTo>
                  <a:lnTo>
                    <a:pt x="1390822" y="1628947"/>
                  </a:lnTo>
                  <a:lnTo>
                    <a:pt x="1342349" y="1628947"/>
                  </a:lnTo>
                  <a:lnTo>
                    <a:pt x="1342349" y="1574159"/>
                  </a:lnTo>
                  <a:lnTo>
                    <a:pt x="1304420" y="1574159"/>
                  </a:lnTo>
                  <a:lnTo>
                    <a:pt x="1304420" y="1540440"/>
                  </a:lnTo>
                  <a:lnTo>
                    <a:pt x="1268597" y="1540440"/>
                  </a:lnTo>
                  <a:lnTo>
                    <a:pt x="1268597" y="1462468"/>
                  </a:lnTo>
                  <a:lnTo>
                    <a:pt x="1224343" y="1462468"/>
                  </a:lnTo>
                  <a:lnTo>
                    <a:pt x="1224343" y="1411891"/>
                  </a:lnTo>
                  <a:lnTo>
                    <a:pt x="1169556" y="1411891"/>
                  </a:lnTo>
                  <a:lnTo>
                    <a:pt x="1169556" y="1331814"/>
                  </a:lnTo>
                  <a:lnTo>
                    <a:pt x="1129513" y="1331814"/>
                  </a:lnTo>
                  <a:lnTo>
                    <a:pt x="1129513" y="1295991"/>
                  </a:lnTo>
                  <a:lnTo>
                    <a:pt x="1106329" y="1295991"/>
                  </a:lnTo>
                  <a:lnTo>
                    <a:pt x="1106329" y="1268597"/>
                  </a:lnTo>
                  <a:lnTo>
                    <a:pt x="1074725" y="1268597"/>
                  </a:lnTo>
                  <a:lnTo>
                    <a:pt x="1074725" y="1218019"/>
                  </a:lnTo>
                  <a:lnTo>
                    <a:pt x="1028367" y="1218019"/>
                  </a:lnTo>
                  <a:lnTo>
                    <a:pt x="1028367" y="1163231"/>
                  </a:lnTo>
                  <a:lnTo>
                    <a:pt x="988324" y="1163231"/>
                  </a:lnTo>
                  <a:lnTo>
                    <a:pt x="988324" y="1072620"/>
                  </a:lnTo>
                  <a:lnTo>
                    <a:pt x="933535" y="1072620"/>
                  </a:lnTo>
                  <a:lnTo>
                    <a:pt x="933535" y="971464"/>
                  </a:lnTo>
                  <a:lnTo>
                    <a:pt x="891389" y="971464"/>
                  </a:lnTo>
                  <a:lnTo>
                    <a:pt x="891389" y="889281"/>
                  </a:lnTo>
                  <a:lnTo>
                    <a:pt x="870315" y="889281"/>
                  </a:lnTo>
                  <a:lnTo>
                    <a:pt x="870315" y="832384"/>
                  </a:lnTo>
                  <a:lnTo>
                    <a:pt x="826062" y="832384"/>
                  </a:lnTo>
                  <a:lnTo>
                    <a:pt x="826062" y="813418"/>
                  </a:lnTo>
                  <a:lnTo>
                    <a:pt x="731233" y="813418"/>
                  </a:lnTo>
                  <a:lnTo>
                    <a:pt x="731233" y="708053"/>
                  </a:lnTo>
                  <a:lnTo>
                    <a:pt x="708053" y="708053"/>
                  </a:lnTo>
                  <a:lnTo>
                    <a:pt x="708053" y="663800"/>
                  </a:lnTo>
                  <a:lnTo>
                    <a:pt x="670122" y="663800"/>
                  </a:lnTo>
                  <a:lnTo>
                    <a:pt x="670122" y="600581"/>
                  </a:lnTo>
                  <a:lnTo>
                    <a:pt x="636405" y="600581"/>
                  </a:lnTo>
                  <a:lnTo>
                    <a:pt x="636405" y="552113"/>
                  </a:lnTo>
                  <a:lnTo>
                    <a:pt x="621654" y="552113"/>
                  </a:lnTo>
                  <a:lnTo>
                    <a:pt x="621654" y="375100"/>
                  </a:lnTo>
                  <a:lnTo>
                    <a:pt x="566864" y="375100"/>
                  </a:lnTo>
                  <a:lnTo>
                    <a:pt x="566864" y="345597"/>
                  </a:lnTo>
                  <a:lnTo>
                    <a:pt x="509967" y="345597"/>
                  </a:lnTo>
                  <a:lnTo>
                    <a:pt x="509967" y="280271"/>
                  </a:lnTo>
                  <a:lnTo>
                    <a:pt x="446748" y="280271"/>
                  </a:lnTo>
                  <a:lnTo>
                    <a:pt x="446748" y="185442"/>
                  </a:lnTo>
                  <a:lnTo>
                    <a:pt x="377207" y="185442"/>
                  </a:lnTo>
                  <a:lnTo>
                    <a:pt x="377207" y="90614"/>
                  </a:lnTo>
                  <a:lnTo>
                    <a:pt x="330846" y="90614"/>
                  </a:lnTo>
                  <a:lnTo>
                    <a:pt x="330846" y="40039"/>
                  </a:lnTo>
                  <a:lnTo>
                    <a:pt x="158047" y="40039"/>
                  </a:lnTo>
                  <a:lnTo>
                    <a:pt x="158047" y="0"/>
                  </a:lnTo>
                  <a:lnTo>
                    <a:pt x="0" y="0"/>
                  </a:lnTo>
                  <a:lnTo>
                    <a:pt x="0" y="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5" name="Freeform: Shape 344">
              <a:extLst>
                <a:ext uri="{FF2B5EF4-FFF2-40B4-BE49-F238E27FC236}">
                  <a16:creationId xmlns:a16="http://schemas.microsoft.com/office/drawing/2014/main" xmlns="" id="{91ADCEBD-839C-43BE-ADDE-8D5FED280492}"/>
                </a:ext>
              </a:extLst>
            </p:cNvPr>
            <p:cNvSpPr/>
            <p:nvPr/>
          </p:nvSpPr>
          <p:spPr>
            <a:xfrm>
              <a:off x="700043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6" name="Freeform: Shape 345">
              <a:extLst>
                <a:ext uri="{FF2B5EF4-FFF2-40B4-BE49-F238E27FC236}">
                  <a16:creationId xmlns:a16="http://schemas.microsoft.com/office/drawing/2014/main" xmlns="" id="{F5E011CE-3853-4521-8694-39CA9F7C2578}"/>
                </a:ext>
              </a:extLst>
            </p:cNvPr>
            <p:cNvSpPr/>
            <p:nvPr/>
          </p:nvSpPr>
          <p:spPr>
            <a:xfrm>
              <a:off x="608603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7" name="Freeform: Shape 346">
              <a:extLst>
                <a:ext uri="{FF2B5EF4-FFF2-40B4-BE49-F238E27FC236}">
                  <a16:creationId xmlns:a16="http://schemas.microsoft.com/office/drawing/2014/main" xmlns="" id="{713B1105-CBAC-43C0-A26B-B2371DBEBF3E}"/>
                </a:ext>
              </a:extLst>
            </p:cNvPr>
            <p:cNvSpPr/>
            <p:nvPr/>
          </p:nvSpPr>
          <p:spPr>
            <a:xfrm>
              <a:off x="576218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8" name="Freeform: Shape 347">
              <a:extLst>
                <a:ext uri="{FF2B5EF4-FFF2-40B4-BE49-F238E27FC236}">
                  <a16:creationId xmlns:a16="http://schemas.microsoft.com/office/drawing/2014/main" xmlns="" id="{52448B8B-84B5-415D-BA3D-2FD62770E744}"/>
                </a:ext>
              </a:extLst>
            </p:cNvPr>
            <p:cNvSpPr/>
            <p:nvPr/>
          </p:nvSpPr>
          <p:spPr>
            <a:xfrm>
              <a:off x="547643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nvGrpSpPr>
          <p:cNvPr id="49" name="Group 48">
            <a:extLst>
              <a:ext uri="{FF2B5EF4-FFF2-40B4-BE49-F238E27FC236}">
                <a16:creationId xmlns:a16="http://schemas.microsoft.com/office/drawing/2014/main" xmlns="" id="{886E920C-558C-4C97-863E-FD6550700241}"/>
              </a:ext>
            </a:extLst>
          </p:cNvPr>
          <p:cNvGrpSpPr/>
          <p:nvPr/>
        </p:nvGrpSpPr>
        <p:grpSpPr>
          <a:xfrm>
            <a:off x="5249853" y="2937960"/>
            <a:ext cx="2664000" cy="1598400"/>
            <a:chOff x="8474374" y="3068449"/>
            <a:chExt cx="4176712" cy="2497693"/>
          </a:xfrm>
        </p:grpSpPr>
        <p:sp>
          <p:nvSpPr>
            <p:cNvPr id="50" name="Freeform: Shape 352">
              <a:extLst>
                <a:ext uri="{FF2B5EF4-FFF2-40B4-BE49-F238E27FC236}">
                  <a16:creationId xmlns:a16="http://schemas.microsoft.com/office/drawing/2014/main" xmlns="" id="{4E6139C1-D211-476B-BB76-440597DDFE0B}"/>
                </a:ext>
              </a:extLst>
            </p:cNvPr>
            <p:cNvSpPr/>
            <p:nvPr/>
          </p:nvSpPr>
          <p:spPr>
            <a:xfrm>
              <a:off x="8474374" y="3068449"/>
              <a:ext cx="4162425" cy="2495550"/>
            </a:xfrm>
            <a:custGeom>
              <a:avLst/>
              <a:gdLst>
                <a:gd name="connsiteX0" fmla="*/ 4167188 w 4162425"/>
                <a:gd name="connsiteY0" fmla="*/ 2503018 h 2495550"/>
                <a:gd name="connsiteX1" fmla="*/ 3165977 w 4162425"/>
                <a:gd name="connsiteY1" fmla="*/ 2503018 h 2495550"/>
                <a:gd name="connsiteX2" fmla="*/ 3165977 w 4162425"/>
                <a:gd name="connsiteY2" fmla="*/ 2419131 h 2495550"/>
                <a:gd name="connsiteX3" fmla="*/ 3025274 w 4162425"/>
                <a:gd name="connsiteY3" fmla="*/ 2419131 h 2495550"/>
                <a:gd name="connsiteX4" fmla="*/ 3025274 w 4162425"/>
                <a:gd name="connsiteY4" fmla="*/ 2370430 h 2495550"/>
                <a:gd name="connsiteX5" fmla="*/ 2779024 w 4162425"/>
                <a:gd name="connsiteY5" fmla="*/ 2370430 h 2495550"/>
                <a:gd name="connsiteX6" fmla="*/ 2779024 w 4162425"/>
                <a:gd name="connsiteY6" fmla="*/ 2310898 h 2495550"/>
                <a:gd name="connsiteX7" fmla="*/ 2402900 w 4162425"/>
                <a:gd name="connsiteY7" fmla="*/ 2310898 h 2495550"/>
                <a:gd name="connsiteX8" fmla="*/ 2402900 w 4162425"/>
                <a:gd name="connsiteY8" fmla="*/ 2194541 h 2495550"/>
                <a:gd name="connsiteX9" fmla="*/ 2240537 w 4162425"/>
                <a:gd name="connsiteY9" fmla="*/ 2194541 h 2495550"/>
                <a:gd name="connsiteX10" fmla="*/ 2240537 w 4162425"/>
                <a:gd name="connsiteY10" fmla="*/ 2129600 h 2495550"/>
                <a:gd name="connsiteX11" fmla="*/ 2210772 w 4162425"/>
                <a:gd name="connsiteY11" fmla="*/ 2129600 h 2495550"/>
                <a:gd name="connsiteX12" fmla="*/ 2210772 w 4162425"/>
                <a:gd name="connsiteY12" fmla="*/ 2040303 h 2495550"/>
                <a:gd name="connsiteX13" fmla="*/ 2075478 w 4162425"/>
                <a:gd name="connsiteY13" fmla="*/ 2040303 h 2495550"/>
                <a:gd name="connsiteX14" fmla="*/ 2075478 w 4162425"/>
                <a:gd name="connsiteY14" fmla="*/ 1988887 h 2495550"/>
                <a:gd name="connsiteX15" fmla="*/ 2034883 w 4162425"/>
                <a:gd name="connsiteY15" fmla="*/ 1988887 h 2495550"/>
                <a:gd name="connsiteX16" fmla="*/ 2034883 w 4162425"/>
                <a:gd name="connsiteY16" fmla="*/ 1929356 h 2495550"/>
                <a:gd name="connsiteX17" fmla="*/ 1978057 w 4162425"/>
                <a:gd name="connsiteY17" fmla="*/ 1929356 h 2495550"/>
                <a:gd name="connsiteX18" fmla="*/ 1978057 w 4162425"/>
                <a:gd name="connsiteY18" fmla="*/ 1886055 h 2495550"/>
                <a:gd name="connsiteX19" fmla="*/ 1951006 w 4162425"/>
                <a:gd name="connsiteY19" fmla="*/ 1886055 h 2495550"/>
                <a:gd name="connsiteX20" fmla="*/ 1951006 w 4162425"/>
                <a:gd name="connsiteY20" fmla="*/ 1840059 h 2495550"/>
                <a:gd name="connsiteX21" fmla="*/ 1888760 w 4162425"/>
                <a:gd name="connsiteY21" fmla="*/ 1840059 h 2495550"/>
                <a:gd name="connsiteX22" fmla="*/ 1888760 w 4162425"/>
                <a:gd name="connsiteY22" fmla="*/ 1742646 h 2495550"/>
                <a:gd name="connsiteX23" fmla="*/ 1848174 w 4162425"/>
                <a:gd name="connsiteY23" fmla="*/ 1742646 h 2495550"/>
                <a:gd name="connsiteX24" fmla="*/ 1848174 w 4162425"/>
                <a:gd name="connsiteY24" fmla="*/ 1691231 h 2495550"/>
                <a:gd name="connsiteX25" fmla="*/ 1780527 w 4162425"/>
                <a:gd name="connsiteY25" fmla="*/ 1691231 h 2495550"/>
                <a:gd name="connsiteX26" fmla="*/ 1780527 w 4162425"/>
                <a:gd name="connsiteY26" fmla="*/ 1577578 h 2495550"/>
                <a:gd name="connsiteX27" fmla="*/ 1737227 w 4162425"/>
                <a:gd name="connsiteY27" fmla="*/ 1577578 h 2495550"/>
                <a:gd name="connsiteX28" fmla="*/ 1737227 w 4162425"/>
                <a:gd name="connsiteY28" fmla="*/ 1523457 h 2495550"/>
                <a:gd name="connsiteX29" fmla="*/ 1626289 w 4162425"/>
                <a:gd name="connsiteY29" fmla="*/ 1523457 h 2495550"/>
                <a:gd name="connsiteX30" fmla="*/ 1626289 w 4162425"/>
                <a:gd name="connsiteY30" fmla="*/ 1482871 h 2495550"/>
                <a:gd name="connsiteX31" fmla="*/ 1536992 w 4162425"/>
                <a:gd name="connsiteY31" fmla="*/ 1482871 h 2495550"/>
                <a:gd name="connsiteX32" fmla="*/ 1536992 w 4162425"/>
                <a:gd name="connsiteY32" fmla="*/ 1447695 h 2495550"/>
                <a:gd name="connsiteX33" fmla="*/ 1482871 w 4162425"/>
                <a:gd name="connsiteY33" fmla="*/ 1447695 h 2495550"/>
                <a:gd name="connsiteX34" fmla="*/ 1482871 w 4162425"/>
                <a:gd name="connsiteY34" fmla="*/ 1380039 h 2495550"/>
                <a:gd name="connsiteX35" fmla="*/ 1426045 w 4162425"/>
                <a:gd name="connsiteY35" fmla="*/ 1380039 h 2495550"/>
                <a:gd name="connsiteX36" fmla="*/ 1426045 w 4162425"/>
                <a:gd name="connsiteY36" fmla="*/ 1315098 h 2495550"/>
                <a:gd name="connsiteX37" fmla="*/ 1374629 w 4162425"/>
                <a:gd name="connsiteY37" fmla="*/ 1315098 h 2495550"/>
                <a:gd name="connsiteX38" fmla="*/ 1374629 w 4162425"/>
                <a:gd name="connsiteY38" fmla="*/ 1220391 h 2495550"/>
                <a:gd name="connsiteX39" fmla="*/ 1304277 w 4162425"/>
                <a:gd name="connsiteY39" fmla="*/ 1220391 h 2495550"/>
                <a:gd name="connsiteX40" fmla="*/ 1304277 w 4162425"/>
                <a:gd name="connsiteY40" fmla="*/ 1179805 h 2495550"/>
                <a:gd name="connsiteX41" fmla="*/ 1260977 w 4162425"/>
                <a:gd name="connsiteY41" fmla="*/ 1179805 h 2495550"/>
                <a:gd name="connsiteX42" fmla="*/ 1260977 w 4162425"/>
                <a:gd name="connsiteY42" fmla="*/ 1076973 h 2495550"/>
                <a:gd name="connsiteX43" fmla="*/ 1233916 w 4162425"/>
                <a:gd name="connsiteY43" fmla="*/ 1076973 h 2495550"/>
                <a:gd name="connsiteX44" fmla="*/ 1233916 w 4162425"/>
                <a:gd name="connsiteY44" fmla="*/ 1017441 h 2495550"/>
                <a:gd name="connsiteX45" fmla="*/ 1201445 w 4162425"/>
                <a:gd name="connsiteY45" fmla="*/ 1017441 h 2495550"/>
                <a:gd name="connsiteX46" fmla="*/ 1201445 w 4162425"/>
                <a:gd name="connsiteY46" fmla="*/ 955205 h 2495550"/>
                <a:gd name="connsiteX47" fmla="*/ 1155449 w 4162425"/>
                <a:gd name="connsiteY47" fmla="*/ 955205 h 2495550"/>
                <a:gd name="connsiteX48" fmla="*/ 1155449 w 4162425"/>
                <a:gd name="connsiteY48" fmla="*/ 898381 h 2495550"/>
                <a:gd name="connsiteX49" fmla="*/ 1136504 w 4162425"/>
                <a:gd name="connsiteY49" fmla="*/ 898381 h 2495550"/>
                <a:gd name="connsiteX50" fmla="*/ 1136504 w 4162425"/>
                <a:gd name="connsiteY50" fmla="*/ 817202 h 2495550"/>
                <a:gd name="connsiteX51" fmla="*/ 1071563 w 4162425"/>
                <a:gd name="connsiteY51" fmla="*/ 817202 h 2495550"/>
                <a:gd name="connsiteX52" fmla="*/ 1071563 w 4162425"/>
                <a:gd name="connsiteY52" fmla="*/ 744141 h 2495550"/>
                <a:gd name="connsiteX53" fmla="*/ 1047207 w 4162425"/>
                <a:gd name="connsiteY53" fmla="*/ 744141 h 2495550"/>
                <a:gd name="connsiteX54" fmla="*/ 1047207 w 4162425"/>
                <a:gd name="connsiteY54" fmla="*/ 700845 h 2495550"/>
                <a:gd name="connsiteX55" fmla="*/ 990381 w 4162425"/>
                <a:gd name="connsiteY55" fmla="*/ 700845 h 2495550"/>
                <a:gd name="connsiteX56" fmla="*/ 990381 w 4162425"/>
                <a:gd name="connsiteY56" fmla="*/ 606137 h 2495550"/>
                <a:gd name="connsiteX57" fmla="*/ 952500 w 4162425"/>
                <a:gd name="connsiteY57" fmla="*/ 606137 h 2495550"/>
                <a:gd name="connsiteX58" fmla="*/ 952500 w 4162425"/>
                <a:gd name="connsiteY58" fmla="*/ 570959 h 2495550"/>
                <a:gd name="connsiteX59" fmla="*/ 865909 w 4162425"/>
                <a:gd name="connsiteY59" fmla="*/ 570959 h 2495550"/>
                <a:gd name="connsiteX60" fmla="*/ 865909 w 4162425"/>
                <a:gd name="connsiteY60" fmla="*/ 460014 h 2495550"/>
                <a:gd name="connsiteX61" fmla="*/ 817202 w 4162425"/>
                <a:gd name="connsiteY61" fmla="*/ 460014 h 2495550"/>
                <a:gd name="connsiteX62" fmla="*/ 817202 w 4162425"/>
                <a:gd name="connsiteY62" fmla="*/ 370717 h 2495550"/>
                <a:gd name="connsiteX63" fmla="*/ 779318 w 4162425"/>
                <a:gd name="connsiteY63" fmla="*/ 370717 h 2495550"/>
                <a:gd name="connsiteX64" fmla="*/ 779318 w 4162425"/>
                <a:gd name="connsiteY64" fmla="*/ 338245 h 2495550"/>
                <a:gd name="connsiteX65" fmla="*/ 738729 w 4162425"/>
                <a:gd name="connsiteY65" fmla="*/ 338245 h 2495550"/>
                <a:gd name="connsiteX66" fmla="*/ 738729 w 4162425"/>
                <a:gd name="connsiteY66" fmla="*/ 224595 h 2495550"/>
                <a:gd name="connsiteX67" fmla="*/ 703551 w 4162425"/>
                <a:gd name="connsiteY67" fmla="*/ 224595 h 2495550"/>
                <a:gd name="connsiteX68" fmla="*/ 703551 w 4162425"/>
                <a:gd name="connsiteY68" fmla="*/ 181300 h 2495550"/>
                <a:gd name="connsiteX69" fmla="*/ 662962 w 4162425"/>
                <a:gd name="connsiteY69" fmla="*/ 181300 h 2495550"/>
                <a:gd name="connsiteX70" fmla="*/ 662962 w 4162425"/>
                <a:gd name="connsiteY70" fmla="*/ 113650 h 2495550"/>
                <a:gd name="connsiteX71" fmla="*/ 611548 w 4162425"/>
                <a:gd name="connsiteY71" fmla="*/ 113650 h 2495550"/>
                <a:gd name="connsiteX72" fmla="*/ 611548 w 4162425"/>
                <a:gd name="connsiteY72" fmla="*/ 54119 h 2495550"/>
                <a:gd name="connsiteX73" fmla="*/ 416719 w 4162425"/>
                <a:gd name="connsiteY73" fmla="*/ 54119 h 2495550"/>
                <a:gd name="connsiteX74" fmla="*/ 416719 w 4162425"/>
                <a:gd name="connsiteY74" fmla="*/ 10824 h 2495550"/>
                <a:gd name="connsiteX75" fmla="*/ 0 w 4162425"/>
                <a:gd name="connsiteY75" fmla="*/ 10824 h 2495550"/>
                <a:gd name="connsiteX76" fmla="*/ 0 w 4162425"/>
                <a:gd name="connsiteY76"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162425" h="2495550">
                  <a:moveTo>
                    <a:pt x="4167188" y="2503018"/>
                  </a:moveTo>
                  <a:lnTo>
                    <a:pt x="3165977" y="2503018"/>
                  </a:lnTo>
                  <a:lnTo>
                    <a:pt x="3165977" y="2419131"/>
                  </a:lnTo>
                  <a:lnTo>
                    <a:pt x="3025274" y="2419131"/>
                  </a:lnTo>
                  <a:lnTo>
                    <a:pt x="3025274" y="2370430"/>
                  </a:lnTo>
                  <a:lnTo>
                    <a:pt x="2779024" y="2370430"/>
                  </a:lnTo>
                  <a:lnTo>
                    <a:pt x="2779024" y="2310898"/>
                  </a:lnTo>
                  <a:lnTo>
                    <a:pt x="2402900" y="2310898"/>
                  </a:lnTo>
                  <a:lnTo>
                    <a:pt x="2402900" y="2194541"/>
                  </a:lnTo>
                  <a:lnTo>
                    <a:pt x="2240537" y="2194541"/>
                  </a:lnTo>
                  <a:lnTo>
                    <a:pt x="2240537" y="2129600"/>
                  </a:lnTo>
                  <a:lnTo>
                    <a:pt x="2210772" y="2129600"/>
                  </a:lnTo>
                  <a:lnTo>
                    <a:pt x="2210772" y="2040303"/>
                  </a:lnTo>
                  <a:lnTo>
                    <a:pt x="2075478" y="2040303"/>
                  </a:lnTo>
                  <a:lnTo>
                    <a:pt x="2075478" y="1988887"/>
                  </a:lnTo>
                  <a:lnTo>
                    <a:pt x="2034883" y="1988887"/>
                  </a:lnTo>
                  <a:lnTo>
                    <a:pt x="2034883" y="1929356"/>
                  </a:lnTo>
                  <a:lnTo>
                    <a:pt x="1978057" y="1929356"/>
                  </a:lnTo>
                  <a:lnTo>
                    <a:pt x="1978057" y="1886055"/>
                  </a:lnTo>
                  <a:lnTo>
                    <a:pt x="1951006" y="1886055"/>
                  </a:lnTo>
                  <a:lnTo>
                    <a:pt x="1951006" y="1840059"/>
                  </a:lnTo>
                  <a:lnTo>
                    <a:pt x="1888760" y="1840059"/>
                  </a:lnTo>
                  <a:lnTo>
                    <a:pt x="1888760" y="1742646"/>
                  </a:lnTo>
                  <a:lnTo>
                    <a:pt x="1848174" y="1742646"/>
                  </a:lnTo>
                  <a:lnTo>
                    <a:pt x="1848174" y="1691231"/>
                  </a:lnTo>
                  <a:lnTo>
                    <a:pt x="1780527" y="1691231"/>
                  </a:lnTo>
                  <a:lnTo>
                    <a:pt x="1780527" y="1577578"/>
                  </a:lnTo>
                  <a:lnTo>
                    <a:pt x="1737227" y="1577578"/>
                  </a:lnTo>
                  <a:lnTo>
                    <a:pt x="1737227" y="1523457"/>
                  </a:lnTo>
                  <a:lnTo>
                    <a:pt x="1626289" y="1523457"/>
                  </a:lnTo>
                  <a:lnTo>
                    <a:pt x="1626289" y="1482871"/>
                  </a:lnTo>
                  <a:lnTo>
                    <a:pt x="1536992" y="1482871"/>
                  </a:lnTo>
                  <a:lnTo>
                    <a:pt x="1536992" y="1447695"/>
                  </a:lnTo>
                  <a:lnTo>
                    <a:pt x="1482871" y="1447695"/>
                  </a:lnTo>
                  <a:lnTo>
                    <a:pt x="1482871" y="1380039"/>
                  </a:lnTo>
                  <a:lnTo>
                    <a:pt x="1426045" y="1380039"/>
                  </a:lnTo>
                  <a:lnTo>
                    <a:pt x="1426045" y="1315098"/>
                  </a:lnTo>
                  <a:lnTo>
                    <a:pt x="1374629" y="1315098"/>
                  </a:lnTo>
                  <a:lnTo>
                    <a:pt x="1374629" y="1220391"/>
                  </a:lnTo>
                  <a:lnTo>
                    <a:pt x="1304277" y="1220391"/>
                  </a:lnTo>
                  <a:lnTo>
                    <a:pt x="1304277" y="1179805"/>
                  </a:lnTo>
                  <a:lnTo>
                    <a:pt x="1260977" y="1179805"/>
                  </a:lnTo>
                  <a:lnTo>
                    <a:pt x="1260977" y="1076973"/>
                  </a:lnTo>
                  <a:lnTo>
                    <a:pt x="1233916" y="1076973"/>
                  </a:lnTo>
                  <a:lnTo>
                    <a:pt x="1233916" y="1017441"/>
                  </a:lnTo>
                  <a:lnTo>
                    <a:pt x="1201445" y="1017441"/>
                  </a:lnTo>
                  <a:lnTo>
                    <a:pt x="1201445" y="955205"/>
                  </a:lnTo>
                  <a:lnTo>
                    <a:pt x="1155449" y="955205"/>
                  </a:lnTo>
                  <a:lnTo>
                    <a:pt x="1155449" y="898381"/>
                  </a:lnTo>
                  <a:lnTo>
                    <a:pt x="1136504" y="898381"/>
                  </a:lnTo>
                  <a:lnTo>
                    <a:pt x="1136504" y="817202"/>
                  </a:lnTo>
                  <a:lnTo>
                    <a:pt x="1071563" y="817202"/>
                  </a:lnTo>
                  <a:lnTo>
                    <a:pt x="1071563" y="744141"/>
                  </a:lnTo>
                  <a:lnTo>
                    <a:pt x="1047207" y="744141"/>
                  </a:lnTo>
                  <a:lnTo>
                    <a:pt x="1047207" y="700845"/>
                  </a:lnTo>
                  <a:lnTo>
                    <a:pt x="990381" y="700845"/>
                  </a:lnTo>
                  <a:lnTo>
                    <a:pt x="990381" y="606137"/>
                  </a:lnTo>
                  <a:lnTo>
                    <a:pt x="952500" y="606137"/>
                  </a:lnTo>
                  <a:lnTo>
                    <a:pt x="952500" y="570959"/>
                  </a:lnTo>
                  <a:lnTo>
                    <a:pt x="865909" y="570959"/>
                  </a:lnTo>
                  <a:lnTo>
                    <a:pt x="865909" y="460014"/>
                  </a:lnTo>
                  <a:lnTo>
                    <a:pt x="817202" y="460014"/>
                  </a:lnTo>
                  <a:lnTo>
                    <a:pt x="817202" y="370717"/>
                  </a:lnTo>
                  <a:lnTo>
                    <a:pt x="779318" y="370717"/>
                  </a:lnTo>
                  <a:lnTo>
                    <a:pt x="779318" y="338245"/>
                  </a:lnTo>
                  <a:lnTo>
                    <a:pt x="738729" y="338245"/>
                  </a:lnTo>
                  <a:lnTo>
                    <a:pt x="738729" y="224595"/>
                  </a:lnTo>
                  <a:lnTo>
                    <a:pt x="703551" y="224595"/>
                  </a:lnTo>
                  <a:lnTo>
                    <a:pt x="703551" y="181300"/>
                  </a:lnTo>
                  <a:lnTo>
                    <a:pt x="662962" y="181300"/>
                  </a:lnTo>
                  <a:lnTo>
                    <a:pt x="662962" y="113650"/>
                  </a:lnTo>
                  <a:lnTo>
                    <a:pt x="611548" y="113650"/>
                  </a:lnTo>
                  <a:lnTo>
                    <a:pt x="611548" y="54119"/>
                  </a:lnTo>
                  <a:lnTo>
                    <a:pt x="416719" y="54119"/>
                  </a:lnTo>
                  <a:lnTo>
                    <a:pt x="416719" y="10824"/>
                  </a:lnTo>
                  <a:lnTo>
                    <a:pt x="0" y="10824"/>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51" name="Group 50">
              <a:extLst>
                <a:ext uri="{FF2B5EF4-FFF2-40B4-BE49-F238E27FC236}">
                  <a16:creationId xmlns:a16="http://schemas.microsoft.com/office/drawing/2014/main" xmlns="" id="{96E63DF3-6328-42D6-9069-A555AA5F869A}"/>
                </a:ext>
              </a:extLst>
            </p:cNvPr>
            <p:cNvGrpSpPr/>
            <p:nvPr/>
          </p:nvGrpSpPr>
          <p:grpSpPr>
            <a:xfrm>
              <a:off x="10088861" y="4470758"/>
              <a:ext cx="2562225" cy="1095384"/>
              <a:chOff x="10088861" y="4470758"/>
              <a:chExt cx="2562225" cy="1095384"/>
            </a:xfrm>
          </p:grpSpPr>
          <p:sp>
            <p:nvSpPr>
              <p:cNvPr id="52" name="Freeform: Shape 353">
                <a:extLst>
                  <a:ext uri="{FF2B5EF4-FFF2-40B4-BE49-F238E27FC236}">
                    <a16:creationId xmlns:a16="http://schemas.microsoft.com/office/drawing/2014/main" xmlns="" id="{F3DBAFB5-13CA-47E6-B083-0A88733AFA3A}"/>
                  </a:ext>
                </a:extLst>
              </p:cNvPr>
              <p:cNvSpPr/>
              <p:nvPr/>
            </p:nvSpPr>
            <p:spPr>
              <a:xfrm>
                <a:off x="12641561" y="5499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53" name="Freeform: Shape 354">
                <a:extLst>
                  <a:ext uri="{FF2B5EF4-FFF2-40B4-BE49-F238E27FC236}">
                    <a16:creationId xmlns:a16="http://schemas.microsoft.com/office/drawing/2014/main" xmlns="" id="{F354AA2E-693C-480C-B00F-9BF6835B6D50}"/>
                  </a:ext>
                </a:extLst>
              </p:cNvPr>
              <p:cNvSpPr/>
              <p:nvPr/>
            </p:nvSpPr>
            <p:spPr>
              <a:xfrm>
                <a:off x="10831811" y="51946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54" name="Freeform: Shape 355">
                <a:extLst>
                  <a:ext uri="{FF2B5EF4-FFF2-40B4-BE49-F238E27FC236}">
                    <a16:creationId xmlns:a16="http://schemas.microsoft.com/office/drawing/2014/main" xmlns="" id="{EA6514C9-6682-4508-9035-BD82EF354906}"/>
                  </a:ext>
                </a:extLst>
              </p:cNvPr>
              <p:cNvSpPr/>
              <p:nvPr/>
            </p:nvSpPr>
            <p:spPr>
              <a:xfrm>
                <a:off x="10184111" y="45279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55" name="Freeform: Shape 356">
                <a:extLst>
                  <a:ext uri="{FF2B5EF4-FFF2-40B4-BE49-F238E27FC236}">
                    <a16:creationId xmlns:a16="http://schemas.microsoft.com/office/drawing/2014/main" xmlns="" id="{E1C2011C-F65D-435C-ACCB-7B1B35CB8921}"/>
                  </a:ext>
                </a:extLst>
              </p:cNvPr>
              <p:cNvSpPr/>
              <p:nvPr/>
            </p:nvSpPr>
            <p:spPr>
              <a:xfrm>
                <a:off x="10088861" y="44707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sp>
        <p:nvSpPr>
          <p:cNvPr id="56" name="TextBox 55">
            <a:extLst>
              <a:ext uri="{FF2B5EF4-FFF2-40B4-BE49-F238E27FC236}">
                <a16:creationId xmlns:a16="http://schemas.microsoft.com/office/drawing/2014/main" xmlns="" id="{34EAFC14-17DB-4F93-BE3C-859F3B4EE0FC}"/>
              </a:ext>
            </a:extLst>
          </p:cNvPr>
          <p:cNvSpPr txBox="1"/>
          <p:nvPr/>
        </p:nvSpPr>
        <p:spPr>
          <a:xfrm>
            <a:off x="869627" y="2805224"/>
            <a:ext cx="32758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100</a:t>
            </a:r>
          </a:p>
        </p:txBody>
      </p:sp>
      <p:sp>
        <p:nvSpPr>
          <p:cNvPr id="57" name="TextBox 56">
            <a:extLst>
              <a:ext uri="{FF2B5EF4-FFF2-40B4-BE49-F238E27FC236}">
                <a16:creationId xmlns:a16="http://schemas.microsoft.com/office/drawing/2014/main" xmlns="" id="{7FC58D82-0598-479E-A522-73BD68C1D2A5}"/>
              </a:ext>
            </a:extLst>
          </p:cNvPr>
          <p:cNvSpPr txBox="1"/>
          <p:nvPr/>
        </p:nvSpPr>
        <p:spPr>
          <a:xfrm>
            <a:off x="954586" y="3152215"/>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80</a:t>
            </a:r>
          </a:p>
        </p:txBody>
      </p:sp>
      <p:sp>
        <p:nvSpPr>
          <p:cNvPr id="58" name="TextBox 57">
            <a:extLst>
              <a:ext uri="{FF2B5EF4-FFF2-40B4-BE49-F238E27FC236}">
                <a16:creationId xmlns:a16="http://schemas.microsoft.com/office/drawing/2014/main" xmlns="" id="{09B455F6-D6D7-4659-A3F2-F23FF40FFA8E}"/>
              </a:ext>
            </a:extLst>
          </p:cNvPr>
          <p:cNvSpPr txBox="1"/>
          <p:nvPr/>
        </p:nvSpPr>
        <p:spPr>
          <a:xfrm>
            <a:off x="954586" y="3479010"/>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60</a:t>
            </a:r>
          </a:p>
        </p:txBody>
      </p:sp>
      <p:sp>
        <p:nvSpPr>
          <p:cNvPr id="59" name="TextBox 58">
            <a:extLst>
              <a:ext uri="{FF2B5EF4-FFF2-40B4-BE49-F238E27FC236}">
                <a16:creationId xmlns:a16="http://schemas.microsoft.com/office/drawing/2014/main" xmlns="" id="{0E1A4C20-246C-4CA2-AAE1-C8315738D50B}"/>
              </a:ext>
            </a:extLst>
          </p:cNvPr>
          <p:cNvSpPr txBox="1"/>
          <p:nvPr/>
        </p:nvSpPr>
        <p:spPr>
          <a:xfrm>
            <a:off x="954586" y="3829249"/>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40</a:t>
            </a:r>
          </a:p>
        </p:txBody>
      </p:sp>
      <p:sp>
        <p:nvSpPr>
          <p:cNvPr id="60" name="TextBox 59">
            <a:extLst>
              <a:ext uri="{FF2B5EF4-FFF2-40B4-BE49-F238E27FC236}">
                <a16:creationId xmlns:a16="http://schemas.microsoft.com/office/drawing/2014/main" xmlns="" id="{A2A1D06B-0A54-4A8D-8DA9-6CCE241A9A48}"/>
              </a:ext>
            </a:extLst>
          </p:cNvPr>
          <p:cNvSpPr txBox="1"/>
          <p:nvPr/>
        </p:nvSpPr>
        <p:spPr>
          <a:xfrm>
            <a:off x="954586" y="4164439"/>
            <a:ext cx="24262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20</a:t>
            </a:r>
          </a:p>
        </p:txBody>
      </p:sp>
      <p:grpSp>
        <p:nvGrpSpPr>
          <p:cNvPr id="61" name="Group 60">
            <a:extLst>
              <a:ext uri="{FF2B5EF4-FFF2-40B4-BE49-F238E27FC236}">
                <a16:creationId xmlns:a16="http://schemas.microsoft.com/office/drawing/2014/main" xmlns="" id="{BDD8AC26-D8B3-446E-B25E-7ABF4DD5255E}"/>
              </a:ext>
            </a:extLst>
          </p:cNvPr>
          <p:cNvGrpSpPr/>
          <p:nvPr/>
        </p:nvGrpSpPr>
        <p:grpSpPr>
          <a:xfrm>
            <a:off x="1039543" y="2935832"/>
            <a:ext cx="2938687" cy="1834730"/>
            <a:chOff x="5028859" y="2599916"/>
            <a:chExt cx="2938687" cy="1834730"/>
          </a:xfrm>
        </p:grpSpPr>
        <p:sp>
          <p:nvSpPr>
            <p:cNvPr id="62" name="Freeform 21">
              <a:extLst>
                <a:ext uri="{FF2B5EF4-FFF2-40B4-BE49-F238E27FC236}">
                  <a16:creationId xmlns:a16="http://schemas.microsoft.com/office/drawing/2014/main" xmlns="" id="{894009EE-67BF-41F3-AC55-98E2513E14C8}"/>
                </a:ext>
              </a:extLst>
            </p:cNvPr>
            <p:cNvSpPr>
              <a:spLocks/>
            </p:cNvSpPr>
            <p:nvPr/>
          </p:nvSpPr>
          <p:spPr bwMode="auto">
            <a:xfrm>
              <a:off x="5241664" y="2599916"/>
              <a:ext cx="2725760" cy="17696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63" name="Line 6">
              <a:extLst>
                <a:ext uri="{FF2B5EF4-FFF2-40B4-BE49-F238E27FC236}">
                  <a16:creationId xmlns:a16="http://schemas.microsoft.com/office/drawing/2014/main" xmlns="" id="{F822D5FE-3135-48D8-A143-75E7E14F28E9}"/>
                </a:ext>
              </a:extLst>
            </p:cNvPr>
            <p:cNvSpPr>
              <a:spLocks noChangeShapeType="1"/>
            </p:cNvSpPr>
            <p:nvPr/>
          </p:nvSpPr>
          <p:spPr bwMode="auto">
            <a:xfrm>
              <a:off x="5192199" y="2599916"/>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64" name="Line 7">
              <a:extLst>
                <a:ext uri="{FF2B5EF4-FFF2-40B4-BE49-F238E27FC236}">
                  <a16:creationId xmlns:a16="http://schemas.microsoft.com/office/drawing/2014/main" xmlns="" id="{695C7001-4EAC-4F74-87C7-5F55D19A1845}"/>
                </a:ext>
              </a:extLst>
            </p:cNvPr>
            <p:cNvSpPr>
              <a:spLocks noChangeShapeType="1"/>
            </p:cNvSpPr>
            <p:nvPr/>
          </p:nvSpPr>
          <p:spPr bwMode="auto">
            <a:xfrm>
              <a:off x="5192199" y="2945565"/>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65" name="Line 8">
              <a:extLst>
                <a:ext uri="{FF2B5EF4-FFF2-40B4-BE49-F238E27FC236}">
                  <a16:creationId xmlns:a16="http://schemas.microsoft.com/office/drawing/2014/main" xmlns="" id="{E037EC60-195F-4870-9614-EF0A3168DC80}"/>
                </a:ext>
              </a:extLst>
            </p:cNvPr>
            <p:cNvSpPr>
              <a:spLocks noChangeShapeType="1"/>
            </p:cNvSpPr>
            <p:nvPr/>
          </p:nvSpPr>
          <p:spPr bwMode="auto">
            <a:xfrm>
              <a:off x="5192199" y="3272519"/>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66" name="Line 9">
              <a:extLst>
                <a:ext uri="{FF2B5EF4-FFF2-40B4-BE49-F238E27FC236}">
                  <a16:creationId xmlns:a16="http://schemas.microsoft.com/office/drawing/2014/main" xmlns="" id="{BD622C6C-5200-46FC-8C20-DF6C779EF33C}"/>
                </a:ext>
              </a:extLst>
            </p:cNvPr>
            <p:cNvSpPr>
              <a:spLocks noChangeShapeType="1"/>
            </p:cNvSpPr>
            <p:nvPr/>
          </p:nvSpPr>
          <p:spPr bwMode="auto">
            <a:xfrm>
              <a:off x="5192199" y="3620330"/>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67" name="Line 10">
              <a:extLst>
                <a:ext uri="{FF2B5EF4-FFF2-40B4-BE49-F238E27FC236}">
                  <a16:creationId xmlns:a16="http://schemas.microsoft.com/office/drawing/2014/main" xmlns="" id="{909DFAAA-D9AA-458A-A066-D7E279C323E3}"/>
                </a:ext>
              </a:extLst>
            </p:cNvPr>
            <p:cNvSpPr>
              <a:spLocks noChangeShapeType="1"/>
            </p:cNvSpPr>
            <p:nvPr/>
          </p:nvSpPr>
          <p:spPr bwMode="auto">
            <a:xfrm>
              <a:off x="5192199" y="3958266"/>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68" name="Line 11">
              <a:extLst>
                <a:ext uri="{FF2B5EF4-FFF2-40B4-BE49-F238E27FC236}">
                  <a16:creationId xmlns:a16="http://schemas.microsoft.com/office/drawing/2014/main" xmlns="" id="{D1A0F9B1-E07B-4F6C-B6C1-F499FC4AB692}"/>
                </a:ext>
              </a:extLst>
            </p:cNvPr>
            <p:cNvSpPr>
              <a:spLocks noChangeShapeType="1"/>
            </p:cNvSpPr>
            <p:nvPr/>
          </p:nvSpPr>
          <p:spPr bwMode="auto">
            <a:xfrm>
              <a:off x="5192199" y="4307182"/>
              <a:ext cx="415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69" name="TextBox 68">
              <a:extLst>
                <a:ext uri="{FF2B5EF4-FFF2-40B4-BE49-F238E27FC236}">
                  <a16:creationId xmlns:a16="http://schemas.microsoft.com/office/drawing/2014/main" xmlns="" id="{79AFB50E-C890-4DF6-9D6E-49E63E0A9847}"/>
                </a:ext>
              </a:extLst>
            </p:cNvPr>
            <p:cNvSpPr txBox="1"/>
            <p:nvPr/>
          </p:nvSpPr>
          <p:spPr>
            <a:xfrm>
              <a:off x="5028859" y="4177277"/>
              <a:ext cx="15766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sp>
          <p:nvSpPr>
            <p:cNvPr id="70" name="Line 21">
              <a:extLst>
                <a:ext uri="{FF2B5EF4-FFF2-40B4-BE49-F238E27FC236}">
                  <a16:creationId xmlns:a16="http://schemas.microsoft.com/office/drawing/2014/main" xmlns="" id="{0F553562-8DB3-4CD8-9B5B-9F941637524F}"/>
                </a:ext>
              </a:extLst>
            </p:cNvPr>
            <p:cNvSpPr>
              <a:spLocks noChangeShapeType="1"/>
            </p:cNvSpPr>
            <p:nvPr/>
          </p:nvSpPr>
          <p:spPr bwMode="auto">
            <a:xfrm>
              <a:off x="5242282" y="4369788"/>
              <a:ext cx="0" cy="4998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71" name="Line 21">
              <a:extLst>
                <a:ext uri="{FF2B5EF4-FFF2-40B4-BE49-F238E27FC236}">
                  <a16:creationId xmlns:a16="http://schemas.microsoft.com/office/drawing/2014/main" xmlns="" id="{39CBEA81-C568-403F-BD43-AE2BBEF74D26}"/>
                </a:ext>
              </a:extLst>
            </p:cNvPr>
            <p:cNvSpPr>
              <a:spLocks noChangeShapeType="1"/>
            </p:cNvSpPr>
            <p:nvPr/>
          </p:nvSpPr>
          <p:spPr bwMode="auto">
            <a:xfrm>
              <a:off x="5740050"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72" name="Line 21">
              <a:extLst>
                <a:ext uri="{FF2B5EF4-FFF2-40B4-BE49-F238E27FC236}">
                  <a16:creationId xmlns:a16="http://schemas.microsoft.com/office/drawing/2014/main" xmlns="" id="{211C41E7-41D5-4D57-81F4-9A64BB9E9183}"/>
                </a:ext>
              </a:extLst>
            </p:cNvPr>
            <p:cNvSpPr>
              <a:spLocks noChangeShapeType="1"/>
            </p:cNvSpPr>
            <p:nvPr/>
          </p:nvSpPr>
          <p:spPr bwMode="auto">
            <a:xfrm>
              <a:off x="6199277"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73" name="Line 21">
              <a:extLst>
                <a:ext uri="{FF2B5EF4-FFF2-40B4-BE49-F238E27FC236}">
                  <a16:creationId xmlns:a16="http://schemas.microsoft.com/office/drawing/2014/main" xmlns="" id="{5C49E0AC-579D-47AE-8CFE-622B5C36BCC0}"/>
                </a:ext>
              </a:extLst>
            </p:cNvPr>
            <p:cNvSpPr>
              <a:spLocks noChangeShapeType="1"/>
            </p:cNvSpPr>
            <p:nvPr/>
          </p:nvSpPr>
          <p:spPr bwMode="auto">
            <a:xfrm>
              <a:off x="6648232"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74" name="Line 21">
              <a:extLst>
                <a:ext uri="{FF2B5EF4-FFF2-40B4-BE49-F238E27FC236}">
                  <a16:creationId xmlns:a16="http://schemas.microsoft.com/office/drawing/2014/main" xmlns="" id="{511C6E0E-713E-43F4-981D-E863548C2EFC}"/>
                </a:ext>
              </a:extLst>
            </p:cNvPr>
            <p:cNvSpPr>
              <a:spLocks noChangeShapeType="1"/>
            </p:cNvSpPr>
            <p:nvPr/>
          </p:nvSpPr>
          <p:spPr bwMode="auto">
            <a:xfrm>
              <a:off x="7094826"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75" name="Line 21">
              <a:extLst>
                <a:ext uri="{FF2B5EF4-FFF2-40B4-BE49-F238E27FC236}">
                  <a16:creationId xmlns:a16="http://schemas.microsoft.com/office/drawing/2014/main" xmlns="" id="{F954C655-624F-42ED-A5AB-E183BC8FD8F1}"/>
                </a:ext>
              </a:extLst>
            </p:cNvPr>
            <p:cNvSpPr>
              <a:spLocks noChangeShapeType="1"/>
            </p:cNvSpPr>
            <p:nvPr/>
          </p:nvSpPr>
          <p:spPr bwMode="auto">
            <a:xfrm>
              <a:off x="7967546" y="4369788"/>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76" name="Line 21">
              <a:extLst>
                <a:ext uri="{FF2B5EF4-FFF2-40B4-BE49-F238E27FC236}">
                  <a16:creationId xmlns:a16="http://schemas.microsoft.com/office/drawing/2014/main" xmlns="" id="{06821B3A-7D4A-479C-ABD3-64AB28F42E2B}"/>
                </a:ext>
              </a:extLst>
            </p:cNvPr>
            <p:cNvSpPr>
              <a:spLocks noChangeShapeType="1"/>
            </p:cNvSpPr>
            <p:nvPr/>
          </p:nvSpPr>
          <p:spPr bwMode="auto">
            <a:xfrm>
              <a:off x="7538844" y="4378234"/>
              <a:ext cx="0" cy="49988"/>
            </a:xfrm>
            <a:prstGeom prst="line">
              <a:avLst/>
            </a:prstGeom>
            <a:noFill/>
            <a:ln w="158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grpSp>
      <p:grpSp>
        <p:nvGrpSpPr>
          <p:cNvPr id="77" name="Group 76">
            <a:extLst>
              <a:ext uri="{FF2B5EF4-FFF2-40B4-BE49-F238E27FC236}">
                <a16:creationId xmlns:a16="http://schemas.microsoft.com/office/drawing/2014/main" xmlns="" id="{43043EB4-7FE9-4661-B9E5-92FF3B5B790B}"/>
              </a:ext>
            </a:extLst>
          </p:cNvPr>
          <p:cNvGrpSpPr/>
          <p:nvPr/>
        </p:nvGrpSpPr>
        <p:grpSpPr>
          <a:xfrm>
            <a:off x="1177424" y="4738376"/>
            <a:ext cx="2922118" cy="257369"/>
            <a:chOff x="5166740" y="4402460"/>
            <a:chExt cx="2922118" cy="257369"/>
          </a:xfrm>
        </p:grpSpPr>
        <p:sp>
          <p:nvSpPr>
            <p:cNvPr id="78" name="TextBox 77">
              <a:extLst>
                <a:ext uri="{FF2B5EF4-FFF2-40B4-BE49-F238E27FC236}">
                  <a16:creationId xmlns:a16="http://schemas.microsoft.com/office/drawing/2014/main" xmlns="" id="{03E6FB24-709E-41F5-9B7B-1DCD62246580}"/>
                </a:ext>
              </a:extLst>
            </p:cNvPr>
            <p:cNvSpPr txBox="1"/>
            <p:nvPr/>
          </p:nvSpPr>
          <p:spPr>
            <a:xfrm>
              <a:off x="5615399"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12</a:t>
              </a:r>
            </a:p>
          </p:txBody>
        </p:sp>
        <p:sp>
          <p:nvSpPr>
            <p:cNvPr id="79" name="TextBox 78">
              <a:extLst>
                <a:ext uri="{FF2B5EF4-FFF2-40B4-BE49-F238E27FC236}">
                  <a16:creationId xmlns:a16="http://schemas.microsoft.com/office/drawing/2014/main" xmlns="" id="{597DADFA-C5AE-40D4-9292-D84AD0310034}"/>
                </a:ext>
              </a:extLst>
            </p:cNvPr>
            <p:cNvSpPr txBox="1"/>
            <p:nvPr/>
          </p:nvSpPr>
          <p:spPr>
            <a:xfrm>
              <a:off x="6077966"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24</a:t>
              </a:r>
            </a:p>
          </p:txBody>
        </p:sp>
        <p:sp>
          <p:nvSpPr>
            <p:cNvPr id="80" name="TextBox 79">
              <a:extLst>
                <a:ext uri="{FF2B5EF4-FFF2-40B4-BE49-F238E27FC236}">
                  <a16:creationId xmlns:a16="http://schemas.microsoft.com/office/drawing/2014/main" xmlns="" id="{FAE75B6C-2E3A-4746-B6ED-A5E6C5644049}"/>
                </a:ext>
              </a:extLst>
            </p:cNvPr>
            <p:cNvSpPr txBox="1"/>
            <p:nvPr/>
          </p:nvSpPr>
          <p:spPr>
            <a:xfrm>
              <a:off x="6526922"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36</a:t>
              </a:r>
            </a:p>
          </p:txBody>
        </p:sp>
        <p:sp>
          <p:nvSpPr>
            <p:cNvPr id="81" name="TextBox 80">
              <a:extLst>
                <a:ext uri="{FF2B5EF4-FFF2-40B4-BE49-F238E27FC236}">
                  <a16:creationId xmlns:a16="http://schemas.microsoft.com/office/drawing/2014/main" xmlns="" id="{79660005-8575-494E-BCB0-8D4A39DE0AD9}"/>
                </a:ext>
              </a:extLst>
            </p:cNvPr>
            <p:cNvSpPr txBox="1"/>
            <p:nvPr/>
          </p:nvSpPr>
          <p:spPr>
            <a:xfrm>
              <a:off x="6973515"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48</a:t>
              </a:r>
            </a:p>
          </p:txBody>
        </p:sp>
        <p:sp>
          <p:nvSpPr>
            <p:cNvPr id="82" name="TextBox 81">
              <a:extLst>
                <a:ext uri="{FF2B5EF4-FFF2-40B4-BE49-F238E27FC236}">
                  <a16:creationId xmlns:a16="http://schemas.microsoft.com/office/drawing/2014/main" xmlns="" id="{CF7573A2-8CE7-4771-B7C6-8E3C5974F331}"/>
                </a:ext>
              </a:extLst>
            </p:cNvPr>
            <p:cNvSpPr txBox="1"/>
            <p:nvPr/>
          </p:nvSpPr>
          <p:spPr>
            <a:xfrm>
              <a:off x="7846237"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72</a:t>
              </a:r>
            </a:p>
          </p:txBody>
        </p:sp>
        <p:sp>
          <p:nvSpPr>
            <p:cNvPr id="83" name="TextBox 82">
              <a:extLst>
                <a:ext uri="{FF2B5EF4-FFF2-40B4-BE49-F238E27FC236}">
                  <a16:creationId xmlns:a16="http://schemas.microsoft.com/office/drawing/2014/main" xmlns="" id="{1CE9A009-38CD-49FE-9955-FC4D2916140C}"/>
                </a:ext>
              </a:extLst>
            </p:cNvPr>
            <p:cNvSpPr txBox="1"/>
            <p:nvPr/>
          </p:nvSpPr>
          <p:spPr>
            <a:xfrm>
              <a:off x="5166740" y="4402460"/>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sp>
          <p:nvSpPr>
            <p:cNvPr id="84" name="TextBox 83">
              <a:extLst>
                <a:ext uri="{FF2B5EF4-FFF2-40B4-BE49-F238E27FC236}">
                  <a16:creationId xmlns:a16="http://schemas.microsoft.com/office/drawing/2014/main" xmlns="" id="{CC265981-74A8-41C7-9D8D-92E0CBC5C905}"/>
                </a:ext>
              </a:extLst>
            </p:cNvPr>
            <p:cNvSpPr txBox="1"/>
            <p:nvPr/>
          </p:nvSpPr>
          <p:spPr>
            <a:xfrm>
              <a:off x="7417534" y="4402460"/>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60</a:t>
              </a:r>
            </a:p>
          </p:txBody>
        </p:sp>
      </p:grpSp>
      <p:sp>
        <p:nvSpPr>
          <p:cNvPr id="85" name="TextBox 84">
            <a:extLst>
              <a:ext uri="{FF2B5EF4-FFF2-40B4-BE49-F238E27FC236}">
                <a16:creationId xmlns:a16="http://schemas.microsoft.com/office/drawing/2014/main" xmlns="" id="{F0A516C1-E3A1-44FB-BAA3-751A03783661}"/>
              </a:ext>
            </a:extLst>
          </p:cNvPr>
          <p:cNvSpPr txBox="1"/>
          <p:nvPr/>
        </p:nvSpPr>
        <p:spPr>
          <a:xfrm>
            <a:off x="2410913" y="3204310"/>
            <a:ext cx="1800493" cy="400110"/>
          </a:xfrm>
          <a:prstGeom prst="rect">
            <a:avLst/>
          </a:prstGeom>
          <a:noFill/>
        </p:spPr>
        <p:txBody>
          <a:bodyPr wrap="none" rtlCol="0">
            <a:spAutoFit/>
          </a:bodyPr>
          <a:lstStyle/>
          <a:p>
            <a:r>
              <a:rPr lang="fr-FR" sz="1000" dirty="0">
                <a:solidFill>
                  <a:srgbClr val="4D4D4D"/>
                </a:solidFill>
              </a:rPr>
              <a:t>HR 0,49 (IC95% 0,38 - 0,65)</a:t>
            </a:r>
          </a:p>
          <a:p>
            <a:r>
              <a:rPr lang="fr-FR" sz="1000" dirty="0">
                <a:solidFill>
                  <a:srgbClr val="4D4D4D"/>
                </a:solidFill>
              </a:rPr>
              <a:t>p&lt;0,001</a:t>
            </a:r>
          </a:p>
        </p:txBody>
      </p:sp>
      <p:sp>
        <p:nvSpPr>
          <p:cNvPr id="86" name="TextBox 85">
            <a:extLst>
              <a:ext uri="{FF2B5EF4-FFF2-40B4-BE49-F238E27FC236}">
                <a16:creationId xmlns:a16="http://schemas.microsoft.com/office/drawing/2014/main" xmlns="" id="{9FACE20B-CB45-4E98-BCA8-95A43B9D5703}"/>
              </a:ext>
            </a:extLst>
          </p:cNvPr>
          <p:cNvSpPr txBox="1"/>
          <p:nvPr/>
        </p:nvSpPr>
        <p:spPr>
          <a:xfrm>
            <a:off x="3442014" y="4041007"/>
            <a:ext cx="721672" cy="400110"/>
          </a:xfrm>
          <a:prstGeom prst="rect">
            <a:avLst/>
          </a:prstGeom>
          <a:noFill/>
        </p:spPr>
        <p:txBody>
          <a:bodyPr wrap="none" rtlCol="0">
            <a:spAutoFit/>
          </a:bodyPr>
          <a:lstStyle/>
          <a:p>
            <a:r>
              <a:rPr lang="fr-FR" sz="1000" dirty="0" err="1"/>
              <a:t>Bev</a:t>
            </a:r>
            <a:r>
              <a:rPr lang="fr-FR" sz="1000" dirty="0"/>
              <a:t> + CT</a:t>
            </a:r>
          </a:p>
          <a:p>
            <a:r>
              <a:rPr lang="fr-FR" sz="1000" dirty="0"/>
              <a:t>CT</a:t>
            </a:r>
          </a:p>
        </p:txBody>
      </p:sp>
      <p:cxnSp>
        <p:nvCxnSpPr>
          <p:cNvPr id="87" name="Straight Connector 86">
            <a:extLst>
              <a:ext uri="{FF2B5EF4-FFF2-40B4-BE49-F238E27FC236}">
                <a16:creationId xmlns:a16="http://schemas.microsoft.com/office/drawing/2014/main" xmlns="" id="{ED565842-752B-443F-82C3-8C12EF2AC918}"/>
              </a:ext>
            </a:extLst>
          </p:cNvPr>
          <p:cNvCxnSpPr/>
          <p:nvPr/>
        </p:nvCxnSpPr>
        <p:spPr>
          <a:xfrm>
            <a:off x="3184341" y="4164439"/>
            <a:ext cx="252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EA5C332B-5FE0-46ED-8C64-86A029864898}"/>
              </a:ext>
            </a:extLst>
          </p:cNvPr>
          <p:cNvCxnSpPr/>
          <p:nvPr/>
        </p:nvCxnSpPr>
        <p:spPr>
          <a:xfrm>
            <a:off x="3184341" y="4316838"/>
            <a:ext cx="252000" cy="0"/>
          </a:xfrm>
          <a:prstGeom prst="line">
            <a:avLst/>
          </a:prstGeom>
          <a:ln w="15875">
            <a:solidFill>
              <a:srgbClr val="B0C0D8"/>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xmlns="" id="{C2847BE6-97AA-4C5B-B29E-4E6943C39EF7}"/>
              </a:ext>
            </a:extLst>
          </p:cNvPr>
          <p:cNvSpPr txBox="1"/>
          <p:nvPr/>
        </p:nvSpPr>
        <p:spPr>
          <a:xfrm rot="16200000">
            <a:off x="478106" y="3660283"/>
            <a:ext cx="707245" cy="276999"/>
          </a:xfrm>
          <a:prstGeom prst="rect">
            <a:avLst/>
          </a:prstGeom>
          <a:noFill/>
        </p:spPr>
        <p:txBody>
          <a:bodyPr wrap="none" rtlCol="0">
            <a:spAutoFit/>
          </a:bodyPr>
          <a:lstStyle/>
          <a:p>
            <a:r>
              <a:rPr lang="fr-FR" sz="1200" dirty="0">
                <a:solidFill>
                  <a:srgbClr val="4D4D4D"/>
                </a:solidFill>
              </a:rPr>
              <a:t>SSP, %</a:t>
            </a:r>
          </a:p>
        </p:txBody>
      </p:sp>
      <p:sp>
        <p:nvSpPr>
          <p:cNvPr id="90" name="TextBox 89">
            <a:extLst>
              <a:ext uri="{FF2B5EF4-FFF2-40B4-BE49-F238E27FC236}">
                <a16:creationId xmlns:a16="http://schemas.microsoft.com/office/drawing/2014/main" xmlns="" id="{2E11A244-99D5-4982-B344-FF333F869FD1}"/>
              </a:ext>
            </a:extLst>
          </p:cNvPr>
          <p:cNvSpPr txBox="1"/>
          <p:nvPr/>
        </p:nvSpPr>
        <p:spPr>
          <a:xfrm>
            <a:off x="2410433" y="4902961"/>
            <a:ext cx="508474" cy="276999"/>
          </a:xfrm>
          <a:prstGeom prst="rect">
            <a:avLst/>
          </a:prstGeom>
          <a:noFill/>
        </p:spPr>
        <p:txBody>
          <a:bodyPr wrap="none" rtlCol="0">
            <a:spAutoFit/>
          </a:bodyPr>
          <a:lstStyle/>
          <a:p>
            <a:pPr algn="ctr"/>
            <a:r>
              <a:rPr lang="fr-FR" sz="1200" dirty="0">
                <a:solidFill>
                  <a:srgbClr val="4D4D4D"/>
                </a:solidFill>
              </a:rPr>
              <a:t>Mois</a:t>
            </a:r>
          </a:p>
        </p:txBody>
      </p:sp>
      <p:graphicFrame>
        <p:nvGraphicFramePr>
          <p:cNvPr id="91" name="Table 90">
            <a:extLst>
              <a:ext uri="{FF2B5EF4-FFF2-40B4-BE49-F238E27FC236}">
                <a16:creationId xmlns:a16="http://schemas.microsoft.com/office/drawing/2014/main" xmlns="" id="{6B695374-3A87-4B45-B3AB-9BB5D2FD7539}"/>
              </a:ext>
            </a:extLst>
          </p:cNvPr>
          <p:cNvGraphicFramePr>
            <a:graphicFrameLocks noGrp="1"/>
          </p:cNvGraphicFramePr>
          <p:nvPr>
            <p:extLst>
              <p:ext uri="{D42A27DB-BD31-4B8C-83A1-F6EECF244321}">
                <p14:modId xmlns:p14="http://schemas.microsoft.com/office/powerpoint/2010/main" xmlns="" val="3404705068"/>
              </p:ext>
            </p:extLst>
          </p:nvPr>
        </p:nvGraphicFramePr>
        <p:xfrm>
          <a:off x="1570943" y="2219918"/>
          <a:ext cx="2894195" cy="951720"/>
        </p:xfrm>
        <a:graphic>
          <a:graphicData uri="http://schemas.openxmlformats.org/drawingml/2006/table">
            <a:tbl>
              <a:tblPr firstRow="1" bandRow="1">
                <a:tableStyleId>{5C22544A-7EE6-4342-B048-85BDC9FD1C3A}</a:tableStyleId>
              </a:tblPr>
              <a:tblGrid>
                <a:gridCol w="1008245">
                  <a:extLst>
                    <a:ext uri="{9D8B030D-6E8A-4147-A177-3AD203B41FA5}">
                      <a16:colId xmlns:a16="http://schemas.microsoft.com/office/drawing/2014/main" xmlns="" val="1076993877"/>
                    </a:ext>
                  </a:extLst>
                </a:gridCol>
                <a:gridCol w="800100">
                  <a:extLst>
                    <a:ext uri="{9D8B030D-6E8A-4147-A177-3AD203B41FA5}">
                      <a16:colId xmlns:a16="http://schemas.microsoft.com/office/drawing/2014/main" xmlns="" val="2443055333"/>
                    </a:ext>
                  </a:extLst>
                </a:gridCol>
                <a:gridCol w="1085850">
                  <a:extLst>
                    <a:ext uri="{9D8B030D-6E8A-4147-A177-3AD203B41FA5}">
                      <a16:colId xmlns:a16="http://schemas.microsoft.com/office/drawing/2014/main" xmlns="" val="2583699335"/>
                    </a:ext>
                  </a:extLst>
                </a:gridCol>
              </a:tblGrid>
              <a:tr h="0">
                <a:tc>
                  <a:txBody>
                    <a:bodyPr/>
                    <a:lstStyle/>
                    <a:p>
                      <a:endParaRPr lang="fr-FR" sz="1000" noProof="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rgbClr val="B60D27"/>
                          </a:solidFill>
                        </a:rPr>
                        <a:t>Bev + 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rgbClr val="B0C0D8"/>
                          </a:solidFill>
                        </a:rPr>
                        <a:t>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28189232"/>
                  </a:ext>
                </a:extLst>
              </a:tr>
              <a:tr h="0">
                <a:tc>
                  <a:txBody>
                    <a:bodyPr/>
                    <a:lstStyle/>
                    <a:p>
                      <a:r>
                        <a:rPr lang="fr-FR" sz="1000" noProof="0">
                          <a:solidFill>
                            <a:srgbClr val="4D4D4D"/>
                          </a:solidFill>
                        </a:rPr>
                        <a:t>N, évènements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rgbClr val="4D4D4D"/>
                          </a:solidFill>
                        </a:rPr>
                        <a:t>109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rgbClr val="4D4D4D"/>
                          </a:solidFill>
                        </a:rPr>
                        <a:t>112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2429556"/>
                  </a:ext>
                </a:extLst>
              </a:tr>
              <a:tr h="0">
                <a:tc>
                  <a:txBody>
                    <a:bodyPr/>
                    <a:lstStyle/>
                    <a:p>
                      <a:r>
                        <a:rPr lang="fr-FR" sz="1000" noProof="0">
                          <a:solidFill>
                            <a:srgbClr val="4D4D4D"/>
                          </a:solidFill>
                        </a:rPr>
                        <a:t>Médiane, mois</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rgbClr val="4D4D4D"/>
                          </a:solidFill>
                        </a:rPr>
                        <a:t>9,5</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rgbClr val="4D4D4D"/>
                          </a:solidFill>
                        </a:rPr>
                        <a:t>5,6</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79160739"/>
                  </a:ext>
                </a:extLst>
              </a:tr>
              <a:tr h="259080">
                <a:tc>
                  <a:txBody>
                    <a:bodyPr/>
                    <a:lstStyle/>
                    <a:p>
                      <a:r>
                        <a:rPr lang="fr-FR" sz="1000" noProof="0">
                          <a:solidFill>
                            <a:srgbClr val="4D4D4D"/>
                          </a:solidFill>
                        </a:rPr>
                        <a:t>IC95%</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dirty="0">
                          <a:solidFill>
                            <a:srgbClr val="4D4D4D"/>
                          </a:solidFill>
                        </a:rPr>
                        <a:t>8,6 - 10,4</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dirty="0" smtClean="0">
                          <a:solidFill>
                            <a:srgbClr val="4D4D4D"/>
                          </a:solidFill>
                        </a:rPr>
                        <a:t>5,1 - 6,1</a:t>
                      </a:r>
                      <a:endParaRPr lang="fr-FR" sz="1000" noProof="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7049606"/>
                  </a:ext>
                </a:extLst>
              </a:tr>
            </a:tbl>
          </a:graphicData>
        </a:graphic>
      </p:graphicFrame>
      <p:grpSp>
        <p:nvGrpSpPr>
          <p:cNvPr id="92" name="Group 91">
            <a:extLst>
              <a:ext uri="{FF2B5EF4-FFF2-40B4-BE49-F238E27FC236}">
                <a16:creationId xmlns:a16="http://schemas.microsoft.com/office/drawing/2014/main" xmlns="" id="{7AC8C9EF-5A71-4D54-A09A-44D33F4CACCB}"/>
              </a:ext>
            </a:extLst>
          </p:cNvPr>
          <p:cNvGrpSpPr/>
          <p:nvPr/>
        </p:nvGrpSpPr>
        <p:grpSpPr>
          <a:xfrm>
            <a:off x="268470" y="5117903"/>
            <a:ext cx="7777908" cy="276999"/>
            <a:chOff x="268470" y="5117903"/>
            <a:chExt cx="7777908" cy="276999"/>
          </a:xfrm>
        </p:grpSpPr>
        <p:grpSp>
          <p:nvGrpSpPr>
            <p:cNvPr id="93" name="Group 92">
              <a:extLst>
                <a:ext uri="{FF2B5EF4-FFF2-40B4-BE49-F238E27FC236}">
                  <a16:creationId xmlns:a16="http://schemas.microsoft.com/office/drawing/2014/main" xmlns="" id="{EBE8D087-F2D2-4340-AF1D-4738157FFB37}"/>
                </a:ext>
              </a:extLst>
            </p:cNvPr>
            <p:cNvGrpSpPr/>
            <p:nvPr/>
          </p:nvGrpSpPr>
          <p:grpSpPr>
            <a:xfrm>
              <a:off x="5081781" y="5137533"/>
              <a:ext cx="2964597" cy="257369"/>
              <a:chOff x="5081781" y="5137533"/>
              <a:chExt cx="2964597" cy="257369"/>
            </a:xfrm>
          </p:grpSpPr>
          <p:sp>
            <p:nvSpPr>
              <p:cNvPr id="104" name="TextBox 103">
                <a:extLst>
                  <a:ext uri="{FF2B5EF4-FFF2-40B4-BE49-F238E27FC236}">
                    <a16:creationId xmlns:a16="http://schemas.microsoft.com/office/drawing/2014/main" xmlns="" id="{29F6192E-0A58-436D-A3D6-DFB468E572F4}"/>
                  </a:ext>
                </a:extLst>
              </p:cNvPr>
              <p:cNvSpPr txBox="1"/>
              <p:nvPr/>
            </p:nvSpPr>
            <p:spPr>
              <a:xfrm>
                <a:off x="5584333" y="5137533"/>
                <a:ext cx="304754"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111</a:t>
                </a:r>
              </a:p>
            </p:txBody>
          </p:sp>
          <p:sp>
            <p:nvSpPr>
              <p:cNvPr id="105" name="TextBox 104">
                <a:extLst>
                  <a:ext uri="{FF2B5EF4-FFF2-40B4-BE49-F238E27FC236}">
                    <a16:creationId xmlns:a16="http://schemas.microsoft.com/office/drawing/2014/main" xmlns="" id="{C7CE6D57-2F8A-4D9D-B5BB-62E4EFBA1643}"/>
                  </a:ext>
                </a:extLst>
              </p:cNvPr>
              <p:cNvSpPr txBox="1"/>
              <p:nvPr/>
            </p:nvSpPr>
            <p:spPr>
              <a:xfrm>
                <a:off x="6077966" y="5137533"/>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47</a:t>
                </a:r>
              </a:p>
            </p:txBody>
          </p:sp>
          <p:sp>
            <p:nvSpPr>
              <p:cNvPr id="106" name="TextBox 105">
                <a:extLst>
                  <a:ext uri="{FF2B5EF4-FFF2-40B4-BE49-F238E27FC236}">
                    <a16:creationId xmlns:a16="http://schemas.microsoft.com/office/drawing/2014/main" xmlns="" id="{0E9009E7-702A-4A48-A723-3E212EC3778D}"/>
                  </a:ext>
                </a:extLst>
              </p:cNvPr>
              <p:cNvSpPr txBox="1"/>
              <p:nvPr/>
            </p:nvSpPr>
            <p:spPr>
              <a:xfrm>
                <a:off x="6526922" y="5137533"/>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13</a:t>
                </a:r>
              </a:p>
            </p:txBody>
          </p:sp>
          <p:sp>
            <p:nvSpPr>
              <p:cNvPr id="107" name="TextBox 106">
                <a:extLst>
                  <a:ext uri="{FF2B5EF4-FFF2-40B4-BE49-F238E27FC236}">
                    <a16:creationId xmlns:a16="http://schemas.microsoft.com/office/drawing/2014/main" xmlns="" id="{4534E3C1-F48C-4D6D-AFF0-05DD296FDC52}"/>
                  </a:ext>
                </a:extLst>
              </p:cNvPr>
              <p:cNvSpPr txBox="1"/>
              <p:nvPr/>
            </p:nvSpPr>
            <p:spPr>
              <a:xfrm>
                <a:off x="7015994"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6</a:t>
                </a:r>
              </a:p>
            </p:txBody>
          </p:sp>
          <p:sp>
            <p:nvSpPr>
              <p:cNvPr id="108" name="TextBox 107">
                <a:extLst>
                  <a:ext uri="{FF2B5EF4-FFF2-40B4-BE49-F238E27FC236}">
                    <a16:creationId xmlns:a16="http://schemas.microsoft.com/office/drawing/2014/main" xmlns="" id="{055353E6-66B9-4816-B472-86B2A22AD25E}"/>
                  </a:ext>
                </a:extLst>
              </p:cNvPr>
              <p:cNvSpPr txBox="1"/>
              <p:nvPr/>
            </p:nvSpPr>
            <p:spPr>
              <a:xfrm>
                <a:off x="7888716"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0</a:t>
                </a:r>
              </a:p>
            </p:txBody>
          </p:sp>
          <p:sp>
            <p:nvSpPr>
              <p:cNvPr id="109" name="TextBox 108">
                <a:extLst>
                  <a:ext uri="{FF2B5EF4-FFF2-40B4-BE49-F238E27FC236}">
                    <a16:creationId xmlns:a16="http://schemas.microsoft.com/office/drawing/2014/main" xmlns="" id="{D96EB8A1-3CA8-403C-A863-20A92173E9FA}"/>
                  </a:ext>
                </a:extLst>
              </p:cNvPr>
              <p:cNvSpPr txBox="1"/>
              <p:nvPr/>
            </p:nvSpPr>
            <p:spPr>
              <a:xfrm>
                <a:off x="5081781" y="5137533"/>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121</a:t>
                </a:r>
              </a:p>
            </p:txBody>
          </p:sp>
          <p:sp>
            <p:nvSpPr>
              <p:cNvPr id="110" name="TextBox 109">
                <a:extLst>
                  <a:ext uri="{FF2B5EF4-FFF2-40B4-BE49-F238E27FC236}">
                    <a16:creationId xmlns:a16="http://schemas.microsoft.com/office/drawing/2014/main" xmlns="" id="{6DAAB153-4302-4A14-83F6-7E326BF866B0}"/>
                  </a:ext>
                </a:extLst>
              </p:cNvPr>
              <p:cNvSpPr txBox="1"/>
              <p:nvPr/>
            </p:nvSpPr>
            <p:spPr>
              <a:xfrm>
                <a:off x="7460013"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3</a:t>
                </a:r>
              </a:p>
            </p:txBody>
          </p:sp>
        </p:grpSp>
        <p:grpSp>
          <p:nvGrpSpPr>
            <p:cNvPr id="94" name="Group 93">
              <a:extLst>
                <a:ext uri="{FF2B5EF4-FFF2-40B4-BE49-F238E27FC236}">
                  <a16:creationId xmlns:a16="http://schemas.microsoft.com/office/drawing/2014/main" xmlns="" id="{EF67EA0F-40FE-4830-9825-6D824361A552}"/>
                </a:ext>
              </a:extLst>
            </p:cNvPr>
            <p:cNvGrpSpPr/>
            <p:nvPr/>
          </p:nvGrpSpPr>
          <p:grpSpPr>
            <a:xfrm>
              <a:off x="268470" y="5117903"/>
              <a:ext cx="3788592" cy="276999"/>
              <a:chOff x="268470" y="5117903"/>
              <a:chExt cx="3788592" cy="276999"/>
            </a:xfrm>
          </p:grpSpPr>
          <p:grpSp>
            <p:nvGrpSpPr>
              <p:cNvPr id="95" name="Group 94">
                <a:extLst>
                  <a:ext uri="{FF2B5EF4-FFF2-40B4-BE49-F238E27FC236}">
                    <a16:creationId xmlns:a16="http://schemas.microsoft.com/office/drawing/2014/main" xmlns="" id="{3CAB0B64-AC98-406D-AD22-011A2BD9446A}"/>
                  </a:ext>
                </a:extLst>
              </p:cNvPr>
              <p:cNvGrpSpPr/>
              <p:nvPr/>
            </p:nvGrpSpPr>
            <p:grpSpPr>
              <a:xfrm>
                <a:off x="1092465" y="5137533"/>
                <a:ext cx="2964597" cy="257369"/>
                <a:chOff x="1092465" y="5137533"/>
                <a:chExt cx="2964597" cy="257369"/>
              </a:xfrm>
            </p:grpSpPr>
            <p:sp>
              <p:nvSpPr>
                <p:cNvPr id="97" name="TextBox 96">
                  <a:extLst>
                    <a:ext uri="{FF2B5EF4-FFF2-40B4-BE49-F238E27FC236}">
                      <a16:creationId xmlns:a16="http://schemas.microsoft.com/office/drawing/2014/main" xmlns="" id="{AA206890-FE8F-4068-9915-0CCAAD7A9247}"/>
                    </a:ext>
                  </a:extLst>
                </p:cNvPr>
                <p:cNvSpPr txBox="1"/>
                <p:nvPr/>
              </p:nvSpPr>
              <p:spPr>
                <a:xfrm>
                  <a:off x="1626083" y="5137533"/>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44</a:t>
                  </a:r>
                </a:p>
              </p:txBody>
            </p:sp>
            <p:sp>
              <p:nvSpPr>
                <p:cNvPr id="98" name="TextBox 97">
                  <a:extLst>
                    <a:ext uri="{FF2B5EF4-FFF2-40B4-BE49-F238E27FC236}">
                      <a16:creationId xmlns:a16="http://schemas.microsoft.com/office/drawing/2014/main" xmlns="" id="{F304AEAF-7C8C-41AB-B793-D2D7ABEBC196}"/>
                    </a:ext>
                  </a:extLst>
                </p:cNvPr>
                <p:cNvSpPr txBox="1"/>
                <p:nvPr/>
              </p:nvSpPr>
              <p:spPr>
                <a:xfrm>
                  <a:off x="2131129"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4</a:t>
                  </a:r>
                </a:p>
              </p:txBody>
            </p:sp>
            <p:sp>
              <p:nvSpPr>
                <p:cNvPr id="99" name="TextBox 98">
                  <a:extLst>
                    <a:ext uri="{FF2B5EF4-FFF2-40B4-BE49-F238E27FC236}">
                      <a16:creationId xmlns:a16="http://schemas.microsoft.com/office/drawing/2014/main" xmlns="" id="{6AA125E7-A4D1-46FA-BC1D-7C57094D110D}"/>
                    </a:ext>
                  </a:extLst>
                </p:cNvPr>
                <p:cNvSpPr txBox="1"/>
                <p:nvPr/>
              </p:nvSpPr>
              <p:spPr>
                <a:xfrm>
                  <a:off x="2580085"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2</a:t>
                  </a:r>
                </a:p>
              </p:txBody>
            </p:sp>
            <p:sp>
              <p:nvSpPr>
                <p:cNvPr id="100" name="TextBox 99">
                  <a:extLst>
                    <a:ext uri="{FF2B5EF4-FFF2-40B4-BE49-F238E27FC236}">
                      <a16:creationId xmlns:a16="http://schemas.microsoft.com/office/drawing/2014/main" xmlns="" id="{38EE3823-546A-45CE-989F-33F0F0D547D4}"/>
                    </a:ext>
                  </a:extLst>
                </p:cNvPr>
                <p:cNvSpPr txBox="1"/>
                <p:nvPr/>
              </p:nvSpPr>
              <p:spPr>
                <a:xfrm>
                  <a:off x="3026678"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2</a:t>
                  </a:r>
                </a:p>
              </p:txBody>
            </p:sp>
            <p:sp>
              <p:nvSpPr>
                <p:cNvPr id="101" name="TextBox 100">
                  <a:extLst>
                    <a:ext uri="{FF2B5EF4-FFF2-40B4-BE49-F238E27FC236}">
                      <a16:creationId xmlns:a16="http://schemas.microsoft.com/office/drawing/2014/main" xmlns="" id="{C6C41758-2A98-4565-A413-0E4A01A4658C}"/>
                    </a:ext>
                  </a:extLst>
                </p:cNvPr>
                <p:cNvSpPr txBox="1"/>
                <p:nvPr/>
              </p:nvSpPr>
              <p:spPr>
                <a:xfrm>
                  <a:off x="3899400"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0</a:t>
                  </a:r>
                </a:p>
              </p:txBody>
            </p:sp>
            <p:sp>
              <p:nvSpPr>
                <p:cNvPr id="102" name="TextBox 101">
                  <a:extLst>
                    <a:ext uri="{FF2B5EF4-FFF2-40B4-BE49-F238E27FC236}">
                      <a16:creationId xmlns:a16="http://schemas.microsoft.com/office/drawing/2014/main" xmlns="" id="{1989B7FA-0BAD-4BBF-B8A7-C1CC5C7E3138}"/>
                    </a:ext>
                  </a:extLst>
                </p:cNvPr>
                <p:cNvSpPr txBox="1"/>
                <p:nvPr/>
              </p:nvSpPr>
              <p:spPr>
                <a:xfrm>
                  <a:off x="1092465" y="5137533"/>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121</a:t>
                  </a:r>
                </a:p>
              </p:txBody>
            </p:sp>
            <p:sp>
              <p:nvSpPr>
                <p:cNvPr id="103" name="TextBox 102">
                  <a:extLst>
                    <a:ext uri="{FF2B5EF4-FFF2-40B4-BE49-F238E27FC236}">
                      <a16:creationId xmlns:a16="http://schemas.microsoft.com/office/drawing/2014/main" xmlns="" id="{8182B037-5CAD-419F-993D-5CDEC3FC5564}"/>
                    </a:ext>
                  </a:extLst>
                </p:cNvPr>
                <p:cNvSpPr txBox="1"/>
                <p:nvPr/>
              </p:nvSpPr>
              <p:spPr>
                <a:xfrm>
                  <a:off x="3470697" y="5137533"/>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1</a:t>
                  </a:r>
                </a:p>
              </p:txBody>
            </p:sp>
          </p:grpSp>
          <p:sp>
            <p:nvSpPr>
              <p:cNvPr id="96" name="TextBox 95">
                <a:extLst>
                  <a:ext uri="{FF2B5EF4-FFF2-40B4-BE49-F238E27FC236}">
                    <a16:creationId xmlns:a16="http://schemas.microsoft.com/office/drawing/2014/main" xmlns="" id="{EC81165B-79E5-4A4D-8430-81798012BF9E}"/>
                  </a:ext>
                </a:extLst>
              </p:cNvPr>
              <p:cNvSpPr txBox="1"/>
              <p:nvPr/>
            </p:nvSpPr>
            <p:spPr>
              <a:xfrm>
                <a:off x="268470" y="5117903"/>
                <a:ext cx="830677" cy="276999"/>
              </a:xfrm>
              <a:prstGeom prst="rect">
                <a:avLst/>
              </a:prstGeom>
              <a:noFill/>
            </p:spPr>
            <p:txBody>
              <a:bodyPr wrap="none" rtlCol="0">
                <a:spAutoFit/>
              </a:bodyPr>
              <a:lstStyle/>
              <a:p>
                <a:pPr algn="r"/>
                <a:r>
                  <a:rPr lang="fr-FR" sz="1200" dirty="0" err="1">
                    <a:solidFill>
                      <a:srgbClr val="C00000"/>
                    </a:solidFill>
                  </a:rPr>
                  <a:t>Bev</a:t>
                </a:r>
                <a:r>
                  <a:rPr lang="fr-FR" sz="1200" dirty="0">
                    <a:solidFill>
                      <a:srgbClr val="C00000"/>
                    </a:solidFill>
                  </a:rPr>
                  <a:t> + CT</a:t>
                </a:r>
              </a:p>
            </p:txBody>
          </p:sp>
        </p:grpSp>
      </p:grpSp>
      <p:grpSp>
        <p:nvGrpSpPr>
          <p:cNvPr id="111" name="Group 110">
            <a:extLst>
              <a:ext uri="{FF2B5EF4-FFF2-40B4-BE49-F238E27FC236}">
                <a16:creationId xmlns:a16="http://schemas.microsoft.com/office/drawing/2014/main" xmlns="" id="{243DDEF1-28F0-41A7-AC3D-667BF8416D03}"/>
              </a:ext>
            </a:extLst>
          </p:cNvPr>
          <p:cNvGrpSpPr/>
          <p:nvPr/>
        </p:nvGrpSpPr>
        <p:grpSpPr>
          <a:xfrm>
            <a:off x="709297" y="5341969"/>
            <a:ext cx="7337081" cy="276999"/>
            <a:chOff x="709297" y="5402929"/>
            <a:chExt cx="7337081" cy="276999"/>
          </a:xfrm>
        </p:grpSpPr>
        <p:grpSp>
          <p:nvGrpSpPr>
            <p:cNvPr id="112" name="Group 111">
              <a:extLst>
                <a:ext uri="{FF2B5EF4-FFF2-40B4-BE49-F238E27FC236}">
                  <a16:creationId xmlns:a16="http://schemas.microsoft.com/office/drawing/2014/main" xmlns="" id="{1DA1A814-6E15-423F-BD56-447984763653}"/>
                </a:ext>
              </a:extLst>
            </p:cNvPr>
            <p:cNvGrpSpPr/>
            <p:nvPr/>
          </p:nvGrpSpPr>
          <p:grpSpPr>
            <a:xfrm>
              <a:off x="5081781" y="5422559"/>
              <a:ext cx="2964597" cy="257369"/>
              <a:chOff x="5081781" y="5422559"/>
              <a:chExt cx="2964597" cy="257369"/>
            </a:xfrm>
          </p:grpSpPr>
          <p:sp>
            <p:nvSpPr>
              <p:cNvPr id="122" name="TextBox 121">
                <a:extLst>
                  <a:ext uri="{FF2B5EF4-FFF2-40B4-BE49-F238E27FC236}">
                    <a16:creationId xmlns:a16="http://schemas.microsoft.com/office/drawing/2014/main" xmlns="" id="{8CBAF96F-3D52-41A8-8171-9DB267D5581D}"/>
                  </a:ext>
                </a:extLst>
              </p:cNvPr>
              <p:cNvSpPr txBox="1"/>
              <p:nvPr/>
            </p:nvSpPr>
            <p:spPr>
              <a:xfrm>
                <a:off x="5615399" y="5422559"/>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92</a:t>
                </a:r>
              </a:p>
            </p:txBody>
          </p:sp>
          <p:sp>
            <p:nvSpPr>
              <p:cNvPr id="123" name="TextBox 122">
                <a:extLst>
                  <a:ext uri="{FF2B5EF4-FFF2-40B4-BE49-F238E27FC236}">
                    <a16:creationId xmlns:a16="http://schemas.microsoft.com/office/drawing/2014/main" xmlns="" id="{92B2F121-E8CC-4A34-BE26-25C3FEBE0CDD}"/>
                  </a:ext>
                </a:extLst>
              </p:cNvPr>
              <p:cNvSpPr txBox="1"/>
              <p:nvPr/>
            </p:nvSpPr>
            <p:spPr>
              <a:xfrm>
                <a:off x="6077966" y="5422559"/>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41</a:t>
                </a:r>
              </a:p>
            </p:txBody>
          </p:sp>
          <p:sp>
            <p:nvSpPr>
              <p:cNvPr id="124" name="TextBox 123">
                <a:extLst>
                  <a:ext uri="{FF2B5EF4-FFF2-40B4-BE49-F238E27FC236}">
                    <a16:creationId xmlns:a16="http://schemas.microsoft.com/office/drawing/2014/main" xmlns="" id="{D0BC410F-A1E6-47C4-8C84-B9D8DC4A0C74}"/>
                  </a:ext>
                </a:extLst>
              </p:cNvPr>
              <p:cNvSpPr txBox="1"/>
              <p:nvPr/>
            </p:nvSpPr>
            <p:spPr>
              <a:xfrm>
                <a:off x="6526922" y="5422559"/>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15</a:t>
                </a:r>
              </a:p>
            </p:txBody>
          </p:sp>
          <p:sp>
            <p:nvSpPr>
              <p:cNvPr id="125" name="TextBox 124">
                <a:extLst>
                  <a:ext uri="{FF2B5EF4-FFF2-40B4-BE49-F238E27FC236}">
                    <a16:creationId xmlns:a16="http://schemas.microsoft.com/office/drawing/2014/main" xmlns="" id="{610F5147-1901-4446-8E28-DBEE277F3438}"/>
                  </a:ext>
                </a:extLst>
              </p:cNvPr>
              <p:cNvSpPr txBox="1"/>
              <p:nvPr/>
            </p:nvSpPr>
            <p:spPr>
              <a:xfrm>
                <a:off x="7015994"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4</a:t>
                </a:r>
              </a:p>
            </p:txBody>
          </p:sp>
          <p:sp>
            <p:nvSpPr>
              <p:cNvPr id="126" name="TextBox 125">
                <a:extLst>
                  <a:ext uri="{FF2B5EF4-FFF2-40B4-BE49-F238E27FC236}">
                    <a16:creationId xmlns:a16="http://schemas.microsoft.com/office/drawing/2014/main" xmlns="" id="{C252A75D-F505-4BCB-92B6-85A36D9795DD}"/>
                  </a:ext>
                </a:extLst>
              </p:cNvPr>
              <p:cNvSpPr txBox="1"/>
              <p:nvPr/>
            </p:nvSpPr>
            <p:spPr>
              <a:xfrm>
                <a:off x="7888716"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0</a:t>
                </a:r>
              </a:p>
            </p:txBody>
          </p:sp>
          <p:sp>
            <p:nvSpPr>
              <p:cNvPr id="127" name="TextBox 126">
                <a:extLst>
                  <a:ext uri="{FF2B5EF4-FFF2-40B4-BE49-F238E27FC236}">
                    <a16:creationId xmlns:a16="http://schemas.microsoft.com/office/drawing/2014/main" xmlns="" id="{9C37D29E-114C-4A63-8690-375D3EFB7FFE}"/>
                  </a:ext>
                </a:extLst>
              </p:cNvPr>
              <p:cNvSpPr txBox="1"/>
              <p:nvPr/>
            </p:nvSpPr>
            <p:spPr>
              <a:xfrm>
                <a:off x="5081781" y="5422559"/>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120</a:t>
                </a:r>
              </a:p>
            </p:txBody>
          </p:sp>
          <p:sp>
            <p:nvSpPr>
              <p:cNvPr id="128" name="TextBox 127">
                <a:extLst>
                  <a:ext uri="{FF2B5EF4-FFF2-40B4-BE49-F238E27FC236}">
                    <a16:creationId xmlns:a16="http://schemas.microsoft.com/office/drawing/2014/main" xmlns="" id="{17C641C0-1048-44FF-B516-6FC3D79336BD}"/>
                  </a:ext>
                </a:extLst>
              </p:cNvPr>
              <p:cNvSpPr txBox="1"/>
              <p:nvPr/>
            </p:nvSpPr>
            <p:spPr>
              <a:xfrm>
                <a:off x="7460013"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1</a:t>
                </a:r>
              </a:p>
            </p:txBody>
          </p:sp>
        </p:grpSp>
        <p:grpSp>
          <p:nvGrpSpPr>
            <p:cNvPr id="113" name="Group 112">
              <a:extLst>
                <a:ext uri="{FF2B5EF4-FFF2-40B4-BE49-F238E27FC236}">
                  <a16:creationId xmlns:a16="http://schemas.microsoft.com/office/drawing/2014/main" xmlns="" id="{3E84562B-8A12-4149-B0E3-73EDEC64AFA0}"/>
                </a:ext>
              </a:extLst>
            </p:cNvPr>
            <p:cNvGrpSpPr/>
            <p:nvPr/>
          </p:nvGrpSpPr>
          <p:grpSpPr>
            <a:xfrm>
              <a:off x="709297" y="5402929"/>
              <a:ext cx="3347765" cy="276999"/>
              <a:chOff x="709297" y="5402929"/>
              <a:chExt cx="3347765" cy="276999"/>
            </a:xfrm>
          </p:grpSpPr>
          <p:sp>
            <p:nvSpPr>
              <p:cNvPr id="114" name="TextBox 113">
                <a:extLst>
                  <a:ext uri="{FF2B5EF4-FFF2-40B4-BE49-F238E27FC236}">
                    <a16:creationId xmlns:a16="http://schemas.microsoft.com/office/drawing/2014/main" xmlns="" id="{E1CDFB1C-9E17-4EB0-B5F8-3E83776AA709}"/>
                  </a:ext>
                </a:extLst>
              </p:cNvPr>
              <p:cNvSpPr txBox="1"/>
              <p:nvPr/>
            </p:nvSpPr>
            <p:spPr>
              <a:xfrm>
                <a:off x="1626083" y="5422559"/>
                <a:ext cx="24262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15</a:t>
                </a:r>
              </a:p>
            </p:txBody>
          </p:sp>
          <p:sp>
            <p:nvSpPr>
              <p:cNvPr id="115" name="TextBox 114">
                <a:extLst>
                  <a:ext uri="{FF2B5EF4-FFF2-40B4-BE49-F238E27FC236}">
                    <a16:creationId xmlns:a16="http://schemas.microsoft.com/office/drawing/2014/main" xmlns="" id="{A811D834-7983-4F7C-B840-15B4E4534485}"/>
                  </a:ext>
                </a:extLst>
              </p:cNvPr>
              <p:cNvSpPr txBox="1"/>
              <p:nvPr/>
            </p:nvSpPr>
            <p:spPr>
              <a:xfrm>
                <a:off x="2131129"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4</a:t>
                </a:r>
              </a:p>
            </p:txBody>
          </p:sp>
          <p:sp>
            <p:nvSpPr>
              <p:cNvPr id="116" name="TextBox 115">
                <a:extLst>
                  <a:ext uri="{FF2B5EF4-FFF2-40B4-BE49-F238E27FC236}">
                    <a16:creationId xmlns:a16="http://schemas.microsoft.com/office/drawing/2014/main" xmlns="" id="{0FF16313-0570-4291-A853-997B70EA55C4}"/>
                  </a:ext>
                </a:extLst>
              </p:cNvPr>
              <p:cNvSpPr txBox="1"/>
              <p:nvPr/>
            </p:nvSpPr>
            <p:spPr>
              <a:xfrm>
                <a:off x="2580085"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3</a:t>
                </a:r>
              </a:p>
            </p:txBody>
          </p:sp>
          <p:sp>
            <p:nvSpPr>
              <p:cNvPr id="117" name="TextBox 116">
                <a:extLst>
                  <a:ext uri="{FF2B5EF4-FFF2-40B4-BE49-F238E27FC236}">
                    <a16:creationId xmlns:a16="http://schemas.microsoft.com/office/drawing/2014/main" xmlns="" id="{8BB1FA73-426A-449E-B04B-CD5DF0BC8C47}"/>
                  </a:ext>
                </a:extLst>
              </p:cNvPr>
              <p:cNvSpPr txBox="1"/>
              <p:nvPr/>
            </p:nvSpPr>
            <p:spPr>
              <a:xfrm>
                <a:off x="3026678"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1</a:t>
                </a:r>
              </a:p>
            </p:txBody>
          </p:sp>
          <p:sp>
            <p:nvSpPr>
              <p:cNvPr id="118" name="TextBox 117">
                <a:extLst>
                  <a:ext uri="{FF2B5EF4-FFF2-40B4-BE49-F238E27FC236}">
                    <a16:creationId xmlns:a16="http://schemas.microsoft.com/office/drawing/2014/main" xmlns="" id="{B17DE071-6B8F-4952-9010-D37A88E9A6AB}"/>
                  </a:ext>
                </a:extLst>
              </p:cNvPr>
              <p:cNvSpPr txBox="1"/>
              <p:nvPr/>
            </p:nvSpPr>
            <p:spPr>
              <a:xfrm>
                <a:off x="3899400"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0</a:t>
                </a:r>
              </a:p>
            </p:txBody>
          </p:sp>
          <p:sp>
            <p:nvSpPr>
              <p:cNvPr id="119" name="TextBox 118">
                <a:extLst>
                  <a:ext uri="{FF2B5EF4-FFF2-40B4-BE49-F238E27FC236}">
                    <a16:creationId xmlns:a16="http://schemas.microsoft.com/office/drawing/2014/main" xmlns="" id="{8B435505-B891-4C75-BBB2-75B8B7B43660}"/>
                  </a:ext>
                </a:extLst>
              </p:cNvPr>
              <p:cNvSpPr txBox="1"/>
              <p:nvPr/>
            </p:nvSpPr>
            <p:spPr>
              <a:xfrm>
                <a:off x="1092465" y="5422559"/>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120</a:t>
                </a:r>
              </a:p>
            </p:txBody>
          </p:sp>
          <p:sp>
            <p:nvSpPr>
              <p:cNvPr id="120" name="TextBox 119">
                <a:extLst>
                  <a:ext uri="{FF2B5EF4-FFF2-40B4-BE49-F238E27FC236}">
                    <a16:creationId xmlns:a16="http://schemas.microsoft.com/office/drawing/2014/main" xmlns="" id="{ADC37D91-B63B-45A4-8314-D6DA0D3DFC4F}"/>
                  </a:ext>
                </a:extLst>
              </p:cNvPr>
              <p:cNvSpPr txBox="1"/>
              <p:nvPr/>
            </p:nvSpPr>
            <p:spPr>
              <a:xfrm>
                <a:off x="3470697" y="5422559"/>
                <a:ext cx="15766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B0C0D8"/>
                    </a:solidFill>
                    <a:effectLst/>
                    <a:uLnTx/>
                    <a:uFillTx/>
                    <a:latin typeface="Arial" charset="0"/>
                    <a:ea typeface="+mn-ea"/>
                    <a:cs typeface="Arial" panose="020B0604020202020204" pitchFamily="34" charset="0"/>
                  </a:rPr>
                  <a:t>0</a:t>
                </a:r>
              </a:p>
            </p:txBody>
          </p:sp>
          <p:sp>
            <p:nvSpPr>
              <p:cNvPr id="121" name="TextBox 120">
                <a:extLst>
                  <a:ext uri="{FF2B5EF4-FFF2-40B4-BE49-F238E27FC236}">
                    <a16:creationId xmlns:a16="http://schemas.microsoft.com/office/drawing/2014/main" xmlns="" id="{081E6B9D-F066-478A-9DBC-C762079E0E9D}"/>
                  </a:ext>
                </a:extLst>
              </p:cNvPr>
              <p:cNvSpPr txBox="1"/>
              <p:nvPr/>
            </p:nvSpPr>
            <p:spPr>
              <a:xfrm>
                <a:off x="709297" y="5402929"/>
                <a:ext cx="389850" cy="276999"/>
              </a:xfrm>
              <a:prstGeom prst="rect">
                <a:avLst/>
              </a:prstGeom>
              <a:noFill/>
            </p:spPr>
            <p:txBody>
              <a:bodyPr wrap="none" rtlCol="0">
                <a:spAutoFit/>
              </a:bodyPr>
              <a:lstStyle/>
              <a:p>
                <a:pPr algn="r"/>
                <a:r>
                  <a:rPr lang="fr-FR" sz="1200" dirty="0">
                    <a:solidFill>
                      <a:srgbClr val="B0C0D8"/>
                    </a:solidFill>
                  </a:rPr>
                  <a:t>CT</a:t>
                </a:r>
              </a:p>
            </p:txBody>
          </p:sp>
        </p:grpSp>
      </p:grpSp>
      <p:grpSp>
        <p:nvGrpSpPr>
          <p:cNvPr id="129" name="Group 128">
            <a:extLst>
              <a:ext uri="{FF2B5EF4-FFF2-40B4-BE49-F238E27FC236}">
                <a16:creationId xmlns:a16="http://schemas.microsoft.com/office/drawing/2014/main" xmlns="" id="{602FBAC4-F60E-4BC0-AB41-A4FC3379B4C0}"/>
              </a:ext>
            </a:extLst>
          </p:cNvPr>
          <p:cNvGrpSpPr/>
          <p:nvPr/>
        </p:nvGrpSpPr>
        <p:grpSpPr>
          <a:xfrm>
            <a:off x="1257455" y="2950919"/>
            <a:ext cx="2041489" cy="1654116"/>
            <a:chOff x="-847565" y="3394259"/>
            <a:chExt cx="3118657" cy="2600325"/>
          </a:xfrm>
        </p:grpSpPr>
        <p:sp>
          <p:nvSpPr>
            <p:cNvPr id="130" name="Freeform: Shape 432">
              <a:extLst>
                <a:ext uri="{FF2B5EF4-FFF2-40B4-BE49-F238E27FC236}">
                  <a16:creationId xmlns:a16="http://schemas.microsoft.com/office/drawing/2014/main" xmlns="" id="{9C6E17A5-D27F-492E-8373-DC8B1C6655A2}"/>
                </a:ext>
              </a:extLst>
            </p:cNvPr>
            <p:cNvSpPr/>
            <p:nvPr/>
          </p:nvSpPr>
          <p:spPr>
            <a:xfrm>
              <a:off x="-847565" y="3394259"/>
              <a:ext cx="3105150" cy="2600325"/>
            </a:xfrm>
            <a:custGeom>
              <a:avLst/>
              <a:gdLst>
                <a:gd name="connsiteX0" fmla="*/ 3109132 w 3105150"/>
                <a:gd name="connsiteY0" fmla="*/ 2603249 h 2600325"/>
                <a:gd name="connsiteX1" fmla="*/ 1091070 w 3105150"/>
                <a:gd name="connsiteY1" fmla="*/ 2603249 h 2600325"/>
                <a:gd name="connsiteX2" fmla="*/ 1091070 w 3105150"/>
                <a:gd name="connsiteY2" fmla="*/ 2559501 h 2600325"/>
                <a:gd name="connsiteX3" fmla="*/ 976217 w 3105150"/>
                <a:gd name="connsiteY3" fmla="*/ 2559501 h 2600325"/>
                <a:gd name="connsiteX4" fmla="*/ 976217 w 3105150"/>
                <a:gd name="connsiteY4" fmla="*/ 2526678 h 2600325"/>
                <a:gd name="connsiteX5" fmla="*/ 817616 w 3105150"/>
                <a:gd name="connsiteY5" fmla="*/ 2526678 h 2600325"/>
                <a:gd name="connsiteX6" fmla="*/ 817616 w 3105150"/>
                <a:gd name="connsiteY6" fmla="*/ 2502075 h 2600325"/>
                <a:gd name="connsiteX7" fmla="*/ 719175 w 3105150"/>
                <a:gd name="connsiteY7" fmla="*/ 2502075 h 2600325"/>
                <a:gd name="connsiteX8" fmla="*/ 719175 w 3105150"/>
                <a:gd name="connsiteY8" fmla="*/ 2474728 h 2600325"/>
                <a:gd name="connsiteX9" fmla="*/ 680892 w 3105150"/>
                <a:gd name="connsiteY9" fmla="*/ 2474728 h 2600325"/>
                <a:gd name="connsiteX10" fmla="*/ 680892 w 3105150"/>
                <a:gd name="connsiteY10" fmla="*/ 2450116 h 2600325"/>
                <a:gd name="connsiteX11" fmla="*/ 623467 w 3105150"/>
                <a:gd name="connsiteY11" fmla="*/ 2450116 h 2600325"/>
                <a:gd name="connsiteX12" fmla="*/ 623467 w 3105150"/>
                <a:gd name="connsiteY12" fmla="*/ 2381755 h 2600325"/>
                <a:gd name="connsiteX13" fmla="*/ 489476 w 3105150"/>
                <a:gd name="connsiteY13" fmla="*/ 2381755 h 2600325"/>
                <a:gd name="connsiteX14" fmla="*/ 489476 w 3105150"/>
                <a:gd name="connsiteY14" fmla="*/ 2283314 h 2600325"/>
                <a:gd name="connsiteX15" fmla="*/ 437520 w 3105150"/>
                <a:gd name="connsiteY15" fmla="*/ 2283314 h 2600325"/>
                <a:gd name="connsiteX16" fmla="*/ 437520 w 3105150"/>
                <a:gd name="connsiteY16" fmla="*/ 2176663 h 2600325"/>
                <a:gd name="connsiteX17" fmla="*/ 391034 w 3105150"/>
                <a:gd name="connsiteY17" fmla="*/ 2176663 h 2600325"/>
                <a:gd name="connsiteX18" fmla="*/ 391034 w 3105150"/>
                <a:gd name="connsiteY18" fmla="*/ 2056343 h 2600325"/>
                <a:gd name="connsiteX19" fmla="*/ 358220 w 3105150"/>
                <a:gd name="connsiteY19" fmla="*/ 2056343 h 2600325"/>
                <a:gd name="connsiteX20" fmla="*/ 358220 w 3105150"/>
                <a:gd name="connsiteY20" fmla="*/ 1916887 h 2600325"/>
                <a:gd name="connsiteX21" fmla="*/ 333609 w 3105150"/>
                <a:gd name="connsiteY21" fmla="*/ 1916887 h 2600325"/>
                <a:gd name="connsiteX22" fmla="*/ 333609 w 3105150"/>
                <a:gd name="connsiteY22" fmla="*/ 1807512 h 2600325"/>
                <a:gd name="connsiteX23" fmla="*/ 322672 w 3105150"/>
                <a:gd name="connsiteY23" fmla="*/ 1807512 h 2600325"/>
                <a:gd name="connsiteX24" fmla="*/ 322672 w 3105150"/>
                <a:gd name="connsiteY24" fmla="*/ 1706328 h 2600325"/>
                <a:gd name="connsiteX25" fmla="*/ 289857 w 3105150"/>
                <a:gd name="connsiteY25" fmla="*/ 1706328 h 2600325"/>
                <a:gd name="connsiteX26" fmla="*/ 289857 w 3105150"/>
                <a:gd name="connsiteY26" fmla="*/ 1424673 h 2600325"/>
                <a:gd name="connsiteX27" fmla="*/ 270716 w 3105150"/>
                <a:gd name="connsiteY27" fmla="*/ 1424673 h 2600325"/>
                <a:gd name="connsiteX28" fmla="*/ 270716 w 3105150"/>
                <a:gd name="connsiteY28" fmla="*/ 1298886 h 2600325"/>
                <a:gd name="connsiteX29" fmla="*/ 240637 w 3105150"/>
                <a:gd name="connsiteY29" fmla="*/ 1298886 h 2600325"/>
                <a:gd name="connsiteX30" fmla="*/ 240637 w 3105150"/>
                <a:gd name="connsiteY30" fmla="*/ 1123883 h 2600325"/>
                <a:gd name="connsiteX31" fmla="*/ 216026 w 3105150"/>
                <a:gd name="connsiteY31" fmla="*/ 1123883 h 2600325"/>
                <a:gd name="connsiteX32" fmla="*/ 216026 w 3105150"/>
                <a:gd name="connsiteY32" fmla="*/ 1066457 h 2600325"/>
                <a:gd name="connsiteX33" fmla="*/ 194150 w 3105150"/>
                <a:gd name="connsiteY33" fmla="*/ 1066457 h 2600325"/>
                <a:gd name="connsiteX34" fmla="*/ 194150 w 3105150"/>
                <a:gd name="connsiteY34" fmla="*/ 894183 h 2600325"/>
                <a:gd name="connsiteX35" fmla="*/ 177743 w 3105150"/>
                <a:gd name="connsiteY35" fmla="*/ 894183 h 2600325"/>
                <a:gd name="connsiteX36" fmla="*/ 177743 w 3105150"/>
                <a:gd name="connsiteY36" fmla="*/ 754724 h 2600325"/>
                <a:gd name="connsiteX37" fmla="*/ 142194 w 3105150"/>
                <a:gd name="connsiteY37" fmla="*/ 754724 h 2600325"/>
                <a:gd name="connsiteX38" fmla="*/ 142194 w 3105150"/>
                <a:gd name="connsiteY38" fmla="*/ 590653 h 2600325"/>
                <a:gd name="connsiteX39" fmla="*/ 117583 w 3105150"/>
                <a:gd name="connsiteY39" fmla="*/ 590653 h 2600325"/>
                <a:gd name="connsiteX40" fmla="*/ 117583 w 3105150"/>
                <a:gd name="connsiteY40" fmla="*/ 429317 h 2600325"/>
                <a:gd name="connsiteX41" fmla="*/ 98442 w 3105150"/>
                <a:gd name="connsiteY41" fmla="*/ 429317 h 2600325"/>
                <a:gd name="connsiteX42" fmla="*/ 98442 w 3105150"/>
                <a:gd name="connsiteY42" fmla="*/ 270716 h 2600325"/>
                <a:gd name="connsiteX43" fmla="*/ 79301 w 3105150"/>
                <a:gd name="connsiteY43" fmla="*/ 270716 h 2600325"/>
                <a:gd name="connsiteX44" fmla="*/ 79301 w 3105150"/>
                <a:gd name="connsiteY44" fmla="*/ 109380 h 2600325"/>
                <a:gd name="connsiteX45" fmla="*/ 57425 w 3105150"/>
                <a:gd name="connsiteY45" fmla="*/ 109380 h 2600325"/>
                <a:gd name="connsiteX46" fmla="*/ 57425 w 3105150"/>
                <a:gd name="connsiteY46" fmla="*/ 0 h 2600325"/>
                <a:gd name="connsiteX47" fmla="*/ 0 w 3105150"/>
                <a:gd name="connsiteY47" fmla="*/ 0 h 2600325"/>
                <a:gd name="connsiteX48" fmla="*/ 0 w 3105150"/>
                <a:gd name="connsiteY48" fmla="*/ 2736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05150" h="2600325">
                  <a:moveTo>
                    <a:pt x="3109132" y="2603249"/>
                  </a:moveTo>
                  <a:lnTo>
                    <a:pt x="1091070" y="2603249"/>
                  </a:lnTo>
                  <a:lnTo>
                    <a:pt x="1091070" y="2559501"/>
                  </a:lnTo>
                  <a:lnTo>
                    <a:pt x="976217" y="2559501"/>
                  </a:lnTo>
                  <a:lnTo>
                    <a:pt x="976217" y="2526678"/>
                  </a:lnTo>
                  <a:lnTo>
                    <a:pt x="817616" y="2526678"/>
                  </a:lnTo>
                  <a:lnTo>
                    <a:pt x="817616" y="2502075"/>
                  </a:lnTo>
                  <a:lnTo>
                    <a:pt x="719175" y="2502075"/>
                  </a:lnTo>
                  <a:lnTo>
                    <a:pt x="719175" y="2474728"/>
                  </a:lnTo>
                  <a:lnTo>
                    <a:pt x="680892" y="2474728"/>
                  </a:lnTo>
                  <a:lnTo>
                    <a:pt x="680892" y="2450116"/>
                  </a:lnTo>
                  <a:lnTo>
                    <a:pt x="623467" y="2450116"/>
                  </a:lnTo>
                  <a:lnTo>
                    <a:pt x="623467" y="2381755"/>
                  </a:lnTo>
                  <a:lnTo>
                    <a:pt x="489476" y="2381755"/>
                  </a:lnTo>
                  <a:lnTo>
                    <a:pt x="489476" y="2283314"/>
                  </a:lnTo>
                  <a:lnTo>
                    <a:pt x="437520" y="2283314"/>
                  </a:lnTo>
                  <a:lnTo>
                    <a:pt x="437520" y="2176663"/>
                  </a:lnTo>
                  <a:lnTo>
                    <a:pt x="391034" y="2176663"/>
                  </a:lnTo>
                  <a:lnTo>
                    <a:pt x="391034" y="2056343"/>
                  </a:lnTo>
                  <a:lnTo>
                    <a:pt x="358220" y="2056343"/>
                  </a:lnTo>
                  <a:lnTo>
                    <a:pt x="358220" y="1916887"/>
                  </a:lnTo>
                  <a:lnTo>
                    <a:pt x="333609" y="1916887"/>
                  </a:lnTo>
                  <a:lnTo>
                    <a:pt x="333609" y="1807512"/>
                  </a:lnTo>
                  <a:lnTo>
                    <a:pt x="322672" y="1807512"/>
                  </a:lnTo>
                  <a:lnTo>
                    <a:pt x="322672" y="1706328"/>
                  </a:lnTo>
                  <a:lnTo>
                    <a:pt x="289857" y="1706328"/>
                  </a:lnTo>
                  <a:lnTo>
                    <a:pt x="289857" y="1424673"/>
                  </a:lnTo>
                  <a:lnTo>
                    <a:pt x="270716" y="1424673"/>
                  </a:lnTo>
                  <a:lnTo>
                    <a:pt x="270716" y="1298886"/>
                  </a:lnTo>
                  <a:lnTo>
                    <a:pt x="240637" y="1298886"/>
                  </a:lnTo>
                  <a:lnTo>
                    <a:pt x="240637" y="1123883"/>
                  </a:lnTo>
                  <a:lnTo>
                    <a:pt x="216026" y="1123883"/>
                  </a:lnTo>
                  <a:lnTo>
                    <a:pt x="216026" y="1066457"/>
                  </a:lnTo>
                  <a:lnTo>
                    <a:pt x="194150" y="1066457"/>
                  </a:lnTo>
                  <a:lnTo>
                    <a:pt x="194150" y="894183"/>
                  </a:lnTo>
                  <a:lnTo>
                    <a:pt x="177743" y="894183"/>
                  </a:lnTo>
                  <a:lnTo>
                    <a:pt x="177743" y="754724"/>
                  </a:lnTo>
                  <a:lnTo>
                    <a:pt x="142194" y="754724"/>
                  </a:lnTo>
                  <a:lnTo>
                    <a:pt x="142194" y="590653"/>
                  </a:lnTo>
                  <a:lnTo>
                    <a:pt x="117583" y="590653"/>
                  </a:lnTo>
                  <a:lnTo>
                    <a:pt x="117583" y="429317"/>
                  </a:lnTo>
                  <a:lnTo>
                    <a:pt x="98442" y="429317"/>
                  </a:lnTo>
                  <a:lnTo>
                    <a:pt x="98442" y="270716"/>
                  </a:lnTo>
                  <a:lnTo>
                    <a:pt x="79301" y="270716"/>
                  </a:lnTo>
                  <a:lnTo>
                    <a:pt x="79301" y="109380"/>
                  </a:lnTo>
                  <a:lnTo>
                    <a:pt x="57425" y="109380"/>
                  </a:lnTo>
                  <a:lnTo>
                    <a:pt x="57425" y="0"/>
                  </a:lnTo>
                  <a:lnTo>
                    <a:pt x="0" y="0"/>
                  </a:lnTo>
                  <a:lnTo>
                    <a:pt x="0" y="2736"/>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131" name="Group 130">
              <a:extLst>
                <a:ext uri="{FF2B5EF4-FFF2-40B4-BE49-F238E27FC236}">
                  <a16:creationId xmlns:a16="http://schemas.microsoft.com/office/drawing/2014/main" xmlns="" id="{A7FD9108-D521-477F-9781-FFC46B7A98B4}"/>
                </a:ext>
              </a:extLst>
            </p:cNvPr>
            <p:cNvGrpSpPr/>
            <p:nvPr/>
          </p:nvGrpSpPr>
          <p:grpSpPr>
            <a:xfrm>
              <a:off x="870917" y="5925508"/>
              <a:ext cx="1400175" cy="66675"/>
              <a:chOff x="870917" y="5925508"/>
              <a:chExt cx="1400175" cy="66675"/>
            </a:xfrm>
          </p:grpSpPr>
          <p:sp>
            <p:nvSpPr>
              <p:cNvPr id="132" name="Freeform: Shape 433">
                <a:extLst>
                  <a:ext uri="{FF2B5EF4-FFF2-40B4-BE49-F238E27FC236}">
                    <a16:creationId xmlns:a16="http://schemas.microsoft.com/office/drawing/2014/main" xmlns="" id="{075C642F-7775-4CE7-9402-086BBB98EEAC}"/>
                  </a:ext>
                </a:extLst>
              </p:cNvPr>
              <p:cNvSpPr/>
              <p:nvPr/>
            </p:nvSpPr>
            <p:spPr>
              <a:xfrm>
                <a:off x="226156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3" name="Freeform: Shape 434">
                <a:extLst>
                  <a:ext uri="{FF2B5EF4-FFF2-40B4-BE49-F238E27FC236}">
                    <a16:creationId xmlns:a16="http://schemas.microsoft.com/office/drawing/2014/main" xmlns="" id="{F710AFFC-22F0-4D94-A9C7-C10105BAF528}"/>
                  </a:ext>
                </a:extLst>
              </p:cNvPr>
              <p:cNvSpPr/>
              <p:nvPr/>
            </p:nvSpPr>
            <p:spPr>
              <a:xfrm>
                <a:off x="165196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4" name="Freeform: Shape 435">
                <a:extLst>
                  <a:ext uri="{FF2B5EF4-FFF2-40B4-BE49-F238E27FC236}">
                    <a16:creationId xmlns:a16="http://schemas.microsoft.com/office/drawing/2014/main" xmlns="" id="{337A6EA1-7E6F-407E-900D-3F0EF74EDF17}"/>
                  </a:ext>
                </a:extLst>
              </p:cNvPr>
              <p:cNvSpPr/>
              <p:nvPr/>
            </p:nvSpPr>
            <p:spPr>
              <a:xfrm>
                <a:off x="127096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5" name="Freeform: Shape 436">
                <a:extLst>
                  <a:ext uri="{FF2B5EF4-FFF2-40B4-BE49-F238E27FC236}">
                    <a16:creationId xmlns:a16="http://schemas.microsoft.com/office/drawing/2014/main" xmlns="" id="{FD50FC9E-BAE9-4722-8956-2ADDABEF1D60}"/>
                  </a:ext>
                </a:extLst>
              </p:cNvPr>
              <p:cNvSpPr/>
              <p:nvPr/>
            </p:nvSpPr>
            <p:spPr>
              <a:xfrm>
                <a:off x="87091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grpSp>
        <p:nvGrpSpPr>
          <p:cNvPr id="136" name="Group 135">
            <a:extLst>
              <a:ext uri="{FF2B5EF4-FFF2-40B4-BE49-F238E27FC236}">
                <a16:creationId xmlns:a16="http://schemas.microsoft.com/office/drawing/2014/main" xmlns="" id="{33B86F5A-A449-4BD2-B2D1-2346DA79C364}"/>
              </a:ext>
            </a:extLst>
          </p:cNvPr>
          <p:cNvGrpSpPr/>
          <p:nvPr/>
        </p:nvGrpSpPr>
        <p:grpSpPr>
          <a:xfrm>
            <a:off x="1257455" y="2950920"/>
            <a:ext cx="2697994" cy="1686788"/>
            <a:chOff x="-905877" y="3273427"/>
            <a:chExt cx="4199278" cy="2657475"/>
          </a:xfrm>
        </p:grpSpPr>
        <p:sp>
          <p:nvSpPr>
            <p:cNvPr id="137" name="Freeform: Shape 441">
              <a:extLst>
                <a:ext uri="{FF2B5EF4-FFF2-40B4-BE49-F238E27FC236}">
                  <a16:creationId xmlns:a16="http://schemas.microsoft.com/office/drawing/2014/main" xmlns="" id="{5FA26053-C7D2-49CF-9CEE-28951EA30298}"/>
                </a:ext>
              </a:extLst>
            </p:cNvPr>
            <p:cNvSpPr/>
            <p:nvPr/>
          </p:nvSpPr>
          <p:spPr>
            <a:xfrm>
              <a:off x="-905877" y="3273427"/>
              <a:ext cx="4181475" cy="2657475"/>
            </a:xfrm>
            <a:custGeom>
              <a:avLst/>
              <a:gdLst>
                <a:gd name="connsiteX0" fmla="*/ 4189752 w 4181475"/>
                <a:gd name="connsiteY0" fmla="*/ 2658284 h 2657475"/>
                <a:gd name="connsiteX1" fmla="*/ 1441199 w 4181475"/>
                <a:gd name="connsiteY1" fmla="*/ 2658284 h 2657475"/>
                <a:gd name="connsiteX2" fmla="*/ 1441199 w 4181475"/>
                <a:gd name="connsiteY2" fmla="*/ 2577350 h 2657475"/>
                <a:gd name="connsiteX3" fmla="*/ 1248213 w 4181475"/>
                <a:gd name="connsiteY3" fmla="*/ 2577350 h 2657475"/>
                <a:gd name="connsiteX4" fmla="*/ 1248213 w 4181475"/>
                <a:gd name="connsiteY4" fmla="*/ 2493311 h 2657475"/>
                <a:gd name="connsiteX5" fmla="*/ 1179728 w 4181475"/>
                <a:gd name="connsiteY5" fmla="*/ 2493311 h 2657475"/>
                <a:gd name="connsiteX6" fmla="*/ 1179728 w 4181475"/>
                <a:gd name="connsiteY6" fmla="*/ 2449734 h 2657475"/>
                <a:gd name="connsiteX7" fmla="*/ 1092575 w 4181475"/>
                <a:gd name="connsiteY7" fmla="*/ 2449734 h 2657475"/>
                <a:gd name="connsiteX8" fmla="*/ 1092575 w 4181475"/>
                <a:gd name="connsiteY8" fmla="*/ 2424826 h 2657475"/>
                <a:gd name="connsiteX9" fmla="*/ 1039654 w 4181475"/>
                <a:gd name="connsiteY9" fmla="*/ 2424826 h 2657475"/>
                <a:gd name="connsiteX10" fmla="*/ 1039654 w 4181475"/>
                <a:gd name="connsiteY10" fmla="*/ 2371915 h 2657475"/>
                <a:gd name="connsiteX11" fmla="*/ 949385 w 4181475"/>
                <a:gd name="connsiteY11" fmla="*/ 2371915 h 2657475"/>
                <a:gd name="connsiteX12" fmla="*/ 949385 w 4181475"/>
                <a:gd name="connsiteY12" fmla="*/ 2325223 h 2657475"/>
                <a:gd name="connsiteX13" fmla="*/ 912034 w 4181475"/>
                <a:gd name="connsiteY13" fmla="*/ 2325223 h 2657475"/>
                <a:gd name="connsiteX14" fmla="*/ 912034 w 4181475"/>
                <a:gd name="connsiteY14" fmla="*/ 2219391 h 2657475"/>
                <a:gd name="connsiteX15" fmla="*/ 877794 w 4181475"/>
                <a:gd name="connsiteY15" fmla="*/ 2219391 h 2657475"/>
                <a:gd name="connsiteX16" fmla="*/ 877794 w 4181475"/>
                <a:gd name="connsiteY16" fmla="*/ 2138457 h 2657475"/>
                <a:gd name="connsiteX17" fmla="*/ 818652 w 4181475"/>
                <a:gd name="connsiteY17" fmla="*/ 2138457 h 2657475"/>
                <a:gd name="connsiteX18" fmla="*/ 818652 w 4181475"/>
                <a:gd name="connsiteY18" fmla="*/ 2048189 h 2657475"/>
                <a:gd name="connsiteX19" fmla="*/ 790637 w 4181475"/>
                <a:gd name="connsiteY19" fmla="*/ 2048189 h 2657475"/>
                <a:gd name="connsiteX20" fmla="*/ 790637 w 4181475"/>
                <a:gd name="connsiteY20" fmla="*/ 1985933 h 2657475"/>
                <a:gd name="connsiteX21" fmla="*/ 743946 w 4181475"/>
                <a:gd name="connsiteY21" fmla="*/ 1985933 h 2657475"/>
                <a:gd name="connsiteX22" fmla="*/ 743946 w 4181475"/>
                <a:gd name="connsiteY22" fmla="*/ 1904999 h 2657475"/>
                <a:gd name="connsiteX23" fmla="*/ 684804 w 4181475"/>
                <a:gd name="connsiteY23" fmla="*/ 1904999 h 2657475"/>
                <a:gd name="connsiteX24" fmla="*/ 684804 w 4181475"/>
                <a:gd name="connsiteY24" fmla="*/ 1780489 h 2657475"/>
                <a:gd name="connsiteX25" fmla="*/ 631888 w 4181475"/>
                <a:gd name="connsiteY25" fmla="*/ 1780489 h 2657475"/>
                <a:gd name="connsiteX26" fmla="*/ 631888 w 4181475"/>
                <a:gd name="connsiteY26" fmla="*/ 1649758 h 2657475"/>
                <a:gd name="connsiteX27" fmla="*/ 597647 w 4181475"/>
                <a:gd name="connsiteY27" fmla="*/ 1649758 h 2657475"/>
                <a:gd name="connsiteX28" fmla="*/ 597647 w 4181475"/>
                <a:gd name="connsiteY28" fmla="*/ 1540811 h 2657475"/>
                <a:gd name="connsiteX29" fmla="*/ 544730 w 4181475"/>
                <a:gd name="connsiteY29" fmla="*/ 1540811 h 2657475"/>
                <a:gd name="connsiteX30" fmla="*/ 544730 w 4181475"/>
                <a:gd name="connsiteY30" fmla="*/ 1434979 h 2657475"/>
                <a:gd name="connsiteX31" fmla="*/ 513603 w 4181475"/>
                <a:gd name="connsiteY31" fmla="*/ 1434979 h 2657475"/>
                <a:gd name="connsiteX32" fmla="*/ 513603 w 4181475"/>
                <a:gd name="connsiteY32" fmla="*/ 1291789 h 2657475"/>
                <a:gd name="connsiteX33" fmla="*/ 485588 w 4181475"/>
                <a:gd name="connsiteY33" fmla="*/ 1291789 h 2657475"/>
                <a:gd name="connsiteX34" fmla="*/ 485588 w 4181475"/>
                <a:gd name="connsiteY34" fmla="*/ 1064561 h 2657475"/>
                <a:gd name="connsiteX35" fmla="*/ 435784 w 4181475"/>
                <a:gd name="connsiteY35" fmla="*/ 1064561 h 2657475"/>
                <a:gd name="connsiteX36" fmla="*/ 435784 w 4181475"/>
                <a:gd name="connsiteY36" fmla="*/ 940050 h 2657475"/>
                <a:gd name="connsiteX37" fmla="*/ 401544 w 4181475"/>
                <a:gd name="connsiteY37" fmla="*/ 940050 h 2657475"/>
                <a:gd name="connsiteX38" fmla="*/ 401544 w 4181475"/>
                <a:gd name="connsiteY38" fmla="*/ 743948 h 2657475"/>
                <a:gd name="connsiteX39" fmla="*/ 373530 w 4181475"/>
                <a:gd name="connsiteY39" fmla="*/ 743948 h 2657475"/>
                <a:gd name="connsiteX40" fmla="*/ 373530 w 4181475"/>
                <a:gd name="connsiteY40" fmla="*/ 582085 h 2657475"/>
                <a:gd name="connsiteX41" fmla="*/ 336176 w 4181475"/>
                <a:gd name="connsiteY41" fmla="*/ 582085 h 2657475"/>
                <a:gd name="connsiteX42" fmla="*/ 336176 w 4181475"/>
                <a:gd name="connsiteY42" fmla="*/ 445124 h 2657475"/>
                <a:gd name="connsiteX43" fmla="*/ 280147 w 4181475"/>
                <a:gd name="connsiteY43" fmla="*/ 445124 h 2657475"/>
                <a:gd name="connsiteX44" fmla="*/ 280147 w 4181475"/>
                <a:gd name="connsiteY44" fmla="*/ 354854 h 2657475"/>
                <a:gd name="connsiteX45" fmla="*/ 245907 w 4181475"/>
                <a:gd name="connsiteY45" fmla="*/ 354854 h 2657475"/>
                <a:gd name="connsiteX46" fmla="*/ 245907 w 4181475"/>
                <a:gd name="connsiteY46" fmla="*/ 283261 h 2657475"/>
                <a:gd name="connsiteX47" fmla="*/ 214779 w 4181475"/>
                <a:gd name="connsiteY47" fmla="*/ 283261 h 2657475"/>
                <a:gd name="connsiteX48" fmla="*/ 214779 w 4181475"/>
                <a:gd name="connsiteY48" fmla="*/ 164976 h 2657475"/>
                <a:gd name="connsiteX49" fmla="*/ 174314 w 4181475"/>
                <a:gd name="connsiteY49" fmla="*/ 164976 h 2657475"/>
                <a:gd name="connsiteX50" fmla="*/ 174314 w 4181475"/>
                <a:gd name="connsiteY50" fmla="*/ 102722 h 2657475"/>
                <a:gd name="connsiteX51" fmla="*/ 90270 w 4181475"/>
                <a:gd name="connsiteY51" fmla="*/ 102722 h 2657475"/>
                <a:gd name="connsiteX52" fmla="*/ 90270 w 4181475"/>
                <a:gd name="connsiteY52" fmla="*/ 3114 h 2657475"/>
                <a:gd name="connsiteX53" fmla="*/ 0 w 4181475"/>
                <a:gd name="connsiteY53" fmla="*/ 3114 h 2657475"/>
                <a:gd name="connsiteX54" fmla="*/ 0 w 4181475"/>
                <a:gd name="connsiteY54"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81475" h="2657475">
                  <a:moveTo>
                    <a:pt x="4189752" y="2658284"/>
                  </a:moveTo>
                  <a:lnTo>
                    <a:pt x="1441199" y="2658284"/>
                  </a:lnTo>
                  <a:lnTo>
                    <a:pt x="1441199" y="2577350"/>
                  </a:lnTo>
                  <a:lnTo>
                    <a:pt x="1248213" y="2577350"/>
                  </a:lnTo>
                  <a:lnTo>
                    <a:pt x="1248213" y="2493311"/>
                  </a:lnTo>
                  <a:lnTo>
                    <a:pt x="1179728" y="2493311"/>
                  </a:lnTo>
                  <a:lnTo>
                    <a:pt x="1179728" y="2449734"/>
                  </a:lnTo>
                  <a:lnTo>
                    <a:pt x="1092575" y="2449734"/>
                  </a:lnTo>
                  <a:lnTo>
                    <a:pt x="1092575" y="2424826"/>
                  </a:lnTo>
                  <a:lnTo>
                    <a:pt x="1039654" y="2424826"/>
                  </a:lnTo>
                  <a:lnTo>
                    <a:pt x="1039654" y="2371915"/>
                  </a:lnTo>
                  <a:lnTo>
                    <a:pt x="949385" y="2371915"/>
                  </a:lnTo>
                  <a:lnTo>
                    <a:pt x="949385" y="2325223"/>
                  </a:lnTo>
                  <a:lnTo>
                    <a:pt x="912034" y="2325223"/>
                  </a:lnTo>
                  <a:lnTo>
                    <a:pt x="912034" y="2219391"/>
                  </a:lnTo>
                  <a:lnTo>
                    <a:pt x="877794" y="2219391"/>
                  </a:lnTo>
                  <a:lnTo>
                    <a:pt x="877794" y="2138457"/>
                  </a:lnTo>
                  <a:lnTo>
                    <a:pt x="818652" y="2138457"/>
                  </a:lnTo>
                  <a:lnTo>
                    <a:pt x="818652" y="2048189"/>
                  </a:lnTo>
                  <a:lnTo>
                    <a:pt x="790637" y="2048189"/>
                  </a:lnTo>
                  <a:lnTo>
                    <a:pt x="790637" y="1985933"/>
                  </a:lnTo>
                  <a:lnTo>
                    <a:pt x="743946" y="1985933"/>
                  </a:lnTo>
                  <a:lnTo>
                    <a:pt x="743946" y="1904999"/>
                  </a:lnTo>
                  <a:lnTo>
                    <a:pt x="684804" y="1904999"/>
                  </a:lnTo>
                  <a:lnTo>
                    <a:pt x="684804" y="1780489"/>
                  </a:lnTo>
                  <a:lnTo>
                    <a:pt x="631888" y="1780489"/>
                  </a:lnTo>
                  <a:lnTo>
                    <a:pt x="631888" y="1649758"/>
                  </a:lnTo>
                  <a:lnTo>
                    <a:pt x="597647" y="1649758"/>
                  </a:lnTo>
                  <a:lnTo>
                    <a:pt x="597647" y="1540811"/>
                  </a:lnTo>
                  <a:lnTo>
                    <a:pt x="544730" y="1540811"/>
                  </a:lnTo>
                  <a:lnTo>
                    <a:pt x="544730" y="1434979"/>
                  </a:lnTo>
                  <a:lnTo>
                    <a:pt x="513603" y="1434979"/>
                  </a:lnTo>
                  <a:lnTo>
                    <a:pt x="513603" y="1291789"/>
                  </a:lnTo>
                  <a:lnTo>
                    <a:pt x="485588" y="1291789"/>
                  </a:lnTo>
                  <a:lnTo>
                    <a:pt x="485588" y="1064561"/>
                  </a:lnTo>
                  <a:lnTo>
                    <a:pt x="435784" y="1064561"/>
                  </a:lnTo>
                  <a:lnTo>
                    <a:pt x="435784" y="940050"/>
                  </a:lnTo>
                  <a:lnTo>
                    <a:pt x="401544" y="940050"/>
                  </a:lnTo>
                  <a:lnTo>
                    <a:pt x="401544" y="743948"/>
                  </a:lnTo>
                  <a:lnTo>
                    <a:pt x="373530" y="743948"/>
                  </a:lnTo>
                  <a:lnTo>
                    <a:pt x="373530" y="582085"/>
                  </a:lnTo>
                  <a:lnTo>
                    <a:pt x="336176" y="582085"/>
                  </a:lnTo>
                  <a:lnTo>
                    <a:pt x="336176" y="445124"/>
                  </a:lnTo>
                  <a:lnTo>
                    <a:pt x="280147" y="445124"/>
                  </a:lnTo>
                  <a:lnTo>
                    <a:pt x="280147" y="354854"/>
                  </a:lnTo>
                  <a:lnTo>
                    <a:pt x="245907" y="354854"/>
                  </a:lnTo>
                  <a:lnTo>
                    <a:pt x="245907" y="283261"/>
                  </a:lnTo>
                  <a:lnTo>
                    <a:pt x="214779" y="283261"/>
                  </a:lnTo>
                  <a:lnTo>
                    <a:pt x="214779" y="164976"/>
                  </a:lnTo>
                  <a:lnTo>
                    <a:pt x="174314" y="164976"/>
                  </a:lnTo>
                  <a:lnTo>
                    <a:pt x="174314" y="102722"/>
                  </a:lnTo>
                  <a:lnTo>
                    <a:pt x="90270" y="102722"/>
                  </a:lnTo>
                  <a:lnTo>
                    <a:pt x="90270" y="3114"/>
                  </a:lnTo>
                  <a:lnTo>
                    <a:pt x="0" y="3114"/>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138" name="Group 137">
              <a:extLst>
                <a:ext uri="{FF2B5EF4-FFF2-40B4-BE49-F238E27FC236}">
                  <a16:creationId xmlns:a16="http://schemas.microsoft.com/office/drawing/2014/main" xmlns="" id="{11622E68-ADEF-4EAC-ACFF-D9DC98773354}"/>
                </a:ext>
              </a:extLst>
            </p:cNvPr>
            <p:cNvGrpSpPr/>
            <p:nvPr/>
          </p:nvGrpSpPr>
          <p:grpSpPr>
            <a:xfrm>
              <a:off x="426376" y="5773986"/>
              <a:ext cx="2867025" cy="152400"/>
              <a:chOff x="426376" y="5773986"/>
              <a:chExt cx="2867025" cy="152400"/>
            </a:xfrm>
          </p:grpSpPr>
          <p:sp>
            <p:nvSpPr>
              <p:cNvPr id="139" name="Freeform: Shape 442">
                <a:extLst>
                  <a:ext uri="{FF2B5EF4-FFF2-40B4-BE49-F238E27FC236}">
                    <a16:creationId xmlns:a16="http://schemas.microsoft.com/office/drawing/2014/main" xmlns="" id="{70A2C1FF-488C-4B15-979C-6AB0B6C405BD}"/>
                  </a:ext>
                </a:extLst>
              </p:cNvPr>
              <p:cNvSpPr/>
              <p:nvPr/>
            </p:nvSpPr>
            <p:spPr>
              <a:xfrm>
                <a:off x="3283876" y="585971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40" name="Freeform: Shape 443">
                <a:extLst>
                  <a:ext uri="{FF2B5EF4-FFF2-40B4-BE49-F238E27FC236}">
                    <a16:creationId xmlns:a16="http://schemas.microsoft.com/office/drawing/2014/main" xmlns="" id="{EDDB7CF0-D71A-481F-9942-6B738527021E}"/>
                  </a:ext>
                </a:extLst>
              </p:cNvPr>
              <p:cNvSpPr/>
              <p:nvPr/>
            </p:nvSpPr>
            <p:spPr>
              <a:xfrm>
                <a:off x="521626" y="577398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41" name="Freeform: Shape 444">
                <a:extLst>
                  <a:ext uri="{FF2B5EF4-FFF2-40B4-BE49-F238E27FC236}">
                    <a16:creationId xmlns:a16="http://schemas.microsoft.com/office/drawing/2014/main" xmlns="" id="{0EF8D68A-5B6E-4D1D-B087-D602C4F47E1E}"/>
                  </a:ext>
                </a:extLst>
              </p:cNvPr>
              <p:cNvSpPr/>
              <p:nvPr/>
            </p:nvSpPr>
            <p:spPr>
              <a:xfrm>
                <a:off x="426376" y="577398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sp>
        <p:nvSpPr>
          <p:cNvPr id="142" name="TextBox 141">
            <a:extLst>
              <a:ext uri="{FF2B5EF4-FFF2-40B4-BE49-F238E27FC236}">
                <a16:creationId xmlns:a16="http://schemas.microsoft.com/office/drawing/2014/main" xmlns="" id="{6E6FF3F6-1127-4A74-848A-98BB69AF3A41}"/>
              </a:ext>
            </a:extLst>
          </p:cNvPr>
          <p:cNvSpPr txBox="1"/>
          <p:nvPr/>
        </p:nvSpPr>
        <p:spPr>
          <a:xfrm>
            <a:off x="171848" y="4902961"/>
            <a:ext cx="907031" cy="276999"/>
          </a:xfrm>
          <a:prstGeom prst="rect">
            <a:avLst/>
          </a:prstGeom>
          <a:noFill/>
        </p:spPr>
        <p:txBody>
          <a:bodyPr wrap="square" rtlCol="0">
            <a:spAutoFit/>
          </a:bodyPr>
          <a:lstStyle/>
          <a:p>
            <a:pPr algn="r"/>
            <a:r>
              <a:rPr lang="fr-FR" sz="1200" dirty="0">
                <a:solidFill>
                  <a:srgbClr val="4D4D4D"/>
                </a:solidFill>
              </a:rPr>
              <a:t>N</a:t>
            </a:r>
          </a:p>
        </p:txBody>
      </p:sp>
      <p:sp>
        <p:nvSpPr>
          <p:cNvPr id="143" name="TextBox 142">
            <a:extLst>
              <a:ext uri="{FF2B5EF4-FFF2-40B4-BE49-F238E27FC236}">
                <a16:creationId xmlns:a16="http://schemas.microsoft.com/office/drawing/2014/main" xmlns="" id="{E5203838-0031-4E76-AC6A-B8BC7FFC3C11}"/>
              </a:ext>
            </a:extLst>
          </p:cNvPr>
          <p:cNvSpPr txBox="1"/>
          <p:nvPr/>
        </p:nvSpPr>
        <p:spPr>
          <a:xfrm>
            <a:off x="1121989" y="1749499"/>
            <a:ext cx="3405541" cy="338554"/>
          </a:xfrm>
          <a:prstGeom prst="rect">
            <a:avLst/>
          </a:prstGeom>
          <a:noFill/>
        </p:spPr>
        <p:txBody>
          <a:bodyPr wrap="square" rtlCol="0">
            <a:spAutoFit/>
          </a:bodyPr>
          <a:lstStyle/>
          <a:p>
            <a:pPr algn="ctr"/>
            <a:r>
              <a:rPr lang="fr-FR" sz="1600" b="1" dirty="0">
                <a:solidFill>
                  <a:srgbClr val="4D4D4D"/>
                </a:solidFill>
              </a:rPr>
              <a:t>SSP</a:t>
            </a:r>
          </a:p>
        </p:txBody>
      </p:sp>
      <p:sp>
        <p:nvSpPr>
          <p:cNvPr id="144" name="TextBox 143">
            <a:extLst>
              <a:ext uri="{FF2B5EF4-FFF2-40B4-BE49-F238E27FC236}">
                <a16:creationId xmlns:a16="http://schemas.microsoft.com/office/drawing/2014/main" xmlns="" id="{C92AD388-42BE-4FF9-B9E4-891D757D590C}"/>
              </a:ext>
            </a:extLst>
          </p:cNvPr>
          <p:cNvSpPr txBox="1"/>
          <p:nvPr/>
        </p:nvSpPr>
        <p:spPr>
          <a:xfrm>
            <a:off x="5409362" y="1749499"/>
            <a:ext cx="3405541" cy="338554"/>
          </a:xfrm>
          <a:prstGeom prst="rect">
            <a:avLst/>
          </a:prstGeom>
          <a:noFill/>
        </p:spPr>
        <p:txBody>
          <a:bodyPr wrap="square" rtlCol="0">
            <a:spAutoFit/>
          </a:bodyPr>
          <a:lstStyle/>
          <a:p>
            <a:pPr algn="ctr"/>
            <a:r>
              <a:rPr lang="fr-FR" sz="1600" b="1" dirty="0">
                <a:solidFill>
                  <a:srgbClr val="4D4D4D"/>
                </a:solidFill>
              </a:rPr>
              <a:t>SG</a:t>
            </a:r>
          </a:p>
        </p:txBody>
      </p:sp>
    </p:spTree>
    <p:extLst>
      <p:ext uri="{BB962C8B-B14F-4D97-AF65-F5344CB8AC3E}">
        <p14:creationId xmlns:p14="http://schemas.microsoft.com/office/powerpoint/2010/main" xmlns="" val="28655502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LBA31: Bévacizumab plus chimiothérapie versus chimiothérapie seule en traitement de 1</a:t>
            </a:r>
            <a:r>
              <a:rPr lang="fr-FR" baseline="30000" dirty="0"/>
              <a:t>e</a:t>
            </a:r>
            <a:r>
              <a:rPr lang="fr-FR" dirty="0"/>
              <a:t> ligne chez les patients avec cancer colorectal muté RAS non résécable et métastases limitées au foie– étude randomisée contrôlée </a:t>
            </a:r>
            <a:r>
              <a:rPr lang="fr-FR" dirty="0" err="1"/>
              <a:t>monocentrique</a:t>
            </a:r>
            <a:r>
              <a:rPr lang="fr-FR" dirty="0"/>
              <a:t> – Xu J, et al</a:t>
            </a:r>
          </a:p>
        </p:txBody>
      </p:sp>
      <p:sp>
        <p:nvSpPr>
          <p:cNvPr id="3" name="Content Placeholder 2"/>
          <p:cNvSpPr>
            <a:spLocks noGrp="1"/>
          </p:cNvSpPr>
          <p:nvPr>
            <p:ph idx="1"/>
          </p:nvPr>
        </p:nvSpPr>
        <p:spPr/>
        <p:txBody>
          <a:bodyPr/>
          <a:lstStyle/>
          <a:p>
            <a:pPr marL="0" indent="0">
              <a:buNone/>
            </a:pPr>
            <a:r>
              <a:rPr lang="fr-FR" b="1" dirty="0"/>
              <a:t>Résultats</a:t>
            </a:r>
            <a:endParaRPr lang="fr-FR" dirty="0"/>
          </a:p>
          <a:p>
            <a:pPr marL="0" indent="0">
              <a:spcBef>
                <a:spcPts val="18600"/>
              </a:spcBef>
              <a:buNone/>
            </a:pPr>
            <a:r>
              <a:rPr lang="fr-FR" b="1" dirty="0"/>
              <a:t>Conclusion</a:t>
            </a:r>
          </a:p>
          <a:p>
            <a:r>
              <a:rPr lang="fr-FR" b="1" dirty="0"/>
              <a:t>Chez ces patients avec CCR non résécable et métastases limitées au foie, le bévacizumab + mFOLFOX6 a permis d’obtenir des améliorations significatives du taux de conversion de résection des métastases hépatiques et de la survie comparativement à mFOLFOX6 seul, bien qu’il y ait eu des taux plus élevés d’hypertension et de protéinurie dans le bras combinaison</a:t>
            </a:r>
          </a:p>
        </p:txBody>
      </p:sp>
      <p:sp>
        <p:nvSpPr>
          <p:cNvPr id="5" name="Text Placeholder 4"/>
          <p:cNvSpPr>
            <a:spLocks noGrp="1"/>
          </p:cNvSpPr>
          <p:nvPr>
            <p:ph type="body" sz="quarter" idx="11"/>
          </p:nvPr>
        </p:nvSpPr>
        <p:spPr/>
        <p:txBody>
          <a:bodyPr/>
          <a:lstStyle/>
          <a:p>
            <a:r>
              <a:rPr lang="fr-FR" dirty="0"/>
              <a:t>Xu J, et al, Ann </a:t>
            </a:r>
            <a:r>
              <a:rPr lang="fr-FR" dirty="0" err="1"/>
              <a:t>Oncol</a:t>
            </a:r>
            <a:r>
              <a:rPr lang="fr-FR" dirty="0"/>
              <a:t> 2019;30(</a:t>
            </a:r>
            <a:r>
              <a:rPr lang="fr-FR" dirty="0" err="1"/>
              <a:t>suppl</a:t>
            </a:r>
            <a:r>
              <a:rPr lang="fr-FR" dirty="0"/>
              <a:t>):</a:t>
            </a:r>
            <a:r>
              <a:rPr lang="fr-FR" dirty="0" err="1"/>
              <a:t>abstr</a:t>
            </a:r>
            <a:r>
              <a:rPr lang="fr-FR" dirty="0"/>
              <a:t> LBA31</a:t>
            </a:r>
          </a:p>
        </p:txBody>
      </p:sp>
      <p:graphicFrame>
        <p:nvGraphicFramePr>
          <p:cNvPr id="6" name="Group 88"/>
          <p:cNvGraphicFramePr>
            <a:graphicFrameLocks noGrp="1"/>
          </p:cNvGraphicFramePr>
          <p:nvPr>
            <p:extLst>
              <p:ext uri="{D42A27DB-BD31-4B8C-83A1-F6EECF244321}">
                <p14:modId xmlns:p14="http://schemas.microsoft.com/office/powerpoint/2010/main" xmlns="" val="3336674101"/>
              </p:ext>
            </p:extLst>
          </p:nvPr>
        </p:nvGraphicFramePr>
        <p:xfrm>
          <a:off x="211621" y="1616910"/>
          <a:ext cx="8720758" cy="2210880"/>
        </p:xfrm>
        <a:graphic>
          <a:graphicData uri="http://schemas.openxmlformats.org/drawingml/2006/table">
            <a:tbl>
              <a:tblPr firstRow="1" bandRow="1">
                <a:tableStyleId>{69012ECD-51FC-41F1-AA8D-1B2483CD663E}</a:tableStyleId>
              </a:tblPr>
              <a:tblGrid>
                <a:gridCol w="3412403">
                  <a:extLst>
                    <a:ext uri="{9D8B030D-6E8A-4147-A177-3AD203B41FA5}">
                      <a16:colId xmlns:a16="http://schemas.microsoft.com/office/drawing/2014/main" xmlns="" val="20000"/>
                    </a:ext>
                  </a:extLst>
                </a:gridCol>
                <a:gridCol w="2327564">
                  <a:extLst>
                    <a:ext uri="{9D8B030D-6E8A-4147-A177-3AD203B41FA5}">
                      <a16:colId xmlns:a16="http://schemas.microsoft.com/office/drawing/2014/main" xmlns="" val="20001"/>
                    </a:ext>
                  </a:extLst>
                </a:gridCol>
                <a:gridCol w="2112859">
                  <a:extLst>
                    <a:ext uri="{9D8B030D-6E8A-4147-A177-3AD203B41FA5}">
                      <a16:colId xmlns:a16="http://schemas.microsoft.com/office/drawing/2014/main" xmlns="" val="20002"/>
                    </a:ext>
                  </a:extLst>
                </a:gridCol>
                <a:gridCol w="867932">
                  <a:extLst>
                    <a:ext uri="{9D8B030D-6E8A-4147-A177-3AD203B41FA5}">
                      <a16:colId xmlns:a16="http://schemas.microsoft.com/office/drawing/2014/main" xmlns=""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5%,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mn-cs"/>
                        </a:rPr>
                        <a:t>Bévacizumab + mFOLFOX6 (n=121)</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mFOLFOX6 </a:t>
                      </a:r>
                      <a:br>
                        <a:rPr kumimoji="0" lang="fr-FR" sz="1400" b="1" i="0" u="none" strike="noStrike" cap="none" normalizeH="0" baseline="0" noProof="0">
                          <a:ln>
                            <a:noFill/>
                          </a:ln>
                          <a:solidFill>
                            <a:schemeClr val="tx2"/>
                          </a:solidFill>
                          <a:effectLst/>
                          <a:latin typeface="+mn-lt"/>
                          <a:cs typeface="Arial" charset="0"/>
                        </a:rPr>
                      </a:br>
                      <a:r>
                        <a:rPr kumimoji="0" lang="fr-FR" sz="1400" b="1" i="0" u="none" strike="noStrike" cap="none" normalizeH="0" baseline="0" noProof="0">
                          <a:ln>
                            <a:noFill/>
                          </a:ln>
                          <a:solidFill>
                            <a:schemeClr val="tx2"/>
                          </a:solidFill>
                          <a:effectLst/>
                          <a:latin typeface="+mn-lt"/>
                          <a:cs typeface="Arial" charset="0"/>
                        </a:rPr>
                        <a:t>(n=120)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Leucopénie/neutropénie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17 (14,1)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 (12,5)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err="1">
                          <a:ln>
                            <a:noFill/>
                          </a:ln>
                          <a:solidFill>
                            <a:srgbClr val="4D4D4D"/>
                          </a:solidFill>
                          <a:effectLst/>
                          <a:latin typeface="+mn-lt"/>
                          <a:cs typeface="Arial" charset="0"/>
                        </a:rPr>
                        <a:t>Thrombocytopénie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8 (6,6)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Nausées/vomissements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5 (4,1)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Neuropathie périphérique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Hypertension</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10 (8,3)</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0,048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Protéinurie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 (9,9)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0,040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11890450"/>
                  </a:ext>
                </a:extLst>
              </a:tr>
            </a:tbl>
          </a:graphicData>
        </a:graphic>
      </p:graphicFrame>
    </p:spTree>
    <p:extLst>
      <p:ext uri="{BB962C8B-B14F-4D97-AF65-F5344CB8AC3E}">
        <p14:creationId xmlns:p14="http://schemas.microsoft.com/office/powerpoint/2010/main" xmlns="" val="17008256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LBA32: Encorafénib plus cétuximab avec ou sans binimétinib dans le cancer colorectal métastatique muté BRAF V600E: résultats d’une étude randomisée de phase III à 3 bras vs irinotécan ou FOLFIRI plus cétuximab (BEACON CRC) – </a:t>
            </a:r>
            <a:r>
              <a:rPr lang="fr-FR" dirty="0" err="1"/>
              <a:t>Tabernero</a:t>
            </a:r>
            <a:r>
              <a:rPr lang="fr-FR" dirty="0"/>
              <a:t> J,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Etudier l’efficacité et la tolérance à long terme de encorafénib + cétuximab ± binimétinib chez des patients avec CCR muté BRAF V600E</a:t>
            </a:r>
          </a:p>
        </p:txBody>
      </p:sp>
      <p:sp>
        <p:nvSpPr>
          <p:cNvPr id="4" name="Text Placeholder 3"/>
          <p:cNvSpPr>
            <a:spLocks noGrp="1"/>
          </p:cNvSpPr>
          <p:nvPr>
            <p:ph type="body" sz="quarter" idx="10"/>
          </p:nvPr>
        </p:nvSpPr>
        <p:spPr>
          <a:xfrm>
            <a:off x="340631" y="6073243"/>
            <a:ext cx="4130675" cy="487363"/>
          </a:xfrm>
        </p:spPr>
        <p:txBody>
          <a:bodyPr/>
          <a:lstStyle/>
          <a:p>
            <a:r>
              <a:rPr lang="fr-FR" dirty="0" smtClean="0"/>
              <a:t>*Phase </a:t>
            </a:r>
            <a:r>
              <a:rPr lang="fr-FR" dirty="0"/>
              <a:t>préparatoire de tolérance (n=30): binimétinib 45 mg 2x/j; encorafénib 300 mg/j; cétuximab 400 mg/m</a:t>
            </a:r>
            <a:r>
              <a:rPr lang="fr-FR" baseline="30000" dirty="0"/>
              <a:t>2</a:t>
            </a:r>
            <a:r>
              <a:rPr lang="fr-FR" dirty="0"/>
              <a:t> (initial) puis 250 mg/m</a:t>
            </a:r>
            <a:r>
              <a:rPr lang="fr-FR" baseline="30000" dirty="0"/>
              <a:t>2</a:t>
            </a:r>
            <a:r>
              <a:rPr lang="fr-FR" dirty="0"/>
              <a:t>/S</a:t>
            </a:r>
          </a:p>
        </p:txBody>
      </p:sp>
      <p:sp>
        <p:nvSpPr>
          <p:cNvPr id="5" name="Text Placeholder 4"/>
          <p:cNvSpPr>
            <a:spLocks noGrp="1"/>
          </p:cNvSpPr>
          <p:nvPr>
            <p:ph type="body" sz="quarter" idx="11"/>
          </p:nvPr>
        </p:nvSpPr>
        <p:spPr/>
        <p:txBody>
          <a:bodyPr/>
          <a:lstStyle/>
          <a:p>
            <a:r>
              <a:rPr lang="fr-FR" dirty="0" err="1"/>
              <a:t>Tabernero</a:t>
            </a:r>
            <a:r>
              <a:rPr lang="fr-FR" dirty="0"/>
              <a:t> J, et al, Ann </a:t>
            </a:r>
            <a:r>
              <a:rPr lang="fr-FR" dirty="0" err="1"/>
              <a:t>Oncol</a:t>
            </a:r>
            <a:r>
              <a:rPr lang="fr-FR" dirty="0"/>
              <a:t> 2019;30(</a:t>
            </a:r>
            <a:r>
              <a:rPr lang="fr-FR" dirty="0" err="1"/>
              <a:t>suppl</a:t>
            </a:r>
            <a:r>
              <a:rPr lang="fr-FR" dirty="0"/>
              <a:t>):</a:t>
            </a:r>
            <a:r>
              <a:rPr lang="fr-FR" dirty="0" err="1"/>
              <a:t>abstr</a:t>
            </a:r>
            <a:r>
              <a:rPr lang="fr-FR" dirty="0"/>
              <a:t> LBA32</a:t>
            </a:r>
          </a:p>
        </p:txBody>
      </p:sp>
      <p:sp>
        <p:nvSpPr>
          <p:cNvPr id="6" name="Rectangle 9"/>
          <p:cNvSpPr txBox="1">
            <a:spLocks noChangeArrowheads="1"/>
          </p:cNvSpPr>
          <p:nvPr/>
        </p:nvSpPr>
        <p:spPr bwMode="auto">
          <a:xfrm>
            <a:off x="365124" y="5406817"/>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TRO</a:t>
            </a: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7" name="Content Placeholder 26"/>
          <p:cNvSpPr txBox="1">
            <a:spLocks/>
          </p:cNvSpPr>
          <p:nvPr/>
        </p:nvSpPr>
        <p:spPr>
          <a:xfrm>
            <a:off x="4849588" y="540681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SG</a:t>
            </a:r>
            <a:r>
              <a:rPr kumimoji="0" lang="fr-FR" sz="1600" b="0" i="0" u="none" strike="noStrike" kern="1200" cap="none" spc="0" normalizeH="0" baseline="0" dirty="0">
                <a:ln>
                  <a:noFill/>
                </a:ln>
                <a:solidFill>
                  <a:srgbClr val="4D4D4D"/>
                </a:solidFill>
                <a:effectLst/>
                <a:uLnTx/>
                <a:uFillTx/>
                <a:latin typeface="Arial"/>
                <a:ea typeface="+mn-ea"/>
                <a:cs typeface="Arial"/>
              </a:rPr>
              <a:t>, SSP, tolérance</a:t>
            </a:r>
          </a:p>
        </p:txBody>
      </p:sp>
      <p:sp>
        <p:nvSpPr>
          <p:cNvPr id="8" name="AutoShape 9"/>
          <p:cNvSpPr>
            <a:spLocks noChangeArrowheads="1"/>
          </p:cNvSpPr>
          <p:nvPr/>
        </p:nvSpPr>
        <p:spPr bwMode="auto">
          <a:xfrm>
            <a:off x="88613" y="2136841"/>
            <a:ext cx="3916542"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CCR muté BRAF V600E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Progression après 1 ou 2 lignes </a:t>
            </a:r>
            <a:r>
              <a:rPr lang="fr-FR" altLang="zh-CN" dirty="0">
                <a:solidFill>
                  <a:srgbClr val="FFFFFF"/>
                </a:solidFill>
                <a:ea typeface="SimSun" pitchFamily="2" charset="-122"/>
              </a:rPr>
              <a:t>Pas de traitement préalable par inhibiteurs </a:t>
            </a: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RAF, MEK, EGFR </a:t>
            </a:r>
            <a:r>
              <a:rPr lang="fr-FR" altLang="zh-CN" dirty="0">
                <a:solidFill>
                  <a:srgbClr val="FFFFFF"/>
                </a:solidFill>
                <a:ea typeface="SimSun" pitchFamily="2" charset="-122"/>
              </a:rPr>
              <a:t>ou irinotécan</a:t>
            </a:r>
            <a:endPar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Eligible </a:t>
            </a:r>
            <a:r>
              <a:rPr lang="fr-FR" altLang="zh-CN" dirty="0">
                <a:solidFill>
                  <a:srgbClr val="FFFFFF"/>
                </a:solidFill>
                <a:ea typeface="SimSun" pitchFamily="2" charset="-122"/>
              </a:rPr>
              <a:t>au </a:t>
            </a: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cétuximab</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(n=665)</a:t>
            </a:r>
          </a:p>
        </p:txBody>
      </p:sp>
      <p:sp>
        <p:nvSpPr>
          <p:cNvPr id="9" name="Oval 14"/>
          <p:cNvSpPr>
            <a:spLocks noChangeArrowheads="1"/>
          </p:cNvSpPr>
          <p:nvPr/>
        </p:nvSpPr>
        <p:spPr bwMode="auto">
          <a:xfrm>
            <a:off x="4265993" y="334386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R</a:t>
            </a:r>
            <a:b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br>
            <a: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1:1:1</a:t>
            </a:r>
          </a:p>
        </p:txBody>
      </p:sp>
      <p:cxnSp>
        <p:nvCxnSpPr>
          <p:cNvPr id="10" name="AutoShape 15"/>
          <p:cNvCxnSpPr>
            <a:cxnSpLocks noChangeShapeType="1"/>
            <a:stCxn id="9" idx="0"/>
            <a:endCxn id="16" idx="1"/>
          </p:cNvCxnSpPr>
          <p:nvPr/>
        </p:nvCxnSpPr>
        <p:spPr bwMode="auto">
          <a:xfrm rot="5400000" flipH="1" flipV="1">
            <a:off x="4601430" y="2669902"/>
            <a:ext cx="630328" cy="717607"/>
          </a:xfrm>
          <a:prstGeom prst="bentConnector2">
            <a:avLst/>
          </a:prstGeom>
          <a:noFill/>
          <a:ln w="57150">
            <a:solidFill>
              <a:schemeClr val="bg2">
                <a:lumMod val="60000"/>
                <a:lumOff val="40000"/>
              </a:schemeClr>
            </a:solidFill>
            <a:round/>
            <a:headEnd/>
            <a:tailEnd type="triangle" w="med" len="med"/>
          </a:ln>
        </p:spPr>
      </p:cxnSp>
      <p:cxnSp>
        <p:nvCxnSpPr>
          <p:cNvPr id="11" name="AutoShape 16"/>
          <p:cNvCxnSpPr>
            <a:cxnSpLocks noChangeShapeType="1"/>
            <a:stCxn id="9" idx="4"/>
            <a:endCxn id="15" idx="1"/>
          </p:cNvCxnSpPr>
          <p:nvPr/>
        </p:nvCxnSpPr>
        <p:spPr bwMode="auto">
          <a:xfrm rot="16200000" flipH="1">
            <a:off x="4598009" y="3887850"/>
            <a:ext cx="637170" cy="717607"/>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375732" y="2326283"/>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dirty="0">
                <a:ln>
                  <a:noFill/>
                </a:ln>
                <a:solidFill>
                  <a:srgbClr val="FFFFFF"/>
                </a:solidFill>
                <a:effectLst/>
                <a:uLnTx/>
                <a:uFillTx/>
                <a:latin typeface="Arial" charset="0"/>
                <a:ea typeface="SimSun" pitchFamily="2" charset="-122"/>
                <a:cs typeface="Arial" charset="0"/>
              </a:rPr>
              <a:t>Prog</a:t>
            </a:r>
          </a:p>
        </p:txBody>
      </p:sp>
      <p:sp>
        <p:nvSpPr>
          <p:cNvPr id="13" name="Content Placeholder 26"/>
          <p:cNvSpPr txBox="1">
            <a:spLocks/>
          </p:cNvSpPr>
          <p:nvPr/>
        </p:nvSpPr>
        <p:spPr bwMode="auto">
          <a:xfrm>
            <a:off x="3990989" y="4810091"/>
            <a:ext cx="516253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dirty="0">
                <a:ln>
                  <a:noFill/>
                </a:ln>
                <a:solidFill>
                  <a:srgbClr val="4D4D4D"/>
                </a:solidFill>
                <a:effectLst/>
                <a:uLnTx/>
                <a:uFillTx/>
                <a:latin typeface="Arial"/>
                <a:ea typeface="+mn-ea"/>
                <a:cs typeface="Arial" charset="0"/>
              </a:rPr>
              <a:t>Statut mutationnel BRAF V600E, ECOG PS, nombre de lignes antérieures (1/2) </a:t>
            </a:r>
          </a:p>
        </p:txBody>
      </p:sp>
      <p:cxnSp>
        <p:nvCxnSpPr>
          <p:cNvPr id="14" name="AutoShape 21"/>
          <p:cNvCxnSpPr>
            <a:cxnSpLocks noChangeShapeType="1"/>
            <a:stCxn id="16" idx="3"/>
          </p:cNvCxnSpPr>
          <p:nvPr/>
        </p:nvCxnSpPr>
        <p:spPr bwMode="auto">
          <a:xfrm flipV="1">
            <a:off x="8063073" y="2713540"/>
            <a:ext cx="312659" cy="1"/>
          </a:xfrm>
          <a:prstGeom prst="straightConnector1">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5275398" y="4154871"/>
            <a:ext cx="278603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dirty="0">
                <a:ln>
                  <a:noFill/>
                </a:ln>
                <a:solidFill>
                  <a:srgbClr val="4D4D4D"/>
                </a:solidFill>
                <a:effectLst/>
                <a:uLnTx/>
                <a:uFillTx/>
                <a:latin typeface="Arial" charset="0"/>
                <a:ea typeface="SimSun" pitchFamily="2" charset="-122"/>
                <a:cs typeface="Arial" charset="0"/>
              </a:rPr>
              <a:t>Contrôle</a:t>
            </a: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 FOLFIRI + cétuximab ou irinotécan + cétuximab (n=221)</a:t>
            </a:r>
          </a:p>
        </p:txBody>
      </p:sp>
      <p:sp>
        <p:nvSpPr>
          <p:cNvPr id="16" name="AutoShape 8"/>
          <p:cNvSpPr>
            <a:spLocks noChangeArrowheads="1"/>
          </p:cNvSpPr>
          <p:nvPr/>
        </p:nvSpPr>
        <p:spPr bwMode="auto">
          <a:xfrm>
            <a:off x="5275398" y="2303172"/>
            <a:ext cx="2787675"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dirty="0">
                <a:ln>
                  <a:noFill/>
                </a:ln>
                <a:solidFill>
                  <a:srgbClr val="FFFFFF"/>
                </a:solidFill>
                <a:effectLst/>
                <a:uLnTx/>
                <a:uFillTx/>
                <a:latin typeface="Arial" charset="0"/>
                <a:ea typeface="SimSun" pitchFamily="2" charset="-122"/>
                <a:cs typeface="Arial" charset="0"/>
              </a:rPr>
              <a:t>Triplet</a:t>
            </a: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 </a:t>
            </a:r>
            <a:r>
              <a:rPr lang="fr-FR" altLang="zh-CN" dirty="0">
                <a:solidFill>
                  <a:srgbClr val="FFFFFF"/>
                </a:solidFill>
                <a:ea typeface="SimSun" pitchFamily="2" charset="-122"/>
              </a:rPr>
              <a:t>binimétinib</a:t>
            </a: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 + </a:t>
            </a:r>
            <a:b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encorafénib + cétuximab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(n=224)</a:t>
            </a:r>
          </a:p>
        </p:txBody>
      </p:sp>
      <p:sp>
        <p:nvSpPr>
          <p:cNvPr id="17" name="AutoShape 8"/>
          <p:cNvSpPr>
            <a:spLocks noChangeArrowheads="1"/>
          </p:cNvSpPr>
          <p:nvPr/>
        </p:nvSpPr>
        <p:spPr bwMode="auto">
          <a:xfrm>
            <a:off x="5275398" y="3225601"/>
            <a:ext cx="2787675"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dirty="0">
                <a:ln>
                  <a:noFill/>
                </a:ln>
                <a:solidFill>
                  <a:srgbClr val="4D4D4D"/>
                </a:solidFill>
                <a:effectLst/>
                <a:uLnTx/>
                <a:uFillTx/>
                <a:latin typeface="Arial" charset="0"/>
                <a:ea typeface="SimSun" pitchFamily="2" charset="-122"/>
                <a:cs typeface="Arial" charset="0"/>
              </a:rPr>
              <a:t>Doublet</a:t>
            </a: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 encorafénib + cétuximab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(n=220)</a:t>
            </a:r>
          </a:p>
        </p:txBody>
      </p:sp>
      <p:cxnSp>
        <p:nvCxnSpPr>
          <p:cNvPr id="18" name="AutoShape 19"/>
          <p:cNvCxnSpPr>
            <a:cxnSpLocks noChangeShapeType="1"/>
            <a:stCxn id="9" idx="6"/>
            <a:endCxn id="17" idx="1"/>
          </p:cNvCxnSpPr>
          <p:nvPr/>
        </p:nvCxnSpPr>
        <p:spPr bwMode="auto">
          <a:xfrm>
            <a:off x="4849588" y="3635969"/>
            <a:ext cx="425810" cy="1"/>
          </a:xfrm>
          <a:prstGeom prst="straightConnector1">
            <a:avLst/>
          </a:prstGeom>
          <a:noFill/>
          <a:ln w="57150">
            <a:solidFill>
              <a:schemeClr val="bg2">
                <a:lumMod val="60000"/>
                <a:lumOff val="40000"/>
              </a:schemeClr>
            </a:solidFill>
            <a:round/>
            <a:headEnd/>
            <a:tailEnd type="triangle" w="med" len="med"/>
          </a:ln>
        </p:spPr>
      </p:cxnSp>
      <p:cxnSp>
        <p:nvCxnSpPr>
          <p:cNvPr id="19" name="AutoShape 20"/>
          <p:cNvCxnSpPr>
            <a:cxnSpLocks noChangeShapeType="1"/>
            <a:stCxn id="15" idx="3"/>
          </p:cNvCxnSpPr>
          <p:nvPr/>
        </p:nvCxnSpPr>
        <p:spPr bwMode="auto">
          <a:xfrm>
            <a:off x="8061428" y="4565239"/>
            <a:ext cx="31430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0" name="AutoShape 21"/>
          <p:cNvCxnSpPr>
            <a:cxnSpLocks noChangeShapeType="1"/>
            <a:stCxn id="17" idx="3"/>
            <a:endCxn id="12" idx="1"/>
          </p:cNvCxnSpPr>
          <p:nvPr/>
        </p:nvCxnSpPr>
        <p:spPr bwMode="auto">
          <a:xfrm>
            <a:off x="8063073" y="3635970"/>
            <a:ext cx="312659" cy="0"/>
          </a:xfrm>
          <a:prstGeom prst="straightConnector1">
            <a:avLst/>
          </a:prstGeom>
          <a:noFill/>
          <a:ln w="57150">
            <a:solidFill>
              <a:schemeClr val="bg2">
                <a:lumMod val="60000"/>
                <a:lumOff val="40000"/>
              </a:schemeClr>
            </a:solidFill>
            <a:round/>
            <a:headEnd/>
            <a:tailEnd type="triangle" w="med" len="med"/>
          </a:ln>
        </p:spPr>
      </p:cxnSp>
      <p:cxnSp>
        <p:nvCxnSpPr>
          <p:cNvPr id="21" name="AutoShape 19"/>
          <p:cNvCxnSpPr>
            <a:cxnSpLocks noChangeShapeType="1"/>
            <a:stCxn id="8" idx="3"/>
            <a:endCxn id="9" idx="2"/>
          </p:cNvCxnSpPr>
          <p:nvPr/>
        </p:nvCxnSpPr>
        <p:spPr bwMode="auto">
          <a:xfrm flipV="1">
            <a:off x="4005155" y="3635969"/>
            <a:ext cx="260838" cy="1"/>
          </a:xfrm>
          <a:prstGeom prst="straightConnector1">
            <a:avLst/>
          </a:prstGeom>
          <a:noFill/>
          <a:ln w="57150">
            <a:solidFill>
              <a:schemeClr val="bg2">
                <a:lumMod val="60000"/>
                <a:lumOff val="40000"/>
              </a:schemeClr>
            </a:solidFill>
            <a:round/>
            <a:headEnd type="none" w="med" len="med"/>
            <a:tailEnd type="none" w="med" len="med"/>
          </a:ln>
        </p:spPr>
      </p:cxnSp>
      <p:sp>
        <p:nvSpPr>
          <p:cNvPr id="23" name="TextBox 22"/>
          <p:cNvSpPr txBox="1"/>
          <p:nvPr/>
        </p:nvSpPr>
        <p:spPr>
          <a:xfrm>
            <a:off x="3998357" y="3335986"/>
            <a:ext cx="274434" cy="369332"/>
          </a:xfrm>
          <a:prstGeom prst="rect">
            <a:avLst/>
          </a:prstGeom>
          <a:noFill/>
        </p:spPr>
        <p:txBody>
          <a:bodyPr wrap="none" rtlCol="0">
            <a:spAutoFit/>
          </a:bodyPr>
          <a:lstStyle/>
          <a:p>
            <a:r>
              <a:rPr lang="en-GB" dirty="0" smtClean="0"/>
              <a:t>*</a:t>
            </a:r>
            <a:endParaRPr lang="en-GB" dirty="0"/>
          </a:p>
        </p:txBody>
      </p:sp>
    </p:spTree>
    <p:extLst>
      <p:ext uri="{BB962C8B-B14F-4D97-AF65-F5344CB8AC3E}">
        <p14:creationId xmlns:p14="http://schemas.microsoft.com/office/powerpoint/2010/main" xmlns="" val="113416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LBA32: Encorafénib plus cétuximab avec ou sans binimétinib dans le cancer colorectal métastatique muté BRAF V600E: résultats d’une étude randomisée de phase III à 3 bras vs irinotécan ou FOLFIRI plus cétuximab (BEACON CRC) – </a:t>
            </a:r>
            <a:r>
              <a:rPr lang="fr-FR" dirty="0" err="1"/>
              <a:t>Tabernero</a:t>
            </a:r>
            <a:r>
              <a:rPr lang="fr-FR" dirty="0"/>
              <a:t> J, et al</a:t>
            </a:r>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err="1"/>
              <a:t>Tabernero</a:t>
            </a:r>
            <a:r>
              <a:rPr lang="fr-FR" dirty="0"/>
              <a:t> J, et al, Ann </a:t>
            </a:r>
            <a:r>
              <a:rPr lang="fr-FR" dirty="0" err="1"/>
              <a:t>Oncol</a:t>
            </a:r>
            <a:r>
              <a:rPr lang="fr-FR" dirty="0"/>
              <a:t> 2019;30(</a:t>
            </a:r>
            <a:r>
              <a:rPr lang="fr-FR" dirty="0" err="1"/>
              <a:t>suppl</a:t>
            </a:r>
            <a:r>
              <a:rPr lang="fr-FR" dirty="0"/>
              <a:t>):</a:t>
            </a:r>
            <a:r>
              <a:rPr lang="fr-FR" dirty="0" err="1"/>
              <a:t>abstr</a:t>
            </a:r>
            <a:r>
              <a:rPr lang="fr-FR" dirty="0"/>
              <a:t> LBA32</a:t>
            </a:r>
          </a:p>
        </p:txBody>
      </p:sp>
      <p:sp>
        <p:nvSpPr>
          <p:cNvPr id="164" name="TextBox 163"/>
          <p:cNvSpPr txBox="1"/>
          <p:nvPr/>
        </p:nvSpPr>
        <p:spPr>
          <a:xfrm>
            <a:off x="3158793" y="1510145"/>
            <a:ext cx="3159839" cy="369332"/>
          </a:xfrm>
          <a:prstGeom prst="rect">
            <a:avLst/>
          </a:prstGeom>
          <a:noFill/>
        </p:spPr>
        <p:txBody>
          <a:bodyPr wrap="none" rtlCol="0">
            <a:spAutoFit/>
          </a:bodyPr>
          <a:lstStyle/>
          <a:p>
            <a:r>
              <a:rPr lang="fr-FR" b="1" dirty="0"/>
              <a:t>SG pour triplet vs. contrôle</a:t>
            </a:r>
          </a:p>
        </p:txBody>
      </p:sp>
      <p:grpSp>
        <p:nvGrpSpPr>
          <p:cNvPr id="165" name="Group 164">
            <a:extLst>
              <a:ext uri="{FF2B5EF4-FFF2-40B4-BE49-F238E27FC236}">
                <a16:creationId xmlns:a16="http://schemas.microsoft.com/office/drawing/2014/main" xmlns="" id="{0C9F5981-F402-4012-8481-DE9A216BC69B}"/>
              </a:ext>
            </a:extLst>
          </p:cNvPr>
          <p:cNvGrpSpPr/>
          <p:nvPr/>
        </p:nvGrpSpPr>
        <p:grpSpPr>
          <a:xfrm>
            <a:off x="486968" y="1802449"/>
            <a:ext cx="7887459" cy="4203181"/>
            <a:chOff x="236952" y="2190570"/>
            <a:chExt cx="7825628" cy="3843732"/>
          </a:xfrm>
        </p:grpSpPr>
        <p:sp>
          <p:nvSpPr>
            <p:cNvPr id="166" name="Freeform 21">
              <a:extLst>
                <a:ext uri="{FF2B5EF4-FFF2-40B4-BE49-F238E27FC236}">
                  <a16:creationId xmlns:a16="http://schemas.microsoft.com/office/drawing/2014/main" xmlns="" id="{655633F7-0C41-4DA6-AA13-7B286A89F550}"/>
                </a:ext>
              </a:extLst>
            </p:cNvPr>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7" name="Line 6">
              <a:extLst>
                <a:ext uri="{FF2B5EF4-FFF2-40B4-BE49-F238E27FC236}">
                  <a16:creationId xmlns:a16="http://schemas.microsoft.com/office/drawing/2014/main" xmlns="" id="{6965580D-52D5-46BB-9E1C-E736471B7903}"/>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8" name="Line 7">
              <a:extLst>
                <a:ext uri="{FF2B5EF4-FFF2-40B4-BE49-F238E27FC236}">
                  <a16:creationId xmlns:a16="http://schemas.microsoft.com/office/drawing/2014/main" xmlns="" id="{EFB7D99E-D492-46C6-B3B8-4303215EF6EE}"/>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9" name="Line 8">
              <a:extLst>
                <a:ext uri="{FF2B5EF4-FFF2-40B4-BE49-F238E27FC236}">
                  <a16:creationId xmlns:a16="http://schemas.microsoft.com/office/drawing/2014/main" xmlns="" id="{724ACB25-5E35-48B1-A7D9-23111584A1F6}"/>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70" name="Line 9">
              <a:extLst>
                <a:ext uri="{FF2B5EF4-FFF2-40B4-BE49-F238E27FC236}">
                  <a16:creationId xmlns:a16="http://schemas.microsoft.com/office/drawing/2014/main" xmlns="" id="{6C372F00-1999-4E84-A378-90801E2625CF}"/>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71" name="Line 10">
              <a:extLst>
                <a:ext uri="{FF2B5EF4-FFF2-40B4-BE49-F238E27FC236}">
                  <a16:creationId xmlns:a16="http://schemas.microsoft.com/office/drawing/2014/main" xmlns="" id="{18564CB9-E8D4-451E-AE84-7D9328BCB6DB}"/>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72" name="Line 11">
              <a:extLst>
                <a:ext uri="{FF2B5EF4-FFF2-40B4-BE49-F238E27FC236}">
                  <a16:creationId xmlns:a16="http://schemas.microsoft.com/office/drawing/2014/main" xmlns="" id="{8B65DF9E-67EA-434B-A67C-66D3FF8F9ED5}"/>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73" name="TextBox 172">
              <a:extLst>
                <a:ext uri="{FF2B5EF4-FFF2-40B4-BE49-F238E27FC236}">
                  <a16:creationId xmlns:a16="http://schemas.microsoft.com/office/drawing/2014/main" xmlns="" id="{6B998262-80E7-40AC-ACE0-48FE15674F64}"/>
                </a:ext>
              </a:extLst>
            </p:cNvPr>
            <p:cNvSpPr txBox="1"/>
            <p:nvPr/>
          </p:nvSpPr>
          <p:spPr>
            <a:xfrm rot="16200000">
              <a:off x="69253" y="3469475"/>
              <a:ext cx="871047" cy="305364"/>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cs typeface="Arial" panose="020B0604020202020204" pitchFamily="34" charset="0"/>
                </a:rPr>
                <a:t>Survie, %</a:t>
              </a:r>
            </a:p>
          </p:txBody>
        </p:sp>
        <p:sp>
          <p:nvSpPr>
            <p:cNvPr id="174" name="TextBox 173">
              <a:extLst>
                <a:ext uri="{FF2B5EF4-FFF2-40B4-BE49-F238E27FC236}">
                  <a16:creationId xmlns:a16="http://schemas.microsoft.com/office/drawing/2014/main" xmlns="" id="{2DA25C82-4FF3-4551-A148-0354A1E75D28}"/>
                </a:ext>
              </a:extLst>
            </p:cNvPr>
            <p:cNvSpPr txBox="1"/>
            <p:nvPr/>
          </p:nvSpPr>
          <p:spPr>
            <a:xfrm>
              <a:off x="4277915" y="5179718"/>
              <a:ext cx="558563" cy="281456"/>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cs typeface="Arial" panose="020B0604020202020204" pitchFamily="34" charset="0"/>
                </a:rPr>
                <a:t>Mois</a:t>
              </a:r>
            </a:p>
          </p:txBody>
        </p:sp>
        <p:sp>
          <p:nvSpPr>
            <p:cNvPr id="175" name="TextBox 174">
              <a:extLst>
                <a:ext uri="{FF2B5EF4-FFF2-40B4-BE49-F238E27FC236}">
                  <a16:creationId xmlns:a16="http://schemas.microsoft.com/office/drawing/2014/main" xmlns="" id="{B9E2CA2F-31EF-468B-8BAA-57C6A265CB6A}"/>
                </a:ext>
              </a:extLst>
            </p:cNvPr>
            <p:cNvSpPr txBox="1"/>
            <p:nvPr/>
          </p:nvSpPr>
          <p:spPr>
            <a:xfrm>
              <a:off x="624125" y="2190570"/>
              <a:ext cx="479040" cy="281456"/>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100</a:t>
              </a:r>
            </a:p>
          </p:txBody>
        </p:sp>
        <p:sp>
          <p:nvSpPr>
            <p:cNvPr id="176" name="TextBox 175">
              <a:extLst>
                <a:ext uri="{FF2B5EF4-FFF2-40B4-BE49-F238E27FC236}">
                  <a16:creationId xmlns:a16="http://schemas.microsoft.com/office/drawing/2014/main" xmlns="" id="{F619ED24-084D-49B2-9A99-58C349A72250}"/>
                </a:ext>
              </a:extLst>
            </p:cNvPr>
            <p:cNvSpPr txBox="1"/>
            <p:nvPr/>
          </p:nvSpPr>
          <p:spPr>
            <a:xfrm>
              <a:off x="722738" y="2714710"/>
              <a:ext cx="380433" cy="281456"/>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80</a:t>
              </a:r>
            </a:p>
          </p:txBody>
        </p:sp>
        <p:sp>
          <p:nvSpPr>
            <p:cNvPr id="177" name="TextBox 176">
              <a:extLst>
                <a:ext uri="{FF2B5EF4-FFF2-40B4-BE49-F238E27FC236}">
                  <a16:creationId xmlns:a16="http://schemas.microsoft.com/office/drawing/2014/main" xmlns="" id="{5F788D78-C9D1-45B7-AB2D-24F103E1F7EF}"/>
                </a:ext>
              </a:extLst>
            </p:cNvPr>
            <p:cNvSpPr txBox="1"/>
            <p:nvPr/>
          </p:nvSpPr>
          <p:spPr>
            <a:xfrm>
              <a:off x="722738" y="3213240"/>
              <a:ext cx="380433" cy="281456"/>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60</a:t>
              </a:r>
            </a:p>
          </p:txBody>
        </p:sp>
        <p:sp>
          <p:nvSpPr>
            <p:cNvPr id="178" name="TextBox 177">
              <a:extLst>
                <a:ext uri="{FF2B5EF4-FFF2-40B4-BE49-F238E27FC236}">
                  <a16:creationId xmlns:a16="http://schemas.microsoft.com/office/drawing/2014/main" xmlns="" id="{06928344-A51D-4757-8CA8-97F52A598EC8}"/>
                </a:ext>
              </a:extLst>
            </p:cNvPr>
            <p:cNvSpPr txBox="1"/>
            <p:nvPr/>
          </p:nvSpPr>
          <p:spPr>
            <a:xfrm>
              <a:off x="722738" y="3727893"/>
              <a:ext cx="380433" cy="281456"/>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40</a:t>
              </a:r>
            </a:p>
          </p:txBody>
        </p:sp>
        <p:sp>
          <p:nvSpPr>
            <p:cNvPr id="179" name="TextBox 178">
              <a:extLst>
                <a:ext uri="{FF2B5EF4-FFF2-40B4-BE49-F238E27FC236}">
                  <a16:creationId xmlns:a16="http://schemas.microsoft.com/office/drawing/2014/main" xmlns="" id="{F5142C6C-4488-46AF-87AA-4667EF5483A6}"/>
                </a:ext>
              </a:extLst>
            </p:cNvPr>
            <p:cNvSpPr txBox="1"/>
            <p:nvPr/>
          </p:nvSpPr>
          <p:spPr>
            <a:xfrm>
              <a:off x="722738" y="4231797"/>
              <a:ext cx="380433" cy="281456"/>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20</a:t>
              </a:r>
            </a:p>
          </p:txBody>
        </p:sp>
        <p:sp>
          <p:nvSpPr>
            <p:cNvPr id="180" name="TextBox 179">
              <a:extLst>
                <a:ext uri="{FF2B5EF4-FFF2-40B4-BE49-F238E27FC236}">
                  <a16:creationId xmlns:a16="http://schemas.microsoft.com/office/drawing/2014/main" xmlns="" id="{850F4E62-F189-4476-ABED-2C7102D2A3E6}"/>
                </a:ext>
              </a:extLst>
            </p:cNvPr>
            <p:cNvSpPr txBox="1"/>
            <p:nvPr/>
          </p:nvSpPr>
          <p:spPr>
            <a:xfrm>
              <a:off x="821351" y="4741072"/>
              <a:ext cx="281826" cy="281456"/>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0</a:t>
              </a:r>
            </a:p>
          </p:txBody>
        </p:sp>
        <p:sp>
          <p:nvSpPr>
            <p:cNvPr id="181" name="Line 21">
              <a:extLst>
                <a:ext uri="{FF2B5EF4-FFF2-40B4-BE49-F238E27FC236}">
                  <a16:creationId xmlns:a16="http://schemas.microsoft.com/office/drawing/2014/main" xmlns="" id="{823732E0-C2A1-438F-A764-4F5393FB842B}"/>
                </a:ext>
              </a:extLst>
            </p:cNvPr>
            <p:cNvSpPr>
              <a:spLocks noChangeShapeType="1"/>
            </p:cNvSpPr>
            <p:nvPr/>
          </p:nvSpPr>
          <p:spPr bwMode="auto">
            <a:xfrm>
              <a:off x="1187190"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82" name="TextBox 181">
              <a:extLst>
                <a:ext uri="{FF2B5EF4-FFF2-40B4-BE49-F238E27FC236}">
                  <a16:creationId xmlns:a16="http://schemas.microsoft.com/office/drawing/2014/main" xmlns="" id="{603BDD7B-D971-44D1-988E-1843C8B4FA4A}"/>
                </a:ext>
              </a:extLst>
            </p:cNvPr>
            <p:cNvSpPr txBox="1"/>
            <p:nvPr/>
          </p:nvSpPr>
          <p:spPr>
            <a:xfrm>
              <a:off x="1011872" y="4982720"/>
              <a:ext cx="367955" cy="1051582"/>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0</a:t>
              </a:r>
            </a:p>
            <a:p>
              <a:pPr algn="ctr"/>
              <a:endParaRPr lang="fr-FR" sz="1400" dirty="0">
                <a:solidFill>
                  <a:srgbClr val="4D4D4D"/>
                </a:solidFill>
                <a:cs typeface="Arial" panose="020B0604020202020204" pitchFamily="34" charset="0"/>
              </a:endParaRPr>
            </a:p>
            <a:p>
              <a:pPr algn="ctr"/>
              <a:endParaRPr lang="fr-FR" sz="1400" dirty="0">
                <a:solidFill>
                  <a:srgbClr val="4D4D4D"/>
                </a:solidFill>
                <a:cs typeface="Arial" panose="020B0604020202020204" pitchFamily="34" charset="0"/>
              </a:endParaRPr>
            </a:p>
            <a:p>
              <a:pPr algn="ctr"/>
              <a:r>
                <a:rPr lang="fr-FR" sz="1400" dirty="0">
                  <a:solidFill>
                    <a:schemeClr val="accent3"/>
                  </a:solidFill>
                  <a:cs typeface="Arial" panose="020B0604020202020204" pitchFamily="34" charset="0"/>
                </a:rPr>
                <a:t>224</a:t>
              </a:r>
            </a:p>
            <a:p>
              <a:pPr algn="ctr"/>
              <a:r>
                <a:rPr lang="fr-FR" sz="1400" dirty="0">
                  <a:solidFill>
                    <a:schemeClr val="accent2"/>
                  </a:solidFill>
                  <a:cs typeface="Arial" panose="020B0604020202020204" pitchFamily="34" charset="0"/>
                </a:rPr>
                <a:t>221</a:t>
              </a:r>
            </a:p>
          </p:txBody>
        </p:sp>
        <p:sp>
          <p:nvSpPr>
            <p:cNvPr id="183" name="Line 21">
              <a:extLst>
                <a:ext uri="{FF2B5EF4-FFF2-40B4-BE49-F238E27FC236}">
                  <a16:creationId xmlns:a16="http://schemas.microsoft.com/office/drawing/2014/main" xmlns="" id="{421C58EF-3C96-4995-B01B-B3FFF990DAE8}"/>
                </a:ext>
              </a:extLst>
            </p:cNvPr>
            <p:cNvSpPr>
              <a:spLocks noChangeShapeType="1"/>
            </p:cNvSpPr>
            <p:nvPr/>
          </p:nvSpPr>
          <p:spPr bwMode="auto">
            <a:xfrm>
              <a:off x="178427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84" name="TextBox 183">
              <a:extLst>
                <a:ext uri="{FF2B5EF4-FFF2-40B4-BE49-F238E27FC236}">
                  <a16:creationId xmlns:a16="http://schemas.microsoft.com/office/drawing/2014/main" xmlns="" id="{2E94DD49-0E04-4246-B645-087197676F82}"/>
                </a:ext>
              </a:extLst>
            </p:cNvPr>
            <p:cNvSpPr txBox="1"/>
            <p:nvPr/>
          </p:nvSpPr>
          <p:spPr>
            <a:xfrm>
              <a:off x="1608959" y="4982720"/>
              <a:ext cx="367955" cy="1051582"/>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2</a:t>
              </a:r>
            </a:p>
            <a:p>
              <a:pPr algn="ctr"/>
              <a:endParaRPr lang="fr-FR" sz="1400" dirty="0">
                <a:solidFill>
                  <a:srgbClr val="4D4D4D"/>
                </a:solidFill>
                <a:cs typeface="Arial" panose="020B0604020202020204" pitchFamily="34" charset="0"/>
              </a:endParaRPr>
            </a:p>
            <a:p>
              <a:pPr algn="ctr"/>
              <a:endParaRPr lang="fr-FR" sz="1400" dirty="0">
                <a:solidFill>
                  <a:srgbClr val="4D4D4D"/>
                </a:solidFill>
                <a:cs typeface="Arial" panose="020B0604020202020204" pitchFamily="34" charset="0"/>
              </a:endParaRPr>
            </a:p>
            <a:p>
              <a:pPr algn="ctr"/>
              <a:r>
                <a:rPr lang="fr-FR" sz="1400" dirty="0">
                  <a:solidFill>
                    <a:schemeClr val="accent3"/>
                  </a:solidFill>
                  <a:cs typeface="Arial" panose="020B0604020202020204" pitchFamily="34" charset="0"/>
                </a:rPr>
                <a:t>186</a:t>
              </a:r>
            </a:p>
            <a:p>
              <a:pPr algn="ctr"/>
              <a:r>
                <a:rPr lang="fr-FR" sz="1400" dirty="0">
                  <a:solidFill>
                    <a:schemeClr val="accent2"/>
                  </a:solidFill>
                  <a:cs typeface="Arial" panose="020B0604020202020204" pitchFamily="34" charset="0"/>
                </a:rPr>
                <a:t>158</a:t>
              </a:r>
            </a:p>
          </p:txBody>
        </p:sp>
        <p:sp>
          <p:nvSpPr>
            <p:cNvPr id="185" name="Line 21">
              <a:extLst>
                <a:ext uri="{FF2B5EF4-FFF2-40B4-BE49-F238E27FC236}">
                  <a16:creationId xmlns:a16="http://schemas.microsoft.com/office/drawing/2014/main" xmlns="" id="{2542D806-862B-47E8-B412-0E24829DFB3B}"/>
                </a:ext>
              </a:extLst>
            </p:cNvPr>
            <p:cNvSpPr>
              <a:spLocks noChangeShapeType="1"/>
            </p:cNvSpPr>
            <p:nvPr/>
          </p:nvSpPr>
          <p:spPr bwMode="auto">
            <a:xfrm>
              <a:off x="240359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86" name="TextBox 185">
              <a:extLst>
                <a:ext uri="{FF2B5EF4-FFF2-40B4-BE49-F238E27FC236}">
                  <a16:creationId xmlns:a16="http://schemas.microsoft.com/office/drawing/2014/main" xmlns="" id="{973974E1-C4D3-4B86-91BC-7FEC62A88287}"/>
                </a:ext>
              </a:extLst>
            </p:cNvPr>
            <p:cNvSpPr txBox="1"/>
            <p:nvPr/>
          </p:nvSpPr>
          <p:spPr>
            <a:xfrm>
              <a:off x="2228278" y="4982720"/>
              <a:ext cx="367955" cy="1051582"/>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4</a:t>
              </a:r>
            </a:p>
            <a:p>
              <a:pPr algn="ctr"/>
              <a:endParaRPr lang="fr-FR" sz="1400" dirty="0">
                <a:solidFill>
                  <a:srgbClr val="4D4D4D"/>
                </a:solidFill>
                <a:cs typeface="Arial" panose="020B0604020202020204" pitchFamily="34" charset="0"/>
              </a:endParaRPr>
            </a:p>
            <a:p>
              <a:pPr algn="ctr"/>
              <a:endParaRPr lang="fr-FR" sz="1400" dirty="0">
                <a:solidFill>
                  <a:srgbClr val="4D4D4D"/>
                </a:solidFill>
                <a:cs typeface="Arial" panose="020B0604020202020204" pitchFamily="34" charset="0"/>
              </a:endParaRPr>
            </a:p>
            <a:p>
              <a:pPr algn="ctr"/>
              <a:r>
                <a:rPr lang="fr-FR" sz="1400" dirty="0">
                  <a:solidFill>
                    <a:schemeClr val="accent3"/>
                  </a:solidFill>
                  <a:cs typeface="Arial" panose="020B0604020202020204" pitchFamily="34" charset="0"/>
                </a:rPr>
                <a:t>141</a:t>
              </a:r>
            </a:p>
            <a:p>
              <a:pPr algn="ctr"/>
              <a:r>
                <a:rPr lang="fr-FR" sz="1400" dirty="0">
                  <a:solidFill>
                    <a:schemeClr val="accent2"/>
                  </a:solidFill>
                  <a:cs typeface="Arial" panose="020B0604020202020204" pitchFamily="34" charset="0"/>
                </a:rPr>
                <a:t>102</a:t>
              </a:r>
            </a:p>
          </p:txBody>
        </p:sp>
        <p:sp>
          <p:nvSpPr>
            <p:cNvPr id="187" name="Line 21">
              <a:extLst>
                <a:ext uri="{FF2B5EF4-FFF2-40B4-BE49-F238E27FC236}">
                  <a16:creationId xmlns:a16="http://schemas.microsoft.com/office/drawing/2014/main" xmlns="" id="{8F3F4A6B-85BF-451D-9B1E-15B669EBC1F0}"/>
                </a:ext>
              </a:extLst>
            </p:cNvPr>
            <p:cNvSpPr>
              <a:spLocks noChangeShapeType="1"/>
            </p:cNvSpPr>
            <p:nvPr/>
          </p:nvSpPr>
          <p:spPr bwMode="auto">
            <a:xfrm>
              <a:off x="302736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88" name="TextBox 187">
              <a:extLst>
                <a:ext uri="{FF2B5EF4-FFF2-40B4-BE49-F238E27FC236}">
                  <a16:creationId xmlns:a16="http://schemas.microsoft.com/office/drawing/2014/main" xmlns="" id="{098A03F0-5776-4E6E-955E-78C2EC47399D}"/>
                </a:ext>
              </a:extLst>
            </p:cNvPr>
            <p:cNvSpPr txBox="1"/>
            <p:nvPr/>
          </p:nvSpPr>
          <p:spPr>
            <a:xfrm>
              <a:off x="2852043" y="4982720"/>
              <a:ext cx="367955" cy="1051582"/>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6</a:t>
              </a:r>
            </a:p>
            <a:p>
              <a:pPr algn="ctr"/>
              <a:endParaRPr lang="fr-FR" sz="1400" dirty="0">
                <a:solidFill>
                  <a:srgbClr val="4D4D4D"/>
                </a:solidFill>
                <a:cs typeface="Arial" panose="020B0604020202020204" pitchFamily="34" charset="0"/>
              </a:endParaRPr>
            </a:p>
            <a:p>
              <a:pPr algn="ctr"/>
              <a:endParaRPr lang="fr-FR" sz="1400" dirty="0">
                <a:solidFill>
                  <a:srgbClr val="4D4D4D"/>
                </a:solidFill>
                <a:cs typeface="Arial" panose="020B0604020202020204" pitchFamily="34" charset="0"/>
              </a:endParaRPr>
            </a:p>
            <a:p>
              <a:pPr algn="r"/>
              <a:r>
                <a:rPr lang="fr-FR" sz="1400" dirty="0">
                  <a:solidFill>
                    <a:schemeClr val="accent3"/>
                  </a:solidFill>
                  <a:cs typeface="Arial" panose="020B0604020202020204" pitchFamily="34" charset="0"/>
                </a:rPr>
                <a:t>103</a:t>
              </a:r>
            </a:p>
            <a:p>
              <a:pPr algn="r"/>
              <a:r>
                <a:rPr lang="fr-FR" sz="1400" dirty="0">
                  <a:solidFill>
                    <a:schemeClr val="accent2"/>
                  </a:solidFill>
                  <a:cs typeface="Arial" panose="020B0604020202020204" pitchFamily="34" charset="0"/>
                </a:rPr>
                <a:t>60</a:t>
              </a:r>
            </a:p>
          </p:txBody>
        </p:sp>
        <p:sp>
          <p:nvSpPr>
            <p:cNvPr id="189" name="Line 21">
              <a:extLst>
                <a:ext uri="{FF2B5EF4-FFF2-40B4-BE49-F238E27FC236}">
                  <a16:creationId xmlns:a16="http://schemas.microsoft.com/office/drawing/2014/main" xmlns="" id="{D984AE4E-1B02-4D10-AFA3-7E476345FC38}"/>
                </a:ext>
              </a:extLst>
            </p:cNvPr>
            <p:cNvSpPr>
              <a:spLocks noChangeShapeType="1"/>
            </p:cNvSpPr>
            <p:nvPr/>
          </p:nvSpPr>
          <p:spPr bwMode="auto">
            <a:xfrm>
              <a:off x="362444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90" name="TextBox 189">
              <a:extLst>
                <a:ext uri="{FF2B5EF4-FFF2-40B4-BE49-F238E27FC236}">
                  <a16:creationId xmlns:a16="http://schemas.microsoft.com/office/drawing/2014/main" xmlns="" id="{D88E1552-ACAD-49EF-ABDB-3B67130B6BAD}"/>
                </a:ext>
              </a:extLst>
            </p:cNvPr>
            <p:cNvSpPr txBox="1"/>
            <p:nvPr/>
          </p:nvSpPr>
          <p:spPr>
            <a:xfrm>
              <a:off x="3498400" y="4982720"/>
              <a:ext cx="269411" cy="1051582"/>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8</a:t>
              </a:r>
            </a:p>
            <a:p>
              <a:pPr algn="ctr"/>
              <a:endParaRPr lang="fr-FR" sz="1400" dirty="0">
                <a:solidFill>
                  <a:srgbClr val="4D4D4D"/>
                </a:solidFill>
                <a:cs typeface="Arial" panose="020B0604020202020204" pitchFamily="34" charset="0"/>
              </a:endParaRPr>
            </a:p>
            <a:p>
              <a:pPr algn="ctr"/>
              <a:endParaRPr lang="fr-FR" sz="1400" dirty="0">
                <a:solidFill>
                  <a:srgbClr val="4D4D4D"/>
                </a:solidFill>
                <a:cs typeface="Arial" panose="020B0604020202020204" pitchFamily="34" charset="0"/>
              </a:endParaRPr>
            </a:p>
            <a:p>
              <a:pPr algn="r"/>
              <a:r>
                <a:rPr lang="fr-FR" sz="1400" dirty="0">
                  <a:solidFill>
                    <a:schemeClr val="accent3"/>
                  </a:solidFill>
                  <a:cs typeface="Arial" panose="020B0604020202020204" pitchFamily="34" charset="0"/>
                </a:rPr>
                <a:t>69</a:t>
              </a:r>
            </a:p>
            <a:p>
              <a:pPr algn="r"/>
              <a:r>
                <a:rPr lang="fr-FR" sz="1400" dirty="0">
                  <a:solidFill>
                    <a:schemeClr val="accent2"/>
                  </a:solidFill>
                  <a:cs typeface="Arial" panose="020B0604020202020204" pitchFamily="34" charset="0"/>
                </a:rPr>
                <a:t>34</a:t>
              </a:r>
            </a:p>
          </p:txBody>
        </p:sp>
        <p:sp>
          <p:nvSpPr>
            <p:cNvPr id="191" name="Line 21">
              <a:extLst>
                <a:ext uri="{FF2B5EF4-FFF2-40B4-BE49-F238E27FC236}">
                  <a16:creationId xmlns:a16="http://schemas.microsoft.com/office/drawing/2014/main" xmlns="" id="{195EB019-F8F6-4D58-A31C-7835A1494181}"/>
                </a:ext>
              </a:extLst>
            </p:cNvPr>
            <p:cNvSpPr>
              <a:spLocks noChangeShapeType="1"/>
            </p:cNvSpPr>
            <p:nvPr/>
          </p:nvSpPr>
          <p:spPr bwMode="auto">
            <a:xfrm>
              <a:off x="424376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92" name="TextBox 191">
              <a:extLst>
                <a:ext uri="{FF2B5EF4-FFF2-40B4-BE49-F238E27FC236}">
                  <a16:creationId xmlns:a16="http://schemas.microsoft.com/office/drawing/2014/main" xmlns="" id="{AB522EE8-D2AB-4E10-8407-7ECBF1DD5009}"/>
                </a:ext>
              </a:extLst>
            </p:cNvPr>
            <p:cNvSpPr txBox="1"/>
            <p:nvPr/>
          </p:nvSpPr>
          <p:spPr>
            <a:xfrm>
              <a:off x="4117751" y="4982720"/>
              <a:ext cx="269347" cy="1051582"/>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10</a:t>
              </a:r>
            </a:p>
            <a:p>
              <a:pPr algn="ctr"/>
              <a:endParaRPr lang="fr-FR" sz="1400" dirty="0">
                <a:solidFill>
                  <a:srgbClr val="4D4D4D"/>
                </a:solidFill>
                <a:cs typeface="Arial" panose="020B0604020202020204" pitchFamily="34" charset="0"/>
              </a:endParaRPr>
            </a:p>
            <a:p>
              <a:pPr algn="ctr"/>
              <a:endParaRPr lang="fr-FR" sz="1400" dirty="0">
                <a:solidFill>
                  <a:srgbClr val="4D4D4D"/>
                </a:solidFill>
                <a:cs typeface="Arial" panose="020B0604020202020204" pitchFamily="34" charset="0"/>
              </a:endParaRPr>
            </a:p>
            <a:p>
              <a:pPr algn="ctr"/>
              <a:r>
                <a:rPr lang="fr-FR" sz="1400" dirty="0">
                  <a:solidFill>
                    <a:schemeClr val="accent3"/>
                  </a:solidFill>
                  <a:cs typeface="Arial" panose="020B0604020202020204" pitchFamily="34" charset="0"/>
                </a:rPr>
                <a:t>37</a:t>
              </a:r>
            </a:p>
            <a:p>
              <a:pPr algn="ctr"/>
              <a:r>
                <a:rPr lang="fr-FR" sz="1400" dirty="0">
                  <a:solidFill>
                    <a:schemeClr val="accent2"/>
                  </a:solidFill>
                  <a:cs typeface="Arial" panose="020B0604020202020204" pitchFamily="34" charset="0"/>
                </a:rPr>
                <a:t>18</a:t>
              </a:r>
            </a:p>
          </p:txBody>
        </p:sp>
        <p:sp>
          <p:nvSpPr>
            <p:cNvPr id="193" name="Line 21">
              <a:extLst>
                <a:ext uri="{FF2B5EF4-FFF2-40B4-BE49-F238E27FC236}">
                  <a16:creationId xmlns:a16="http://schemas.microsoft.com/office/drawing/2014/main" xmlns="" id="{1ACADA71-D86C-4D17-94F7-2702D9A27506}"/>
                </a:ext>
              </a:extLst>
            </p:cNvPr>
            <p:cNvSpPr>
              <a:spLocks noChangeShapeType="1"/>
            </p:cNvSpPr>
            <p:nvPr/>
          </p:nvSpPr>
          <p:spPr bwMode="auto">
            <a:xfrm>
              <a:off x="486105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94" name="TextBox 193">
              <a:extLst>
                <a:ext uri="{FF2B5EF4-FFF2-40B4-BE49-F238E27FC236}">
                  <a16:creationId xmlns:a16="http://schemas.microsoft.com/office/drawing/2014/main" xmlns="" id="{400D9F7F-8AA2-4330-8A61-252E7C824057}"/>
                </a:ext>
              </a:extLst>
            </p:cNvPr>
            <p:cNvSpPr txBox="1"/>
            <p:nvPr/>
          </p:nvSpPr>
          <p:spPr>
            <a:xfrm>
              <a:off x="4726380" y="4982720"/>
              <a:ext cx="269347" cy="1051582"/>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12</a:t>
              </a:r>
            </a:p>
            <a:p>
              <a:pPr algn="ctr"/>
              <a:endParaRPr lang="fr-FR" sz="1400" dirty="0">
                <a:solidFill>
                  <a:srgbClr val="4D4D4D"/>
                </a:solidFill>
                <a:cs typeface="Arial" panose="020B0604020202020204" pitchFamily="34" charset="0"/>
              </a:endParaRPr>
            </a:p>
            <a:p>
              <a:pPr algn="ctr"/>
              <a:endParaRPr lang="fr-FR" sz="1400" dirty="0">
                <a:solidFill>
                  <a:srgbClr val="4D4D4D"/>
                </a:solidFill>
                <a:cs typeface="Arial" panose="020B0604020202020204" pitchFamily="34" charset="0"/>
              </a:endParaRPr>
            </a:p>
            <a:p>
              <a:pPr algn="ctr"/>
              <a:r>
                <a:rPr lang="fr-FR" sz="1400" dirty="0">
                  <a:solidFill>
                    <a:schemeClr val="accent3"/>
                  </a:solidFill>
                  <a:cs typeface="Arial" panose="020B0604020202020204" pitchFamily="34" charset="0"/>
                </a:rPr>
                <a:t>24</a:t>
              </a:r>
            </a:p>
            <a:p>
              <a:pPr algn="ctr"/>
              <a:r>
                <a:rPr lang="fr-FR" sz="1400" dirty="0">
                  <a:solidFill>
                    <a:schemeClr val="accent2"/>
                  </a:solidFill>
                  <a:cs typeface="Arial" panose="020B0604020202020204" pitchFamily="34" charset="0"/>
                </a:rPr>
                <a:t>15</a:t>
              </a:r>
            </a:p>
          </p:txBody>
        </p:sp>
        <p:sp>
          <p:nvSpPr>
            <p:cNvPr id="195" name="Line 21">
              <a:extLst>
                <a:ext uri="{FF2B5EF4-FFF2-40B4-BE49-F238E27FC236}">
                  <a16:creationId xmlns:a16="http://schemas.microsoft.com/office/drawing/2014/main" xmlns="" id="{1D411FFC-56EC-4C0E-983C-3994AB3BDFC9}"/>
                </a:ext>
              </a:extLst>
            </p:cNvPr>
            <p:cNvSpPr>
              <a:spLocks noChangeShapeType="1"/>
            </p:cNvSpPr>
            <p:nvPr/>
          </p:nvSpPr>
          <p:spPr bwMode="auto">
            <a:xfrm>
              <a:off x="5470227"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96" name="TextBox 195">
              <a:extLst>
                <a:ext uri="{FF2B5EF4-FFF2-40B4-BE49-F238E27FC236}">
                  <a16:creationId xmlns:a16="http://schemas.microsoft.com/office/drawing/2014/main" xmlns="" id="{CD1A43D8-6C71-4F16-AEC0-9EAD34721CC5}"/>
                </a:ext>
              </a:extLst>
            </p:cNvPr>
            <p:cNvSpPr txBox="1"/>
            <p:nvPr/>
          </p:nvSpPr>
          <p:spPr>
            <a:xfrm>
              <a:off x="5337023" y="4982720"/>
              <a:ext cx="283725" cy="1051582"/>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14</a:t>
              </a:r>
            </a:p>
            <a:p>
              <a:pPr algn="ctr"/>
              <a:endParaRPr lang="fr-FR" sz="1400" dirty="0">
                <a:solidFill>
                  <a:srgbClr val="4D4D4D"/>
                </a:solidFill>
                <a:cs typeface="Arial" panose="020B0604020202020204" pitchFamily="34" charset="0"/>
              </a:endParaRPr>
            </a:p>
            <a:p>
              <a:pPr algn="ctr"/>
              <a:endParaRPr lang="fr-FR" sz="1400" dirty="0">
                <a:solidFill>
                  <a:srgbClr val="4D4D4D"/>
                </a:solidFill>
                <a:cs typeface="Arial" panose="020B0604020202020204" pitchFamily="34" charset="0"/>
              </a:endParaRPr>
            </a:p>
            <a:p>
              <a:pPr algn="r"/>
              <a:r>
                <a:rPr lang="fr-FR" sz="1400" dirty="0">
                  <a:solidFill>
                    <a:schemeClr val="accent3"/>
                  </a:solidFill>
                  <a:cs typeface="Arial" panose="020B0604020202020204" pitchFamily="34" charset="0"/>
                </a:rPr>
                <a:t>14</a:t>
              </a:r>
            </a:p>
            <a:p>
              <a:pPr algn="r"/>
              <a:r>
                <a:rPr lang="fr-FR" sz="1400" dirty="0">
                  <a:solidFill>
                    <a:schemeClr val="accent2"/>
                  </a:solidFill>
                  <a:cs typeface="Arial" panose="020B0604020202020204" pitchFamily="34" charset="0"/>
                </a:rPr>
                <a:t>7</a:t>
              </a:r>
            </a:p>
          </p:txBody>
        </p:sp>
        <p:sp>
          <p:nvSpPr>
            <p:cNvPr id="197" name="Line 21">
              <a:extLst>
                <a:ext uri="{FF2B5EF4-FFF2-40B4-BE49-F238E27FC236}">
                  <a16:creationId xmlns:a16="http://schemas.microsoft.com/office/drawing/2014/main" xmlns="" id="{C86C9EE2-98F3-4726-80CF-664EFF97D131}"/>
                </a:ext>
              </a:extLst>
            </p:cNvPr>
            <p:cNvSpPr>
              <a:spLocks noChangeShapeType="1"/>
            </p:cNvSpPr>
            <p:nvPr/>
          </p:nvSpPr>
          <p:spPr bwMode="auto">
            <a:xfrm>
              <a:off x="6090839"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198" name="TextBox 197">
              <a:extLst>
                <a:ext uri="{FF2B5EF4-FFF2-40B4-BE49-F238E27FC236}">
                  <a16:creationId xmlns:a16="http://schemas.microsoft.com/office/drawing/2014/main" xmlns="" id="{64B550E3-20D5-472A-96E2-3245B775A4B4}"/>
                </a:ext>
              </a:extLst>
            </p:cNvPr>
            <p:cNvSpPr txBox="1"/>
            <p:nvPr/>
          </p:nvSpPr>
          <p:spPr>
            <a:xfrm>
              <a:off x="5962024" y="4982720"/>
              <a:ext cx="274947" cy="1051582"/>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16</a:t>
              </a:r>
            </a:p>
            <a:p>
              <a:pPr algn="ctr"/>
              <a:endParaRPr lang="fr-FR" sz="1400" dirty="0">
                <a:solidFill>
                  <a:srgbClr val="4D4D4D"/>
                </a:solidFill>
                <a:cs typeface="Arial" panose="020B0604020202020204" pitchFamily="34" charset="0"/>
              </a:endParaRPr>
            </a:p>
            <a:p>
              <a:pPr algn="ctr"/>
              <a:endParaRPr lang="fr-FR" sz="1400" dirty="0">
                <a:solidFill>
                  <a:srgbClr val="4D4D4D"/>
                </a:solidFill>
                <a:cs typeface="Arial" panose="020B0604020202020204" pitchFamily="34" charset="0"/>
              </a:endParaRPr>
            </a:p>
            <a:p>
              <a:pPr algn="ctr"/>
              <a:r>
                <a:rPr lang="fr-FR" sz="1400" dirty="0">
                  <a:solidFill>
                    <a:schemeClr val="accent3"/>
                  </a:solidFill>
                  <a:cs typeface="Arial" panose="020B0604020202020204" pitchFamily="34" charset="0"/>
                </a:rPr>
                <a:t>6</a:t>
              </a:r>
            </a:p>
            <a:p>
              <a:pPr algn="ctr"/>
              <a:r>
                <a:rPr lang="fr-FR" sz="1400" dirty="0">
                  <a:solidFill>
                    <a:schemeClr val="accent2"/>
                  </a:solidFill>
                  <a:cs typeface="Arial" panose="020B0604020202020204" pitchFamily="34" charset="0"/>
                </a:rPr>
                <a:t>4</a:t>
              </a:r>
            </a:p>
          </p:txBody>
        </p:sp>
        <p:sp>
          <p:nvSpPr>
            <p:cNvPr id="199" name="Line 21">
              <a:extLst>
                <a:ext uri="{FF2B5EF4-FFF2-40B4-BE49-F238E27FC236}">
                  <a16:creationId xmlns:a16="http://schemas.microsoft.com/office/drawing/2014/main" xmlns="" id="{30E89AD5-BF02-4460-9CC8-F937F93BF841}"/>
                </a:ext>
              </a:extLst>
            </p:cNvPr>
            <p:cNvSpPr>
              <a:spLocks noChangeShapeType="1"/>
            </p:cNvSpPr>
            <p:nvPr/>
          </p:nvSpPr>
          <p:spPr bwMode="auto">
            <a:xfrm>
              <a:off x="6698111"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200" name="TextBox 199">
              <a:extLst>
                <a:ext uri="{FF2B5EF4-FFF2-40B4-BE49-F238E27FC236}">
                  <a16:creationId xmlns:a16="http://schemas.microsoft.com/office/drawing/2014/main" xmlns="" id="{EB6F2F7F-AEC6-478D-AD27-817AF31723F6}"/>
                </a:ext>
              </a:extLst>
            </p:cNvPr>
            <p:cNvSpPr txBox="1"/>
            <p:nvPr/>
          </p:nvSpPr>
          <p:spPr>
            <a:xfrm>
              <a:off x="6570471" y="4982720"/>
              <a:ext cx="272592" cy="1051582"/>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18</a:t>
              </a:r>
            </a:p>
            <a:p>
              <a:pPr algn="ctr"/>
              <a:endParaRPr lang="fr-FR" sz="1400" dirty="0">
                <a:solidFill>
                  <a:srgbClr val="4D4D4D"/>
                </a:solidFill>
                <a:cs typeface="Arial" panose="020B0604020202020204" pitchFamily="34" charset="0"/>
              </a:endParaRPr>
            </a:p>
            <a:p>
              <a:pPr algn="ctr"/>
              <a:endParaRPr lang="fr-FR" sz="1400" dirty="0">
                <a:solidFill>
                  <a:srgbClr val="4D4D4D"/>
                </a:solidFill>
                <a:cs typeface="Arial" panose="020B0604020202020204" pitchFamily="34" charset="0"/>
              </a:endParaRPr>
            </a:p>
            <a:p>
              <a:pPr algn="ctr"/>
              <a:r>
                <a:rPr lang="fr-FR" sz="1400" dirty="0">
                  <a:solidFill>
                    <a:schemeClr val="accent3"/>
                  </a:solidFill>
                  <a:cs typeface="Arial" panose="020B0604020202020204" pitchFamily="34" charset="0"/>
                </a:rPr>
                <a:t>4</a:t>
              </a:r>
            </a:p>
            <a:p>
              <a:pPr algn="ctr"/>
              <a:r>
                <a:rPr lang="fr-FR" sz="1400" dirty="0">
                  <a:solidFill>
                    <a:schemeClr val="accent2"/>
                  </a:solidFill>
                  <a:cs typeface="Arial" panose="020B0604020202020204" pitchFamily="34" charset="0"/>
                </a:rPr>
                <a:t>2</a:t>
              </a:r>
            </a:p>
          </p:txBody>
        </p:sp>
        <p:sp>
          <p:nvSpPr>
            <p:cNvPr id="201" name="Line 21">
              <a:extLst>
                <a:ext uri="{FF2B5EF4-FFF2-40B4-BE49-F238E27FC236}">
                  <a16:creationId xmlns:a16="http://schemas.microsoft.com/office/drawing/2014/main" xmlns="" id="{0EBABC0E-E101-4B70-B8B6-6B367A239AA2}"/>
                </a:ext>
              </a:extLst>
            </p:cNvPr>
            <p:cNvSpPr>
              <a:spLocks noChangeShapeType="1"/>
            </p:cNvSpPr>
            <p:nvPr/>
          </p:nvSpPr>
          <p:spPr bwMode="auto">
            <a:xfrm>
              <a:off x="7305378"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cs typeface="Arial" panose="020B0604020202020204" pitchFamily="34" charset="0"/>
              </a:endParaRPr>
            </a:p>
          </p:txBody>
        </p:sp>
        <p:sp>
          <p:nvSpPr>
            <p:cNvPr id="202" name="TextBox 201">
              <a:extLst>
                <a:ext uri="{FF2B5EF4-FFF2-40B4-BE49-F238E27FC236}">
                  <a16:creationId xmlns:a16="http://schemas.microsoft.com/office/drawing/2014/main" xmlns="" id="{5EF42CF4-9FEC-409B-9339-F1F09B42380A}"/>
                </a:ext>
              </a:extLst>
            </p:cNvPr>
            <p:cNvSpPr txBox="1"/>
            <p:nvPr/>
          </p:nvSpPr>
          <p:spPr>
            <a:xfrm>
              <a:off x="7179363" y="4982720"/>
              <a:ext cx="269347" cy="1051582"/>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20</a:t>
              </a:r>
            </a:p>
            <a:p>
              <a:pPr algn="ctr"/>
              <a:endParaRPr lang="fr-FR" sz="1400" dirty="0">
                <a:solidFill>
                  <a:srgbClr val="4D4D4D"/>
                </a:solidFill>
                <a:cs typeface="Arial" panose="020B0604020202020204" pitchFamily="34" charset="0"/>
              </a:endParaRPr>
            </a:p>
            <a:p>
              <a:pPr algn="ctr"/>
              <a:endParaRPr lang="fr-FR" sz="1400" dirty="0">
                <a:solidFill>
                  <a:srgbClr val="4D4D4D"/>
                </a:solidFill>
                <a:cs typeface="Arial" panose="020B0604020202020204" pitchFamily="34" charset="0"/>
              </a:endParaRPr>
            </a:p>
            <a:p>
              <a:pPr algn="ctr"/>
              <a:r>
                <a:rPr lang="fr-FR" sz="1400" dirty="0">
                  <a:solidFill>
                    <a:schemeClr val="accent3"/>
                  </a:solidFill>
                  <a:cs typeface="Arial" panose="020B0604020202020204" pitchFamily="34" charset="0"/>
                </a:rPr>
                <a:t>2</a:t>
              </a:r>
            </a:p>
            <a:p>
              <a:pPr algn="ctr"/>
              <a:r>
                <a:rPr lang="fr-FR" sz="1400" dirty="0">
                  <a:solidFill>
                    <a:schemeClr val="accent2"/>
                  </a:solidFill>
                  <a:cs typeface="Arial" panose="020B0604020202020204" pitchFamily="34" charset="0"/>
                </a:rPr>
                <a:t>1</a:t>
              </a:r>
            </a:p>
          </p:txBody>
        </p:sp>
        <p:sp>
          <p:nvSpPr>
            <p:cNvPr id="203" name="Line 19">
              <a:extLst>
                <a:ext uri="{FF2B5EF4-FFF2-40B4-BE49-F238E27FC236}">
                  <a16:creationId xmlns:a16="http://schemas.microsoft.com/office/drawing/2014/main" xmlns="" id="{8E9F2090-A385-4E4F-9FCA-62E7CD622F79}"/>
                </a:ext>
              </a:extLst>
            </p:cNvPr>
            <p:cNvSpPr>
              <a:spLocks noChangeShapeType="1"/>
            </p:cNvSpPr>
            <p:nvPr/>
          </p:nvSpPr>
          <p:spPr bwMode="auto">
            <a:xfrm>
              <a:off x="7927906" y="4920702"/>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204" name="TextBox 203">
              <a:extLst>
                <a:ext uri="{FF2B5EF4-FFF2-40B4-BE49-F238E27FC236}">
                  <a16:creationId xmlns:a16="http://schemas.microsoft.com/office/drawing/2014/main" xmlns="" id="{0C90EF41-166B-455C-9A97-489A4909E35F}"/>
                </a:ext>
              </a:extLst>
            </p:cNvPr>
            <p:cNvSpPr txBox="1"/>
            <p:nvPr/>
          </p:nvSpPr>
          <p:spPr>
            <a:xfrm>
              <a:off x="7793233" y="4982720"/>
              <a:ext cx="269347" cy="1051582"/>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22</a:t>
              </a:r>
            </a:p>
            <a:p>
              <a:pPr algn="ctr"/>
              <a:endParaRPr lang="fr-FR" sz="1400" dirty="0">
                <a:solidFill>
                  <a:srgbClr val="4D4D4D"/>
                </a:solidFill>
                <a:cs typeface="Arial" panose="020B0604020202020204" pitchFamily="34" charset="0"/>
              </a:endParaRPr>
            </a:p>
            <a:p>
              <a:pPr algn="ctr"/>
              <a:endParaRPr lang="fr-FR" sz="1400" dirty="0">
                <a:solidFill>
                  <a:srgbClr val="4D4D4D"/>
                </a:solidFill>
                <a:cs typeface="Arial" panose="020B0604020202020204" pitchFamily="34" charset="0"/>
              </a:endParaRPr>
            </a:p>
            <a:p>
              <a:pPr algn="ctr"/>
              <a:r>
                <a:rPr lang="fr-FR" sz="1400" dirty="0">
                  <a:solidFill>
                    <a:schemeClr val="accent3"/>
                  </a:solidFill>
                  <a:cs typeface="Arial" panose="020B0604020202020204" pitchFamily="34" charset="0"/>
                </a:rPr>
                <a:t>0</a:t>
              </a:r>
            </a:p>
            <a:p>
              <a:pPr algn="ctr"/>
              <a:r>
                <a:rPr lang="fr-FR" sz="1400" dirty="0">
                  <a:solidFill>
                    <a:schemeClr val="accent2"/>
                  </a:solidFill>
                  <a:cs typeface="Arial" panose="020B0604020202020204" pitchFamily="34" charset="0"/>
                </a:rPr>
                <a:t>1</a:t>
              </a:r>
            </a:p>
          </p:txBody>
        </p:sp>
        <p:sp>
          <p:nvSpPr>
            <p:cNvPr id="205" name="TextBox 204">
              <a:extLst>
                <a:ext uri="{FF2B5EF4-FFF2-40B4-BE49-F238E27FC236}">
                  <a16:creationId xmlns:a16="http://schemas.microsoft.com/office/drawing/2014/main" xmlns="" id="{E3029617-0CBE-4462-A844-4B7777891A07}"/>
                </a:ext>
              </a:extLst>
            </p:cNvPr>
            <p:cNvSpPr txBox="1"/>
            <p:nvPr/>
          </p:nvSpPr>
          <p:spPr>
            <a:xfrm>
              <a:off x="236952" y="5358807"/>
              <a:ext cx="755776" cy="675495"/>
            </a:xfrm>
            <a:prstGeom prst="rect">
              <a:avLst/>
            </a:prstGeom>
            <a:noFill/>
          </p:spPr>
          <p:txBody>
            <a:bodyPr wrap="none" rtlCol="0">
              <a:spAutoFit/>
            </a:bodyPr>
            <a:lstStyle/>
            <a:p>
              <a:pPr algn="r" fontAlgn="base">
                <a:spcBef>
                  <a:spcPct val="0"/>
                </a:spcBef>
                <a:spcAft>
                  <a:spcPct val="0"/>
                </a:spcAft>
              </a:pPr>
              <a:r>
                <a:rPr lang="fr-FR" sz="1400" dirty="0">
                  <a:solidFill>
                    <a:srgbClr val="4D4D4D"/>
                  </a:solidFill>
                  <a:cs typeface="Arial" panose="020B0604020202020204" pitchFamily="34" charset="0"/>
                </a:rPr>
                <a:t>N</a:t>
              </a:r>
            </a:p>
            <a:p>
              <a:pPr algn="r" fontAlgn="base">
                <a:spcBef>
                  <a:spcPct val="0"/>
                </a:spcBef>
                <a:spcAft>
                  <a:spcPct val="0"/>
                </a:spcAft>
              </a:pPr>
              <a:r>
                <a:rPr lang="fr-FR" sz="1400" dirty="0">
                  <a:solidFill>
                    <a:schemeClr val="accent3"/>
                  </a:solidFill>
                  <a:cs typeface="Arial" panose="020B0604020202020204" pitchFamily="34" charset="0"/>
                </a:rPr>
                <a:t>Triplet</a:t>
              </a:r>
            </a:p>
            <a:p>
              <a:pPr algn="r" fontAlgn="base">
                <a:spcBef>
                  <a:spcPct val="0"/>
                </a:spcBef>
                <a:spcAft>
                  <a:spcPct val="0"/>
                </a:spcAft>
              </a:pPr>
              <a:r>
                <a:rPr lang="fr-FR" sz="1400" dirty="0">
                  <a:solidFill>
                    <a:schemeClr val="accent2"/>
                  </a:solidFill>
                  <a:cs typeface="Arial" panose="020B0604020202020204" pitchFamily="34" charset="0"/>
                </a:rPr>
                <a:t>Control</a:t>
              </a:r>
            </a:p>
          </p:txBody>
        </p:sp>
      </p:grpSp>
      <p:graphicFrame>
        <p:nvGraphicFramePr>
          <p:cNvPr id="206" name="Group 88">
            <a:extLst>
              <a:ext uri="{FF2B5EF4-FFF2-40B4-BE49-F238E27FC236}">
                <a16:creationId xmlns:a16="http://schemas.microsoft.com/office/drawing/2014/main" xmlns="" id="{7F2A5006-D03B-4773-BEE6-813A0069B17E}"/>
              </a:ext>
            </a:extLst>
          </p:cNvPr>
          <p:cNvGraphicFramePr>
            <a:graphicFrameLocks noGrp="1"/>
          </p:cNvGraphicFramePr>
          <p:nvPr>
            <p:extLst>
              <p:ext uri="{D42A27DB-BD31-4B8C-83A1-F6EECF244321}">
                <p14:modId xmlns:p14="http://schemas.microsoft.com/office/powerpoint/2010/main" xmlns="" val="4137310278"/>
              </p:ext>
            </p:extLst>
          </p:nvPr>
        </p:nvGraphicFramePr>
        <p:xfrm>
          <a:off x="5351648" y="1851602"/>
          <a:ext cx="3416974" cy="1410576"/>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xmlns="" val="20002"/>
                    </a:ext>
                  </a:extLst>
                </a:gridCol>
                <a:gridCol w="1745673">
                  <a:extLst>
                    <a:ext uri="{9D8B030D-6E8A-4147-A177-3AD203B41FA5}">
                      <a16:colId xmlns:a16="http://schemas.microsoft.com/office/drawing/2014/main" xmlns=""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rPr>
                        <a:t>SGm, mois (IC95%)</a:t>
                      </a: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3"/>
                          </a:solidFill>
                          <a:effectLst/>
                        </a:rPr>
                        <a:t>Triplet</a:t>
                      </a:r>
                      <a:endParaRPr kumimoji="0" lang="fr-FR" sz="1200" b="0" i="0" u="none" strike="noStrike" cap="none" normalizeH="0" baseline="0" noProof="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2"/>
                          </a:solidFill>
                          <a:effectLst/>
                        </a:rPr>
                        <a:t>Contrôle</a:t>
                      </a:r>
                      <a:endParaRPr kumimoji="0" lang="fr-FR" sz="1200" b="0" i="0" u="none" strike="noStrike" cap="none" normalizeH="0" baseline="0" noProof="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509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3"/>
                          </a:solidFill>
                          <a:effectLst/>
                        </a:rPr>
                        <a:t>9,0 (8,0 - 11,4)</a:t>
                      </a:r>
                      <a:endParaRPr kumimoji="0" lang="fr-FR" sz="1200" b="0" i="0" u="none" strike="noStrike" cap="none" normalizeH="0" baseline="0" noProof="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accent2"/>
                          </a:solidFill>
                          <a:effectLst/>
                        </a:rPr>
                        <a:t>5,4 (4,8 - 6,6)</a:t>
                      </a:r>
                      <a:endParaRPr kumimoji="0" lang="fr-FR" sz="1200" b="0" i="0" u="none" strike="noStrike" cap="none" normalizeH="0" baseline="0" noProof="0">
                        <a:ln>
                          <a:noFill/>
                        </a:ln>
                        <a:solidFill>
                          <a:schemeClr val="accent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HR 0,52 (IC95% 0,39 - 0,70)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rgbClr val="4D4D4D"/>
                          </a:solidFill>
                          <a:effectLst/>
                        </a:rPr>
                        <a:t>p bilatéral &lt;0,0001</a:t>
                      </a:r>
                      <a:endParaRPr kumimoji="0" lang="fr-FR" sz="1200" b="0"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grpSp>
        <p:nvGrpSpPr>
          <p:cNvPr id="207" name="Graphic 4">
            <a:extLst>
              <a:ext uri="{FF2B5EF4-FFF2-40B4-BE49-F238E27FC236}">
                <a16:creationId xmlns:a16="http://schemas.microsoft.com/office/drawing/2014/main" xmlns="" id="{8F5C54E3-9436-4DC7-8370-33317A3F5E0F}"/>
              </a:ext>
            </a:extLst>
          </p:cNvPr>
          <p:cNvGrpSpPr/>
          <p:nvPr/>
        </p:nvGrpSpPr>
        <p:grpSpPr>
          <a:xfrm>
            <a:off x="1453442" y="1952575"/>
            <a:ext cx="6385498" cy="2051200"/>
            <a:chOff x="0" y="1977433"/>
            <a:chExt cx="9144000" cy="2903133"/>
          </a:xfrm>
        </p:grpSpPr>
        <p:sp>
          <p:nvSpPr>
            <p:cNvPr id="208" name="Freeform: Shape 6">
              <a:extLst>
                <a:ext uri="{FF2B5EF4-FFF2-40B4-BE49-F238E27FC236}">
                  <a16:creationId xmlns:a16="http://schemas.microsoft.com/office/drawing/2014/main" xmlns="" id="{326999DC-0C31-491A-9C5C-E35599CAC0CF}"/>
                </a:ext>
              </a:extLst>
            </p:cNvPr>
            <p:cNvSpPr/>
            <p:nvPr/>
          </p:nvSpPr>
          <p:spPr>
            <a:xfrm>
              <a:off x="-5949" y="2007496"/>
              <a:ext cx="9152692" cy="2833597"/>
            </a:xfrm>
            <a:custGeom>
              <a:avLst/>
              <a:gdLst>
                <a:gd name="connsiteX0" fmla="*/ 9152296 w 9152692"/>
                <a:gd name="connsiteY0" fmla="*/ 2834138 h 2833596"/>
                <a:gd name="connsiteX1" fmla="*/ 6678583 w 9152692"/>
                <a:gd name="connsiteY1" fmla="*/ 2834138 h 2833596"/>
                <a:gd name="connsiteX2" fmla="*/ 6678583 w 9152692"/>
                <a:gd name="connsiteY2" fmla="*/ 2734345 h 2833596"/>
                <a:gd name="connsiteX3" fmla="*/ 6119243 w 9152692"/>
                <a:gd name="connsiteY3" fmla="*/ 2734345 h 2833596"/>
                <a:gd name="connsiteX4" fmla="*/ 6119243 w 9152692"/>
                <a:gd name="connsiteY4" fmla="*/ 2645070 h 2833596"/>
                <a:gd name="connsiteX5" fmla="*/ 5935425 w 9152692"/>
                <a:gd name="connsiteY5" fmla="*/ 2645070 h 2833596"/>
                <a:gd name="connsiteX6" fmla="*/ 5935425 w 9152692"/>
                <a:gd name="connsiteY6" fmla="*/ 2558410 h 2833596"/>
                <a:gd name="connsiteX7" fmla="*/ 5822507 w 9152692"/>
                <a:gd name="connsiteY7" fmla="*/ 2558410 h 2833596"/>
                <a:gd name="connsiteX8" fmla="*/ 5822507 w 9152692"/>
                <a:gd name="connsiteY8" fmla="*/ 2534776 h 2833596"/>
                <a:gd name="connsiteX9" fmla="*/ 5793623 w 9152692"/>
                <a:gd name="connsiteY9" fmla="*/ 2534776 h 2833596"/>
                <a:gd name="connsiteX10" fmla="*/ 5793623 w 9152692"/>
                <a:gd name="connsiteY10" fmla="*/ 2484884 h 2833596"/>
                <a:gd name="connsiteX11" fmla="*/ 5310442 w 9152692"/>
                <a:gd name="connsiteY11" fmla="*/ 2484884 h 2833596"/>
                <a:gd name="connsiteX12" fmla="*/ 5310442 w 9152692"/>
                <a:gd name="connsiteY12" fmla="*/ 2429733 h 2833596"/>
                <a:gd name="connsiteX13" fmla="*/ 5192275 w 9152692"/>
                <a:gd name="connsiteY13" fmla="*/ 2429733 h 2833596"/>
                <a:gd name="connsiteX14" fmla="*/ 5192275 w 9152692"/>
                <a:gd name="connsiteY14" fmla="*/ 2369333 h 2833596"/>
                <a:gd name="connsiteX15" fmla="*/ 5071473 w 9152692"/>
                <a:gd name="connsiteY15" fmla="*/ 2369333 h 2833596"/>
                <a:gd name="connsiteX16" fmla="*/ 5071473 w 9152692"/>
                <a:gd name="connsiteY16" fmla="*/ 2316816 h 2833596"/>
                <a:gd name="connsiteX17" fmla="*/ 5068848 w 9152692"/>
                <a:gd name="connsiteY17" fmla="*/ 2316816 h 2833596"/>
                <a:gd name="connsiteX18" fmla="*/ 5068848 w 9152692"/>
                <a:gd name="connsiteY18" fmla="*/ 2322066 h 2833596"/>
                <a:gd name="connsiteX19" fmla="*/ 4598801 w 9152692"/>
                <a:gd name="connsiteY19" fmla="*/ 2322066 h 2833596"/>
                <a:gd name="connsiteX20" fmla="*/ 4598801 w 9152692"/>
                <a:gd name="connsiteY20" fmla="*/ 2264298 h 2833596"/>
                <a:gd name="connsiteX21" fmla="*/ 4538401 w 9152692"/>
                <a:gd name="connsiteY21" fmla="*/ 2264298 h 2833596"/>
                <a:gd name="connsiteX22" fmla="*/ 4538401 w 9152692"/>
                <a:gd name="connsiteY22" fmla="*/ 2217031 h 2833596"/>
                <a:gd name="connsiteX23" fmla="*/ 4370340 w 9152692"/>
                <a:gd name="connsiteY23" fmla="*/ 2217031 h 2833596"/>
                <a:gd name="connsiteX24" fmla="*/ 4370340 w 9152692"/>
                <a:gd name="connsiteY24" fmla="*/ 2119872 h 2833596"/>
                <a:gd name="connsiteX25" fmla="*/ 4218030 w 9152692"/>
                <a:gd name="connsiteY25" fmla="*/ 2119872 h 2833596"/>
                <a:gd name="connsiteX26" fmla="*/ 4218030 w 9152692"/>
                <a:gd name="connsiteY26" fmla="*/ 2083105 h 2833596"/>
                <a:gd name="connsiteX27" fmla="*/ 4181272 w 9152692"/>
                <a:gd name="connsiteY27" fmla="*/ 2083105 h 2833596"/>
                <a:gd name="connsiteX28" fmla="*/ 4181272 w 9152692"/>
                <a:gd name="connsiteY28" fmla="*/ 2041087 h 2833596"/>
                <a:gd name="connsiteX29" fmla="*/ 4136629 w 9152692"/>
                <a:gd name="connsiteY29" fmla="*/ 2041087 h 2833596"/>
                <a:gd name="connsiteX30" fmla="*/ 4136629 w 9152692"/>
                <a:gd name="connsiteY30" fmla="*/ 2006954 h 2833596"/>
                <a:gd name="connsiteX31" fmla="*/ 4031586 w 9152692"/>
                <a:gd name="connsiteY31" fmla="*/ 2006954 h 2833596"/>
                <a:gd name="connsiteX32" fmla="*/ 4031586 w 9152692"/>
                <a:gd name="connsiteY32" fmla="*/ 1964937 h 2833596"/>
                <a:gd name="connsiteX33" fmla="*/ 3921293 w 9152692"/>
                <a:gd name="connsiteY33" fmla="*/ 1964937 h 2833596"/>
                <a:gd name="connsiteX34" fmla="*/ 3921293 w 9152692"/>
                <a:gd name="connsiteY34" fmla="*/ 1922919 h 2833596"/>
                <a:gd name="connsiteX35" fmla="*/ 3795250 w 9152692"/>
                <a:gd name="connsiteY35" fmla="*/ 1922919 h 2833596"/>
                <a:gd name="connsiteX36" fmla="*/ 3795250 w 9152692"/>
                <a:gd name="connsiteY36" fmla="*/ 1891411 h 2833596"/>
                <a:gd name="connsiteX37" fmla="*/ 3726975 w 9152692"/>
                <a:gd name="connsiteY37" fmla="*/ 1891411 h 2833596"/>
                <a:gd name="connsiteX38" fmla="*/ 3726975 w 9152692"/>
                <a:gd name="connsiteY38" fmla="*/ 1817876 h 2833596"/>
                <a:gd name="connsiteX39" fmla="*/ 3690207 w 9152692"/>
                <a:gd name="connsiteY39" fmla="*/ 1817876 h 2833596"/>
                <a:gd name="connsiteX40" fmla="*/ 3690207 w 9152692"/>
                <a:gd name="connsiteY40" fmla="*/ 1781118 h 2833596"/>
                <a:gd name="connsiteX41" fmla="*/ 3656074 w 9152692"/>
                <a:gd name="connsiteY41" fmla="*/ 1781118 h 2833596"/>
                <a:gd name="connsiteX42" fmla="*/ 3656074 w 9152692"/>
                <a:gd name="connsiteY42" fmla="*/ 1725967 h 2833596"/>
                <a:gd name="connsiteX43" fmla="*/ 3619307 w 9152692"/>
                <a:gd name="connsiteY43" fmla="*/ 1725967 h 2833596"/>
                <a:gd name="connsiteX44" fmla="*/ 3619307 w 9152692"/>
                <a:gd name="connsiteY44" fmla="*/ 1676075 h 2833596"/>
                <a:gd name="connsiteX45" fmla="*/ 3569415 w 9152692"/>
                <a:gd name="connsiteY45" fmla="*/ 1676075 h 2833596"/>
                <a:gd name="connsiteX46" fmla="*/ 3569415 w 9152692"/>
                <a:gd name="connsiteY46" fmla="*/ 1615683 h 2833596"/>
                <a:gd name="connsiteX47" fmla="*/ 3456497 w 9152692"/>
                <a:gd name="connsiteY47" fmla="*/ 1615683 h 2833596"/>
                <a:gd name="connsiteX48" fmla="*/ 3456497 w 9152692"/>
                <a:gd name="connsiteY48" fmla="*/ 1557907 h 2833596"/>
                <a:gd name="connsiteX49" fmla="*/ 3375087 w 9152692"/>
                <a:gd name="connsiteY49" fmla="*/ 1557907 h 2833596"/>
                <a:gd name="connsiteX50" fmla="*/ 3375087 w 9152692"/>
                <a:gd name="connsiteY50" fmla="*/ 1523773 h 2833596"/>
                <a:gd name="connsiteX51" fmla="*/ 3327820 w 9152692"/>
                <a:gd name="connsiteY51" fmla="*/ 1523773 h 2833596"/>
                <a:gd name="connsiteX52" fmla="*/ 3327820 w 9152692"/>
                <a:gd name="connsiteY52" fmla="*/ 1484381 h 2833596"/>
                <a:gd name="connsiteX53" fmla="*/ 3204402 w 9152692"/>
                <a:gd name="connsiteY53" fmla="*/ 1484381 h 2833596"/>
                <a:gd name="connsiteX54" fmla="*/ 3204402 w 9152692"/>
                <a:gd name="connsiteY54" fmla="*/ 1444989 h 2833596"/>
                <a:gd name="connsiteX55" fmla="*/ 3154510 w 9152692"/>
                <a:gd name="connsiteY55" fmla="*/ 1444989 h 2833596"/>
                <a:gd name="connsiteX56" fmla="*/ 3154510 w 9152692"/>
                <a:gd name="connsiteY56" fmla="*/ 1400347 h 2833596"/>
                <a:gd name="connsiteX57" fmla="*/ 3122992 w 9152692"/>
                <a:gd name="connsiteY57" fmla="*/ 1400347 h 2833596"/>
                <a:gd name="connsiteX58" fmla="*/ 3122992 w 9152692"/>
                <a:gd name="connsiteY58" fmla="*/ 1355705 h 2833596"/>
                <a:gd name="connsiteX59" fmla="*/ 2968057 w 9152692"/>
                <a:gd name="connsiteY59" fmla="*/ 1355705 h 2833596"/>
                <a:gd name="connsiteX60" fmla="*/ 2968057 w 9152692"/>
                <a:gd name="connsiteY60" fmla="*/ 1313687 h 2833596"/>
                <a:gd name="connsiteX61" fmla="*/ 2915540 w 9152692"/>
                <a:gd name="connsiteY61" fmla="*/ 1313687 h 2833596"/>
                <a:gd name="connsiteX62" fmla="*/ 2915540 w 9152692"/>
                <a:gd name="connsiteY62" fmla="*/ 1279554 h 2833596"/>
                <a:gd name="connsiteX63" fmla="*/ 2868273 w 9152692"/>
                <a:gd name="connsiteY63" fmla="*/ 1279554 h 2833596"/>
                <a:gd name="connsiteX64" fmla="*/ 2868273 w 9152692"/>
                <a:gd name="connsiteY64" fmla="*/ 1240162 h 2833596"/>
                <a:gd name="connsiteX65" fmla="*/ 2805247 w 9152692"/>
                <a:gd name="connsiteY65" fmla="*/ 1240162 h 2833596"/>
                <a:gd name="connsiteX66" fmla="*/ 2805247 w 9152692"/>
                <a:gd name="connsiteY66" fmla="*/ 1182394 h 2833596"/>
                <a:gd name="connsiteX67" fmla="*/ 2702838 w 9152692"/>
                <a:gd name="connsiteY67" fmla="*/ 1182394 h 2833596"/>
                <a:gd name="connsiteX68" fmla="*/ 2702838 w 9152692"/>
                <a:gd name="connsiteY68" fmla="*/ 1127244 h 2833596"/>
                <a:gd name="connsiteX69" fmla="*/ 2642437 w 9152692"/>
                <a:gd name="connsiteY69" fmla="*/ 1127244 h 2833596"/>
                <a:gd name="connsiteX70" fmla="*/ 2642437 w 9152692"/>
                <a:gd name="connsiteY70" fmla="*/ 1079976 h 2833596"/>
                <a:gd name="connsiteX71" fmla="*/ 2576786 w 9152692"/>
                <a:gd name="connsiteY71" fmla="*/ 1079976 h 2833596"/>
                <a:gd name="connsiteX72" fmla="*/ 2576786 w 9152692"/>
                <a:gd name="connsiteY72" fmla="*/ 1045843 h 2833596"/>
                <a:gd name="connsiteX73" fmla="*/ 2516394 w 9152692"/>
                <a:gd name="connsiteY73" fmla="*/ 1045843 h 2833596"/>
                <a:gd name="connsiteX74" fmla="*/ 2516394 w 9152692"/>
                <a:gd name="connsiteY74" fmla="*/ 993317 h 2833596"/>
                <a:gd name="connsiteX75" fmla="*/ 2474377 w 9152692"/>
                <a:gd name="connsiteY75" fmla="*/ 993317 h 2833596"/>
                <a:gd name="connsiteX76" fmla="*/ 2474377 w 9152692"/>
                <a:gd name="connsiteY76" fmla="*/ 911916 h 2833596"/>
                <a:gd name="connsiteX77" fmla="*/ 2398226 w 9152692"/>
                <a:gd name="connsiteY77" fmla="*/ 911916 h 2833596"/>
                <a:gd name="connsiteX78" fmla="*/ 2398226 w 9152692"/>
                <a:gd name="connsiteY78" fmla="*/ 877774 h 2833596"/>
                <a:gd name="connsiteX79" fmla="*/ 2274800 w 9152692"/>
                <a:gd name="connsiteY79" fmla="*/ 877774 h 2833596"/>
                <a:gd name="connsiteX80" fmla="*/ 2274800 w 9152692"/>
                <a:gd name="connsiteY80" fmla="*/ 843641 h 2833596"/>
                <a:gd name="connsiteX81" fmla="*/ 2175015 w 9152692"/>
                <a:gd name="connsiteY81" fmla="*/ 843641 h 2833596"/>
                <a:gd name="connsiteX82" fmla="*/ 2175015 w 9152692"/>
                <a:gd name="connsiteY82" fmla="*/ 783241 h 2833596"/>
                <a:gd name="connsiteX83" fmla="*/ 2098865 w 9152692"/>
                <a:gd name="connsiteY83" fmla="*/ 783241 h 2833596"/>
                <a:gd name="connsiteX84" fmla="*/ 2098865 w 9152692"/>
                <a:gd name="connsiteY84" fmla="*/ 722843 h 2833596"/>
                <a:gd name="connsiteX85" fmla="*/ 2038464 w 9152692"/>
                <a:gd name="connsiteY85" fmla="*/ 722843 h 2833596"/>
                <a:gd name="connsiteX86" fmla="*/ 2038464 w 9152692"/>
                <a:gd name="connsiteY86" fmla="*/ 646689 h 2833596"/>
                <a:gd name="connsiteX87" fmla="*/ 1852020 w 9152692"/>
                <a:gd name="connsiteY87" fmla="*/ 646689 h 2833596"/>
                <a:gd name="connsiteX88" fmla="*/ 1852020 w 9152692"/>
                <a:gd name="connsiteY88" fmla="*/ 594170 h 2833596"/>
                <a:gd name="connsiteX89" fmla="*/ 1783744 w 9152692"/>
                <a:gd name="connsiteY89" fmla="*/ 594170 h 2833596"/>
                <a:gd name="connsiteX90" fmla="*/ 1783744 w 9152692"/>
                <a:gd name="connsiteY90" fmla="*/ 546902 h 2833596"/>
                <a:gd name="connsiteX91" fmla="*/ 1725968 w 9152692"/>
                <a:gd name="connsiteY91" fmla="*/ 546902 h 2833596"/>
                <a:gd name="connsiteX92" fmla="*/ 1725968 w 9152692"/>
                <a:gd name="connsiteY92" fmla="*/ 497008 h 2833596"/>
                <a:gd name="connsiteX93" fmla="*/ 1599926 w 9152692"/>
                <a:gd name="connsiteY93" fmla="*/ 497008 h 2833596"/>
                <a:gd name="connsiteX94" fmla="*/ 1599926 w 9152692"/>
                <a:gd name="connsiteY94" fmla="*/ 431358 h 2833596"/>
                <a:gd name="connsiteX95" fmla="*/ 1274297 w 9152692"/>
                <a:gd name="connsiteY95" fmla="*/ 431358 h 2833596"/>
                <a:gd name="connsiteX96" fmla="*/ 1274297 w 9152692"/>
                <a:gd name="connsiteY96" fmla="*/ 391969 h 2833596"/>
                <a:gd name="connsiteX97" fmla="*/ 1200771 w 9152692"/>
                <a:gd name="connsiteY97" fmla="*/ 391969 h 2833596"/>
                <a:gd name="connsiteX98" fmla="*/ 1200771 w 9152692"/>
                <a:gd name="connsiteY98" fmla="*/ 357831 h 2833596"/>
                <a:gd name="connsiteX99" fmla="*/ 1145629 w 9152692"/>
                <a:gd name="connsiteY99" fmla="*/ 357831 h 2833596"/>
                <a:gd name="connsiteX100" fmla="*/ 1145629 w 9152692"/>
                <a:gd name="connsiteY100" fmla="*/ 307938 h 2833596"/>
                <a:gd name="connsiteX101" fmla="*/ 1114111 w 9152692"/>
                <a:gd name="connsiteY101" fmla="*/ 307938 h 2833596"/>
                <a:gd name="connsiteX102" fmla="*/ 1114111 w 9152692"/>
                <a:gd name="connsiteY102" fmla="*/ 247540 h 2833596"/>
                <a:gd name="connsiteX103" fmla="*/ 911918 w 9152692"/>
                <a:gd name="connsiteY103" fmla="*/ 247540 h 2833596"/>
                <a:gd name="connsiteX104" fmla="*/ 911918 w 9152692"/>
                <a:gd name="connsiteY104" fmla="*/ 195020 h 2833596"/>
                <a:gd name="connsiteX105" fmla="*/ 709713 w 9152692"/>
                <a:gd name="connsiteY105" fmla="*/ 195020 h 2833596"/>
                <a:gd name="connsiteX106" fmla="*/ 709713 w 9152692"/>
                <a:gd name="connsiteY106" fmla="*/ 145126 h 2833596"/>
                <a:gd name="connsiteX107" fmla="*/ 638812 w 9152692"/>
                <a:gd name="connsiteY107" fmla="*/ 145126 h 2833596"/>
                <a:gd name="connsiteX108" fmla="*/ 638812 w 9152692"/>
                <a:gd name="connsiteY108" fmla="*/ 118866 h 2833596"/>
                <a:gd name="connsiteX109" fmla="*/ 570536 w 9152692"/>
                <a:gd name="connsiteY109" fmla="*/ 118866 h 2833596"/>
                <a:gd name="connsiteX110" fmla="*/ 570536 w 9152692"/>
                <a:gd name="connsiteY110" fmla="*/ 74224 h 2833596"/>
                <a:gd name="connsiteX111" fmla="*/ 504886 w 9152692"/>
                <a:gd name="connsiteY111" fmla="*/ 74224 h 2833596"/>
                <a:gd name="connsiteX112" fmla="*/ 504886 w 9152692"/>
                <a:gd name="connsiteY112" fmla="*/ 42713 h 2833596"/>
                <a:gd name="connsiteX113" fmla="*/ 336824 w 9152692"/>
                <a:gd name="connsiteY113" fmla="*/ 42713 h 2833596"/>
                <a:gd name="connsiteX114" fmla="*/ 336824 w 9152692"/>
                <a:gd name="connsiteY114" fmla="*/ 19079 h 2833596"/>
                <a:gd name="connsiteX115" fmla="*/ 237036 w 9152692"/>
                <a:gd name="connsiteY115" fmla="*/ 19079 h 2833596"/>
                <a:gd name="connsiteX116" fmla="*/ 237036 w 9152692"/>
                <a:gd name="connsiteY116" fmla="*/ 5949 h 2833596"/>
                <a:gd name="connsiteX117" fmla="*/ 5949 w 9152692"/>
                <a:gd name="connsiteY117" fmla="*/ 5949 h 2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52692" h="2833596">
                  <a:moveTo>
                    <a:pt x="9152296" y="2834138"/>
                  </a:moveTo>
                  <a:lnTo>
                    <a:pt x="6678583" y="2834138"/>
                  </a:lnTo>
                  <a:lnTo>
                    <a:pt x="6678583" y="2734345"/>
                  </a:lnTo>
                  <a:lnTo>
                    <a:pt x="6119243" y="2734345"/>
                  </a:lnTo>
                  <a:lnTo>
                    <a:pt x="6119243" y="2645070"/>
                  </a:lnTo>
                  <a:lnTo>
                    <a:pt x="5935425" y="2645070"/>
                  </a:lnTo>
                  <a:lnTo>
                    <a:pt x="5935425" y="2558410"/>
                  </a:lnTo>
                  <a:lnTo>
                    <a:pt x="5822507" y="2558410"/>
                  </a:lnTo>
                  <a:lnTo>
                    <a:pt x="5822507" y="2534776"/>
                  </a:lnTo>
                  <a:lnTo>
                    <a:pt x="5793623" y="2534776"/>
                  </a:lnTo>
                  <a:lnTo>
                    <a:pt x="5793623" y="2484884"/>
                  </a:lnTo>
                  <a:lnTo>
                    <a:pt x="5310442" y="2484884"/>
                  </a:lnTo>
                  <a:lnTo>
                    <a:pt x="5310442" y="2429733"/>
                  </a:lnTo>
                  <a:lnTo>
                    <a:pt x="5192275" y="2429733"/>
                  </a:lnTo>
                  <a:lnTo>
                    <a:pt x="5192275" y="2369333"/>
                  </a:lnTo>
                  <a:lnTo>
                    <a:pt x="5071473" y="2369333"/>
                  </a:lnTo>
                  <a:lnTo>
                    <a:pt x="5071473" y="2316816"/>
                  </a:lnTo>
                  <a:lnTo>
                    <a:pt x="5068848" y="2316816"/>
                  </a:lnTo>
                  <a:lnTo>
                    <a:pt x="5068848" y="2322066"/>
                  </a:lnTo>
                  <a:lnTo>
                    <a:pt x="4598801" y="2322066"/>
                  </a:lnTo>
                  <a:lnTo>
                    <a:pt x="4598801" y="2264298"/>
                  </a:lnTo>
                  <a:lnTo>
                    <a:pt x="4538401" y="2264298"/>
                  </a:lnTo>
                  <a:lnTo>
                    <a:pt x="4538401" y="2217031"/>
                  </a:lnTo>
                  <a:lnTo>
                    <a:pt x="4370340" y="2217031"/>
                  </a:lnTo>
                  <a:lnTo>
                    <a:pt x="4370340" y="2119872"/>
                  </a:lnTo>
                  <a:lnTo>
                    <a:pt x="4218030" y="2119872"/>
                  </a:lnTo>
                  <a:lnTo>
                    <a:pt x="4218030" y="2083105"/>
                  </a:lnTo>
                  <a:lnTo>
                    <a:pt x="4181272" y="2083105"/>
                  </a:lnTo>
                  <a:lnTo>
                    <a:pt x="4181272" y="2041087"/>
                  </a:lnTo>
                  <a:lnTo>
                    <a:pt x="4136629" y="2041087"/>
                  </a:lnTo>
                  <a:lnTo>
                    <a:pt x="4136629" y="2006954"/>
                  </a:lnTo>
                  <a:lnTo>
                    <a:pt x="4031586" y="2006954"/>
                  </a:lnTo>
                  <a:lnTo>
                    <a:pt x="4031586" y="1964937"/>
                  </a:lnTo>
                  <a:lnTo>
                    <a:pt x="3921293" y="1964937"/>
                  </a:lnTo>
                  <a:lnTo>
                    <a:pt x="3921293" y="1922919"/>
                  </a:lnTo>
                  <a:lnTo>
                    <a:pt x="3795250" y="1922919"/>
                  </a:lnTo>
                  <a:lnTo>
                    <a:pt x="3795250" y="1891411"/>
                  </a:lnTo>
                  <a:lnTo>
                    <a:pt x="3726975" y="1891411"/>
                  </a:lnTo>
                  <a:lnTo>
                    <a:pt x="3726975" y="1817876"/>
                  </a:lnTo>
                  <a:lnTo>
                    <a:pt x="3690207" y="1817876"/>
                  </a:lnTo>
                  <a:lnTo>
                    <a:pt x="3690207" y="1781118"/>
                  </a:lnTo>
                  <a:lnTo>
                    <a:pt x="3656074" y="1781118"/>
                  </a:lnTo>
                  <a:lnTo>
                    <a:pt x="3656074" y="1725967"/>
                  </a:lnTo>
                  <a:lnTo>
                    <a:pt x="3619307" y="1725967"/>
                  </a:lnTo>
                  <a:lnTo>
                    <a:pt x="3619307" y="1676075"/>
                  </a:lnTo>
                  <a:lnTo>
                    <a:pt x="3569415" y="1676075"/>
                  </a:lnTo>
                  <a:lnTo>
                    <a:pt x="3569415" y="1615683"/>
                  </a:lnTo>
                  <a:lnTo>
                    <a:pt x="3456497" y="1615683"/>
                  </a:lnTo>
                  <a:lnTo>
                    <a:pt x="3456497" y="1557907"/>
                  </a:lnTo>
                  <a:lnTo>
                    <a:pt x="3375087" y="1557907"/>
                  </a:lnTo>
                  <a:lnTo>
                    <a:pt x="3375087" y="1523773"/>
                  </a:lnTo>
                  <a:lnTo>
                    <a:pt x="3327820" y="1523773"/>
                  </a:lnTo>
                  <a:lnTo>
                    <a:pt x="3327820" y="1484381"/>
                  </a:lnTo>
                  <a:lnTo>
                    <a:pt x="3204402" y="1484381"/>
                  </a:lnTo>
                  <a:lnTo>
                    <a:pt x="3204402" y="1444989"/>
                  </a:lnTo>
                  <a:lnTo>
                    <a:pt x="3154510" y="1444989"/>
                  </a:lnTo>
                  <a:lnTo>
                    <a:pt x="3154510" y="1400347"/>
                  </a:lnTo>
                  <a:lnTo>
                    <a:pt x="3122992" y="1400347"/>
                  </a:lnTo>
                  <a:lnTo>
                    <a:pt x="3122992" y="1355705"/>
                  </a:lnTo>
                  <a:lnTo>
                    <a:pt x="2968057" y="1355705"/>
                  </a:lnTo>
                  <a:lnTo>
                    <a:pt x="2968057" y="1313687"/>
                  </a:lnTo>
                  <a:lnTo>
                    <a:pt x="2915540" y="1313687"/>
                  </a:lnTo>
                  <a:lnTo>
                    <a:pt x="2915540" y="1279554"/>
                  </a:lnTo>
                  <a:lnTo>
                    <a:pt x="2868273" y="1279554"/>
                  </a:lnTo>
                  <a:lnTo>
                    <a:pt x="2868273" y="1240162"/>
                  </a:lnTo>
                  <a:lnTo>
                    <a:pt x="2805247" y="1240162"/>
                  </a:lnTo>
                  <a:lnTo>
                    <a:pt x="2805247" y="1182394"/>
                  </a:lnTo>
                  <a:lnTo>
                    <a:pt x="2702838" y="1182394"/>
                  </a:lnTo>
                  <a:lnTo>
                    <a:pt x="2702838" y="1127244"/>
                  </a:lnTo>
                  <a:lnTo>
                    <a:pt x="2642437" y="1127244"/>
                  </a:lnTo>
                  <a:lnTo>
                    <a:pt x="2642437" y="1079976"/>
                  </a:lnTo>
                  <a:lnTo>
                    <a:pt x="2576786" y="1079976"/>
                  </a:lnTo>
                  <a:lnTo>
                    <a:pt x="2576786" y="1045843"/>
                  </a:lnTo>
                  <a:lnTo>
                    <a:pt x="2516394" y="1045843"/>
                  </a:lnTo>
                  <a:lnTo>
                    <a:pt x="2516394" y="993317"/>
                  </a:lnTo>
                  <a:lnTo>
                    <a:pt x="2474377" y="993317"/>
                  </a:lnTo>
                  <a:lnTo>
                    <a:pt x="2474377" y="911916"/>
                  </a:lnTo>
                  <a:lnTo>
                    <a:pt x="2398226" y="911916"/>
                  </a:lnTo>
                  <a:lnTo>
                    <a:pt x="2398226" y="877774"/>
                  </a:lnTo>
                  <a:lnTo>
                    <a:pt x="2274800" y="877774"/>
                  </a:lnTo>
                  <a:lnTo>
                    <a:pt x="2274800" y="843641"/>
                  </a:lnTo>
                  <a:lnTo>
                    <a:pt x="2175015" y="843641"/>
                  </a:lnTo>
                  <a:lnTo>
                    <a:pt x="2175015" y="783241"/>
                  </a:lnTo>
                  <a:lnTo>
                    <a:pt x="2098865" y="783241"/>
                  </a:lnTo>
                  <a:lnTo>
                    <a:pt x="2098865" y="722843"/>
                  </a:lnTo>
                  <a:lnTo>
                    <a:pt x="2038464" y="722843"/>
                  </a:lnTo>
                  <a:lnTo>
                    <a:pt x="2038464" y="646689"/>
                  </a:lnTo>
                  <a:lnTo>
                    <a:pt x="1852020" y="646689"/>
                  </a:lnTo>
                  <a:lnTo>
                    <a:pt x="1852020" y="594170"/>
                  </a:lnTo>
                  <a:lnTo>
                    <a:pt x="1783744" y="594170"/>
                  </a:lnTo>
                  <a:lnTo>
                    <a:pt x="1783744" y="546902"/>
                  </a:lnTo>
                  <a:lnTo>
                    <a:pt x="1725968" y="546902"/>
                  </a:lnTo>
                  <a:lnTo>
                    <a:pt x="1725968" y="497008"/>
                  </a:lnTo>
                  <a:lnTo>
                    <a:pt x="1599926" y="497008"/>
                  </a:lnTo>
                  <a:lnTo>
                    <a:pt x="1599926" y="431358"/>
                  </a:lnTo>
                  <a:lnTo>
                    <a:pt x="1274297" y="431358"/>
                  </a:lnTo>
                  <a:lnTo>
                    <a:pt x="1274297" y="391969"/>
                  </a:lnTo>
                  <a:lnTo>
                    <a:pt x="1200771" y="391969"/>
                  </a:lnTo>
                  <a:lnTo>
                    <a:pt x="1200771" y="357831"/>
                  </a:lnTo>
                  <a:lnTo>
                    <a:pt x="1145629" y="357831"/>
                  </a:lnTo>
                  <a:lnTo>
                    <a:pt x="1145629" y="307938"/>
                  </a:lnTo>
                  <a:lnTo>
                    <a:pt x="1114111" y="307938"/>
                  </a:lnTo>
                  <a:lnTo>
                    <a:pt x="1114111" y="247540"/>
                  </a:lnTo>
                  <a:lnTo>
                    <a:pt x="911918" y="247540"/>
                  </a:lnTo>
                  <a:lnTo>
                    <a:pt x="911918" y="195020"/>
                  </a:lnTo>
                  <a:lnTo>
                    <a:pt x="709713" y="195020"/>
                  </a:lnTo>
                  <a:lnTo>
                    <a:pt x="709713" y="145126"/>
                  </a:lnTo>
                  <a:lnTo>
                    <a:pt x="638812" y="145126"/>
                  </a:lnTo>
                  <a:lnTo>
                    <a:pt x="638812" y="118866"/>
                  </a:lnTo>
                  <a:lnTo>
                    <a:pt x="570536" y="118866"/>
                  </a:lnTo>
                  <a:lnTo>
                    <a:pt x="570536" y="74224"/>
                  </a:lnTo>
                  <a:lnTo>
                    <a:pt x="504886" y="74224"/>
                  </a:lnTo>
                  <a:lnTo>
                    <a:pt x="504886" y="42713"/>
                  </a:lnTo>
                  <a:lnTo>
                    <a:pt x="336824" y="42713"/>
                  </a:lnTo>
                  <a:lnTo>
                    <a:pt x="336824" y="19079"/>
                  </a:lnTo>
                  <a:lnTo>
                    <a:pt x="237036" y="19079"/>
                  </a:lnTo>
                  <a:lnTo>
                    <a:pt x="237036" y="5949"/>
                  </a:lnTo>
                  <a:lnTo>
                    <a:pt x="5949" y="5949"/>
                  </a:lnTo>
                </a:path>
              </a:pathLst>
            </a:custGeom>
            <a:noFill/>
            <a:ln w="25400" cap="flat">
              <a:solidFill>
                <a:schemeClr val="accent3"/>
              </a:solidFill>
              <a:prstDash val="solid"/>
              <a:miter/>
            </a:ln>
          </p:spPr>
          <p:txBody>
            <a:bodyPr rtlCol="0" anchor="ctr"/>
            <a:lstStyle/>
            <a:p>
              <a:endParaRPr lang="fr-FR" dirty="0"/>
            </a:p>
          </p:txBody>
        </p:sp>
        <p:sp>
          <p:nvSpPr>
            <p:cNvPr id="209" name="Freeform: Shape 74">
              <a:extLst>
                <a:ext uri="{FF2B5EF4-FFF2-40B4-BE49-F238E27FC236}">
                  <a16:creationId xmlns:a16="http://schemas.microsoft.com/office/drawing/2014/main" xmlns="" id="{83D1A5E1-7958-43D0-9850-6C2B8AE18015}"/>
                </a:ext>
              </a:extLst>
            </p:cNvPr>
            <p:cNvSpPr/>
            <p:nvPr/>
          </p:nvSpPr>
          <p:spPr>
            <a:xfrm>
              <a:off x="56146"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10" name="Freeform: Shape 75">
              <a:extLst>
                <a:ext uri="{FF2B5EF4-FFF2-40B4-BE49-F238E27FC236}">
                  <a16:creationId xmlns:a16="http://schemas.microsoft.com/office/drawing/2014/main" xmlns="" id="{468C2A05-B9C7-43F3-AB4C-517B38768845}"/>
                </a:ext>
              </a:extLst>
            </p:cNvPr>
            <p:cNvSpPr/>
            <p:nvPr/>
          </p:nvSpPr>
          <p:spPr>
            <a:xfrm>
              <a:off x="177835"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11" name="Freeform: Shape 76">
              <a:extLst>
                <a:ext uri="{FF2B5EF4-FFF2-40B4-BE49-F238E27FC236}">
                  <a16:creationId xmlns:a16="http://schemas.microsoft.com/office/drawing/2014/main" xmlns="" id="{4DA89489-D236-4210-B39D-D4E1CFD69F80}"/>
                </a:ext>
              </a:extLst>
            </p:cNvPr>
            <p:cNvSpPr/>
            <p:nvPr/>
          </p:nvSpPr>
          <p:spPr>
            <a:xfrm>
              <a:off x="212603"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12" name="Freeform: Shape 77">
              <a:extLst>
                <a:ext uri="{FF2B5EF4-FFF2-40B4-BE49-F238E27FC236}">
                  <a16:creationId xmlns:a16="http://schemas.microsoft.com/office/drawing/2014/main" xmlns="" id="{7EB8C416-5F32-4F13-9E3D-96A644936CF1}"/>
                </a:ext>
              </a:extLst>
            </p:cNvPr>
            <p:cNvSpPr/>
            <p:nvPr/>
          </p:nvSpPr>
          <p:spPr>
            <a:xfrm>
              <a:off x="229987"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13" name="Freeform: Shape 78">
              <a:extLst>
                <a:ext uri="{FF2B5EF4-FFF2-40B4-BE49-F238E27FC236}">
                  <a16:creationId xmlns:a16="http://schemas.microsoft.com/office/drawing/2014/main" xmlns="" id="{1CA8F681-F5B7-4502-89A2-C2C85F991B9F}"/>
                </a:ext>
              </a:extLst>
            </p:cNvPr>
            <p:cNvSpPr/>
            <p:nvPr/>
          </p:nvSpPr>
          <p:spPr>
            <a:xfrm>
              <a:off x="264756"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14" name="Freeform: Shape 79">
              <a:extLst>
                <a:ext uri="{FF2B5EF4-FFF2-40B4-BE49-F238E27FC236}">
                  <a16:creationId xmlns:a16="http://schemas.microsoft.com/office/drawing/2014/main" xmlns="" id="{BB6A0E9C-FD3B-494E-854C-D3F95F81F74C}"/>
                </a:ext>
              </a:extLst>
            </p:cNvPr>
            <p:cNvSpPr/>
            <p:nvPr/>
          </p:nvSpPr>
          <p:spPr>
            <a:xfrm>
              <a:off x="282140"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15" name="Freeform: Shape 80">
              <a:extLst>
                <a:ext uri="{FF2B5EF4-FFF2-40B4-BE49-F238E27FC236}">
                  <a16:creationId xmlns:a16="http://schemas.microsoft.com/office/drawing/2014/main" xmlns="" id="{81DED0F6-D4C3-4912-898A-23B3FE35B1A4}"/>
                </a:ext>
              </a:extLst>
            </p:cNvPr>
            <p:cNvSpPr/>
            <p:nvPr/>
          </p:nvSpPr>
          <p:spPr>
            <a:xfrm>
              <a:off x="316908"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16" name="Freeform: Shape 81">
              <a:extLst>
                <a:ext uri="{FF2B5EF4-FFF2-40B4-BE49-F238E27FC236}">
                  <a16:creationId xmlns:a16="http://schemas.microsoft.com/office/drawing/2014/main" xmlns="" id="{DB9770CA-F034-43E3-B2BA-8BFA61AA4B19}"/>
                </a:ext>
              </a:extLst>
            </p:cNvPr>
            <p:cNvSpPr/>
            <p:nvPr/>
          </p:nvSpPr>
          <p:spPr>
            <a:xfrm>
              <a:off x="334292"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17" name="Freeform: Shape 82">
              <a:extLst>
                <a:ext uri="{FF2B5EF4-FFF2-40B4-BE49-F238E27FC236}">
                  <a16:creationId xmlns:a16="http://schemas.microsoft.com/office/drawing/2014/main" xmlns="" id="{704D9210-DC1E-4509-B255-9A7B63743CCB}"/>
                </a:ext>
              </a:extLst>
            </p:cNvPr>
            <p:cNvSpPr/>
            <p:nvPr/>
          </p:nvSpPr>
          <p:spPr>
            <a:xfrm>
              <a:off x="386444"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18" name="Freeform: Shape 83">
              <a:extLst>
                <a:ext uri="{FF2B5EF4-FFF2-40B4-BE49-F238E27FC236}">
                  <a16:creationId xmlns:a16="http://schemas.microsoft.com/office/drawing/2014/main" xmlns="" id="{2F8607BB-A539-4E63-B383-DD0675438F15}"/>
                </a:ext>
              </a:extLst>
            </p:cNvPr>
            <p:cNvSpPr/>
            <p:nvPr/>
          </p:nvSpPr>
          <p:spPr>
            <a:xfrm>
              <a:off x="403829"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19" name="Freeform: Shape 84">
              <a:extLst>
                <a:ext uri="{FF2B5EF4-FFF2-40B4-BE49-F238E27FC236}">
                  <a16:creationId xmlns:a16="http://schemas.microsoft.com/office/drawing/2014/main" xmlns="" id="{C8468455-9AFB-4DF0-9DAE-E9875C6262BE}"/>
                </a:ext>
              </a:extLst>
            </p:cNvPr>
            <p:cNvSpPr/>
            <p:nvPr/>
          </p:nvSpPr>
          <p:spPr>
            <a:xfrm>
              <a:off x="438597"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20" name="Freeform: Shape 85">
              <a:extLst>
                <a:ext uri="{FF2B5EF4-FFF2-40B4-BE49-F238E27FC236}">
                  <a16:creationId xmlns:a16="http://schemas.microsoft.com/office/drawing/2014/main" xmlns="" id="{56BC4972-2500-43B7-9B04-336160BA3A12}"/>
                </a:ext>
              </a:extLst>
            </p:cNvPr>
            <p:cNvSpPr/>
            <p:nvPr/>
          </p:nvSpPr>
          <p:spPr>
            <a:xfrm>
              <a:off x="473365"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21" name="Freeform: Shape 86">
              <a:extLst>
                <a:ext uri="{FF2B5EF4-FFF2-40B4-BE49-F238E27FC236}">
                  <a16:creationId xmlns:a16="http://schemas.microsoft.com/office/drawing/2014/main" xmlns="" id="{A2F811EC-A2F4-4A15-AD19-3EE62AA329A6}"/>
                </a:ext>
              </a:extLst>
            </p:cNvPr>
            <p:cNvSpPr/>
            <p:nvPr/>
          </p:nvSpPr>
          <p:spPr>
            <a:xfrm>
              <a:off x="508133"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22" name="Freeform: Shape 87">
              <a:extLst>
                <a:ext uri="{FF2B5EF4-FFF2-40B4-BE49-F238E27FC236}">
                  <a16:creationId xmlns:a16="http://schemas.microsoft.com/office/drawing/2014/main" xmlns="" id="{6038DAC9-0560-4009-919D-679CD168CC49}"/>
                </a:ext>
              </a:extLst>
            </p:cNvPr>
            <p:cNvSpPr/>
            <p:nvPr/>
          </p:nvSpPr>
          <p:spPr>
            <a:xfrm>
              <a:off x="525518"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23" name="Freeform: Shape 88">
              <a:extLst>
                <a:ext uri="{FF2B5EF4-FFF2-40B4-BE49-F238E27FC236}">
                  <a16:creationId xmlns:a16="http://schemas.microsoft.com/office/drawing/2014/main" xmlns="" id="{8C198B13-7D8C-4AF9-B8D3-A46F8CCBC7D6}"/>
                </a:ext>
              </a:extLst>
            </p:cNvPr>
            <p:cNvSpPr/>
            <p:nvPr/>
          </p:nvSpPr>
          <p:spPr>
            <a:xfrm>
              <a:off x="542902"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24" name="Freeform: Shape 89">
              <a:extLst>
                <a:ext uri="{FF2B5EF4-FFF2-40B4-BE49-F238E27FC236}">
                  <a16:creationId xmlns:a16="http://schemas.microsoft.com/office/drawing/2014/main" xmlns="" id="{23A15CBF-428A-482F-BB13-7F8E0700A438}"/>
                </a:ext>
              </a:extLst>
            </p:cNvPr>
            <p:cNvSpPr/>
            <p:nvPr/>
          </p:nvSpPr>
          <p:spPr>
            <a:xfrm>
              <a:off x="577670"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25" name="Freeform: Shape 90">
              <a:extLst>
                <a:ext uri="{FF2B5EF4-FFF2-40B4-BE49-F238E27FC236}">
                  <a16:creationId xmlns:a16="http://schemas.microsoft.com/office/drawing/2014/main" xmlns="" id="{F8EA35AC-112F-407C-9AA6-68B57BD9BC5D}"/>
                </a:ext>
              </a:extLst>
            </p:cNvPr>
            <p:cNvSpPr/>
            <p:nvPr/>
          </p:nvSpPr>
          <p:spPr>
            <a:xfrm>
              <a:off x="612438"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26" name="Freeform: Shape 91">
              <a:extLst>
                <a:ext uri="{FF2B5EF4-FFF2-40B4-BE49-F238E27FC236}">
                  <a16:creationId xmlns:a16="http://schemas.microsoft.com/office/drawing/2014/main" xmlns="" id="{4C7F1A1E-8D95-44DA-8B67-80664BB2F860}"/>
                </a:ext>
              </a:extLst>
            </p:cNvPr>
            <p:cNvSpPr/>
            <p:nvPr/>
          </p:nvSpPr>
          <p:spPr>
            <a:xfrm>
              <a:off x="716743"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27" name="Freeform: Shape 92">
              <a:extLst>
                <a:ext uri="{FF2B5EF4-FFF2-40B4-BE49-F238E27FC236}">
                  <a16:creationId xmlns:a16="http://schemas.microsoft.com/office/drawing/2014/main" xmlns="" id="{F822AC4C-62F5-493A-8FDA-5BEF1063B4B5}"/>
                </a:ext>
              </a:extLst>
            </p:cNvPr>
            <p:cNvSpPr/>
            <p:nvPr/>
          </p:nvSpPr>
          <p:spPr>
            <a:xfrm>
              <a:off x="751511"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28" name="Freeform: Shape 93">
              <a:extLst>
                <a:ext uri="{FF2B5EF4-FFF2-40B4-BE49-F238E27FC236}">
                  <a16:creationId xmlns:a16="http://schemas.microsoft.com/office/drawing/2014/main" xmlns="" id="{E56CFB11-210D-46CE-B15A-987E652E2BD7}"/>
                </a:ext>
              </a:extLst>
            </p:cNvPr>
            <p:cNvSpPr/>
            <p:nvPr/>
          </p:nvSpPr>
          <p:spPr>
            <a:xfrm>
              <a:off x="78627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29" name="Freeform: Shape 94">
              <a:extLst>
                <a:ext uri="{FF2B5EF4-FFF2-40B4-BE49-F238E27FC236}">
                  <a16:creationId xmlns:a16="http://schemas.microsoft.com/office/drawing/2014/main" xmlns="" id="{F0B7C785-44D3-4942-B526-B5FDAEEECC43}"/>
                </a:ext>
              </a:extLst>
            </p:cNvPr>
            <p:cNvSpPr/>
            <p:nvPr/>
          </p:nvSpPr>
          <p:spPr>
            <a:xfrm>
              <a:off x="803664"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30" name="Freeform: Shape 5119">
              <a:extLst>
                <a:ext uri="{FF2B5EF4-FFF2-40B4-BE49-F238E27FC236}">
                  <a16:creationId xmlns:a16="http://schemas.microsoft.com/office/drawing/2014/main" xmlns="" id="{0503DFF5-F279-4245-A98C-E0929E1274AD}"/>
                </a:ext>
              </a:extLst>
            </p:cNvPr>
            <p:cNvSpPr/>
            <p:nvPr/>
          </p:nvSpPr>
          <p:spPr>
            <a:xfrm>
              <a:off x="821048"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31" name="Freeform: Shape 5120">
              <a:extLst>
                <a:ext uri="{FF2B5EF4-FFF2-40B4-BE49-F238E27FC236}">
                  <a16:creationId xmlns:a16="http://schemas.microsoft.com/office/drawing/2014/main" xmlns="" id="{F9A945EF-2196-4D1E-BD6C-790D26C3882B}"/>
                </a:ext>
              </a:extLst>
            </p:cNvPr>
            <p:cNvSpPr/>
            <p:nvPr/>
          </p:nvSpPr>
          <p:spPr>
            <a:xfrm>
              <a:off x="838432"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32" name="Freeform: Shape 5123">
              <a:extLst>
                <a:ext uri="{FF2B5EF4-FFF2-40B4-BE49-F238E27FC236}">
                  <a16:creationId xmlns:a16="http://schemas.microsoft.com/office/drawing/2014/main" xmlns="" id="{66257E8F-6290-4B57-83A0-31BDA7096C03}"/>
                </a:ext>
              </a:extLst>
            </p:cNvPr>
            <p:cNvSpPr/>
            <p:nvPr/>
          </p:nvSpPr>
          <p:spPr>
            <a:xfrm>
              <a:off x="855816"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33" name="Freeform: Shape 5124">
              <a:extLst>
                <a:ext uri="{FF2B5EF4-FFF2-40B4-BE49-F238E27FC236}">
                  <a16:creationId xmlns:a16="http://schemas.microsoft.com/office/drawing/2014/main" xmlns="" id="{68989EAD-6A2C-48A3-93B4-5CBD333CF704}"/>
                </a:ext>
              </a:extLst>
            </p:cNvPr>
            <p:cNvSpPr/>
            <p:nvPr/>
          </p:nvSpPr>
          <p:spPr>
            <a:xfrm>
              <a:off x="87319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34" name="Freeform: Shape 5125">
              <a:extLst>
                <a:ext uri="{FF2B5EF4-FFF2-40B4-BE49-F238E27FC236}">
                  <a16:creationId xmlns:a16="http://schemas.microsoft.com/office/drawing/2014/main" xmlns="" id="{873DE530-6E43-46DD-81B7-35CAAD5A287D}"/>
                </a:ext>
              </a:extLst>
            </p:cNvPr>
            <p:cNvSpPr/>
            <p:nvPr/>
          </p:nvSpPr>
          <p:spPr>
            <a:xfrm>
              <a:off x="666507" y="2197258"/>
              <a:ext cx="69536" cy="8692"/>
            </a:xfrm>
            <a:custGeom>
              <a:avLst/>
              <a:gdLst>
                <a:gd name="connsiteX0" fmla="*/ 69955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5"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35" name="Freeform: Shape 5126">
              <a:extLst>
                <a:ext uri="{FF2B5EF4-FFF2-40B4-BE49-F238E27FC236}">
                  <a16:creationId xmlns:a16="http://schemas.microsoft.com/office/drawing/2014/main" xmlns="" id="{1FCDD564-E825-459A-A2DF-36F039F44EB3}"/>
                </a:ext>
              </a:extLst>
            </p:cNvPr>
            <p:cNvSpPr/>
            <p:nvPr/>
          </p:nvSpPr>
          <p:spPr>
            <a:xfrm>
              <a:off x="1066345" y="22841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36" name="Freeform: Shape 5127">
              <a:extLst>
                <a:ext uri="{FF2B5EF4-FFF2-40B4-BE49-F238E27FC236}">
                  <a16:creationId xmlns:a16="http://schemas.microsoft.com/office/drawing/2014/main" xmlns="" id="{02033CCC-99F0-4A3F-84D0-1EA5B042229A}"/>
                </a:ext>
              </a:extLst>
            </p:cNvPr>
            <p:cNvSpPr/>
            <p:nvPr/>
          </p:nvSpPr>
          <p:spPr>
            <a:xfrm>
              <a:off x="1153265" y="237109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37" name="Freeform: Shape 5128">
              <a:extLst>
                <a:ext uri="{FF2B5EF4-FFF2-40B4-BE49-F238E27FC236}">
                  <a16:creationId xmlns:a16="http://schemas.microsoft.com/office/drawing/2014/main" xmlns="" id="{12F92841-1802-4F33-B12B-D7727D5F1760}"/>
                </a:ext>
              </a:extLst>
            </p:cNvPr>
            <p:cNvSpPr/>
            <p:nvPr/>
          </p:nvSpPr>
          <p:spPr>
            <a:xfrm>
              <a:off x="1553097" y="249278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38" name="Freeform: Shape 5129">
              <a:extLst>
                <a:ext uri="{FF2B5EF4-FFF2-40B4-BE49-F238E27FC236}">
                  <a16:creationId xmlns:a16="http://schemas.microsoft.com/office/drawing/2014/main" xmlns="" id="{C004991F-CF21-4EA7-8557-BF986462F2BE}"/>
                </a:ext>
              </a:extLst>
            </p:cNvPr>
            <p:cNvSpPr/>
            <p:nvPr/>
          </p:nvSpPr>
          <p:spPr>
            <a:xfrm>
              <a:off x="875120" y="219725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39" name="Freeform: Shape 5130">
              <a:extLst>
                <a:ext uri="{FF2B5EF4-FFF2-40B4-BE49-F238E27FC236}">
                  <a16:creationId xmlns:a16="http://schemas.microsoft.com/office/drawing/2014/main" xmlns="" id="{6CFBBD3B-317F-483D-BD34-C89A40D78EA4}"/>
                </a:ext>
              </a:extLst>
            </p:cNvPr>
            <p:cNvSpPr/>
            <p:nvPr/>
          </p:nvSpPr>
          <p:spPr>
            <a:xfrm>
              <a:off x="925351"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40" name="Freeform: Shape 5131">
              <a:extLst>
                <a:ext uri="{FF2B5EF4-FFF2-40B4-BE49-F238E27FC236}">
                  <a16:creationId xmlns:a16="http://schemas.microsoft.com/office/drawing/2014/main" xmlns="" id="{21180666-6004-4E98-BA84-0D1D7FBED2D7}"/>
                </a:ext>
              </a:extLst>
            </p:cNvPr>
            <p:cNvSpPr/>
            <p:nvPr/>
          </p:nvSpPr>
          <p:spPr>
            <a:xfrm>
              <a:off x="960119"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41" name="Freeform: Shape 5132">
              <a:extLst>
                <a:ext uri="{FF2B5EF4-FFF2-40B4-BE49-F238E27FC236}">
                  <a16:creationId xmlns:a16="http://schemas.microsoft.com/office/drawing/2014/main" xmlns="" id="{1E264292-90BB-446C-95AD-21F8AFFD1DA9}"/>
                </a:ext>
              </a:extLst>
            </p:cNvPr>
            <p:cNvSpPr/>
            <p:nvPr/>
          </p:nvSpPr>
          <p:spPr>
            <a:xfrm>
              <a:off x="977503"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42" name="Freeform: Shape 5133">
              <a:extLst>
                <a:ext uri="{FF2B5EF4-FFF2-40B4-BE49-F238E27FC236}">
                  <a16:creationId xmlns:a16="http://schemas.microsoft.com/office/drawing/2014/main" xmlns="" id="{23EA6254-6EF2-4EB5-9287-2ACFB0B71DC4}"/>
                </a:ext>
              </a:extLst>
            </p:cNvPr>
            <p:cNvSpPr/>
            <p:nvPr/>
          </p:nvSpPr>
          <p:spPr>
            <a:xfrm>
              <a:off x="1012272"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43" name="Freeform: Shape 5134">
              <a:extLst>
                <a:ext uri="{FF2B5EF4-FFF2-40B4-BE49-F238E27FC236}">
                  <a16:creationId xmlns:a16="http://schemas.microsoft.com/office/drawing/2014/main" xmlns="" id="{C98BDB35-3808-4EE0-AB6A-4795CB66CC10}"/>
                </a:ext>
              </a:extLst>
            </p:cNvPr>
            <p:cNvSpPr/>
            <p:nvPr/>
          </p:nvSpPr>
          <p:spPr>
            <a:xfrm>
              <a:off x="1047040"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44" name="Freeform: Shape 5135">
              <a:extLst>
                <a:ext uri="{FF2B5EF4-FFF2-40B4-BE49-F238E27FC236}">
                  <a16:creationId xmlns:a16="http://schemas.microsoft.com/office/drawing/2014/main" xmlns="" id="{BCCCF9AE-693F-450C-B5FC-A6464D9D2C3B}"/>
                </a:ext>
              </a:extLst>
            </p:cNvPr>
            <p:cNvSpPr/>
            <p:nvPr/>
          </p:nvSpPr>
          <p:spPr>
            <a:xfrm>
              <a:off x="1081808"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45" name="Freeform: Shape 5136">
              <a:extLst>
                <a:ext uri="{FF2B5EF4-FFF2-40B4-BE49-F238E27FC236}">
                  <a16:creationId xmlns:a16="http://schemas.microsoft.com/office/drawing/2014/main" xmlns="" id="{1A6C4B9C-14B2-455E-A7A4-46DAD7674D18}"/>
                </a:ext>
              </a:extLst>
            </p:cNvPr>
            <p:cNvSpPr/>
            <p:nvPr/>
          </p:nvSpPr>
          <p:spPr>
            <a:xfrm>
              <a:off x="1151344" y="232086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46" name="Freeform: Shape 5137">
              <a:extLst>
                <a:ext uri="{FF2B5EF4-FFF2-40B4-BE49-F238E27FC236}">
                  <a16:creationId xmlns:a16="http://schemas.microsoft.com/office/drawing/2014/main" xmlns="" id="{084A2DB0-8455-4B3B-9104-430EFDD6CA49}"/>
                </a:ext>
              </a:extLst>
            </p:cNvPr>
            <p:cNvSpPr/>
            <p:nvPr/>
          </p:nvSpPr>
          <p:spPr>
            <a:xfrm>
              <a:off x="1203496" y="237301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47" name="Freeform: Shape 5138">
              <a:extLst>
                <a:ext uri="{FF2B5EF4-FFF2-40B4-BE49-F238E27FC236}">
                  <a16:creationId xmlns:a16="http://schemas.microsoft.com/office/drawing/2014/main" xmlns="" id="{89DF02FC-43F5-4C38-805B-452F71CB961E}"/>
                </a:ext>
              </a:extLst>
            </p:cNvPr>
            <p:cNvSpPr/>
            <p:nvPr/>
          </p:nvSpPr>
          <p:spPr>
            <a:xfrm>
              <a:off x="1359952"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48" name="Freeform: Shape 5139">
              <a:extLst>
                <a:ext uri="{FF2B5EF4-FFF2-40B4-BE49-F238E27FC236}">
                  <a16:creationId xmlns:a16="http://schemas.microsoft.com/office/drawing/2014/main" xmlns="" id="{AF212077-3C24-4F10-9C93-BF43350CFE19}"/>
                </a:ext>
              </a:extLst>
            </p:cNvPr>
            <p:cNvSpPr/>
            <p:nvPr/>
          </p:nvSpPr>
          <p:spPr>
            <a:xfrm>
              <a:off x="1394720"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49" name="Freeform: Shape 5140">
              <a:extLst>
                <a:ext uri="{FF2B5EF4-FFF2-40B4-BE49-F238E27FC236}">
                  <a16:creationId xmlns:a16="http://schemas.microsoft.com/office/drawing/2014/main" xmlns="" id="{4125BF13-7681-47E3-9248-EC933186A5A7}"/>
                </a:ext>
              </a:extLst>
            </p:cNvPr>
            <p:cNvSpPr/>
            <p:nvPr/>
          </p:nvSpPr>
          <p:spPr>
            <a:xfrm>
              <a:off x="1429497"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50" name="Freeform: Shape 5141">
              <a:extLst>
                <a:ext uri="{FF2B5EF4-FFF2-40B4-BE49-F238E27FC236}">
                  <a16:creationId xmlns:a16="http://schemas.microsoft.com/office/drawing/2014/main" xmlns="" id="{D74DA84D-32A4-4473-A972-C9A0376CE2E8}"/>
                </a:ext>
              </a:extLst>
            </p:cNvPr>
            <p:cNvSpPr/>
            <p:nvPr/>
          </p:nvSpPr>
          <p:spPr>
            <a:xfrm>
              <a:off x="1446881"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51" name="Freeform: Shape 5142">
              <a:extLst>
                <a:ext uri="{FF2B5EF4-FFF2-40B4-BE49-F238E27FC236}">
                  <a16:creationId xmlns:a16="http://schemas.microsoft.com/office/drawing/2014/main" xmlns="" id="{1F80F27C-BED8-43D8-A18C-B90E05718263}"/>
                </a:ext>
              </a:extLst>
            </p:cNvPr>
            <p:cNvSpPr/>
            <p:nvPr/>
          </p:nvSpPr>
          <p:spPr>
            <a:xfrm>
              <a:off x="148164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52" name="Freeform: Shape 5143">
              <a:extLst>
                <a:ext uri="{FF2B5EF4-FFF2-40B4-BE49-F238E27FC236}">
                  <a16:creationId xmlns:a16="http://schemas.microsoft.com/office/drawing/2014/main" xmlns="" id="{86BE0EB1-66D4-4D28-ADED-9CF47C9140F3}"/>
                </a:ext>
              </a:extLst>
            </p:cNvPr>
            <p:cNvSpPr/>
            <p:nvPr/>
          </p:nvSpPr>
          <p:spPr>
            <a:xfrm>
              <a:off x="156856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53" name="Freeform: Shape 5144">
              <a:extLst>
                <a:ext uri="{FF2B5EF4-FFF2-40B4-BE49-F238E27FC236}">
                  <a16:creationId xmlns:a16="http://schemas.microsoft.com/office/drawing/2014/main" xmlns="" id="{2F9A32F7-1475-43B5-9105-53C76147A089}"/>
                </a:ext>
              </a:extLst>
            </p:cNvPr>
            <p:cNvSpPr/>
            <p:nvPr/>
          </p:nvSpPr>
          <p:spPr>
            <a:xfrm>
              <a:off x="1620721"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54" name="Freeform: Shape 5145">
              <a:extLst>
                <a:ext uri="{FF2B5EF4-FFF2-40B4-BE49-F238E27FC236}">
                  <a16:creationId xmlns:a16="http://schemas.microsoft.com/office/drawing/2014/main" xmlns="" id="{60E73994-E7BF-4A5A-95C9-CDDB4B42ED81}"/>
                </a:ext>
              </a:extLst>
            </p:cNvPr>
            <p:cNvSpPr/>
            <p:nvPr/>
          </p:nvSpPr>
          <p:spPr>
            <a:xfrm>
              <a:off x="1638105"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55" name="Freeform: Shape 5146">
              <a:extLst>
                <a:ext uri="{FF2B5EF4-FFF2-40B4-BE49-F238E27FC236}">
                  <a16:creationId xmlns:a16="http://schemas.microsoft.com/office/drawing/2014/main" xmlns="" id="{5FE0E10B-FF36-4983-BCF6-D4F3C6DB1423}"/>
                </a:ext>
              </a:extLst>
            </p:cNvPr>
            <p:cNvSpPr/>
            <p:nvPr/>
          </p:nvSpPr>
          <p:spPr>
            <a:xfrm>
              <a:off x="1690257"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56" name="Freeform: Shape 5147">
              <a:extLst>
                <a:ext uri="{FF2B5EF4-FFF2-40B4-BE49-F238E27FC236}">
                  <a16:creationId xmlns:a16="http://schemas.microsoft.com/office/drawing/2014/main" xmlns="" id="{2BC3BD91-B02F-4954-8BDD-9F2515F3E4D3}"/>
                </a:ext>
              </a:extLst>
            </p:cNvPr>
            <p:cNvSpPr/>
            <p:nvPr/>
          </p:nvSpPr>
          <p:spPr>
            <a:xfrm>
              <a:off x="1731110"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57" name="Freeform: Shape 5148">
              <a:extLst>
                <a:ext uri="{FF2B5EF4-FFF2-40B4-BE49-F238E27FC236}">
                  <a16:creationId xmlns:a16="http://schemas.microsoft.com/office/drawing/2014/main" xmlns="" id="{22196D81-FDC2-4483-9B5C-9A54B68F67ED}"/>
                </a:ext>
              </a:extLst>
            </p:cNvPr>
            <p:cNvSpPr/>
            <p:nvPr/>
          </p:nvSpPr>
          <p:spPr>
            <a:xfrm>
              <a:off x="1765878"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58" name="Freeform: Shape 5149">
              <a:extLst>
                <a:ext uri="{FF2B5EF4-FFF2-40B4-BE49-F238E27FC236}">
                  <a16:creationId xmlns:a16="http://schemas.microsoft.com/office/drawing/2014/main" xmlns="" id="{7B8DACAC-7B39-47F8-9B97-978821F7EB28}"/>
                </a:ext>
              </a:extLst>
            </p:cNvPr>
            <p:cNvSpPr/>
            <p:nvPr/>
          </p:nvSpPr>
          <p:spPr>
            <a:xfrm>
              <a:off x="1800646" y="256424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59" name="Freeform: Shape 5150">
              <a:extLst>
                <a:ext uri="{FF2B5EF4-FFF2-40B4-BE49-F238E27FC236}">
                  <a16:creationId xmlns:a16="http://schemas.microsoft.com/office/drawing/2014/main" xmlns="" id="{2444357C-75C0-45BE-A6FA-C6DD50D1F0C3}"/>
                </a:ext>
              </a:extLst>
            </p:cNvPr>
            <p:cNvSpPr/>
            <p:nvPr/>
          </p:nvSpPr>
          <p:spPr>
            <a:xfrm>
              <a:off x="1870182"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60" name="Freeform: Shape 5151">
              <a:extLst>
                <a:ext uri="{FF2B5EF4-FFF2-40B4-BE49-F238E27FC236}">
                  <a16:creationId xmlns:a16="http://schemas.microsoft.com/office/drawing/2014/main" xmlns="" id="{911C9A67-0DC1-48AA-9C98-2739D018966B}"/>
                </a:ext>
              </a:extLst>
            </p:cNvPr>
            <p:cNvSpPr/>
            <p:nvPr/>
          </p:nvSpPr>
          <p:spPr>
            <a:xfrm>
              <a:off x="1904950"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61" name="Freeform: Shape 5152">
              <a:extLst>
                <a:ext uri="{FF2B5EF4-FFF2-40B4-BE49-F238E27FC236}">
                  <a16:creationId xmlns:a16="http://schemas.microsoft.com/office/drawing/2014/main" xmlns="" id="{92BBA40F-BB2D-46E6-B969-92512C1FDCC0}"/>
                </a:ext>
              </a:extLst>
            </p:cNvPr>
            <p:cNvSpPr/>
            <p:nvPr/>
          </p:nvSpPr>
          <p:spPr>
            <a:xfrm>
              <a:off x="1939718"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62" name="Freeform: Shape 5153">
              <a:extLst>
                <a:ext uri="{FF2B5EF4-FFF2-40B4-BE49-F238E27FC236}">
                  <a16:creationId xmlns:a16="http://schemas.microsoft.com/office/drawing/2014/main" xmlns="" id="{B41B007C-6281-4AA3-924C-1C7746CD6F2D}"/>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63" name="Freeform: Shape 5154">
              <a:extLst>
                <a:ext uri="{FF2B5EF4-FFF2-40B4-BE49-F238E27FC236}">
                  <a16:creationId xmlns:a16="http://schemas.microsoft.com/office/drawing/2014/main" xmlns="" id="{0E3587A1-DA7A-4A34-A2E6-EB5412D29C47}"/>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64" name="Freeform: Shape 5155">
              <a:extLst>
                <a:ext uri="{FF2B5EF4-FFF2-40B4-BE49-F238E27FC236}">
                  <a16:creationId xmlns:a16="http://schemas.microsoft.com/office/drawing/2014/main" xmlns="" id="{A63CFBF8-441C-4C30-9E83-EA8F8F13898C}"/>
                </a:ext>
              </a:extLst>
            </p:cNvPr>
            <p:cNvSpPr/>
            <p:nvPr/>
          </p:nvSpPr>
          <p:spPr>
            <a:xfrm>
              <a:off x="2005082" y="270139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65" name="Freeform: Shape 5156">
              <a:extLst>
                <a:ext uri="{FF2B5EF4-FFF2-40B4-BE49-F238E27FC236}">
                  <a16:creationId xmlns:a16="http://schemas.microsoft.com/office/drawing/2014/main" xmlns="" id="{5AB1183C-D810-440E-8F99-511DC76575F5}"/>
                </a:ext>
              </a:extLst>
            </p:cNvPr>
            <p:cNvSpPr/>
            <p:nvPr/>
          </p:nvSpPr>
          <p:spPr>
            <a:xfrm>
              <a:off x="2126779" y="27883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66" name="Freeform: Shape 5157">
              <a:extLst>
                <a:ext uri="{FF2B5EF4-FFF2-40B4-BE49-F238E27FC236}">
                  <a16:creationId xmlns:a16="http://schemas.microsoft.com/office/drawing/2014/main" xmlns="" id="{0B0E2C51-513F-45E9-A6A6-44A223A92D8B}"/>
                </a:ext>
              </a:extLst>
            </p:cNvPr>
            <p:cNvSpPr/>
            <p:nvPr/>
          </p:nvSpPr>
          <p:spPr>
            <a:xfrm>
              <a:off x="2126779" y="284047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67" name="Freeform: Shape 5158">
              <a:extLst>
                <a:ext uri="{FF2B5EF4-FFF2-40B4-BE49-F238E27FC236}">
                  <a16:creationId xmlns:a16="http://schemas.microsoft.com/office/drawing/2014/main" xmlns="" id="{B7FCE2DB-CAB2-4D69-9452-B0C2E4D60683}"/>
                </a:ext>
              </a:extLst>
            </p:cNvPr>
            <p:cNvSpPr/>
            <p:nvPr/>
          </p:nvSpPr>
          <p:spPr>
            <a:xfrm>
              <a:off x="2665684" y="315338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68" name="Freeform: Shape 5159">
              <a:extLst>
                <a:ext uri="{FF2B5EF4-FFF2-40B4-BE49-F238E27FC236}">
                  <a16:creationId xmlns:a16="http://schemas.microsoft.com/office/drawing/2014/main" xmlns="" id="{3850D01B-3F08-4C41-AA31-C6135AD01F12}"/>
                </a:ext>
              </a:extLst>
            </p:cNvPr>
            <p:cNvSpPr/>
            <p:nvPr/>
          </p:nvSpPr>
          <p:spPr>
            <a:xfrm>
              <a:off x="2752604" y="324030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69" name="Freeform: Shape 5160">
              <a:extLst>
                <a:ext uri="{FF2B5EF4-FFF2-40B4-BE49-F238E27FC236}">
                  <a16:creationId xmlns:a16="http://schemas.microsoft.com/office/drawing/2014/main" xmlns="" id="{C75B312E-46EF-4EC2-9EFB-643113FF1AE4}"/>
                </a:ext>
              </a:extLst>
            </p:cNvPr>
            <p:cNvSpPr/>
            <p:nvPr/>
          </p:nvSpPr>
          <p:spPr>
            <a:xfrm>
              <a:off x="2926444" y="332722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70" name="Freeform: Shape 5161">
              <a:extLst>
                <a:ext uri="{FF2B5EF4-FFF2-40B4-BE49-F238E27FC236}">
                  <a16:creationId xmlns:a16="http://schemas.microsoft.com/office/drawing/2014/main" xmlns="" id="{E6E9DED8-40C2-42E4-98CA-7A36BD00D4FD}"/>
                </a:ext>
              </a:extLst>
            </p:cNvPr>
            <p:cNvSpPr/>
            <p:nvPr/>
          </p:nvSpPr>
          <p:spPr>
            <a:xfrm>
              <a:off x="2874292" y="330984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71" name="Freeform: Shape 5162">
              <a:extLst>
                <a:ext uri="{FF2B5EF4-FFF2-40B4-BE49-F238E27FC236}">
                  <a16:creationId xmlns:a16="http://schemas.microsoft.com/office/drawing/2014/main" xmlns="" id="{407F4D4E-E90B-4DEA-ACF3-CB67EE79C874}"/>
                </a:ext>
              </a:extLst>
            </p:cNvPr>
            <p:cNvSpPr/>
            <p:nvPr/>
          </p:nvSpPr>
          <p:spPr>
            <a:xfrm>
              <a:off x="3152437" y="348368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72" name="Freeform: Shape 5163">
              <a:extLst>
                <a:ext uri="{FF2B5EF4-FFF2-40B4-BE49-F238E27FC236}">
                  <a16:creationId xmlns:a16="http://schemas.microsoft.com/office/drawing/2014/main" xmlns="" id="{5D982126-EA7E-49D4-BD35-FAAABE471033}"/>
                </a:ext>
              </a:extLst>
            </p:cNvPr>
            <p:cNvSpPr/>
            <p:nvPr/>
          </p:nvSpPr>
          <p:spPr>
            <a:xfrm>
              <a:off x="3326277" y="35532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73" name="Freeform: Shape 5164">
              <a:extLst>
                <a:ext uri="{FF2B5EF4-FFF2-40B4-BE49-F238E27FC236}">
                  <a16:creationId xmlns:a16="http://schemas.microsoft.com/office/drawing/2014/main" xmlns="" id="{76CBBDBB-5B4A-4FB6-94CC-331150C45A51}"/>
                </a:ext>
              </a:extLst>
            </p:cNvPr>
            <p:cNvSpPr/>
            <p:nvPr/>
          </p:nvSpPr>
          <p:spPr>
            <a:xfrm>
              <a:off x="3413197" y="3587985"/>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74" name="Freeform: Shape 5165">
              <a:extLst>
                <a:ext uri="{FF2B5EF4-FFF2-40B4-BE49-F238E27FC236}">
                  <a16:creationId xmlns:a16="http://schemas.microsoft.com/office/drawing/2014/main" xmlns="" id="{4768EA9E-E137-43E4-9B14-62390199B058}"/>
                </a:ext>
              </a:extLst>
            </p:cNvPr>
            <p:cNvSpPr/>
            <p:nvPr/>
          </p:nvSpPr>
          <p:spPr>
            <a:xfrm>
              <a:off x="3517501" y="3622753"/>
              <a:ext cx="69536" cy="8692"/>
            </a:xfrm>
            <a:custGeom>
              <a:avLst/>
              <a:gdLst>
                <a:gd name="connsiteX0" fmla="*/ 69963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63"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75" name="Freeform: Shape 5166">
              <a:extLst>
                <a:ext uri="{FF2B5EF4-FFF2-40B4-BE49-F238E27FC236}">
                  <a16:creationId xmlns:a16="http://schemas.microsoft.com/office/drawing/2014/main" xmlns="" id="{7FE119E6-D2CF-441D-AE64-AEB33F67D60E}"/>
                </a:ext>
              </a:extLst>
            </p:cNvPr>
            <p:cNvSpPr/>
            <p:nvPr/>
          </p:nvSpPr>
          <p:spPr>
            <a:xfrm>
              <a:off x="3569662" y="3709673"/>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76" name="Freeform: Shape 5167">
              <a:extLst>
                <a:ext uri="{FF2B5EF4-FFF2-40B4-BE49-F238E27FC236}">
                  <a16:creationId xmlns:a16="http://schemas.microsoft.com/office/drawing/2014/main" xmlns="" id="{E7B68D78-10F6-4A4C-B690-F91E29F0CC8C}"/>
                </a:ext>
              </a:extLst>
            </p:cNvPr>
            <p:cNvSpPr/>
            <p:nvPr/>
          </p:nvSpPr>
          <p:spPr>
            <a:xfrm>
              <a:off x="2061406" y="270331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77" name="Freeform: Shape 5168">
              <a:extLst>
                <a:ext uri="{FF2B5EF4-FFF2-40B4-BE49-F238E27FC236}">
                  <a16:creationId xmlns:a16="http://schemas.microsoft.com/office/drawing/2014/main" xmlns="" id="{58E07D23-8E49-4675-882E-EDCFF6FCC3F7}"/>
                </a:ext>
              </a:extLst>
            </p:cNvPr>
            <p:cNvSpPr/>
            <p:nvPr/>
          </p:nvSpPr>
          <p:spPr>
            <a:xfrm>
              <a:off x="2130943" y="275546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fr-FR" dirty="0"/>
            </a:p>
          </p:txBody>
        </p:sp>
        <p:sp>
          <p:nvSpPr>
            <p:cNvPr id="278" name="Freeform: Shape 5169">
              <a:extLst>
                <a:ext uri="{FF2B5EF4-FFF2-40B4-BE49-F238E27FC236}">
                  <a16:creationId xmlns:a16="http://schemas.microsoft.com/office/drawing/2014/main" xmlns="" id="{A94D7FAE-CE70-4172-A71D-743CAE53041D}"/>
                </a:ext>
              </a:extLst>
            </p:cNvPr>
            <p:cNvSpPr/>
            <p:nvPr/>
          </p:nvSpPr>
          <p:spPr>
            <a:xfrm>
              <a:off x="2217863" y="2807618"/>
              <a:ext cx="8692" cy="69536"/>
            </a:xfrm>
            <a:custGeom>
              <a:avLst/>
              <a:gdLst>
                <a:gd name="connsiteX0" fmla="*/ 4251 w 0"/>
                <a:gd name="connsiteY0" fmla="*/ 4251 h 69536"/>
                <a:gd name="connsiteX1" fmla="*/ 4251 w 0"/>
                <a:gd name="connsiteY1" fmla="*/ 69951 h 69536"/>
              </a:gdLst>
              <a:ahLst/>
              <a:cxnLst>
                <a:cxn ang="0">
                  <a:pos x="connsiteX0" y="connsiteY0"/>
                </a:cxn>
                <a:cxn ang="0">
                  <a:pos x="connsiteX1" y="connsiteY1"/>
                </a:cxn>
              </a:cxnLst>
              <a:rect l="l" t="t" r="r" b="b"/>
              <a:pathLst>
                <a:path h="69536">
                  <a:moveTo>
                    <a:pt x="4251" y="4251"/>
                  </a:moveTo>
                  <a:lnTo>
                    <a:pt x="4251" y="69951"/>
                  </a:lnTo>
                </a:path>
              </a:pathLst>
            </a:custGeom>
            <a:noFill/>
            <a:ln w="25400" cap="flat">
              <a:solidFill>
                <a:schemeClr val="accent3"/>
              </a:solidFill>
              <a:prstDash val="solid"/>
              <a:miter/>
            </a:ln>
          </p:spPr>
          <p:txBody>
            <a:bodyPr rtlCol="0" anchor="ctr"/>
            <a:lstStyle/>
            <a:p>
              <a:endParaRPr lang="fr-FR" dirty="0"/>
            </a:p>
          </p:txBody>
        </p:sp>
        <p:sp>
          <p:nvSpPr>
            <p:cNvPr id="279" name="Freeform: Shape 5170">
              <a:extLst>
                <a:ext uri="{FF2B5EF4-FFF2-40B4-BE49-F238E27FC236}">
                  <a16:creationId xmlns:a16="http://schemas.microsoft.com/office/drawing/2014/main" xmlns="" id="{EA861497-1BA5-4561-BF2B-9FBA89AC1663}"/>
                </a:ext>
              </a:extLst>
            </p:cNvPr>
            <p:cNvSpPr/>
            <p:nvPr/>
          </p:nvSpPr>
          <p:spPr>
            <a:xfrm>
              <a:off x="2322176" y="284238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80" name="Freeform: Shape 5171">
              <a:extLst>
                <a:ext uri="{FF2B5EF4-FFF2-40B4-BE49-F238E27FC236}">
                  <a16:creationId xmlns:a16="http://schemas.microsoft.com/office/drawing/2014/main" xmlns="" id="{6372D827-D662-413A-B240-C3872FB684CA}"/>
                </a:ext>
              </a:extLst>
            </p:cNvPr>
            <p:cNvSpPr/>
            <p:nvPr/>
          </p:nvSpPr>
          <p:spPr>
            <a:xfrm>
              <a:off x="2409096" y="2877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81" name="Freeform: Shape 5172">
              <a:extLst>
                <a:ext uri="{FF2B5EF4-FFF2-40B4-BE49-F238E27FC236}">
                  <a16:creationId xmlns:a16="http://schemas.microsoft.com/office/drawing/2014/main" xmlns="" id="{17541F12-EB3E-4781-AC2E-036FF0BE8E23}"/>
                </a:ext>
              </a:extLst>
            </p:cNvPr>
            <p:cNvSpPr/>
            <p:nvPr/>
          </p:nvSpPr>
          <p:spPr>
            <a:xfrm>
              <a:off x="2739392" y="315530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82" name="Freeform: Shape 5173">
              <a:extLst>
                <a:ext uri="{FF2B5EF4-FFF2-40B4-BE49-F238E27FC236}">
                  <a16:creationId xmlns:a16="http://schemas.microsoft.com/office/drawing/2014/main" xmlns="" id="{E74A4EBB-8280-4119-B66A-297F138752B8}"/>
                </a:ext>
              </a:extLst>
            </p:cNvPr>
            <p:cNvSpPr/>
            <p:nvPr/>
          </p:nvSpPr>
          <p:spPr>
            <a:xfrm>
              <a:off x="2826312" y="320745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83" name="Freeform: Shape 5174">
              <a:extLst>
                <a:ext uri="{FF2B5EF4-FFF2-40B4-BE49-F238E27FC236}">
                  <a16:creationId xmlns:a16="http://schemas.microsoft.com/office/drawing/2014/main" xmlns="" id="{92D74971-BEC7-4E58-8BD9-F7F9979F0655}"/>
                </a:ext>
              </a:extLst>
            </p:cNvPr>
            <p:cNvSpPr/>
            <p:nvPr/>
          </p:nvSpPr>
          <p:spPr>
            <a:xfrm>
              <a:off x="2982769"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84" name="Freeform: Shape 5175">
              <a:extLst>
                <a:ext uri="{FF2B5EF4-FFF2-40B4-BE49-F238E27FC236}">
                  <a16:creationId xmlns:a16="http://schemas.microsoft.com/office/drawing/2014/main" xmlns="" id="{A0B9C8DF-D801-4059-9F29-495FAB8F184B}"/>
                </a:ext>
              </a:extLst>
            </p:cNvPr>
            <p:cNvSpPr/>
            <p:nvPr/>
          </p:nvSpPr>
          <p:spPr>
            <a:xfrm>
              <a:off x="3034921"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85" name="Freeform: Shape 5176">
              <a:extLst>
                <a:ext uri="{FF2B5EF4-FFF2-40B4-BE49-F238E27FC236}">
                  <a16:creationId xmlns:a16="http://schemas.microsoft.com/office/drawing/2014/main" xmlns="" id="{043339DD-218A-486A-886F-A22F46971588}"/>
                </a:ext>
              </a:extLst>
            </p:cNvPr>
            <p:cNvSpPr/>
            <p:nvPr/>
          </p:nvSpPr>
          <p:spPr>
            <a:xfrm>
              <a:off x="3087073"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86" name="Freeform: Shape 5177">
              <a:extLst>
                <a:ext uri="{FF2B5EF4-FFF2-40B4-BE49-F238E27FC236}">
                  <a16:creationId xmlns:a16="http://schemas.microsoft.com/office/drawing/2014/main" xmlns="" id="{DED41850-0478-400C-AC6C-8DC632E96080}"/>
                </a:ext>
              </a:extLst>
            </p:cNvPr>
            <p:cNvSpPr/>
            <p:nvPr/>
          </p:nvSpPr>
          <p:spPr>
            <a:xfrm>
              <a:off x="3208761" y="345083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87" name="Freeform: Shape 5178">
              <a:extLst>
                <a:ext uri="{FF2B5EF4-FFF2-40B4-BE49-F238E27FC236}">
                  <a16:creationId xmlns:a16="http://schemas.microsoft.com/office/drawing/2014/main" xmlns="" id="{CE71BE32-BE78-4AC4-9E4C-AAC8883B2315}"/>
                </a:ext>
              </a:extLst>
            </p:cNvPr>
            <p:cNvSpPr/>
            <p:nvPr/>
          </p:nvSpPr>
          <p:spPr>
            <a:xfrm>
              <a:off x="3486906"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88" name="Freeform: Shape 5179">
              <a:extLst>
                <a:ext uri="{FF2B5EF4-FFF2-40B4-BE49-F238E27FC236}">
                  <a16:creationId xmlns:a16="http://schemas.microsoft.com/office/drawing/2014/main" xmlns="" id="{C43785ED-587A-4F5B-8CD4-124152ED06F6}"/>
                </a:ext>
              </a:extLst>
            </p:cNvPr>
            <p:cNvSpPr/>
            <p:nvPr/>
          </p:nvSpPr>
          <p:spPr>
            <a:xfrm>
              <a:off x="3539058"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89" name="Freeform: Shape 5180">
              <a:extLst>
                <a:ext uri="{FF2B5EF4-FFF2-40B4-BE49-F238E27FC236}">
                  <a16:creationId xmlns:a16="http://schemas.microsoft.com/office/drawing/2014/main" xmlns="" id="{4204754B-D22B-42CA-B64E-8A91783F8F18}"/>
                </a:ext>
              </a:extLst>
            </p:cNvPr>
            <p:cNvSpPr/>
            <p:nvPr/>
          </p:nvSpPr>
          <p:spPr>
            <a:xfrm>
              <a:off x="3365217" y="3520369"/>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90" name="Freeform: Shape 5181">
              <a:extLst>
                <a:ext uri="{FF2B5EF4-FFF2-40B4-BE49-F238E27FC236}">
                  <a16:creationId xmlns:a16="http://schemas.microsoft.com/office/drawing/2014/main" xmlns="" id="{CAB8D818-111E-48F1-92BE-D04AE153FC35}"/>
                </a:ext>
              </a:extLst>
            </p:cNvPr>
            <p:cNvSpPr/>
            <p:nvPr/>
          </p:nvSpPr>
          <p:spPr>
            <a:xfrm>
              <a:off x="3743503" y="390090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91" name="Freeform: Shape 5182">
              <a:extLst>
                <a:ext uri="{FF2B5EF4-FFF2-40B4-BE49-F238E27FC236}">
                  <a16:creationId xmlns:a16="http://schemas.microsoft.com/office/drawing/2014/main" xmlns="" id="{99EE687F-9238-4F2C-87F1-28B3BF848F7C}"/>
                </a:ext>
              </a:extLst>
            </p:cNvPr>
            <p:cNvSpPr/>
            <p:nvPr/>
          </p:nvSpPr>
          <p:spPr>
            <a:xfrm>
              <a:off x="3882575" y="391829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92" name="Freeform: Shape 5183">
              <a:extLst>
                <a:ext uri="{FF2B5EF4-FFF2-40B4-BE49-F238E27FC236}">
                  <a16:creationId xmlns:a16="http://schemas.microsoft.com/office/drawing/2014/main" xmlns="" id="{D97EDD99-79E2-4F17-893A-FB5993497B37}"/>
                </a:ext>
              </a:extLst>
            </p:cNvPr>
            <p:cNvSpPr/>
            <p:nvPr/>
          </p:nvSpPr>
          <p:spPr>
            <a:xfrm>
              <a:off x="3986879" y="400521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93" name="Freeform: Shape 5184">
              <a:extLst>
                <a:ext uri="{FF2B5EF4-FFF2-40B4-BE49-F238E27FC236}">
                  <a16:creationId xmlns:a16="http://schemas.microsoft.com/office/drawing/2014/main" xmlns="" id="{E7E61FD8-6DFC-4F0A-A7B7-22A75A0F1A56}"/>
                </a:ext>
              </a:extLst>
            </p:cNvPr>
            <p:cNvSpPr/>
            <p:nvPr/>
          </p:nvSpPr>
          <p:spPr>
            <a:xfrm>
              <a:off x="4091183" y="40399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94" name="Freeform: Shape 5185">
              <a:extLst>
                <a:ext uri="{FF2B5EF4-FFF2-40B4-BE49-F238E27FC236}">
                  <a16:creationId xmlns:a16="http://schemas.microsoft.com/office/drawing/2014/main" xmlns="" id="{85ABA1CD-DB08-4F1F-B704-67F412B7D3B4}"/>
                </a:ext>
              </a:extLst>
            </p:cNvPr>
            <p:cNvSpPr/>
            <p:nvPr/>
          </p:nvSpPr>
          <p:spPr>
            <a:xfrm>
              <a:off x="4143335" y="409213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95" name="Freeform: Shape 5186">
              <a:extLst>
                <a:ext uri="{FF2B5EF4-FFF2-40B4-BE49-F238E27FC236}">
                  <a16:creationId xmlns:a16="http://schemas.microsoft.com/office/drawing/2014/main" xmlns="" id="{5FC3971B-1E98-4D77-B292-15F045B0A1CF}"/>
                </a:ext>
              </a:extLst>
            </p:cNvPr>
            <p:cNvSpPr/>
            <p:nvPr/>
          </p:nvSpPr>
          <p:spPr>
            <a:xfrm>
              <a:off x="4317176" y="412689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96" name="Freeform: Shape 5187">
              <a:extLst>
                <a:ext uri="{FF2B5EF4-FFF2-40B4-BE49-F238E27FC236}">
                  <a16:creationId xmlns:a16="http://schemas.microsoft.com/office/drawing/2014/main" xmlns="" id="{45976A3B-6214-4E1C-94EC-CD0F77881839}"/>
                </a:ext>
              </a:extLst>
            </p:cNvPr>
            <p:cNvSpPr/>
            <p:nvPr/>
          </p:nvSpPr>
          <p:spPr>
            <a:xfrm>
              <a:off x="4317176" y="421381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97" name="Freeform: Shape 5188">
              <a:extLst>
                <a:ext uri="{FF2B5EF4-FFF2-40B4-BE49-F238E27FC236}">
                  <a16:creationId xmlns:a16="http://schemas.microsoft.com/office/drawing/2014/main" xmlns="" id="{4D435D98-E347-490A-B314-85DA835E0FAD}"/>
                </a:ext>
              </a:extLst>
            </p:cNvPr>
            <p:cNvSpPr/>
            <p:nvPr/>
          </p:nvSpPr>
          <p:spPr>
            <a:xfrm>
              <a:off x="5234540" y="443297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fr-FR" dirty="0"/>
            </a:p>
          </p:txBody>
        </p:sp>
        <p:sp>
          <p:nvSpPr>
            <p:cNvPr id="298" name="Freeform: Shape 5189">
              <a:extLst>
                <a:ext uri="{FF2B5EF4-FFF2-40B4-BE49-F238E27FC236}">
                  <a16:creationId xmlns:a16="http://schemas.microsoft.com/office/drawing/2014/main" xmlns="" id="{CDED09E3-F7F7-4E48-B9C7-E2DAE201D657}"/>
                </a:ext>
              </a:extLst>
            </p:cNvPr>
            <p:cNvSpPr/>
            <p:nvPr/>
          </p:nvSpPr>
          <p:spPr>
            <a:xfrm>
              <a:off x="3782443" y="3868050"/>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299" name="Freeform: Shape 5190">
              <a:extLst>
                <a:ext uri="{FF2B5EF4-FFF2-40B4-BE49-F238E27FC236}">
                  <a16:creationId xmlns:a16="http://schemas.microsoft.com/office/drawing/2014/main" xmlns="" id="{3B489DEC-4FAC-47D5-B67F-E8F490479C74}"/>
                </a:ext>
              </a:extLst>
            </p:cNvPr>
            <p:cNvSpPr/>
            <p:nvPr/>
          </p:nvSpPr>
          <p:spPr>
            <a:xfrm>
              <a:off x="3886747" y="388543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00" name="Freeform: Shape 5191">
              <a:extLst>
                <a:ext uri="{FF2B5EF4-FFF2-40B4-BE49-F238E27FC236}">
                  <a16:creationId xmlns:a16="http://schemas.microsoft.com/office/drawing/2014/main" xmlns="" id="{95EB4726-5285-40FD-81FD-070B1026D7AC}"/>
                </a:ext>
              </a:extLst>
            </p:cNvPr>
            <p:cNvSpPr/>
            <p:nvPr/>
          </p:nvSpPr>
          <p:spPr>
            <a:xfrm>
              <a:off x="3991051" y="393758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01" name="Freeform: Shape 5192">
              <a:extLst>
                <a:ext uri="{FF2B5EF4-FFF2-40B4-BE49-F238E27FC236}">
                  <a16:creationId xmlns:a16="http://schemas.microsoft.com/office/drawing/2014/main" xmlns="" id="{A1C56686-2801-4127-B11E-3CDD48E37339}"/>
                </a:ext>
              </a:extLst>
            </p:cNvPr>
            <p:cNvSpPr/>
            <p:nvPr/>
          </p:nvSpPr>
          <p:spPr>
            <a:xfrm>
              <a:off x="4182276" y="405927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02" name="Freeform: Shape 5193">
              <a:extLst>
                <a:ext uri="{FF2B5EF4-FFF2-40B4-BE49-F238E27FC236}">
                  <a16:creationId xmlns:a16="http://schemas.microsoft.com/office/drawing/2014/main" xmlns="" id="{A40AE2C5-2193-451B-8171-9C5E689C32E3}"/>
                </a:ext>
              </a:extLst>
            </p:cNvPr>
            <p:cNvSpPr/>
            <p:nvPr/>
          </p:nvSpPr>
          <p:spPr>
            <a:xfrm>
              <a:off x="425181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03" name="Freeform: Shape 5194">
              <a:extLst>
                <a:ext uri="{FF2B5EF4-FFF2-40B4-BE49-F238E27FC236}">
                  <a16:creationId xmlns:a16="http://schemas.microsoft.com/office/drawing/2014/main" xmlns="" id="{841B9B91-701F-4292-BA28-84C2C786FD48}"/>
                </a:ext>
              </a:extLst>
            </p:cNvPr>
            <p:cNvSpPr/>
            <p:nvPr/>
          </p:nvSpPr>
          <p:spPr>
            <a:xfrm>
              <a:off x="433873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04" name="Freeform: Shape 5195">
              <a:extLst>
                <a:ext uri="{FF2B5EF4-FFF2-40B4-BE49-F238E27FC236}">
                  <a16:creationId xmlns:a16="http://schemas.microsoft.com/office/drawing/2014/main" xmlns="" id="{DF22BAE5-A0A6-4DB4-8032-A5F9B11C41D7}"/>
                </a:ext>
              </a:extLst>
            </p:cNvPr>
            <p:cNvSpPr/>
            <p:nvPr/>
          </p:nvSpPr>
          <p:spPr>
            <a:xfrm>
              <a:off x="4390884"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05" name="Freeform: Shape 5196">
              <a:extLst>
                <a:ext uri="{FF2B5EF4-FFF2-40B4-BE49-F238E27FC236}">
                  <a16:creationId xmlns:a16="http://schemas.microsoft.com/office/drawing/2014/main" xmlns="" id="{48DE7711-0A99-4212-A5EE-4774229F0BB6}"/>
                </a:ext>
              </a:extLst>
            </p:cNvPr>
            <p:cNvSpPr/>
            <p:nvPr/>
          </p:nvSpPr>
          <p:spPr>
            <a:xfrm>
              <a:off x="4495188"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06" name="Freeform: Shape 5197">
              <a:extLst>
                <a:ext uri="{FF2B5EF4-FFF2-40B4-BE49-F238E27FC236}">
                  <a16:creationId xmlns:a16="http://schemas.microsoft.com/office/drawing/2014/main" xmlns="" id="{7DF637F1-EB30-41B9-A438-A0B77EE76816}"/>
                </a:ext>
              </a:extLst>
            </p:cNvPr>
            <p:cNvSpPr/>
            <p:nvPr/>
          </p:nvSpPr>
          <p:spPr>
            <a:xfrm>
              <a:off x="4737052" y="429205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07" name="Freeform: Shape 5198">
              <a:extLst>
                <a:ext uri="{FF2B5EF4-FFF2-40B4-BE49-F238E27FC236}">
                  <a16:creationId xmlns:a16="http://schemas.microsoft.com/office/drawing/2014/main" xmlns="" id="{60E9FE8E-57D7-43D2-8504-DF3118001319}"/>
                </a:ext>
              </a:extLst>
            </p:cNvPr>
            <p:cNvSpPr/>
            <p:nvPr/>
          </p:nvSpPr>
          <p:spPr>
            <a:xfrm>
              <a:off x="4980429" y="429054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08" name="Freeform: Shape 5199">
              <a:extLst>
                <a:ext uri="{FF2B5EF4-FFF2-40B4-BE49-F238E27FC236}">
                  <a16:creationId xmlns:a16="http://schemas.microsoft.com/office/drawing/2014/main" xmlns="" id="{BE0F2602-909F-41C9-8387-D85B15EA75EF}"/>
                </a:ext>
              </a:extLst>
            </p:cNvPr>
            <p:cNvSpPr/>
            <p:nvPr/>
          </p:nvSpPr>
          <p:spPr>
            <a:xfrm>
              <a:off x="5136885" y="434269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09" name="Freeform: Shape 5200">
              <a:extLst>
                <a:ext uri="{FF2B5EF4-FFF2-40B4-BE49-F238E27FC236}">
                  <a16:creationId xmlns:a16="http://schemas.microsoft.com/office/drawing/2014/main" xmlns="" id="{F6E1C3C7-8EC4-40FB-B46C-AB05625857C9}"/>
                </a:ext>
              </a:extLst>
            </p:cNvPr>
            <p:cNvSpPr/>
            <p:nvPr/>
          </p:nvSpPr>
          <p:spPr>
            <a:xfrm>
              <a:off x="5223805"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10" name="Freeform: Shape 5201">
              <a:extLst>
                <a:ext uri="{FF2B5EF4-FFF2-40B4-BE49-F238E27FC236}">
                  <a16:creationId xmlns:a16="http://schemas.microsoft.com/office/drawing/2014/main" xmlns="" id="{F4174569-939A-4E42-B2E3-888DA804F974}"/>
                </a:ext>
              </a:extLst>
            </p:cNvPr>
            <p:cNvSpPr/>
            <p:nvPr/>
          </p:nvSpPr>
          <p:spPr>
            <a:xfrm>
              <a:off x="5258573"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11" name="Freeform: Shape 5202">
              <a:extLst>
                <a:ext uri="{FF2B5EF4-FFF2-40B4-BE49-F238E27FC236}">
                  <a16:creationId xmlns:a16="http://schemas.microsoft.com/office/drawing/2014/main" xmlns="" id="{AD823D96-1081-4373-ACA6-02F7A97B356C}"/>
                </a:ext>
              </a:extLst>
            </p:cNvPr>
            <p:cNvSpPr/>
            <p:nvPr/>
          </p:nvSpPr>
          <p:spPr>
            <a:xfrm>
              <a:off x="5275957"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12" name="Freeform: Shape 5203">
              <a:extLst>
                <a:ext uri="{FF2B5EF4-FFF2-40B4-BE49-F238E27FC236}">
                  <a16:creationId xmlns:a16="http://schemas.microsoft.com/office/drawing/2014/main" xmlns="" id="{9798D5E1-8350-4F99-B415-8E4A77B80851}"/>
                </a:ext>
              </a:extLst>
            </p:cNvPr>
            <p:cNvSpPr/>
            <p:nvPr/>
          </p:nvSpPr>
          <p:spPr>
            <a:xfrm>
              <a:off x="5381782"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13" name="Freeform: Shape 5204">
              <a:extLst>
                <a:ext uri="{FF2B5EF4-FFF2-40B4-BE49-F238E27FC236}">
                  <a16:creationId xmlns:a16="http://schemas.microsoft.com/office/drawing/2014/main" xmlns="" id="{CF7E160F-035E-4C0F-A441-4C046CCBA393}"/>
                </a:ext>
              </a:extLst>
            </p:cNvPr>
            <p:cNvSpPr/>
            <p:nvPr/>
          </p:nvSpPr>
          <p:spPr>
            <a:xfrm>
              <a:off x="539916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14" name="Freeform: Shape 5205">
              <a:extLst>
                <a:ext uri="{FF2B5EF4-FFF2-40B4-BE49-F238E27FC236}">
                  <a16:creationId xmlns:a16="http://schemas.microsoft.com/office/drawing/2014/main" xmlns="" id="{CA16E0FC-0352-4995-B77B-CE2690CC5644}"/>
                </a:ext>
              </a:extLst>
            </p:cNvPr>
            <p:cNvSpPr/>
            <p:nvPr/>
          </p:nvSpPr>
          <p:spPr>
            <a:xfrm>
              <a:off x="541655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15" name="Freeform: Shape 5206">
              <a:extLst>
                <a:ext uri="{FF2B5EF4-FFF2-40B4-BE49-F238E27FC236}">
                  <a16:creationId xmlns:a16="http://schemas.microsoft.com/office/drawing/2014/main" xmlns="" id="{F7BEDBF0-0CC2-466D-99EB-018182E99577}"/>
                </a:ext>
              </a:extLst>
            </p:cNvPr>
            <p:cNvSpPr/>
            <p:nvPr/>
          </p:nvSpPr>
          <p:spPr>
            <a:xfrm>
              <a:off x="550347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16" name="Freeform: Shape 5207">
              <a:extLst>
                <a:ext uri="{FF2B5EF4-FFF2-40B4-BE49-F238E27FC236}">
                  <a16:creationId xmlns:a16="http://schemas.microsoft.com/office/drawing/2014/main" xmlns="" id="{74D176E7-56A2-4B93-915E-8E77A10D8C9A}"/>
                </a:ext>
              </a:extLst>
            </p:cNvPr>
            <p:cNvSpPr/>
            <p:nvPr/>
          </p:nvSpPr>
          <p:spPr>
            <a:xfrm>
              <a:off x="5538239"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17" name="Freeform: Shape 5208">
              <a:extLst>
                <a:ext uri="{FF2B5EF4-FFF2-40B4-BE49-F238E27FC236}">
                  <a16:creationId xmlns:a16="http://schemas.microsoft.com/office/drawing/2014/main" xmlns="" id="{45142617-D6FB-49DB-A5C9-9A4241F1FE54}"/>
                </a:ext>
              </a:extLst>
            </p:cNvPr>
            <p:cNvSpPr/>
            <p:nvPr/>
          </p:nvSpPr>
          <p:spPr>
            <a:xfrm>
              <a:off x="565992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18" name="Freeform: Shape 5209">
              <a:extLst>
                <a:ext uri="{FF2B5EF4-FFF2-40B4-BE49-F238E27FC236}">
                  <a16:creationId xmlns:a16="http://schemas.microsoft.com/office/drawing/2014/main" xmlns="" id="{D4237FEB-43A9-4856-8EA8-56863445F024}"/>
                </a:ext>
              </a:extLst>
            </p:cNvPr>
            <p:cNvSpPr/>
            <p:nvPr/>
          </p:nvSpPr>
          <p:spPr>
            <a:xfrm>
              <a:off x="5779460" y="4553485"/>
              <a:ext cx="69536" cy="8692"/>
            </a:xfrm>
            <a:custGeom>
              <a:avLst/>
              <a:gdLst>
                <a:gd name="connsiteX0" fmla="*/ 4251 w 69536"/>
                <a:gd name="connsiteY0" fmla="*/ 4251 h 0"/>
                <a:gd name="connsiteX1" fmla="*/ 69954 w 69536"/>
                <a:gd name="connsiteY1" fmla="*/ 4251 h 0"/>
              </a:gdLst>
              <a:ahLst/>
              <a:cxnLst>
                <a:cxn ang="0">
                  <a:pos x="connsiteX0" y="connsiteY0"/>
                </a:cxn>
                <a:cxn ang="0">
                  <a:pos x="connsiteX1" y="connsiteY1"/>
                </a:cxn>
              </a:cxnLst>
              <a:rect l="l" t="t" r="r" b="b"/>
              <a:pathLst>
                <a:path w="69536">
                  <a:moveTo>
                    <a:pt x="4251" y="4251"/>
                  </a:moveTo>
                  <a:lnTo>
                    <a:pt x="69954" y="4251"/>
                  </a:lnTo>
                </a:path>
              </a:pathLst>
            </a:custGeom>
            <a:noFill/>
            <a:ln w="25400" cap="flat">
              <a:solidFill>
                <a:schemeClr val="accent3"/>
              </a:solidFill>
              <a:prstDash val="solid"/>
              <a:miter/>
            </a:ln>
          </p:spPr>
          <p:txBody>
            <a:bodyPr rtlCol="0" anchor="ctr"/>
            <a:lstStyle/>
            <a:p>
              <a:endParaRPr lang="fr-FR" dirty="0"/>
            </a:p>
          </p:txBody>
        </p:sp>
        <p:sp>
          <p:nvSpPr>
            <p:cNvPr id="319" name="Freeform: Shape 5210">
              <a:extLst>
                <a:ext uri="{FF2B5EF4-FFF2-40B4-BE49-F238E27FC236}">
                  <a16:creationId xmlns:a16="http://schemas.microsoft.com/office/drawing/2014/main" xmlns="" id="{45ECEA1E-B191-47E0-9D6F-1DC74A084A6D}"/>
                </a:ext>
              </a:extLst>
            </p:cNvPr>
            <p:cNvSpPr/>
            <p:nvPr/>
          </p:nvSpPr>
          <p:spPr>
            <a:xfrm>
              <a:off x="6185385"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20" name="Freeform: Shape 5211">
              <a:extLst>
                <a:ext uri="{FF2B5EF4-FFF2-40B4-BE49-F238E27FC236}">
                  <a16:creationId xmlns:a16="http://schemas.microsoft.com/office/drawing/2014/main" xmlns="" id="{467987FD-7233-49E2-B7A6-B28EA7F3208B}"/>
                </a:ext>
              </a:extLst>
            </p:cNvPr>
            <p:cNvSpPr/>
            <p:nvPr/>
          </p:nvSpPr>
          <p:spPr>
            <a:xfrm>
              <a:off x="635922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21" name="Freeform: Shape 5212">
              <a:extLst>
                <a:ext uri="{FF2B5EF4-FFF2-40B4-BE49-F238E27FC236}">
                  <a16:creationId xmlns:a16="http://schemas.microsoft.com/office/drawing/2014/main" xmlns="" id="{FA49CBFA-13EC-4B17-94DE-2311E3A02208}"/>
                </a:ext>
              </a:extLst>
            </p:cNvPr>
            <p:cNvSpPr/>
            <p:nvPr/>
          </p:nvSpPr>
          <p:spPr>
            <a:xfrm>
              <a:off x="653306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22" name="Freeform: Shape 5213">
              <a:extLst>
                <a:ext uri="{FF2B5EF4-FFF2-40B4-BE49-F238E27FC236}">
                  <a16:creationId xmlns:a16="http://schemas.microsoft.com/office/drawing/2014/main" xmlns="" id="{6A315D59-75C0-40E2-850E-0BE0EF568DA8}"/>
                </a:ext>
              </a:extLst>
            </p:cNvPr>
            <p:cNvSpPr/>
            <p:nvPr/>
          </p:nvSpPr>
          <p:spPr>
            <a:xfrm>
              <a:off x="681121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23" name="Freeform: Shape 5214">
              <a:extLst>
                <a:ext uri="{FF2B5EF4-FFF2-40B4-BE49-F238E27FC236}">
                  <a16:creationId xmlns:a16="http://schemas.microsoft.com/office/drawing/2014/main" xmlns="" id="{BCD2557F-04C1-4211-A19F-094D6A6D0977}"/>
                </a:ext>
              </a:extLst>
            </p:cNvPr>
            <p:cNvSpPr/>
            <p:nvPr/>
          </p:nvSpPr>
          <p:spPr>
            <a:xfrm>
              <a:off x="695028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24" name="Freeform: Shape 5215">
              <a:extLst>
                <a:ext uri="{FF2B5EF4-FFF2-40B4-BE49-F238E27FC236}">
                  <a16:creationId xmlns:a16="http://schemas.microsoft.com/office/drawing/2014/main" xmlns="" id="{12764FDC-05E8-40B6-8308-C8BB205B48BA}"/>
                </a:ext>
              </a:extLst>
            </p:cNvPr>
            <p:cNvSpPr/>
            <p:nvPr/>
          </p:nvSpPr>
          <p:spPr>
            <a:xfrm>
              <a:off x="6985059"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25" name="Freeform: Shape 5216">
              <a:extLst>
                <a:ext uri="{FF2B5EF4-FFF2-40B4-BE49-F238E27FC236}">
                  <a16:creationId xmlns:a16="http://schemas.microsoft.com/office/drawing/2014/main" xmlns="" id="{74732547-4749-4718-AB6E-A23ABC030BD5}"/>
                </a:ext>
              </a:extLst>
            </p:cNvPr>
            <p:cNvSpPr/>
            <p:nvPr/>
          </p:nvSpPr>
          <p:spPr>
            <a:xfrm>
              <a:off x="700244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26" name="Freeform: Shape 5217">
              <a:extLst>
                <a:ext uri="{FF2B5EF4-FFF2-40B4-BE49-F238E27FC236}">
                  <a16:creationId xmlns:a16="http://schemas.microsoft.com/office/drawing/2014/main" xmlns="" id="{B88E45F8-5029-4E36-84F2-D298CBA20CE5}"/>
                </a:ext>
              </a:extLst>
            </p:cNvPr>
            <p:cNvSpPr/>
            <p:nvPr/>
          </p:nvSpPr>
          <p:spPr>
            <a:xfrm>
              <a:off x="724582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27" name="Freeform: Shape 5218">
              <a:extLst>
                <a:ext uri="{FF2B5EF4-FFF2-40B4-BE49-F238E27FC236}">
                  <a16:creationId xmlns:a16="http://schemas.microsoft.com/office/drawing/2014/main" xmlns="" id="{C69AA4A1-7622-47D8-B3C3-E9554C2AED1F}"/>
                </a:ext>
              </a:extLst>
            </p:cNvPr>
            <p:cNvSpPr/>
            <p:nvPr/>
          </p:nvSpPr>
          <p:spPr>
            <a:xfrm>
              <a:off x="7437044"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28" name="Freeform: Shape 5219">
              <a:extLst>
                <a:ext uri="{FF2B5EF4-FFF2-40B4-BE49-F238E27FC236}">
                  <a16:creationId xmlns:a16="http://schemas.microsoft.com/office/drawing/2014/main" xmlns="" id="{B51557F3-5C9B-4CDC-80F2-09DBF283149E}"/>
                </a:ext>
              </a:extLst>
            </p:cNvPr>
            <p:cNvSpPr/>
            <p:nvPr/>
          </p:nvSpPr>
          <p:spPr>
            <a:xfrm>
              <a:off x="8115021"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29" name="Freeform: Shape 5220">
              <a:extLst>
                <a:ext uri="{FF2B5EF4-FFF2-40B4-BE49-F238E27FC236}">
                  <a16:creationId xmlns:a16="http://schemas.microsoft.com/office/drawing/2014/main" xmlns="" id="{024E1FE7-8C90-4CC7-9C15-A8A698D290BA}"/>
                </a:ext>
              </a:extLst>
            </p:cNvPr>
            <p:cNvSpPr/>
            <p:nvPr/>
          </p:nvSpPr>
          <p:spPr>
            <a:xfrm>
              <a:off x="8445326"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30" name="Freeform: Shape 5221">
              <a:extLst>
                <a:ext uri="{FF2B5EF4-FFF2-40B4-BE49-F238E27FC236}">
                  <a16:creationId xmlns:a16="http://schemas.microsoft.com/office/drawing/2014/main" xmlns="" id="{06A613EE-5CA4-44B1-8411-9A48B0C222A2}"/>
                </a:ext>
              </a:extLst>
            </p:cNvPr>
            <p:cNvSpPr/>
            <p:nvPr/>
          </p:nvSpPr>
          <p:spPr>
            <a:xfrm>
              <a:off x="901901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sp>
          <p:nvSpPr>
            <p:cNvPr id="331" name="Freeform: Shape 5222">
              <a:extLst>
                <a:ext uri="{FF2B5EF4-FFF2-40B4-BE49-F238E27FC236}">
                  <a16:creationId xmlns:a16="http://schemas.microsoft.com/office/drawing/2014/main" xmlns="" id="{1CEA8BE6-72D0-42E7-A93F-1FA7B6AFACB1}"/>
                </a:ext>
              </a:extLst>
            </p:cNvPr>
            <p:cNvSpPr/>
            <p:nvPr/>
          </p:nvSpPr>
          <p:spPr>
            <a:xfrm>
              <a:off x="910593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fr-FR" dirty="0"/>
            </a:p>
          </p:txBody>
        </p:sp>
      </p:grpSp>
      <p:grpSp>
        <p:nvGrpSpPr>
          <p:cNvPr id="332" name="Graphic 5223">
            <a:extLst>
              <a:ext uri="{FF2B5EF4-FFF2-40B4-BE49-F238E27FC236}">
                <a16:creationId xmlns:a16="http://schemas.microsoft.com/office/drawing/2014/main" xmlns="" id="{F5D281C0-DDFF-4D86-991B-330672C96AB0}"/>
              </a:ext>
            </a:extLst>
          </p:cNvPr>
          <p:cNvGrpSpPr/>
          <p:nvPr/>
        </p:nvGrpSpPr>
        <p:grpSpPr>
          <a:xfrm>
            <a:off x="1453442" y="1952575"/>
            <a:ext cx="6281639" cy="2844643"/>
            <a:chOff x="0" y="1370936"/>
            <a:chExt cx="9144000" cy="4116128"/>
          </a:xfrm>
        </p:grpSpPr>
        <p:sp>
          <p:nvSpPr>
            <p:cNvPr id="333" name="Freeform: Shape 5225">
              <a:extLst>
                <a:ext uri="{FF2B5EF4-FFF2-40B4-BE49-F238E27FC236}">
                  <a16:creationId xmlns:a16="http://schemas.microsoft.com/office/drawing/2014/main" xmlns="" id="{B25F038E-194A-498D-BCD6-455810A60B09}"/>
                </a:ext>
              </a:extLst>
            </p:cNvPr>
            <p:cNvSpPr/>
            <p:nvPr/>
          </p:nvSpPr>
          <p:spPr>
            <a:xfrm>
              <a:off x="-2804" y="1396271"/>
              <a:ext cx="9144000" cy="4089572"/>
            </a:xfrm>
            <a:custGeom>
              <a:avLst/>
              <a:gdLst>
                <a:gd name="connsiteX0" fmla="*/ 9144414 w 9144000"/>
                <a:gd name="connsiteY0" fmla="*/ 4090767 h 4089572"/>
                <a:gd name="connsiteX1" fmla="*/ 9144414 w 9144000"/>
                <a:gd name="connsiteY1" fmla="*/ 3616350 h 4089572"/>
                <a:gd name="connsiteX2" fmla="*/ 7686482 w 9144000"/>
                <a:gd name="connsiteY2" fmla="*/ 3616350 h 4089572"/>
                <a:gd name="connsiteX3" fmla="*/ 7686482 w 9144000"/>
                <a:gd name="connsiteY3" fmla="*/ 3413854 h 4089572"/>
                <a:gd name="connsiteX4" fmla="*/ 6882297 w 9144000"/>
                <a:gd name="connsiteY4" fmla="*/ 3413854 h 4089572"/>
                <a:gd name="connsiteX5" fmla="*/ 6882297 w 9144000"/>
                <a:gd name="connsiteY5" fmla="*/ 3289468 h 4089572"/>
                <a:gd name="connsiteX6" fmla="*/ 6297957 w 9144000"/>
                <a:gd name="connsiteY6" fmla="*/ 3289468 h 4089572"/>
                <a:gd name="connsiteX7" fmla="*/ 6297957 w 9144000"/>
                <a:gd name="connsiteY7" fmla="*/ 3182439 h 4089572"/>
                <a:gd name="connsiteX8" fmla="*/ 6092566 w 9144000"/>
                <a:gd name="connsiteY8" fmla="*/ 3182439 h 4089572"/>
                <a:gd name="connsiteX9" fmla="*/ 6092566 w 9144000"/>
                <a:gd name="connsiteY9" fmla="*/ 3092761 h 4089572"/>
                <a:gd name="connsiteX10" fmla="*/ 5560294 w 9144000"/>
                <a:gd name="connsiteY10" fmla="*/ 3092761 h 4089572"/>
                <a:gd name="connsiteX11" fmla="*/ 5560294 w 9144000"/>
                <a:gd name="connsiteY11" fmla="*/ 3020441 h 4089572"/>
                <a:gd name="connsiteX12" fmla="*/ 5453266 w 9144000"/>
                <a:gd name="connsiteY12" fmla="*/ 3020441 h 4089572"/>
                <a:gd name="connsiteX13" fmla="*/ 5453266 w 9144000"/>
                <a:gd name="connsiteY13" fmla="*/ 2924982 h 4089572"/>
                <a:gd name="connsiteX14" fmla="*/ 4495757 w 9144000"/>
                <a:gd name="connsiteY14" fmla="*/ 2924982 h 4089572"/>
                <a:gd name="connsiteX15" fmla="*/ 4495757 w 9144000"/>
                <a:gd name="connsiteY15" fmla="*/ 2864232 h 4089572"/>
                <a:gd name="connsiteX16" fmla="*/ 4215152 w 9144000"/>
                <a:gd name="connsiteY16" fmla="*/ 2864232 h 4089572"/>
                <a:gd name="connsiteX17" fmla="*/ 4215152 w 9144000"/>
                <a:gd name="connsiteY17" fmla="*/ 2765878 h 4089572"/>
                <a:gd name="connsiteX18" fmla="*/ 4157296 w 9144000"/>
                <a:gd name="connsiteY18" fmla="*/ 2765878 h 4089572"/>
                <a:gd name="connsiteX19" fmla="*/ 4157296 w 9144000"/>
                <a:gd name="connsiteY19" fmla="*/ 2719592 h 4089572"/>
                <a:gd name="connsiteX20" fmla="*/ 4102335 w 9144000"/>
                <a:gd name="connsiteY20" fmla="*/ 2719592 h 4089572"/>
                <a:gd name="connsiteX21" fmla="*/ 4102335 w 9144000"/>
                <a:gd name="connsiteY21" fmla="*/ 2658841 h 4089572"/>
                <a:gd name="connsiteX22" fmla="*/ 3940345 w 9144000"/>
                <a:gd name="connsiteY22" fmla="*/ 2658841 h 4089572"/>
                <a:gd name="connsiteX23" fmla="*/ 3940345 w 9144000"/>
                <a:gd name="connsiteY23" fmla="*/ 2615449 h 4089572"/>
                <a:gd name="connsiteX24" fmla="*/ 3732060 w 9144000"/>
                <a:gd name="connsiteY24" fmla="*/ 2615449 h 4089572"/>
                <a:gd name="connsiteX25" fmla="*/ 3732060 w 9144000"/>
                <a:gd name="connsiteY25" fmla="*/ 2574952 h 4089572"/>
                <a:gd name="connsiteX26" fmla="*/ 3410967 w 9144000"/>
                <a:gd name="connsiteY26" fmla="*/ 2574952 h 4089572"/>
                <a:gd name="connsiteX27" fmla="*/ 3410967 w 9144000"/>
                <a:gd name="connsiteY27" fmla="*/ 2540244 h 4089572"/>
                <a:gd name="connsiteX28" fmla="*/ 3347322 w 9144000"/>
                <a:gd name="connsiteY28" fmla="*/ 2540244 h 4089572"/>
                <a:gd name="connsiteX29" fmla="*/ 3347322 w 9144000"/>
                <a:gd name="connsiteY29" fmla="*/ 2491063 h 4089572"/>
                <a:gd name="connsiteX30" fmla="*/ 3199796 w 9144000"/>
                <a:gd name="connsiteY30" fmla="*/ 2491063 h 4089572"/>
                <a:gd name="connsiteX31" fmla="*/ 3199796 w 9144000"/>
                <a:gd name="connsiteY31" fmla="*/ 2384026 h 4089572"/>
                <a:gd name="connsiteX32" fmla="*/ 3110118 w 9144000"/>
                <a:gd name="connsiteY32" fmla="*/ 2384026 h 4089572"/>
                <a:gd name="connsiteX33" fmla="*/ 3110118 w 9144000"/>
                <a:gd name="connsiteY33" fmla="*/ 2346423 h 4089572"/>
                <a:gd name="connsiteX34" fmla="*/ 2968372 w 9144000"/>
                <a:gd name="connsiteY34" fmla="*/ 2346423 h 4089572"/>
                <a:gd name="connsiteX35" fmla="*/ 2968372 w 9144000"/>
                <a:gd name="connsiteY35" fmla="*/ 2320389 h 4089572"/>
                <a:gd name="connsiteX36" fmla="*/ 2933655 w 9144000"/>
                <a:gd name="connsiteY36" fmla="*/ 2320389 h 4089572"/>
                <a:gd name="connsiteX37" fmla="*/ 2933655 w 9144000"/>
                <a:gd name="connsiteY37" fmla="*/ 2181539 h 4089572"/>
                <a:gd name="connsiteX38" fmla="*/ 2739843 w 9144000"/>
                <a:gd name="connsiteY38" fmla="*/ 2181539 h 4089572"/>
                <a:gd name="connsiteX39" fmla="*/ 2739843 w 9144000"/>
                <a:gd name="connsiteY39" fmla="*/ 2141041 h 4089572"/>
                <a:gd name="connsiteX40" fmla="*/ 2641490 w 9144000"/>
                <a:gd name="connsiteY40" fmla="*/ 2141041 h 4089572"/>
                <a:gd name="connsiteX41" fmla="*/ 2641490 w 9144000"/>
                <a:gd name="connsiteY41" fmla="*/ 2036899 h 4089572"/>
                <a:gd name="connsiteX42" fmla="*/ 2438994 w 9144000"/>
                <a:gd name="connsiteY42" fmla="*/ 2036899 h 4089572"/>
                <a:gd name="connsiteX43" fmla="*/ 2438994 w 9144000"/>
                <a:gd name="connsiteY43" fmla="*/ 1958790 h 4089572"/>
                <a:gd name="connsiteX44" fmla="*/ 2349316 w 9144000"/>
                <a:gd name="connsiteY44" fmla="*/ 1958790 h 4089572"/>
                <a:gd name="connsiteX45" fmla="*/ 2349316 w 9144000"/>
                <a:gd name="connsiteY45" fmla="*/ 1895153 h 4089572"/>
                <a:gd name="connsiteX46" fmla="*/ 2294354 w 9144000"/>
                <a:gd name="connsiteY46" fmla="*/ 1895153 h 4089572"/>
                <a:gd name="connsiteX47" fmla="*/ 2294354 w 9144000"/>
                <a:gd name="connsiteY47" fmla="*/ 1779442 h 4089572"/>
                <a:gd name="connsiteX48" fmla="*/ 2175748 w 9144000"/>
                <a:gd name="connsiteY48" fmla="*/ 1779442 h 4089572"/>
                <a:gd name="connsiteX49" fmla="*/ 2175748 w 9144000"/>
                <a:gd name="connsiteY49" fmla="*/ 1683983 h 4089572"/>
                <a:gd name="connsiteX50" fmla="*/ 2112112 w 9144000"/>
                <a:gd name="connsiteY50" fmla="*/ 1683983 h 4089572"/>
                <a:gd name="connsiteX51" fmla="*/ 2112112 w 9144000"/>
                <a:gd name="connsiteY51" fmla="*/ 1620338 h 4089572"/>
                <a:gd name="connsiteX52" fmla="*/ 2071614 w 9144000"/>
                <a:gd name="connsiteY52" fmla="*/ 1620338 h 4089572"/>
                <a:gd name="connsiteX53" fmla="*/ 2071614 w 9144000"/>
                <a:gd name="connsiteY53" fmla="*/ 1565376 h 4089572"/>
                <a:gd name="connsiteX54" fmla="*/ 1979041 w 9144000"/>
                <a:gd name="connsiteY54" fmla="*/ 1565376 h 4089572"/>
                <a:gd name="connsiteX55" fmla="*/ 1979041 w 9144000"/>
                <a:gd name="connsiteY55" fmla="*/ 1487267 h 4089572"/>
                <a:gd name="connsiteX56" fmla="*/ 1892257 w 9144000"/>
                <a:gd name="connsiteY56" fmla="*/ 1487267 h 4089572"/>
                <a:gd name="connsiteX57" fmla="*/ 1892257 w 9144000"/>
                <a:gd name="connsiteY57" fmla="*/ 1440990 h 4089572"/>
                <a:gd name="connsiteX58" fmla="*/ 1845971 w 9144000"/>
                <a:gd name="connsiteY58" fmla="*/ 1440990 h 4089572"/>
                <a:gd name="connsiteX59" fmla="*/ 1845971 w 9144000"/>
                <a:gd name="connsiteY59" fmla="*/ 1383134 h 4089572"/>
                <a:gd name="connsiteX60" fmla="*/ 1802579 w 9144000"/>
                <a:gd name="connsiteY60" fmla="*/ 1383134 h 4089572"/>
                <a:gd name="connsiteX61" fmla="*/ 1802579 w 9144000"/>
                <a:gd name="connsiteY61" fmla="*/ 1328163 h 4089572"/>
                <a:gd name="connsiteX62" fmla="*/ 1727373 w 9144000"/>
                <a:gd name="connsiteY62" fmla="*/ 1328163 h 4089572"/>
                <a:gd name="connsiteX63" fmla="*/ 1727373 w 9144000"/>
                <a:gd name="connsiteY63" fmla="*/ 1229810 h 4089572"/>
                <a:gd name="connsiteX64" fmla="*/ 1681087 w 9144000"/>
                <a:gd name="connsiteY64" fmla="*/ 1229810 h 4089572"/>
                <a:gd name="connsiteX65" fmla="*/ 1681087 w 9144000"/>
                <a:gd name="connsiteY65" fmla="*/ 1163279 h 4089572"/>
                <a:gd name="connsiteX66" fmla="*/ 1611661 w 9144000"/>
                <a:gd name="connsiteY66" fmla="*/ 1163279 h 4089572"/>
                <a:gd name="connsiteX67" fmla="*/ 1611661 w 9144000"/>
                <a:gd name="connsiteY67" fmla="*/ 1128562 h 4089572"/>
                <a:gd name="connsiteX68" fmla="*/ 1542236 w 9144000"/>
                <a:gd name="connsiteY68" fmla="*/ 1128562 h 4089572"/>
                <a:gd name="connsiteX69" fmla="*/ 1542236 w 9144000"/>
                <a:gd name="connsiteY69" fmla="*/ 1062031 h 4089572"/>
                <a:gd name="connsiteX70" fmla="*/ 1481485 w 9144000"/>
                <a:gd name="connsiteY70" fmla="*/ 1062031 h 4089572"/>
                <a:gd name="connsiteX71" fmla="*/ 1481485 w 9144000"/>
                <a:gd name="connsiteY71" fmla="*/ 1009965 h 4089572"/>
                <a:gd name="connsiteX72" fmla="*/ 1388912 w 9144000"/>
                <a:gd name="connsiteY72" fmla="*/ 1009965 h 4089572"/>
                <a:gd name="connsiteX73" fmla="*/ 1388912 w 9144000"/>
                <a:gd name="connsiteY73" fmla="*/ 914497 h 4089572"/>
                <a:gd name="connsiteX74" fmla="*/ 1342635 w 9144000"/>
                <a:gd name="connsiteY74" fmla="*/ 914497 h 4089572"/>
                <a:gd name="connsiteX75" fmla="*/ 1342635 w 9144000"/>
                <a:gd name="connsiteY75" fmla="*/ 853753 h 4089572"/>
                <a:gd name="connsiteX76" fmla="*/ 1261631 w 9144000"/>
                <a:gd name="connsiteY76" fmla="*/ 853753 h 4089572"/>
                <a:gd name="connsiteX77" fmla="*/ 1261631 w 9144000"/>
                <a:gd name="connsiteY77" fmla="*/ 807468 h 4089572"/>
                <a:gd name="connsiteX78" fmla="*/ 1169067 w 9144000"/>
                <a:gd name="connsiteY78" fmla="*/ 807468 h 4089572"/>
                <a:gd name="connsiteX79" fmla="*/ 1169067 w 9144000"/>
                <a:gd name="connsiteY79" fmla="*/ 735149 h 4089572"/>
                <a:gd name="connsiteX80" fmla="*/ 1079388 w 9144000"/>
                <a:gd name="connsiteY80" fmla="*/ 735149 h 4089572"/>
                <a:gd name="connsiteX81" fmla="*/ 1079388 w 9144000"/>
                <a:gd name="connsiteY81" fmla="*/ 703328 h 4089572"/>
                <a:gd name="connsiteX82" fmla="*/ 998394 w 9144000"/>
                <a:gd name="connsiteY82" fmla="*/ 703328 h 4089572"/>
                <a:gd name="connsiteX83" fmla="*/ 998394 w 9144000"/>
                <a:gd name="connsiteY83" fmla="*/ 645473 h 4089572"/>
                <a:gd name="connsiteX84" fmla="*/ 934749 w 9144000"/>
                <a:gd name="connsiteY84" fmla="*/ 645473 h 4089572"/>
                <a:gd name="connsiteX85" fmla="*/ 934749 w 9144000"/>
                <a:gd name="connsiteY85" fmla="*/ 561583 h 4089572"/>
                <a:gd name="connsiteX86" fmla="*/ 882680 w 9144000"/>
                <a:gd name="connsiteY86" fmla="*/ 561583 h 4089572"/>
                <a:gd name="connsiteX87" fmla="*/ 882680 w 9144000"/>
                <a:gd name="connsiteY87" fmla="*/ 512405 h 4089572"/>
                <a:gd name="connsiteX88" fmla="*/ 813254 w 9144000"/>
                <a:gd name="connsiteY88" fmla="*/ 512405 h 4089572"/>
                <a:gd name="connsiteX89" fmla="*/ 813254 w 9144000"/>
                <a:gd name="connsiteY89" fmla="*/ 469013 h 4089572"/>
                <a:gd name="connsiteX90" fmla="*/ 738042 w 9144000"/>
                <a:gd name="connsiteY90" fmla="*/ 469013 h 4089572"/>
                <a:gd name="connsiteX91" fmla="*/ 738042 w 9144000"/>
                <a:gd name="connsiteY91" fmla="*/ 335946 h 4089572"/>
                <a:gd name="connsiteX92" fmla="*/ 688864 w 9144000"/>
                <a:gd name="connsiteY92" fmla="*/ 335946 h 4089572"/>
                <a:gd name="connsiteX93" fmla="*/ 688864 w 9144000"/>
                <a:gd name="connsiteY93" fmla="*/ 292554 h 4089572"/>
                <a:gd name="connsiteX94" fmla="*/ 628117 w 9144000"/>
                <a:gd name="connsiteY94" fmla="*/ 292554 h 4089572"/>
                <a:gd name="connsiteX95" fmla="*/ 628117 w 9144000"/>
                <a:gd name="connsiteY95" fmla="*/ 254948 h 4089572"/>
                <a:gd name="connsiteX96" fmla="*/ 489263 w 9144000"/>
                <a:gd name="connsiteY96" fmla="*/ 254948 h 4089572"/>
                <a:gd name="connsiteX97" fmla="*/ 489263 w 9144000"/>
                <a:gd name="connsiteY97" fmla="*/ 217343 h 4089572"/>
                <a:gd name="connsiteX98" fmla="*/ 422730 w 9144000"/>
                <a:gd name="connsiteY98" fmla="*/ 217343 h 4089572"/>
                <a:gd name="connsiteX99" fmla="*/ 422730 w 9144000"/>
                <a:gd name="connsiteY99" fmla="*/ 110310 h 4089572"/>
                <a:gd name="connsiteX100" fmla="*/ 263627 w 9144000"/>
                <a:gd name="connsiteY100" fmla="*/ 110310 h 4089572"/>
                <a:gd name="connsiteX101" fmla="*/ 263627 w 9144000"/>
                <a:gd name="connsiteY101" fmla="*/ 75596 h 4089572"/>
                <a:gd name="connsiteX102" fmla="*/ 110309 w 9144000"/>
                <a:gd name="connsiteY102" fmla="*/ 75596 h 4089572"/>
                <a:gd name="connsiteX103" fmla="*/ 110309 w 9144000"/>
                <a:gd name="connsiteY103" fmla="*/ 6170 h 4089572"/>
                <a:gd name="connsiteX104" fmla="*/ 6170 w 9144000"/>
                <a:gd name="connsiteY104" fmla="*/ 6170 h 40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4000" h="4089572">
                  <a:moveTo>
                    <a:pt x="9144414" y="4090767"/>
                  </a:moveTo>
                  <a:lnTo>
                    <a:pt x="9144414" y="3616350"/>
                  </a:lnTo>
                  <a:lnTo>
                    <a:pt x="7686482" y="3616350"/>
                  </a:lnTo>
                  <a:lnTo>
                    <a:pt x="7686482" y="3413854"/>
                  </a:lnTo>
                  <a:lnTo>
                    <a:pt x="6882297" y="3413854"/>
                  </a:lnTo>
                  <a:lnTo>
                    <a:pt x="6882297" y="3289468"/>
                  </a:lnTo>
                  <a:lnTo>
                    <a:pt x="6297957" y="3289468"/>
                  </a:lnTo>
                  <a:lnTo>
                    <a:pt x="6297957" y="3182439"/>
                  </a:lnTo>
                  <a:lnTo>
                    <a:pt x="6092566" y="3182439"/>
                  </a:lnTo>
                  <a:lnTo>
                    <a:pt x="6092566" y="3092761"/>
                  </a:lnTo>
                  <a:lnTo>
                    <a:pt x="5560294" y="3092761"/>
                  </a:lnTo>
                  <a:lnTo>
                    <a:pt x="5560294" y="3020441"/>
                  </a:lnTo>
                  <a:lnTo>
                    <a:pt x="5453266" y="3020441"/>
                  </a:lnTo>
                  <a:lnTo>
                    <a:pt x="5453266" y="2924982"/>
                  </a:lnTo>
                  <a:lnTo>
                    <a:pt x="4495757" y="2924982"/>
                  </a:lnTo>
                  <a:lnTo>
                    <a:pt x="4495757" y="2864232"/>
                  </a:lnTo>
                  <a:lnTo>
                    <a:pt x="4215152" y="2864232"/>
                  </a:lnTo>
                  <a:lnTo>
                    <a:pt x="4215152" y="2765878"/>
                  </a:lnTo>
                  <a:lnTo>
                    <a:pt x="4157296" y="2765878"/>
                  </a:lnTo>
                  <a:lnTo>
                    <a:pt x="4157296" y="2719592"/>
                  </a:lnTo>
                  <a:lnTo>
                    <a:pt x="4102335" y="2719592"/>
                  </a:lnTo>
                  <a:lnTo>
                    <a:pt x="4102335" y="2658841"/>
                  </a:lnTo>
                  <a:lnTo>
                    <a:pt x="3940345" y="2658841"/>
                  </a:lnTo>
                  <a:lnTo>
                    <a:pt x="3940345" y="2615449"/>
                  </a:lnTo>
                  <a:lnTo>
                    <a:pt x="3732060" y="2615449"/>
                  </a:lnTo>
                  <a:lnTo>
                    <a:pt x="3732060" y="2574952"/>
                  </a:lnTo>
                  <a:lnTo>
                    <a:pt x="3410967" y="2574952"/>
                  </a:lnTo>
                  <a:lnTo>
                    <a:pt x="3410967" y="2540244"/>
                  </a:lnTo>
                  <a:lnTo>
                    <a:pt x="3347322" y="2540244"/>
                  </a:lnTo>
                  <a:lnTo>
                    <a:pt x="3347322" y="2491063"/>
                  </a:lnTo>
                  <a:lnTo>
                    <a:pt x="3199796" y="2491063"/>
                  </a:lnTo>
                  <a:lnTo>
                    <a:pt x="3199796" y="2384026"/>
                  </a:lnTo>
                  <a:lnTo>
                    <a:pt x="3110118" y="2384026"/>
                  </a:lnTo>
                  <a:lnTo>
                    <a:pt x="3110118" y="2346423"/>
                  </a:lnTo>
                  <a:lnTo>
                    <a:pt x="2968372" y="2346423"/>
                  </a:lnTo>
                  <a:lnTo>
                    <a:pt x="2968372" y="2320389"/>
                  </a:lnTo>
                  <a:lnTo>
                    <a:pt x="2933655" y="2320389"/>
                  </a:lnTo>
                  <a:lnTo>
                    <a:pt x="2933655" y="2181539"/>
                  </a:lnTo>
                  <a:lnTo>
                    <a:pt x="2739843" y="2181539"/>
                  </a:lnTo>
                  <a:lnTo>
                    <a:pt x="2739843" y="2141041"/>
                  </a:lnTo>
                  <a:lnTo>
                    <a:pt x="2641490" y="2141041"/>
                  </a:lnTo>
                  <a:lnTo>
                    <a:pt x="2641490" y="2036899"/>
                  </a:lnTo>
                  <a:lnTo>
                    <a:pt x="2438994" y="2036899"/>
                  </a:lnTo>
                  <a:lnTo>
                    <a:pt x="2438994" y="1958790"/>
                  </a:lnTo>
                  <a:lnTo>
                    <a:pt x="2349316" y="1958790"/>
                  </a:lnTo>
                  <a:lnTo>
                    <a:pt x="2349316" y="1895153"/>
                  </a:lnTo>
                  <a:lnTo>
                    <a:pt x="2294354" y="1895153"/>
                  </a:lnTo>
                  <a:lnTo>
                    <a:pt x="2294354" y="1779442"/>
                  </a:lnTo>
                  <a:lnTo>
                    <a:pt x="2175748" y="1779442"/>
                  </a:lnTo>
                  <a:lnTo>
                    <a:pt x="2175748" y="1683983"/>
                  </a:lnTo>
                  <a:lnTo>
                    <a:pt x="2112112" y="1683983"/>
                  </a:lnTo>
                  <a:lnTo>
                    <a:pt x="2112112" y="1620338"/>
                  </a:lnTo>
                  <a:lnTo>
                    <a:pt x="2071614" y="1620338"/>
                  </a:lnTo>
                  <a:lnTo>
                    <a:pt x="2071614" y="1565376"/>
                  </a:lnTo>
                  <a:lnTo>
                    <a:pt x="1979041" y="1565376"/>
                  </a:lnTo>
                  <a:lnTo>
                    <a:pt x="1979041" y="1487267"/>
                  </a:lnTo>
                  <a:lnTo>
                    <a:pt x="1892257" y="1487267"/>
                  </a:lnTo>
                  <a:lnTo>
                    <a:pt x="1892257" y="1440990"/>
                  </a:lnTo>
                  <a:lnTo>
                    <a:pt x="1845971" y="1440990"/>
                  </a:lnTo>
                  <a:lnTo>
                    <a:pt x="1845971" y="1383134"/>
                  </a:lnTo>
                  <a:lnTo>
                    <a:pt x="1802579" y="1383134"/>
                  </a:lnTo>
                  <a:lnTo>
                    <a:pt x="1802579" y="1328163"/>
                  </a:lnTo>
                  <a:lnTo>
                    <a:pt x="1727373" y="1328163"/>
                  </a:lnTo>
                  <a:lnTo>
                    <a:pt x="1727373" y="1229810"/>
                  </a:lnTo>
                  <a:lnTo>
                    <a:pt x="1681087" y="1229810"/>
                  </a:lnTo>
                  <a:lnTo>
                    <a:pt x="1681087" y="1163279"/>
                  </a:lnTo>
                  <a:lnTo>
                    <a:pt x="1611661" y="1163279"/>
                  </a:lnTo>
                  <a:lnTo>
                    <a:pt x="1611661" y="1128562"/>
                  </a:lnTo>
                  <a:lnTo>
                    <a:pt x="1542236" y="1128562"/>
                  </a:lnTo>
                  <a:lnTo>
                    <a:pt x="1542236" y="1062031"/>
                  </a:lnTo>
                  <a:lnTo>
                    <a:pt x="1481485" y="1062031"/>
                  </a:lnTo>
                  <a:lnTo>
                    <a:pt x="1481485" y="1009965"/>
                  </a:lnTo>
                  <a:lnTo>
                    <a:pt x="1388912" y="1009965"/>
                  </a:lnTo>
                  <a:lnTo>
                    <a:pt x="1388912" y="914497"/>
                  </a:lnTo>
                  <a:lnTo>
                    <a:pt x="1342635" y="914497"/>
                  </a:lnTo>
                  <a:lnTo>
                    <a:pt x="1342635" y="853753"/>
                  </a:lnTo>
                  <a:lnTo>
                    <a:pt x="1261631" y="853753"/>
                  </a:lnTo>
                  <a:lnTo>
                    <a:pt x="1261631" y="807468"/>
                  </a:lnTo>
                  <a:lnTo>
                    <a:pt x="1169067" y="807468"/>
                  </a:lnTo>
                  <a:lnTo>
                    <a:pt x="1169067" y="735149"/>
                  </a:lnTo>
                  <a:lnTo>
                    <a:pt x="1079388" y="735149"/>
                  </a:lnTo>
                  <a:lnTo>
                    <a:pt x="1079388" y="703328"/>
                  </a:lnTo>
                  <a:lnTo>
                    <a:pt x="998394" y="703328"/>
                  </a:lnTo>
                  <a:lnTo>
                    <a:pt x="998394" y="645473"/>
                  </a:lnTo>
                  <a:lnTo>
                    <a:pt x="934749" y="645473"/>
                  </a:lnTo>
                  <a:lnTo>
                    <a:pt x="934749" y="561583"/>
                  </a:lnTo>
                  <a:lnTo>
                    <a:pt x="882680" y="561583"/>
                  </a:lnTo>
                  <a:lnTo>
                    <a:pt x="882680" y="512405"/>
                  </a:lnTo>
                  <a:lnTo>
                    <a:pt x="813254" y="512405"/>
                  </a:lnTo>
                  <a:lnTo>
                    <a:pt x="813254" y="469013"/>
                  </a:lnTo>
                  <a:lnTo>
                    <a:pt x="738042" y="469013"/>
                  </a:lnTo>
                  <a:lnTo>
                    <a:pt x="738042" y="335946"/>
                  </a:lnTo>
                  <a:lnTo>
                    <a:pt x="688864" y="335946"/>
                  </a:lnTo>
                  <a:lnTo>
                    <a:pt x="688864" y="292554"/>
                  </a:lnTo>
                  <a:lnTo>
                    <a:pt x="628117" y="292554"/>
                  </a:lnTo>
                  <a:lnTo>
                    <a:pt x="628117" y="254948"/>
                  </a:lnTo>
                  <a:lnTo>
                    <a:pt x="489263" y="254948"/>
                  </a:lnTo>
                  <a:lnTo>
                    <a:pt x="489263" y="217343"/>
                  </a:lnTo>
                  <a:lnTo>
                    <a:pt x="422730" y="217343"/>
                  </a:lnTo>
                  <a:lnTo>
                    <a:pt x="422730" y="110310"/>
                  </a:lnTo>
                  <a:lnTo>
                    <a:pt x="263627" y="110310"/>
                  </a:lnTo>
                  <a:lnTo>
                    <a:pt x="263627" y="75596"/>
                  </a:lnTo>
                  <a:lnTo>
                    <a:pt x="110309" y="75596"/>
                  </a:lnTo>
                  <a:lnTo>
                    <a:pt x="110309" y="6170"/>
                  </a:lnTo>
                  <a:lnTo>
                    <a:pt x="6170" y="6170"/>
                  </a:lnTo>
                </a:path>
              </a:pathLst>
            </a:custGeom>
            <a:noFill/>
            <a:ln w="25400" cap="flat">
              <a:solidFill>
                <a:schemeClr val="accent2"/>
              </a:solidFill>
              <a:prstDash val="solid"/>
              <a:miter/>
            </a:ln>
          </p:spPr>
          <p:txBody>
            <a:bodyPr rtlCol="0" anchor="ctr"/>
            <a:lstStyle/>
            <a:p>
              <a:endParaRPr lang="fr-FR" dirty="0"/>
            </a:p>
          </p:txBody>
        </p:sp>
        <p:sp>
          <p:nvSpPr>
            <p:cNvPr id="334" name="Freeform: Shape 5226">
              <a:extLst>
                <a:ext uri="{FF2B5EF4-FFF2-40B4-BE49-F238E27FC236}">
                  <a16:creationId xmlns:a16="http://schemas.microsoft.com/office/drawing/2014/main" xmlns="" id="{7792A6B2-09BC-4E07-A7DF-05E926966998}"/>
                </a:ext>
              </a:extLst>
            </p:cNvPr>
            <p:cNvSpPr/>
            <p:nvPr/>
          </p:nvSpPr>
          <p:spPr>
            <a:xfrm>
              <a:off x="-132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35" name="Freeform: Shape 5227">
              <a:extLst>
                <a:ext uri="{FF2B5EF4-FFF2-40B4-BE49-F238E27FC236}">
                  <a16:creationId xmlns:a16="http://schemas.microsoft.com/office/drawing/2014/main" xmlns="" id="{EFE4CE5D-7849-4A42-8A04-076D8CE48B0A}"/>
                </a:ext>
              </a:extLst>
            </p:cNvPr>
            <p:cNvSpPr/>
            <p:nvPr/>
          </p:nvSpPr>
          <p:spPr>
            <a:xfrm>
              <a:off x="5178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36" name="Freeform: Shape 5228">
              <a:extLst>
                <a:ext uri="{FF2B5EF4-FFF2-40B4-BE49-F238E27FC236}">
                  <a16:creationId xmlns:a16="http://schemas.microsoft.com/office/drawing/2014/main" xmlns="" id="{29CF4A9F-4E89-45D9-AFBA-3A65E07E8B13}"/>
                </a:ext>
              </a:extLst>
            </p:cNvPr>
            <p:cNvSpPr/>
            <p:nvPr/>
          </p:nvSpPr>
          <p:spPr>
            <a:xfrm>
              <a:off x="140305"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37" name="Freeform: Shape 5229">
              <a:extLst>
                <a:ext uri="{FF2B5EF4-FFF2-40B4-BE49-F238E27FC236}">
                  <a16:creationId xmlns:a16="http://schemas.microsoft.com/office/drawing/2014/main" xmlns="" id="{42CA8BE3-7D14-4E51-A392-3172602F2197}"/>
                </a:ext>
              </a:extLst>
            </p:cNvPr>
            <p:cNvSpPr/>
            <p:nvPr/>
          </p:nvSpPr>
          <p:spPr>
            <a:xfrm>
              <a:off x="158009"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38" name="Freeform: Shape 5230">
              <a:extLst>
                <a:ext uri="{FF2B5EF4-FFF2-40B4-BE49-F238E27FC236}">
                  <a16:creationId xmlns:a16="http://schemas.microsoft.com/office/drawing/2014/main" xmlns="" id="{CD168600-EF6D-464E-8459-9358EBE80D06}"/>
                </a:ext>
              </a:extLst>
            </p:cNvPr>
            <p:cNvSpPr/>
            <p:nvPr/>
          </p:nvSpPr>
          <p:spPr>
            <a:xfrm>
              <a:off x="211121"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39" name="Freeform: Shape 5231">
              <a:extLst>
                <a:ext uri="{FF2B5EF4-FFF2-40B4-BE49-F238E27FC236}">
                  <a16:creationId xmlns:a16="http://schemas.microsoft.com/office/drawing/2014/main" xmlns="" id="{BD30D9C1-0227-4C73-95BB-0FF4CA246A81}"/>
                </a:ext>
              </a:extLst>
            </p:cNvPr>
            <p:cNvSpPr/>
            <p:nvPr/>
          </p:nvSpPr>
          <p:spPr>
            <a:xfrm>
              <a:off x="289168"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40" name="Freeform: Shape 5232">
              <a:extLst>
                <a:ext uri="{FF2B5EF4-FFF2-40B4-BE49-F238E27FC236}">
                  <a16:creationId xmlns:a16="http://schemas.microsoft.com/office/drawing/2014/main" xmlns="" id="{C187F288-FC4D-4558-84FC-62EE9B583368}"/>
                </a:ext>
              </a:extLst>
            </p:cNvPr>
            <p:cNvSpPr/>
            <p:nvPr/>
          </p:nvSpPr>
          <p:spPr>
            <a:xfrm>
              <a:off x="342280"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41" name="Freeform: Shape 5233">
              <a:extLst>
                <a:ext uri="{FF2B5EF4-FFF2-40B4-BE49-F238E27FC236}">
                  <a16:creationId xmlns:a16="http://schemas.microsoft.com/office/drawing/2014/main" xmlns="" id="{16BEF960-C6CC-4EE2-B168-43504E4A3F97}"/>
                </a:ext>
              </a:extLst>
            </p:cNvPr>
            <p:cNvSpPr/>
            <p:nvPr/>
          </p:nvSpPr>
          <p:spPr>
            <a:xfrm>
              <a:off x="441271"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42" name="Freeform: Shape 5234">
              <a:extLst>
                <a:ext uri="{FF2B5EF4-FFF2-40B4-BE49-F238E27FC236}">
                  <a16:creationId xmlns:a16="http://schemas.microsoft.com/office/drawing/2014/main" xmlns="" id="{B05B6B9E-0DCC-4802-B457-120CEFA9C7B2}"/>
                </a:ext>
              </a:extLst>
            </p:cNvPr>
            <p:cNvSpPr/>
            <p:nvPr/>
          </p:nvSpPr>
          <p:spPr>
            <a:xfrm>
              <a:off x="458975"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43" name="Freeform: Shape 5235">
              <a:extLst>
                <a:ext uri="{FF2B5EF4-FFF2-40B4-BE49-F238E27FC236}">
                  <a16:creationId xmlns:a16="http://schemas.microsoft.com/office/drawing/2014/main" xmlns="" id="{4CC69A1D-CC94-4424-A6B8-6E6D34F0B8B6}"/>
                </a:ext>
              </a:extLst>
            </p:cNvPr>
            <p:cNvSpPr/>
            <p:nvPr/>
          </p:nvSpPr>
          <p:spPr>
            <a:xfrm>
              <a:off x="565198"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44" name="Freeform: Shape 5236">
              <a:extLst>
                <a:ext uri="{FF2B5EF4-FFF2-40B4-BE49-F238E27FC236}">
                  <a16:creationId xmlns:a16="http://schemas.microsoft.com/office/drawing/2014/main" xmlns="" id="{997CC949-9AAF-4611-B454-FD0BAABCB81B}"/>
                </a:ext>
              </a:extLst>
            </p:cNvPr>
            <p:cNvSpPr/>
            <p:nvPr/>
          </p:nvSpPr>
          <p:spPr>
            <a:xfrm>
              <a:off x="600606"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45" name="Freeform: Shape 5237">
              <a:extLst>
                <a:ext uri="{FF2B5EF4-FFF2-40B4-BE49-F238E27FC236}">
                  <a16:creationId xmlns:a16="http://schemas.microsoft.com/office/drawing/2014/main" xmlns="" id="{7103DCDE-5ED0-4209-8397-E0E176E9B6D4}"/>
                </a:ext>
              </a:extLst>
            </p:cNvPr>
            <p:cNvSpPr/>
            <p:nvPr/>
          </p:nvSpPr>
          <p:spPr>
            <a:xfrm>
              <a:off x="374359" y="15432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46" name="Freeform: Shape 5238">
              <a:extLst>
                <a:ext uri="{FF2B5EF4-FFF2-40B4-BE49-F238E27FC236}">
                  <a16:creationId xmlns:a16="http://schemas.microsoft.com/office/drawing/2014/main" xmlns="" id="{2312DECC-DBFB-449D-8036-E731C3296609}"/>
                </a:ext>
              </a:extLst>
            </p:cNvPr>
            <p:cNvSpPr/>
            <p:nvPr/>
          </p:nvSpPr>
          <p:spPr>
            <a:xfrm>
              <a:off x="374359" y="15609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47" name="Freeform: Shape 5239">
              <a:extLst>
                <a:ext uri="{FF2B5EF4-FFF2-40B4-BE49-F238E27FC236}">
                  <a16:creationId xmlns:a16="http://schemas.microsoft.com/office/drawing/2014/main" xmlns="" id="{87166857-BA2B-4A60-92C1-1C420F9CF29A}"/>
                </a:ext>
              </a:extLst>
            </p:cNvPr>
            <p:cNvSpPr/>
            <p:nvPr/>
          </p:nvSpPr>
          <p:spPr>
            <a:xfrm>
              <a:off x="639918" y="170261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48" name="Freeform: Shape 5240">
              <a:extLst>
                <a:ext uri="{FF2B5EF4-FFF2-40B4-BE49-F238E27FC236}">
                  <a16:creationId xmlns:a16="http://schemas.microsoft.com/office/drawing/2014/main" xmlns="" id="{EDEF6F8D-9528-4A44-944F-465E8EFBE674}"/>
                </a:ext>
              </a:extLst>
            </p:cNvPr>
            <p:cNvSpPr/>
            <p:nvPr/>
          </p:nvSpPr>
          <p:spPr>
            <a:xfrm>
              <a:off x="693029" y="1738024"/>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49" name="Freeform: Shape 5241">
              <a:extLst>
                <a:ext uri="{FF2B5EF4-FFF2-40B4-BE49-F238E27FC236}">
                  <a16:creationId xmlns:a16="http://schemas.microsoft.com/office/drawing/2014/main" xmlns="" id="{9CC780FF-B38C-4DC1-B932-5A8BA3BB2612}"/>
                </a:ext>
              </a:extLst>
            </p:cNvPr>
            <p:cNvSpPr/>
            <p:nvPr/>
          </p:nvSpPr>
          <p:spPr>
            <a:xfrm>
              <a:off x="693029" y="1791135"/>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50" name="Freeform: Shape 5242">
              <a:extLst>
                <a:ext uri="{FF2B5EF4-FFF2-40B4-BE49-F238E27FC236}">
                  <a16:creationId xmlns:a16="http://schemas.microsoft.com/office/drawing/2014/main" xmlns="" id="{7821CFE8-79D5-4443-94A2-9A13697798B4}"/>
                </a:ext>
              </a:extLst>
            </p:cNvPr>
            <p:cNvSpPr/>
            <p:nvPr/>
          </p:nvSpPr>
          <p:spPr>
            <a:xfrm>
              <a:off x="763845" y="187965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51" name="Freeform: Shape 5243">
              <a:extLst>
                <a:ext uri="{FF2B5EF4-FFF2-40B4-BE49-F238E27FC236}">
                  <a16:creationId xmlns:a16="http://schemas.microsoft.com/office/drawing/2014/main" xmlns="" id="{8845DC2B-8966-4AB2-9F11-A355851419A5}"/>
                </a:ext>
              </a:extLst>
            </p:cNvPr>
            <p:cNvSpPr/>
            <p:nvPr/>
          </p:nvSpPr>
          <p:spPr>
            <a:xfrm>
              <a:off x="852364" y="1897358"/>
              <a:ext cx="70815" cy="8852"/>
            </a:xfrm>
            <a:custGeom>
              <a:avLst/>
              <a:gdLst>
                <a:gd name="connsiteX0" fmla="*/ 71605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5"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52" name="Freeform: Shape 5244">
              <a:extLst>
                <a:ext uri="{FF2B5EF4-FFF2-40B4-BE49-F238E27FC236}">
                  <a16:creationId xmlns:a16="http://schemas.microsoft.com/office/drawing/2014/main" xmlns="" id="{6BA4235C-E9EE-4933-BC9F-BA0CB88DE261}"/>
                </a:ext>
              </a:extLst>
            </p:cNvPr>
            <p:cNvSpPr/>
            <p:nvPr/>
          </p:nvSpPr>
          <p:spPr>
            <a:xfrm>
              <a:off x="887773" y="196817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53" name="Freeform: Shape 5245">
              <a:extLst>
                <a:ext uri="{FF2B5EF4-FFF2-40B4-BE49-F238E27FC236}">
                  <a16:creationId xmlns:a16="http://schemas.microsoft.com/office/drawing/2014/main" xmlns="" id="{A9EA7DDE-F67F-44CA-90D7-ED179A503271}"/>
                </a:ext>
              </a:extLst>
            </p:cNvPr>
            <p:cNvSpPr/>
            <p:nvPr/>
          </p:nvSpPr>
          <p:spPr>
            <a:xfrm>
              <a:off x="1029403" y="2092101"/>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54" name="Freeform: Shape 5246">
              <a:extLst>
                <a:ext uri="{FF2B5EF4-FFF2-40B4-BE49-F238E27FC236}">
                  <a16:creationId xmlns:a16="http://schemas.microsoft.com/office/drawing/2014/main" xmlns="" id="{C2BA2022-B11D-402B-BD68-7D7EB5A04273}"/>
                </a:ext>
              </a:extLst>
            </p:cNvPr>
            <p:cNvSpPr/>
            <p:nvPr/>
          </p:nvSpPr>
          <p:spPr>
            <a:xfrm>
              <a:off x="1135626" y="21275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55" name="Freeform: Shape 5247">
              <a:extLst>
                <a:ext uri="{FF2B5EF4-FFF2-40B4-BE49-F238E27FC236}">
                  <a16:creationId xmlns:a16="http://schemas.microsoft.com/office/drawing/2014/main" xmlns="" id="{A7C9B67B-A26E-4DD4-8E71-43410C144804}"/>
                </a:ext>
              </a:extLst>
            </p:cNvPr>
            <p:cNvSpPr/>
            <p:nvPr/>
          </p:nvSpPr>
          <p:spPr>
            <a:xfrm>
              <a:off x="1117922"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56" name="Freeform: Shape 5248">
              <a:extLst>
                <a:ext uri="{FF2B5EF4-FFF2-40B4-BE49-F238E27FC236}">
                  <a16:creationId xmlns:a16="http://schemas.microsoft.com/office/drawing/2014/main" xmlns="" id="{1830FEA2-5531-4ADE-8283-67BDAB51384B}"/>
                </a:ext>
              </a:extLst>
            </p:cNvPr>
            <p:cNvSpPr/>
            <p:nvPr/>
          </p:nvSpPr>
          <p:spPr>
            <a:xfrm>
              <a:off x="1224145"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57" name="Freeform: Shape 5249">
              <a:extLst>
                <a:ext uri="{FF2B5EF4-FFF2-40B4-BE49-F238E27FC236}">
                  <a16:creationId xmlns:a16="http://schemas.microsoft.com/office/drawing/2014/main" xmlns="" id="{6917A098-F1DD-462D-8974-1A39553D660B}"/>
                </a:ext>
              </a:extLst>
            </p:cNvPr>
            <p:cNvSpPr/>
            <p:nvPr/>
          </p:nvSpPr>
          <p:spPr>
            <a:xfrm>
              <a:off x="1348072" y="230454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58" name="Freeform: Shape 5250">
              <a:extLst>
                <a:ext uri="{FF2B5EF4-FFF2-40B4-BE49-F238E27FC236}">
                  <a16:creationId xmlns:a16="http://schemas.microsoft.com/office/drawing/2014/main" xmlns="" id="{784239C0-3205-4114-8518-BD94DA0D349C}"/>
                </a:ext>
              </a:extLst>
            </p:cNvPr>
            <p:cNvSpPr/>
            <p:nvPr/>
          </p:nvSpPr>
          <p:spPr>
            <a:xfrm>
              <a:off x="759941"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59" name="Freeform: Shape 5251">
              <a:extLst>
                <a:ext uri="{FF2B5EF4-FFF2-40B4-BE49-F238E27FC236}">
                  <a16:creationId xmlns:a16="http://schemas.microsoft.com/office/drawing/2014/main" xmlns="" id="{BAABEB64-D919-4819-A540-92E88A27AFCB}"/>
                </a:ext>
              </a:extLst>
            </p:cNvPr>
            <p:cNvSpPr/>
            <p:nvPr/>
          </p:nvSpPr>
          <p:spPr>
            <a:xfrm>
              <a:off x="795349"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60" name="Freeform: Shape 5252">
              <a:extLst>
                <a:ext uri="{FF2B5EF4-FFF2-40B4-BE49-F238E27FC236}">
                  <a16:creationId xmlns:a16="http://schemas.microsoft.com/office/drawing/2014/main" xmlns="" id="{06B6D070-771B-4605-8A7B-330F836E67AE}"/>
                </a:ext>
              </a:extLst>
            </p:cNvPr>
            <p:cNvSpPr/>
            <p:nvPr/>
          </p:nvSpPr>
          <p:spPr>
            <a:xfrm>
              <a:off x="848460" y="187965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61" name="Freeform: Shape 5253">
              <a:extLst>
                <a:ext uri="{FF2B5EF4-FFF2-40B4-BE49-F238E27FC236}">
                  <a16:creationId xmlns:a16="http://schemas.microsoft.com/office/drawing/2014/main" xmlns="" id="{297B3E78-43B1-4F74-9EBD-CFF2C671491F}"/>
                </a:ext>
              </a:extLst>
            </p:cNvPr>
            <p:cNvSpPr/>
            <p:nvPr/>
          </p:nvSpPr>
          <p:spPr>
            <a:xfrm>
              <a:off x="1007796"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62" name="Freeform: Shape 5254">
              <a:extLst>
                <a:ext uri="{FF2B5EF4-FFF2-40B4-BE49-F238E27FC236}">
                  <a16:creationId xmlns:a16="http://schemas.microsoft.com/office/drawing/2014/main" xmlns="" id="{890CEFFA-01CF-4054-BE5E-6A89668230A0}"/>
                </a:ext>
              </a:extLst>
            </p:cNvPr>
            <p:cNvSpPr/>
            <p:nvPr/>
          </p:nvSpPr>
          <p:spPr>
            <a:xfrm>
              <a:off x="1025500"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63" name="Freeform: Shape 5255">
              <a:extLst>
                <a:ext uri="{FF2B5EF4-FFF2-40B4-BE49-F238E27FC236}">
                  <a16:creationId xmlns:a16="http://schemas.microsoft.com/office/drawing/2014/main" xmlns="" id="{11BC80B0-7635-475B-9875-8994F3BD8CF5}"/>
                </a:ext>
              </a:extLst>
            </p:cNvPr>
            <p:cNvSpPr/>
            <p:nvPr/>
          </p:nvSpPr>
          <p:spPr>
            <a:xfrm>
              <a:off x="1060907"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64" name="Freeform: Shape 5256">
              <a:extLst>
                <a:ext uri="{FF2B5EF4-FFF2-40B4-BE49-F238E27FC236}">
                  <a16:creationId xmlns:a16="http://schemas.microsoft.com/office/drawing/2014/main" xmlns="" id="{BE14B770-089D-4BAE-95C1-8A6602929B58}"/>
                </a:ext>
              </a:extLst>
            </p:cNvPr>
            <p:cNvSpPr/>
            <p:nvPr/>
          </p:nvSpPr>
          <p:spPr>
            <a:xfrm>
              <a:off x="1114019" y="209210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fr-FR" dirty="0"/>
            </a:p>
          </p:txBody>
        </p:sp>
        <p:sp>
          <p:nvSpPr>
            <p:cNvPr id="365" name="Freeform: Shape 5257">
              <a:extLst>
                <a:ext uri="{FF2B5EF4-FFF2-40B4-BE49-F238E27FC236}">
                  <a16:creationId xmlns:a16="http://schemas.microsoft.com/office/drawing/2014/main" xmlns="" id="{58EA8B81-9271-4F9D-AD94-B7928A8F55CD}"/>
                </a:ext>
              </a:extLst>
            </p:cNvPr>
            <p:cNvSpPr/>
            <p:nvPr/>
          </p:nvSpPr>
          <p:spPr>
            <a:xfrm>
              <a:off x="1184834"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66" name="Freeform: Shape 5258">
              <a:extLst>
                <a:ext uri="{FF2B5EF4-FFF2-40B4-BE49-F238E27FC236}">
                  <a16:creationId xmlns:a16="http://schemas.microsoft.com/office/drawing/2014/main" xmlns="" id="{E43BC79B-8369-4D6E-9E21-9D2B09CB1DB3}"/>
                </a:ext>
              </a:extLst>
            </p:cNvPr>
            <p:cNvSpPr/>
            <p:nvPr/>
          </p:nvSpPr>
          <p:spPr>
            <a:xfrm>
              <a:off x="1220241"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67" name="Freeform: Shape 5259">
              <a:extLst>
                <a:ext uri="{FF2B5EF4-FFF2-40B4-BE49-F238E27FC236}">
                  <a16:creationId xmlns:a16="http://schemas.microsoft.com/office/drawing/2014/main" xmlns="" id="{1E002EE7-0413-4EC5-B5E5-243CA7B194B2}"/>
                </a:ext>
              </a:extLst>
            </p:cNvPr>
            <p:cNvSpPr/>
            <p:nvPr/>
          </p:nvSpPr>
          <p:spPr>
            <a:xfrm>
              <a:off x="1273353" y="2216028"/>
              <a:ext cx="8852" cy="70815"/>
            </a:xfrm>
            <a:custGeom>
              <a:avLst/>
              <a:gdLst>
                <a:gd name="connsiteX0" fmla="*/ 4692 w 8851"/>
                <a:gd name="connsiteY0" fmla="*/ 4692 h 70815"/>
                <a:gd name="connsiteX1" fmla="*/ 4692 w 8851"/>
                <a:gd name="connsiteY1" fmla="*/ 71601 h 70815"/>
              </a:gdLst>
              <a:ahLst/>
              <a:cxnLst>
                <a:cxn ang="0">
                  <a:pos x="connsiteX0" y="connsiteY0"/>
                </a:cxn>
                <a:cxn ang="0">
                  <a:pos x="connsiteX1" y="connsiteY1"/>
                </a:cxn>
              </a:cxnLst>
              <a:rect l="l" t="t" r="r" b="b"/>
              <a:pathLst>
                <a:path w="8851" h="70815">
                  <a:moveTo>
                    <a:pt x="4692" y="4692"/>
                  </a:moveTo>
                  <a:lnTo>
                    <a:pt x="4692" y="71601"/>
                  </a:lnTo>
                </a:path>
              </a:pathLst>
            </a:custGeom>
            <a:noFill/>
            <a:ln w="25400" cap="flat">
              <a:solidFill>
                <a:schemeClr val="accent2"/>
              </a:solidFill>
              <a:prstDash val="solid"/>
              <a:miter/>
            </a:ln>
          </p:spPr>
          <p:txBody>
            <a:bodyPr rtlCol="0" anchor="ctr"/>
            <a:lstStyle/>
            <a:p>
              <a:endParaRPr lang="fr-FR" dirty="0"/>
            </a:p>
          </p:txBody>
        </p:sp>
        <p:sp>
          <p:nvSpPr>
            <p:cNvPr id="368" name="Freeform: Shape 5260">
              <a:extLst>
                <a:ext uri="{FF2B5EF4-FFF2-40B4-BE49-F238E27FC236}">
                  <a16:creationId xmlns:a16="http://schemas.microsoft.com/office/drawing/2014/main" xmlns="" id="{C250390A-1576-4C29-AE4A-22930CF43905}"/>
                </a:ext>
              </a:extLst>
            </p:cNvPr>
            <p:cNvSpPr/>
            <p:nvPr/>
          </p:nvSpPr>
          <p:spPr>
            <a:xfrm>
              <a:off x="1361872" y="226913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69" name="Freeform: Shape 5261">
              <a:extLst>
                <a:ext uri="{FF2B5EF4-FFF2-40B4-BE49-F238E27FC236}">
                  <a16:creationId xmlns:a16="http://schemas.microsoft.com/office/drawing/2014/main" xmlns="" id="{B0F0B483-A544-4C58-9C38-C5D85CCEAD7C}"/>
                </a:ext>
              </a:extLst>
            </p:cNvPr>
            <p:cNvSpPr/>
            <p:nvPr/>
          </p:nvSpPr>
          <p:spPr>
            <a:xfrm>
              <a:off x="1556613" y="24815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dirty="0"/>
            </a:p>
          </p:txBody>
        </p:sp>
        <p:sp>
          <p:nvSpPr>
            <p:cNvPr id="370" name="Freeform: Shape 5262">
              <a:extLst>
                <a:ext uri="{FF2B5EF4-FFF2-40B4-BE49-F238E27FC236}">
                  <a16:creationId xmlns:a16="http://schemas.microsoft.com/office/drawing/2014/main" xmlns="" id="{08AF558F-8D1D-40EA-8B03-02AAC85D895E}"/>
                </a:ext>
              </a:extLst>
            </p:cNvPr>
            <p:cNvSpPr/>
            <p:nvPr/>
          </p:nvSpPr>
          <p:spPr>
            <a:xfrm>
              <a:off x="1627428" y="251699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71" name="Freeform: Shape 5263">
              <a:extLst>
                <a:ext uri="{FF2B5EF4-FFF2-40B4-BE49-F238E27FC236}">
                  <a16:creationId xmlns:a16="http://schemas.microsoft.com/office/drawing/2014/main" xmlns="" id="{B27A3830-5BC6-437A-84F8-D54EDE965F04}"/>
                </a:ext>
              </a:extLst>
            </p:cNvPr>
            <p:cNvSpPr/>
            <p:nvPr/>
          </p:nvSpPr>
          <p:spPr>
            <a:xfrm>
              <a:off x="1857586" y="280025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72" name="Freeform: Shape 5264">
              <a:extLst>
                <a:ext uri="{FF2B5EF4-FFF2-40B4-BE49-F238E27FC236}">
                  <a16:creationId xmlns:a16="http://schemas.microsoft.com/office/drawing/2014/main" xmlns="" id="{5F3C3DE9-9649-4471-9D16-BD45BB7C8E5E}"/>
                </a:ext>
              </a:extLst>
            </p:cNvPr>
            <p:cNvSpPr/>
            <p:nvPr/>
          </p:nvSpPr>
          <p:spPr>
            <a:xfrm>
              <a:off x="1928401" y="28533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73" name="Freeform: Shape 5265">
              <a:extLst>
                <a:ext uri="{FF2B5EF4-FFF2-40B4-BE49-F238E27FC236}">
                  <a16:creationId xmlns:a16="http://schemas.microsoft.com/office/drawing/2014/main" xmlns="" id="{B6A6169E-75DA-47AB-AAFC-BB9C1554AAAC}"/>
                </a:ext>
              </a:extLst>
            </p:cNvPr>
            <p:cNvSpPr/>
            <p:nvPr/>
          </p:nvSpPr>
          <p:spPr>
            <a:xfrm>
              <a:off x="1999216"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74" name="Freeform: Shape 5266">
              <a:extLst>
                <a:ext uri="{FF2B5EF4-FFF2-40B4-BE49-F238E27FC236}">
                  <a16:creationId xmlns:a16="http://schemas.microsoft.com/office/drawing/2014/main" xmlns="" id="{DDEA229F-BCF9-4401-AAC7-570296CD40E4}"/>
                </a:ext>
              </a:extLst>
            </p:cNvPr>
            <p:cNvSpPr/>
            <p:nvPr/>
          </p:nvSpPr>
          <p:spPr>
            <a:xfrm>
              <a:off x="2034624"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75" name="Freeform: Shape 5267">
              <a:extLst>
                <a:ext uri="{FF2B5EF4-FFF2-40B4-BE49-F238E27FC236}">
                  <a16:creationId xmlns:a16="http://schemas.microsoft.com/office/drawing/2014/main" xmlns="" id="{74B8F81D-17EC-4262-A166-534D05D9A1D5}"/>
                </a:ext>
              </a:extLst>
            </p:cNvPr>
            <p:cNvSpPr/>
            <p:nvPr/>
          </p:nvSpPr>
          <p:spPr>
            <a:xfrm>
              <a:off x="2140847" y="304811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76" name="Freeform: Shape 5268">
              <a:extLst>
                <a:ext uri="{FF2B5EF4-FFF2-40B4-BE49-F238E27FC236}">
                  <a16:creationId xmlns:a16="http://schemas.microsoft.com/office/drawing/2014/main" xmlns="" id="{3DEBC4AD-EDF9-4ACF-9177-39A87C04DFA3}"/>
                </a:ext>
              </a:extLst>
            </p:cNvPr>
            <p:cNvSpPr/>
            <p:nvPr/>
          </p:nvSpPr>
          <p:spPr>
            <a:xfrm>
              <a:off x="2193958"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77" name="Freeform: Shape 5269">
              <a:extLst>
                <a:ext uri="{FF2B5EF4-FFF2-40B4-BE49-F238E27FC236}">
                  <a16:creationId xmlns:a16="http://schemas.microsoft.com/office/drawing/2014/main" xmlns="" id="{DBC9AC18-50A1-4634-88D0-F898E972791F}"/>
                </a:ext>
              </a:extLst>
            </p:cNvPr>
            <p:cNvSpPr/>
            <p:nvPr/>
          </p:nvSpPr>
          <p:spPr>
            <a:xfrm>
              <a:off x="2229365"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78" name="Freeform: Shape 5270">
              <a:extLst>
                <a:ext uri="{FF2B5EF4-FFF2-40B4-BE49-F238E27FC236}">
                  <a16:creationId xmlns:a16="http://schemas.microsoft.com/office/drawing/2014/main" xmlns="" id="{5958E043-37D4-4D83-9B32-5B7DC69B93F1}"/>
                </a:ext>
              </a:extLst>
            </p:cNvPr>
            <p:cNvSpPr/>
            <p:nvPr/>
          </p:nvSpPr>
          <p:spPr>
            <a:xfrm>
              <a:off x="2247069"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79" name="Freeform: Shape 5271">
              <a:extLst>
                <a:ext uri="{FF2B5EF4-FFF2-40B4-BE49-F238E27FC236}">
                  <a16:creationId xmlns:a16="http://schemas.microsoft.com/office/drawing/2014/main" xmlns="" id="{971C6EF7-485A-4814-8052-6BC243688DD7}"/>
                </a:ext>
              </a:extLst>
            </p:cNvPr>
            <p:cNvSpPr/>
            <p:nvPr/>
          </p:nvSpPr>
          <p:spPr>
            <a:xfrm>
              <a:off x="2317884" y="326055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80" name="Freeform: Shape 5272">
              <a:extLst>
                <a:ext uri="{FF2B5EF4-FFF2-40B4-BE49-F238E27FC236}">
                  <a16:creationId xmlns:a16="http://schemas.microsoft.com/office/drawing/2014/main" xmlns="" id="{78731E94-631C-4204-9F8A-CB3BC546B5C3}"/>
                </a:ext>
              </a:extLst>
            </p:cNvPr>
            <p:cNvSpPr/>
            <p:nvPr/>
          </p:nvSpPr>
          <p:spPr>
            <a:xfrm>
              <a:off x="1348072" y="239306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81" name="Freeform: Shape 5273">
              <a:extLst>
                <a:ext uri="{FF2B5EF4-FFF2-40B4-BE49-F238E27FC236}">
                  <a16:creationId xmlns:a16="http://schemas.microsoft.com/office/drawing/2014/main" xmlns="" id="{352343CA-E496-4597-AE68-E012C70CA690}"/>
                </a:ext>
              </a:extLst>
            </p:cNvPr>
            <p:cNvSpPr/>
            <p:nvPr/>
          </p:nvSpPr>
          <p:spPr>
            <a:xfrm>
              <a:off x="1507405" y="24992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82" name="Freeform: Shape 5274">
              <a:extLst>
                <a:ext uri="{FF2B5EF4-FFF2-40B4-BE49-F238E27FC236}">
                  <a16:creationId xmlns:a16="http://schemas.microsoft.com/office/drawing/2014/main" xmlns="" id="{D718A2EC-0DC1-4EDF-B05B-982642CD360F}"/>
                </a:ext>
              </a:extLst>
            </p:cNvPr>
            <p:cNvSpPr/>
            <p:nvPr/>
          </p:nvSpPr>
          <p:spPr>
            <a:xfrm>
              <a:off x="1684443" y="2658629"/>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83" name="Freeform: Shape 5275">
              <a:extLst>
                <a:ext uri="{FF2B5EF4-FFF2-40B4-BE49-F238E27FC236}">
                  <a16:creationId xmlns:a16="http://schemas.microsoft.com/office/drawing/2014/main" xmlns="" id="{0D8C9BC1-EAAF-47F8-B977-4B03C72978D4}"/>
                </a:ext>
              </a:extLst>
            </p:cNvPr>
            <p:cNvSpPr/>
            <p:nvPr/>
          </p:nvSpPr>
          <p:spPr>
            <a:xfrm>
              <a:off x="1755258" y="2747148"/>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84" name="Freeform: Shape 5276">
              <a:extLst>
                <a:ext uri="{FF2B5EF4-FFF2-40B4-BE49-F238E27FC236}">
                  <a16:creationId xmlns:a16="http://schemas.microsoft.com/office/drawing/2014/main" xmlns="" id="{3B74D826-615F-4287-B6A2-87B7D642D10A}"/>
                </a:ext>
              </a:extLst>
            </p:cNvPr>
            <p:cNvSpPr/>
            <p:nvPr/>
          </p:nvSpPr>
          <p:spPr>
            <a:xfrm>
              <a:off x="1808370" y="2800259"/>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85" name="Freeform: Shape 5277">
              <a:extLst>
                <a:ext uri="{FF2B5EF4-FFF2-40B4-BE49-F238E27FC236}">
                  <a16:creationId xmlns:a16="http://schemas.microsoft.com/office/drawing/2014/main" xmlns="" id="{72550674-D462-4C48-BC7B-AA11D038A9E2}"/>
                </a:ext>
              </a:extLst>
            </p:cNvPr>
            <p:cNvSpPr/>
            <p:nvPr/>
          </p:nvSpPr>
          <p:spPr>
            <a:xfrm>
              <a:off x="1932305" y="29064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86" name="Freeform: Shape 5278">
              <a:extLst>
                <a:ext uri="{FF2B5EF4-FFF2-40B4-BE49-F238E27FC236}">
                  <a16:creationId xmlns:a16="http://schemas.microsoft.com/office/drawing/2014/main" xmlns="" id="{92A9573A-17ED-4DE7-833C-315D6DB5D66C}"/>
                </a:ext>
              </a:extLst>
            </p:cNvPr>
            <p:cNvSpPr/>
            <p:nvPr/>
          </p:nvSpPr>
          <p:spPr>
            <a:xfrm>
              <a:off x="2073935" y="30304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87" name="Freeform: Shape 5279">
              <a:extLst>
                <a:ext uri="{FF2B5EF4-FFF2-40B4-BE49-F238E27FC236}">
                  <a16:creationId xmlns:a16="http://schemas.microsoft.com/office/drawing/2014/main" xmlns="" id="{3487C2DE-88FF-438F-A455-E32DAA1D0093}"/>
                </a:ext>
              </a:extLst>
            </p:cNvPr>
            <p:cNvSpPr/>
            <p:nvPr/>
          </p:nvSpPr>
          <p:spPr>
            <a:xfrm>
              <a:off x="2073935" y="304811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88" name="Freeform: Shape 5280">
              <a:extLst>
                <a:ext uri="{FF2B5EF4-FFF2-40B4-BE49-F238E27FC236}">
                  <a16:creationId xmlns:a16="http://schemas.microsoft.com/office/drawing/2014/main" xmlns="" id="{D12A0BBA-56AB-4E4B-A879-E558EF0D4098}"/>
                </a:ext>
              </a:extLst>
            </p:cNvPr>
            <p:cNvSpPr/>
            <p:nvPr/>
          </p:nvSpPr>
          <p:spPr>
            <a:xfrm>
              <a:off x="2127046" y="310122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89" name="Freeform: Shape 5281">
              <a:extLst>
                <a:ext uri="{FF2B5EF4-FFF2-40B4-BE49-F238E27FC236}">
                  <a16:creationId xmlns:a16="http://schemas.microsoft.com/office/drawing/2014/main" xmlns="" id="{37B8C1AD-E20C-4919-8D55-727412CF0AD7}"/>
                </a:ext>
              </a:extLst>
            </p:cNvPr>
            <p:cNvSpPr/>
            <p:nvPr/>
          </p:nvSpPr>
          <p:spPr>
            <a:xfrm>
              <a:off x="2250973" y="326055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90" name="Freeform: Shape 5282">
              <a:extLst>
                <a:ext uri="{FF2B5EF4-FFF2-40B4-BE49-F238E27FC236}">
                  <a16:creationId xmlns:a16="http://schemas.microsoft.com/office/drawing/2014/main" xmlns="" id="{0F4FD925-B982-447B-8868-29FC2FB8749C}"/>
                </a:ext>
              </a:extLst>
            </p:cNvPr>
            <p:cNvSpPr/>
            <p:nvPr/>
          </p:nvSpPr>
          <p:spPr>
            <a:xfrm>
              <a:off x="2321788" y="334907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91" name="Freeform: Shape 5283">
              <a:extLst>
                <a:ext uri="{FF2B5EF4-FFF2-40B4-BE49-F238E27FC236}">
                  <a16:creationId xmlns:a16="http://schemas.microsoft.com/office/drawing/2014/main" xmlns="" id="{D4BC630E-F586-4918-8FFC-7997FA28F3B9}"/>
                </a:ext>
              </a:extLst>
            </p:cNvPr>
            <p:cNvSpPr/>
            <p:nvPr/>
          </p:nvSpPr>
          <p:spPr>
            <a:xfrm>
              <a:off x="2888309" y="365004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92" name="Freeform: Shape 5284">
              <a:extLst>
                <a:ext uri="{FF2B5EF4-FFF2-40B4-BE49-F238E27FC236}">
                  <a16:creationId xmlns:a16="http://schemas.microsoft.com/office/drawing/2014/main" xmlns="" id="{C1B8E4AC-DF03-427D-98F2-448CF7646784}"/>
                </a:ext>
              </a:extLst>
            </p:cNvPr>
            <p:cNvSpPr/>
            <p:nvPr/>
          </p:nvSpPr>
          <p:spPr>
            <a:xfrm>
              <a:off x="3313208" y="391559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93" name="Freeform: Shape 5285">
              <a:extLst>
                <a:ext uri="{FF2B5EF4-FFF2-40B4-BE49-F238E27FC236}">
                  <a16:creationId xmlns:a16="http://schemas.microsoft.com/office/drawing/2014/main" xmlns="" id="{E4D1CA8C-9351-46AD-97F1-6FD3AD6C3475}"/>
                </a:ext>
              </a:extLst>
            </p:cNvPr>
            <p:cNvSpPr/>
            <p:nvPr/>
          </p:nvSpPr>
          <p:spPr>
            <a:xfrm>
              <a:off x="4180693" y="421657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394" name="Freeform: Shape 5286">
              <a:extLst>
                <a:ext uri="{FF2B5EF4-FFF2-40B4-BE49-F238E27FC236}">
                  <a16:creationId xmlns:a16="http://schemas.microsoft.com/office/drawing/2014/main" xmlns="" id="{BB179663-81B2-4EF0-9E04-9229E5635E13}"/>
                </a:ext>
              </a:extLst>
            </p:cNvPr>
            <p:cNvSpPr/>
            <p:nvPr/>
          </p:nvSpPr>
          <p:spPr>
            <a:xfrm>
              <a:off x="2831294"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95" name="Freeform: Shape 5287">
              <a:extLst>
                <a:ext uri="{FF2B5EF4-FFF2-40B4-BE49-F238E27FC236}">
                  <a16:creationId xmlns:a16="http://schemas.microsoft.com/office/drawing/2014/main" xmlns="" id="{2BDEFC59-C774-4634-AC83-7837EB9A13B1}"/>
                </a:ext>
              </a:extLst>
            </p:cNvPr>
            <p:cNvSpPr/>
            <p:nvPr/>
          </p:nvSpPr>
          <p:spPr>
            <a:xfrm>
              <a:off x="2848997"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96" name="Freeform: Shape 5288">
              <a:extLst>
                <a:ext uri="{FF2B5EF4-FFF2-40B4-BE49-F238E27FC236}">
                  <a16:creationId xmlns:a16="http://schemas.microsoft.com/office/drawing/2014/main" xmlns="" id="{71DFF529-027F-4B5F-8EE0-64FBDA84C850}"/>
                </a:ext>
              </a:extLst>
            </p:cNvPr>
            <p:cNvSpPr/>
            <p:nvPr/>
          </p:nvSpPr>
          <p:spPr>
            <a:xfrm>
              <a:off x="3008331"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97" name="Freeform: Shape 5289">
              <a:extLst>
                <a:ext uri="{FF2B5EF4-FFF2-40B4-BE49-F238E27FC236}">
                  <a16:creationId xmlns:a16="http://schemas.microsoft.com/office/drawing/2014/main" xmlns="" id="{49762464-44FF-41C5-B32D-EF83E7811393}"/>
                </a:ext>
              </a:extLst>
            </p:cNvPr>
            <p:cNvSpPr/>
            <p:nvPr/>
          </p:nvSpPr>
          <p:spPr>
            <a:xfrm>
              <a:off x="3061443"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398" name="Freeform: Shape 5290">
              <a:extLst>
                <a:ext uri="{FF2B5EF4-FFF2-40B4-BE49-F238E27FC236}">
                  <a16:creationId xmlns:a16="http://schemas.microsoft.com/office/drawing/2014/main" xmlns="" id="{D5E1B847-1432-4116-BB50-4F516D2D19AA}"/>
                </a:ext>
              </a:extLst>
            </p:cNvPr>
            <p:cNvSpPr/>
            <p:nvPr/>
          </p:nvSpPr>
          <p:spPr>
            <a:xfrm>
              <a:off x="3256193" y="38447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dirty="0"/>
            </a:p>
          </p:txBody>
        </p:sp>
        <p:sp>
          <p:nvSpPr>
            <p:cNvPr id="399" name="Freeform: Shape 5291">
              <a:extLst>
                <a:ext uri="{FF2B5EF4-FFF2-40B4-BE49-F238E27FC236}">
                  <a16:creationId xmlns:a16="http://schemas.microsoft.com/office/drawing/2014/main" xmlns="" id="{BD7E9F02-9EE8-43E2-A2F2-5BA30BA320C0}"/>
                </a:ext>
              </a:extLst>
            </p:cNvPr>
            <p:cNvSpPr/>
            <p:nvPr/>
          </p:nvSpPr>
          <p:spPr>
            <a:xfrm>
              <a:off x="341552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dirty="0"/>
            </a:p>
          </p:txBody>
        </p:sp>
        <p:sp>
          <p:nvSpPr>
            <p:cNvPr id="400" name="Freeform: Shape 5292">
              <a:extLst>
                <a:ext uri="{FF2B5EF4-FFF2-40B4-BE49-F238E27FC236}">
                  <a16:creationId xmlns:a16="http://schemas.microsoft.com/office/drawing/2014/main" xmlns="" id="{743AC4D0-4643-4ABB-AA3B-9C9670D2EF45}"/>
                </a:ext>
              </a:extLst>
            </p:cNvPr>
            <p:cNvSpPr/>
            <p:nvPr/>
          </p:nvSpPr>
          <p:spPr>
            <a:xfrm>
              <a:off x="3433231"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dirty="0"/>
            </a:p>
          </p:txBody>
        </p:sp>
        <p:sp>
          <p:nvSpPr>
            <p:cNvPr id="401" name="Freeform: Shape 5293">
              <a:extLst>
                <a:ext uri="{FF2B5EF4-FFF2-40B4-BE49-F238E27FC236}">
                  <a16:creationId xmlns:a16="http://schemas.microsoft.com/office/drawing/2014/main" xmlns="" id="{951931DE-A0E1-4439-B558-DD446500CBF4}"/>
                </a:ext>
              </a:extLst>
            </p:cNvPr>
            <p:cNvSpPr/>
            <p:nvPr/>
          </p:nvSpPr>
          <p:spPr>
            <a:xfrm>
              <a:off x="3504046"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dirty="0"/>
            </a:p>
          </p:txBody>
        </p:sp>
        <p:sp>
          <p:nvSpPr>
            <p:cNvPr id="402" name="Freeform: Shape 5294">
              <a:extLst>
                <a:ext uri="{FF2B5EF4-FFF2-40B4-BE49-F238E27FC236}">
                  <a16:creationId xmlns:a16="http://schemas.microsoft.com/office/drawing/2014/main" xmlns="" id="{B5BD1D91-B7A4-4052-9929-973419FB6380}"/>
                </a:ext>
              </a:extLst>
            </p:cNvPr>
            <p:cNvSpPr/>
            <p:nvPr/>
          </p:nvSpPr>
          <p:spPr>
            <a:xfrm>
              <a:off x="3539454"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dirty="0"/>
            </a:p>
          </p:txBody>
        </p:sp>
        <p:sp>
          <p:nvSpPr>
            <p:cNvPr id="403" name="Freeform: Shape 5295">
              <a:extLst>
                <a:ext uri="{FF2B5EF4-FFF2-40B4-BE49-F238E27FC236}">
                  <a16:creationId xmlns:a16="http://schemas.microsoft.com/office/drawing/2014/main" xmlns="" id="{129E4DBD-7801-4161-A85D-9F247012BB5B}"/>
                </a:ext>
              </a:extLst>
            </p:cNvPr>
            <p:cNvSpPr/>
            <p:nvPr/>
          </p:nvSpPr>
          <p:spPr>
            <a:xfrm>
              <a:off x="355715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dirty="0"/>
            </a:p>
          </p:txBody>
        </p:sp>
        <p:sp>
          <p:nvSpPr>
            <p:cNvPr id="404" name="Freeform: Shape 5296">
              <a:extLst>
                <a:ext uri="{FF2B5EF4-FFF2-40B4-BE49-F238E27FC236}">
                  <a16:creationId xmlns:a16="http://schemas.microsoft.com/office/drawing/2014/main" xmlns="" id="{A3C06D46-DCC7-4F02-93ED-1E24E577CD14}"/>
                </a:ext>
              </a:extLst>
            </p:cNvPr>
            <p:cNvSpPr/>
            <p:nvPr/>
          </p:nvSpPr>
          <p:spPr>
            <a:xfrm>
              <a:off x="3627972"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dirty="0"/>
            </a:p>
          </p:txBody>
        </p:sp>
        <p:sp>
          <p:nvSpPr>
            <p:cNvPr id="405" name="Freeform: Shape 5297">
              <a:extLst>
                <a:ext uri="{FF2B5EF4-FFF2-40B4-BE49-F238E27FC236}">
                  <a16:creationId xmlns:a16="http://schemas.microsoft.com/office/drawing/2014/main" xmlns="" id="{7A0EAD0D-482A-48BC-8234-540A5407A9D2}"/>
                </a:ext>
              </a:extLst>
            </p:cNvPr>
            <p:cNvSpPr/>
            <p:nvPr/>
          </p:nvSpPr>
          <p:spPr>
            <a:xfrm>
              <a:off x="3663380"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fr-FR" dirty="0"/>
            </a:p>
          </p:txBody>
        </p:sp>
        <p:sp>
          <p:nvSpPr>
            <p:cNvPr id="406" name="Freeform: Shape 5298">
              <a:extLst>
                <a:ext uri="{FF2B5EF4-FFF2-40B4-BE49-F238E27FC236}">
                  <a16:creationId xmlns:a16="http://schemas.microsoft.com/office/drawing/2014/main" xmlns="" id="{E2789194-3B47-4C6E-A7F5-CE55F6911A65}"/>
                </a:ext>
              </a:extLst>
            </p:cNvPr>
            <p:cNvSpPr/>
            <p:nvPr/>
          </p:nvSpPr>
          <p:spPr>
            <a:xfrm>
              <a:off x="3787306"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07" name="Freeform: Shape 5299">
              <a:extLst>
                <a:ext uri="{FF2B5EF4-FFF2-40B4-BE49-F238E27FC236}">
                  <a16:creationId xmlns:a16="http://schemas.microsoft.com/office/drawing/2014/main" xmlns="" id="{35A20020-1200-454C-85F5-0B81E4E0FC59}"/>
                </a:ext>
              </a:extLst>
            </p:cNvPr>
            <p:cNvSpPr/>
            <p:nvPr/>
          </p:nvSpPr>
          <p:spPr>
            <a:xfrm>
              <a:off x="3875825"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08" name="Freeform: Shape 5300">
              <a:extLst>
                <a:ext uri="{FF2B5EF4-FFF2-40B4-BE49-F238E27FC236}">
                  <a16:creationId xmlns:a16="http://schemas.microsoft.com/office/drawing/2014/main" xmlns="" id="{93E175E1-C501-4AE3-B549-2E5E9438AC55}"/>
                </a:ext>
              </a:extLst>
            </p:cNvPr>
            <p:cNvSpPr/>
            <p:nvPr/>
          </p:nvSpPr>
          <p:spPr>
            <a:xfrm>
              <a:off x="3982048" y="402182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09" name="Freeform: Shape 5301">
              <a:extLst>
                <a:ext uri="{FF2B5EF4-FFF2-40B4-BE49-F238E27FC236}">
                  <a16:creationId xmlns:a16="http://schemas.microsoft.com/office/drawing/2014/main" xmlns="" id="{D88FF74E-34E1-4941-94C2-209B779A7E3E}"/>
                </a:ext>
              </a:extLst>
            </p:cNvPr>
            <p:cNvSpPr/>
            <p:nvPr/>
          </p:nvSpPr>
          <p:spPr>
            <a:xfrm>
              <a:off x="4123678" y="407494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10" name="Freeform: Shape 5302">
              <a:extLst>
                <a:ext uri="{FF2B5EF4-FFF2-40B4-BE49-F238E27FC236}">
                  <a16:creationId xmlns:a16="http://schemas.microsoft.com/office/drawing/2014/main" xmlns="" id="{A9A17E4C-94FA-4066-A14D-F32D9979FC4F}"/>
                </a:ext>
              </a:extLst>
            </p:cNvPr>
            <p:cNvSpPr/>
            <p:nvPr/>
          </p:nvSpPr>
          <p:spPr>
            <a:xfrm>
              <a:off x="4247605"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11" name="Freeform: Shape 5303">
              <a:extLst>
                <a:ext uri="{FF2B5EF4-FFF2-40B4-BE49-F238E27FC236}">
                  <a16:creationId xmlns:a16="http://schemas.microsoft.com/office/drawing/2014/main" xmlns="" id="{60A5B879-9DD4-414C-B72A-7ED61F0B54FE}"/>
                </a:ext>
              </a:extLst>
            </p:cNvPr>
            <p:cNvSpPr/>
            <p:nvPr/>
          </p:nvSpPr>
          <p:spPr>
            <a:xfrm>
              <a:off x="4371531"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12" name="Freeform: Shape 5304">
              <a:extLst>
                <a:ext uri="{FF2B5EF4-FFF2-40B4-BE49-F238E27FC236}">
                  <a16:creationId xmlns:a16="http://schemas.microsoft.com/office/drawing/2014/main" xmlns="" id="{8E18AD71-8014-49C5-B93D-D574B97ECD41}"/>
                </a:ext>
              </a:extLst>
            </p:cNvPr>
            <p:cNvSpPr/>
            <p:nvPr/>
          </p:nvSpPr>
          <p:spPr>
            <a:xfrm>
              <a:off x="4460050"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13" name="Freeform: Shape 5305">
              <a:extLst>
                <a:ext uri="{FF2B5EF4-FFF2-40B4-BE49-F238E27FC236}">
                  <a16:creationId xmlns:a16="http://schemas.microsoft.com/office/drawing/2014/main" xmlns="" id="{A4D0898A-62E4-4B1E-A3FD-3B010EC25607}"/>
                </a:ext>
              </a:extLst>
            </p:cNvPr>
            <p:cNvSpPr/>
            <p:nvPr/>
          </p:nvSpPr>
          <p:spPr>
            <a:xfrm>
              <a:off x="5410158" y="4316375"/>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414" name="Freeform: Shape 5306">
              <a:extLst>
                <a:ext uri="{FF2B5EF4-FFF2-40B4-BE49-F238E27FC236}">
                  <a16:creationId xmlns:a16="http://schemas.microsoft.com/office/drawing/2014/main" xmlns="" id="{90D95C92-CAC1-4A13-A591-7857DF64AF76}"/>
                </a:ext>
              </a:extLst>
            </p:cNvPr>
            <p:cNvSpPr/>
            <p:nvPr/>
          </p:nvSpPr>
          <p:spPr>
            <a:xfrm>
              <a:off x="6048034" y="457672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fr-FR" dirty="0"/>
            </a:p>
          </p:txBody>
        </p:sp>
        <p:sp>
          <p:nvSpPr>
            <p:cNvPr id="415" name="Freeform: Shape 5307">
              <a:extLst>
                <a:ext uri="{FF2B5EF4-FFF2-40B4-BE49-F238E27FC236}">
                  <a16:creationId xmlns:a16="http://schemas.microsoft.com/office/drawing/2014/main" xmlns="" id="{8E9BEACF-F8AD-4757-BB06-BF567DC8C1A0}"/>
                </a:ext>
              </a:extLst>
            </p:cNvPr>
            <p:cNvSpPr/>
            <p:nvPr/>
          </p:nvSpPr>
          <p:spPr>
            <a:xfrm>
              <a:off x="4619384"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16" name="Freeform: Shape 5308">
              <a:extLst>
                <a:ext uri="{FF2B5EF4-FFF2-40B4-BE49-F238E27FC236}">
                  <a16:creationId xmlns:a16="http://schemas.microsoft.com/office/drawing/2014/main" xmlns="" id="{E085AE10-E49E-4A4F-A22A-F149FC358786}"/>
                </a:ext>
              </a:extLst>
            </p:cNvPr>
            <p:cNvSpPr/>
            <p:nvPr/>
          </p:nvSpPr>
          <p:spPr>
            <a:xfrm>
              <a:off x="4991172"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17" name="Freeform: Shape 5309">
              <a:extLst>
                <a:ext uri="{FF2B5EF4-FFF2-40B4-BE49-F238E27FC236}">
                  <a16:creationId xmlns:a16="http://schemas.microsoft.com/office/drawing/2014/main" xmlns="" id="{B10F25EC-8B29-4BC1-B4E3-9A7B8F97F6BC}"/>
                </a:ext>
              </a:extLst>
            </p:cNvPr>
            <p:cNvSpPr/>
            <p:nvPr/>
          </p:nvSpPr>
          <p:spPr>
            <a:xfrm>
              <a:off x="5221321"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18" name="Freeform: Shape 5310">
              <a:extLst>
                <a:ext uri="{FF2B5EF4-FFF2-40B4-BE49-F238E27FC236}">
                  <a16:creationId xmlns:a16="http://schemas.microsoft.com/office/drawing/2014/main" xmlns="" id="{5C7F8BD7-C616-4152-A81B-79CD1392F298}"/>
                </a:ext>
              </a:extLst>
            </p:cNvPr>
            <p:cNvSpPr/>
            <p:nvPr/>
          </p:nvSpPr>
          <p:spPr>
            <a:xfrm>
              <a:off x="5504581" y="4375904"/>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19" name="Freeform: Shape 5311">
              <a:extLst>
                <a:ext uri="{FF2B5EF4-FFF2-40B4-BE49-F238E27FC236}">
                  <a16:creationId xmlns:a16="http://schemas.microsoft.com/office/drawing/2014/main" xmlns="" id="{BCC73E96-D1E2-4AD3-BD6C-A512E8D4E76A}"/>
                </a:ext>
              </a:extLst>
            </p:cNvPr>
            <p:cNvSpPr/>
            <p:nvPr/>
          </p:nvSpPr>
          <p:spPr>
            <a:xfrm>
              <a:off x="6106519"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20" name="Freeform: Shape 5312">
              <a:extLst>
                <a:ext uri="{FF2B5EF4-FFF2-40B4-BE49-F238E27FC236}">
                  <a16:creationId xmlns:a16="http://schemas.microsoft.com/office/drawing/2014/main" xmlns="" id="{0459C853-5D0E-4637-A07D-4B11109503E7}"/>
                </a:ext>
              </a:extLst>
            </p:cNvPr>
            <p:cNvSpPr/>
            <p:nvPr/>
          </p:nvSpPr>
          <p:spPr>
            <a:xfrm>
              <a:off x="6195038"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21" name="Freeform: Shape 5313">
              <a:extLst>
                <a:ext uri="{FF2B5EF4-FFF2-40B4-BE49-F238E27FC236}">
                  <a16:creationId xmlns:a16="http://schemas.microsoft.com/office/drawing/2014/main" xmlns="" id="{00DBA37D-2B2D-4015-9104-0BAA9CE203BB}"/>
                </a:ext>
              </a:extLst>
            </p:cNvPr>
            <p:cNvSpPr/>
            <p:nvPr/>
          </p:nvSpPr>
          <p:spPr>
            <a:xfrm>
              <a:off x="6460594" y="464146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22" name="Freeform: Shape 5314">
              <a:extLst>
                <a:ext uri="{FF2B5EF4-FFF2-40B4-BE49-F238E27FC236}">
                  <a16:creationId xmlns:a16="http://schemas.microsoft.com/office/drawing/2014/main" xmlns="" id="{7087D9BF-805D-4B0D-9F2F-270509978289}"/>
                </a:ext>
              </a:extLst>
            </p:cNvPr>
            <p:cNvSpPr/>
            <p:nvPr/>
          </p:nvSpPr>
          <p:spPr>
            <a:xfrm>
              <a:off x="7133338"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23" name="Freeform: Shape 5315">
              <a:extLst>
                <a:ext uri="{FF2B5EF4-FFF2-40B4-BE49-F238E27FC236}">
                  <a16:creationId xmlns:a16="http://schemas.microsoft.com/office/drawing/2014/main" xmlns="" id="{6E474A20-9600-47B0-97B4-08E311E3AE7D}"/>
                </a:ext>
              </a:extLst>
            </p:cNvPr>
            <p:cNvSpPr/>
            <p:nvPr/>
          </p:nvSpPr>
          <p:spPr>
            <a:xfrm>
              <a:off x="7186449"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sp>
          <p:nvSpPr>
            <p:cNvPr id="424" name="Freeform: Shape 5316">
              <a:extLst>
                <a:ext uri="{FF2B5EF4-FFF2-40B4-BE49-F238E27FC236}">
                  <a16:creationId xmlns:a16="http://schemas.microsoft.com/office/drawing/2014/main" xmlns="" id="{708671A3-8367-47CE-8690-2686EBF84751}"/>
                </a:ext>
              </a:extLst>
            </p:cNvPr>
            <p:cNvSpPr/>
            <p:nvPr/>
          </p:nvSpPr>
          <p:spPr>
            <a:xfrm>
              <a:off x="8602760" y="497783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fr-FR" dirty="0"/>
            </a:p>
          </p:txBody>
        </p:sp>
      </p:grpSp>
    </p:spTree>
    <p:extLst>
      <p:ext uri="{BB962C8B-B14F-4D97-AF65-F5344CB8AC3E}">
        <p14:creationId xmlns:p14="http://schemas.microsoft.com/office/powerpoint/2010/main" xmlns="" val="3305260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LBA32: Encorafénib plus cétuximab avec ou sans binimétinib dans le cancer colorectal métastatique muté BRAF V600E: résultats d’une étude randomisée de phase III à 3 bras vs irinotécan ou FOLFIRI plus cétuximab (BEACON CRC) – </a:t>
            </a:r>
            <a:r>
              <a:rPr lang="fr-FR" dirty="0" err="1"/>
              <a:t>Tabernero</a:t>
            </a:r>
            <a:r>
              <a:rPr lang="fr-FR" dirty="0"/>
              <a:t> J, et al</a:t>
            </a:r>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err="1"/>
              <a:t>Tabernero</a:t>
            </a:r>
            <a:r>
              <a:rPr lang="fr-FR" dirty="0"/>
              <a:t> J, et al, Ann </a:t>
            </a:r>
            <a:r>
              <a:rPr lang="fr-FR" dirty="0" err="1"/>
              <a:t>Oncol</a:t>
            </a:r>
            <a:r>
              <a:rPr lang="fr-FR" dirty="0"/>
              <a:t> 2019;30(</a:t>
            </a:r>
            <a:r>
              <a:rPr lang="fr-FR" dirty="0" err="1"/>
              <a:t>suppl</a:t>
            </a:r>
            <a:r>
              <a:rPr lang="fr-FR" dirty="0"/>
              <a:t>):</a:t>
            </a:r>
            <a:r>
              <a:rPr lang="fr-FR" dirty="0" err="1"/>
              <a:t>abstr</a:t>
            </a:r>
            <a:r>
              <a:rPr lang="fr-FR" dirty="0"/>
              <a:t> LBA32</a:t>
            </a:r>
          </a:p>
        </p:txBody>
      </p:sp>
      <p:sp>
        <p:nvSpPr>
          <p:cNvPr id="10" name="TextBox 9">
            <a:extLst>
              <a:ext uri="{FF2B5EF4-FFF2-40B4-BE49-F238E27FC236}">
                <a16:creationId xmlns:a16="http://schemas.microsoft.com/office/drawing/2014/main" xmlns="" id="{7A718951-1C47-4679-9594-90B256DBC8EA}"/>
              </a:ext>
            </a:extLst>
          </p:cNvPr>
          <p:cNvSpPr txBox="1"/>
          <p:nvPr/>
        </p:nvSpPr>
        <p:spPr>
          <a:xfrm rot="16200000">
            <a:off x="577170" y="3307402"/>
            <a:ext cx="580856"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cs typeface="Arial" panose="020B0604020202020204" pitchFamily="34" charset="0"/>
              </a:rPr>
              <a:t>Survie</a:t>
            </a:r>
            <a:endParaRPr kumimoji="0" lang="fr-FR" sz="1400" b="0" i="0" u="none" strike="noStrike" kern="1200" cap="none" spc="0" normalizeH="0" baseline="0" dirty="0">
              <a:ln>
                <a:noFill/>
              </a:ln>
              <a:solidFill>
                <a:srgbClr val="4D4D4D"/>
              </a:solidFill>
              <a:effectLst/>
              <a:uLnTx/>
              <a:uFillTx/>
              <a:cs typeface="Arial" panose="020B0604020202020204" pitchFamily="34" charset="0"/>
            </a:endParaRPr>
          </a:p>
        </p:txBody>
      </p:sp>
      <p:sp>
        <p:nvSpPr>
          <p:cNvPr id="11" name="TextBox 10">
            <a:extLst>
              <a:ext uri="{FF2B5EF4-FFF2-40B4-BE49-F238E27FC236}">
                <a16:creationId xmlns:a16="http://schemas.microsoft.com/office/drawing/2014/main" xmlns="" id="{2B6AA8BD-7B1B-481D-BCFE-9B7EFB516617}"/>
              </a:ext>
            </a:extLst>
          </p:cNvPr>
          <p:cNvSpPr txBox="1"/>
          <p:nvPr/>
        </p:nvSpPr>
        <p:spPr>
          <a:xfrm>
            <a:off x="1087506" y="1668426"/>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1,0</a:t>
            </a:r>
          </a:p>
        </p:txBody>
      </p:sp>
      <p:sp>
        <p:nvSpPr>
          <p:cNvPr id="12" name="TextBox 11">
            <a:extLst>
              <a:ext uri="{FF2B5EF4-FFF2-40B4-BE49-F238E27FC236}">
                <a16:creationId xmlns:a16="http://schemas.microsoft.com/office/drawing/2014/main" xmlns="" id="{EF337426-D0AB-4220-9F8A-BB3E913BD0B5}"/>
              </a:ext>
            </a:extLst>
          </p:cNvPr>
          <p:cNvSpPr txBox="1"/>
          <p:nvPr/>
        </p:nvSpPr>
        <p:spPr>
          <a:xfrm>
            <a:off x="1087504" y="2327113"/>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0,8</a:t>
            </a:r>
          </a:p>
        </p:txBody>
      </p:sp>
      <p:sp>
        <p:nvSpPr>
          <p:cNvPr id="13" name="TextBox 12">
            <a:extLst>
              <a:ext uri="{FF2B5EF4-FFF2-40B4-BE49-F238E27FC236}">
                <a16:creationId xmlns:a16="http://schemas.microsoft.com/office/drawing/2014/main" xmlns="" id="{F35B7ACC-EAC6-4D92-A073-BAFB78C8B642}"/>
              </a:ext>
            </a:extLst>
          </p:cNvPr>
          <p:cNvSpPr txBox="1"/>
          <p:nvPr/>
        </p:nvSpPr>
        <p:spPr>
          <a:xfrm>
            <a:off x="1087504" y="2947461"/>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0,6</a:t>
            </a:r>
          </a:p>
        </p:txBody>
      </p:sp>
      <p:sp>
        <p:nvSpPr>
          <p:cNvPr id="14" name="TextBox 13">
            <a:extLst>
              <a:ext uri="{FF2B5EF4-FFF2-40B4-BE49-F238E27FC236}">
                <a16:creationId xmlns:a16="http://schemas.microsoft.com/office/drawing/2014/main" xmlns="" id="{51E79202-C7E0-4071-A005-430299475E82}"/>
              </a:ext>
            </a:extLst>
          </p:cNvPr>
          <p:cNvSpPr txBox="1"/>
          <p:nvPr/>
        </p:nvSpPr>
        <p:spPr>
          <a:xfrm>
            <a:off x="1087504" y="3607406"/>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0,4</a:t>
            </a:r>
          </a:p>
        </p:txBody>
      </p:sp>
      <p:sp>
        <p:nvSpPr>
          <p:cNvPr id="15" name="TextBox 14">
            <a:extLst>
              <a:ext uri="{FF2B5EF4-FFF2-40B4-BE49-F238E27FC236}">
                <a16:creationId xmlns:a16="http://schemas.microsoft.com/office/drawing/2014/main" xmlns="" id="{71F43039-844E-4173-AEEF-A00CF680DA5D}"/>
              </a:ext>
            </a:extLst>
          </p:cNvPr>
          <p:cNvSpPr txBox="1"/>
          <p:nvPr/>
        </p:nvSpPr>
        <p:spPr>
          <a:xfrm>
            <a:off x="1087504" y="4248598"/>
            <a:ext cx="32116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0,2</a:t>
            </a:r>
          </a:p>
        </p:txBody>
      </p:sp>
      <p:sp>
        <p:nvSpPr>
          <p:cNvPr id="16" name="TextBox 15">
            <a:extLst>
              <a:ext uri="{FF2B5EF4-FFF2-40B4-BE49-F238E27FC236}">
                <a16:creationId xmlns:a16="http://schemas.microsoft.com/office/drawing/2014/main" xmlns="" id="{D2128AE7-C713-4FC8-9A9A-8F9FFC85261D}"/>
              </a:ext>
            </a:extLst>
          </p:cNvPr>
          <p:cNvSpPr txBox="1"/>
          <p:nvPr/>
        </p:nvSpPr>
        <p:spPr>
          <a:xfrm>
            <a:off x="1236586" y="4910634"/>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cs typeface="Arial" panose="020B0604020202020204" pitchFamily="34" charset="0"/>
              </a:rPr>
              <a:t>0</a:t>
            </a:r>
            <a:endParaRPr kumimoji="0" lang="fr-FR" sz="1400" b="0" i="0" u="none" strike="noStrike" kern="1200" cap="none" spc="0" normalizeH="0" baseline="0" dirty="0">
              <a:ln>
                <a:noFill/>
              </a:ln>
              <a:solidFill>
                <a:srgbClr val="4D4D4D"/>
              </a:solidFill>
              <a:effectLst/>
              <a:uLnTx/>
              <a:uFillTx/>
              <a:cs typeface="Arial" panose="020B0604020202020204" pitchFamily="34" charset="0"/>
            </a:endParaRPr>
          </a:p>
        </p:txBody>
      </p:sp>
      <p:sp>
        <p:nvSpPr>
          <p:cNvPr id="17" name="Freeform 21">
            <a:extLst>
              <a:ext uri="{FF2B5EF4-FFF2-40B4-BE49-F238E27FC236}">
                <a16:creationId xmlns:a16="http://schemas.microsoft.com/office/drawing/2014/main" xmlns="" id="{2FAB2ED8-31DD-434B-BD54-D63DC26C56D5}"/>
              </a:ext>
            </a:extLst>
          </p:cNvPr>
          <p:cNvSpPr>
            <a:spLocks/>
          </p:cNvSpPr>
          <p:nvPr/>
        </p:nvSpPr>
        <p:spPr bwMode="auto">
          <a:xfrm>
            <a:off x="1533280" y="1816151"/>
            <a:ext cx="6434012" cy="33593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18" name="Line 6">
            <a:extLst>
              <a:ext uri="{FF2B5EF4-FFF2-40B4-BE49-F238E27FC236}">
                <a16:creationId xmlns:a16="http://schemas.microsoft.com/office/drawing/2014/main" xmlns="" id="{D2EF3E47-C11E-4E5E-8133-D10731B0A0A4}"/>
              </a:ext>
            </a:extLst>
          </p:cNvPr>
          <p:cNvSpPr>
            <a:spLocks noChangeShapeType="1"/>
          </p:cNvSpPr>
          <p:nvPr/>
        </p:nvSpPr>
        <p:spPr bwMode="auto">
          <a:xfrm>
            <a:off x="1401687" y="1816150"/>
            <a:ext cx="131058"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19" name="Line 7">
            <a:extLst>
              <a:ext uri="{FF2B5EF4-FFF2-40B4-BE49-F238E27FC236}">
                <a16:creationId xmlns:a16="http://schemas.microsoft.com/office/drawing/2014/main" xmlns="" id="{331708F2-C729-4EB0-BD5F-EE809F2D1175}"/>
              </a:ext>
            </a:extLst>
          </p:cNvPr>
          <p:cNvSpPr>
            <a:spLocks noChangeShapeType="1"/>
          </p:cNvSpPr>
          <p:nvPr/>
        </p:nvSpPr>
        <p:spPr bwMode="auto">
          <a:xfrm>
            <a:off x="1401687" y="2472290"/>
            <a:ext cx="131058"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20" name="Line 8">
            <a:extLst>
              <a:ext uri="{FF2B5EF4-FFF2-40B4-BE49-F238E27FC236}">
                <a16:creationId xmlns:a16="http://schemas.microsoft.com/office/drawing/2014/main" xmlns="" id="{F3CEAEF3-89D0-488B-9421-9C81A1F55B30}"/>
              </a:ext>
            </a:extLst>
          </p:cNvPr>
          <p:cNvSpPr>
            <a:spLocks noChangeShapeType="1"/>
          </p:cNvSpPr>
          <p:nvPr/>
        </p:nvSpPr>
        <p:spPr bwMode="auto">
          <a:xfrm>
            <a:off x="1401687" y="3092941"/>
            <a:ext cx="131058"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21" name="Line 9">
            <a:extLst>
              <a:ext uri="{FF2B5EF4-FFF2-40B4-BE49-F238E27FC236}">
                <a16:creationId xmlns:a16="http://schemas.microsoft.com/office/drawing/2014/main" xmlns="" id="{EC640F9D-E659-4E18-8A0E-D863095B2044}"/>
              </a:ext>
            </a:extLst>
          </p:cNvPr>
          <p:cNvSpPr>
            <a:spLocks noChangeShapeType="1"/>
          </p:cNvSpPr>
          <p:nvPr/>
        </p:nvSpPr>
        <p:spPr bwMode="auto">
          <a:xfrm>
            <a:off x="1401687" y="3753184"/>
            <a:ext cx="131058"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22" name="Line 10">
            <a:extLst>
              <a:ext uri="{FF2B5EF4-FFF2-40B4-BE49-F238E27FC236}">
                <a16:creationId xmlns:a16="http://schemas.microsoft.com/office/drawing/2014/main" xmlns="" id="{60F4572A-9E50-4222-BCE9-C1038B08F3BC}"/>
              </a:ext>
            </a:extLst>
          </p:cNvPr>
          <p:cNvSpPr>
            <a:spLocks noChangeShapeType="1"/>
          </p:cNvSpPr>
          <p:nvPr/>
        </p:nvSpPr>
        <p:spPr bwMode="auto">
          <a:xfrm>
            <a:off x="1401687" y="4394683"/>
            <a:ext cx="131058"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23" name="Line 11">
            <a:extLst>
              <a:ext uri="{FF2B5EF4-FFF2-40B4-BE49-F238E27FC236}">
                <a16:creationId xmlns:a16="http://schemas.microsoft.com/office/drawing/2014/main" xmlns="" id="{9062B7E3-4B0B-4703-9648-E22D191A605F}"/>
              </a:ext>
            </a:extLst>
          </p:cNvPr>
          <p:cNvSpPr>
            <a:spLocks noChangeShapeType="1"/>
          </p:cNvSpPr>
          <p:nvPr/>
        </p:nvSpPr>
        <p:spPr bwMode="auto">
          <a:xfrm>
            <a:off x="1401687" y="5057024"/>
            <a:ext cx="131058"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grpSp>
        <p:nvGrpSpPr>
          <p:cNvPr id="24" name="Group 23">
            <a:extLst>
              <a:ext uri="{FF2B5EF4-FFF2-40B4-BE49-F238E27FC236}">
                <a16:creationId xmlns:a16="http://schemas.microsoft.com/office/drawing/2014/main" xmlns="" id="{4AB6F1B9-F752-4C0E-806A-D2FAE9C9D5FF}"/>
              </a:ext>
            </a:extLst>
          </p:cNvPr>
          <p:cNvGrpSpPr/>
          <p:nvPr/>
        </p:nvGrpSpPr>
        <p:grpSpPr>
          <a:xfrm>
            <a:off x="685499" y="5613966"/>
            <a:ext cx="7229556" cy="288147"/>
            <a:chOff x="685499" y="5690901"/>
            <a:chExt cx="7229556" cy="288147"/>
          </a:xfrm>
        </p:grpSpPr>
        <p:sp>
          <p:nvSpPr>
            <p:cNvPr id="25" name="TextBox 24">
              <a:extLst>
                <a:ext uri="{FF2B5EF4-FFF2-40B4-BE49-F238E27FC236}">
                  <a16:creationId xmlns:a16="http://schemas.microsoft.com/office/drawing/2014/main" xmlns="" id="{3BC9443C-3920-463D-9602-A13DE19CBE11}"/>
                </a:ext>
              </a:extLst>
            </p:cNvPr>
            <p:cNvSpPr txBox="1"/>
            <p:nvPr/>
          </p:nvSpPr>
          <p:spPr>
            <a:xfrm>
              <a:off x="685499" y="5690901"/>
              <a:ext cx="562967"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Triplet</a:t>
              </a:r>
            </a:p>
          </p:txBody>
        </p:sp>
        <p:sp>
          <p:nvSpPr>
            <p:cNvPr id="26" name="TextBox 25">
              <a:extLst>
                <a:ext uri="{FF2B5EF4-FFF2-40B4-BE49-F238E27FC236}">
                  <a16:creationId xmlns:a16="http://schemas.microsoft.com/office/drawing/2014/main" xmlns="" id="{268218C6-0A56-4705-8E20-AA3F22114BA5}"/>
                </a:ext>
              </a:extLst>
            </p:cNvPr>
            <p:cNvSpPr txBox="1"/>
            <p:nvPr/>
          </p:nvSpPr>
          <p:spPr>
            <a:xfrm>
              <a:off x="7204562" y="5690901"/>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2</a:t>
              </a:r>
            </a:p>
          </p:txBody>
        </p:sp>
        <p:sp>
          <p:nvSpPr>
            <p:cNvPr id="27" name="TextBox 26">
              <a:extLst>
                <a:ext uri="{FF2B5EF4-FFF2-40B4-BE49-F238E27FC236}">
                  <a16:creationId xmlns:a16="http://schemas.microsoft.com/office/drawing/2014/main" xmlns="" id="{3BC66BDE-20F5-4BBC-9B5C-4ECC556DD6CF}"/>
                </a:ext>
              </a:extLst>
            </p:cNvPr>
            <p:cNvSpPr txBox="1"/>
            <p:nvPr/>
          </p:nvSpPr>
          <p:spPr>
            <a:xfrm>
              <a:off x="7742966" y="5690901"/>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0</a:t>
              </a:r>
            </a:p>
          </p:txBody>
        </p:sp>
        <p:sp>
          <p:nvSpPr>
            <p:cNvPr id="28" name="TextBox 27">
              <a:extLst>
                <a:ext uri="{FF2B5EF4-FFF2-40B4-BE49-F238E27FC236}">
                  <a16:creationId xmlns:a16="http://schemas.microsoft.com/office/drawing/2014/main" xmlns="" id="{C82ADEE6-8057-45BB-9261-71A11D0A111F}"/>
                </a:ext>
              </a:extLst>
            </p:cNvPr>
            <p:cNvSpPr txBox="1"/>
            <p:nvPr/>
          </p:nvSpPr>
          <p:spPr>
            <a:xfrm>
              <a:off x="6708714" y="5690901"/>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4</a:t>
              </a:r>
            </a:p>
          </p:txBody>
        </p:sp>
        <p:sp>
          <p:nvSpPr>
            <p:cNvPr id="29" name="TextBox 28">
              <a:extLst>
                <a:ext uri="{FF2B5EF4-FFF2-40B4-BE49-F238E27FC236}">
                  <a16:creationId xmlns:a16="http://schemas.microsoft.com/office/drawing/2014/main" xmlns="" id="{82B3501E-4AC6-40D3-AC5C-C4A469BD411C}"/>
                </a:ext>
              </a:extLst>
            </p:cNvPr>
            <p:cNvSpPr txBox="1"/>
            <p:nvPr/>
          </p:nvSpPr>
          <p:spPr>
            <a:xfrm>
              <a:off x="6195769" y="5690901"/>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6</a:t>
              </a:r>
            </a:p>
          </p:txBody>
        </p:sp>
        <p:sp>
          <p:nvSpPr>
            <p:cNvPr id="30" name="TextBox 29">
              <a:extLst>
                <a:ext uri="{FF2B5EF4-FFF2-40B4-BE49-F238E27FC236}">
                  <a16:creationId xmlns:a16="http://schemas.microsoft.com/office/drawing/2014/main" xmlns="" id="{23A7933D-1C56-44A6-81AE-3989444750B9}"/>
                </a:ext>
              </a:extLst>
            </p:cNvPr>
            <p:cNvSpPr txBox="1"/>
            <p:nvPr/>
          </p:nvSpPr>
          <p:spPr>
            <a:xfrm>
              <a:off x="5590386"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14</a:t>
              </a:r>
            </a:p>
          </p:txBody>
        </p:sp>
        <p:sp>
          <p:nvSpPr>
            <p:cNvPr id="31" name="TextBox 30">
              <a:extLst>
                <a:ext uri="{FF2B5EF4-FFF2-40B4-BE49-F238E27FC236}">
                  <a16:creationId xmlns:a16="http://schemas.microsoft.com/office/drawing/2014/main" xmlns="" id="{A75AF3BB-00C0-493D-A7CC-F7CE8E361E4D}"/>
                </a:ext>
              </a:extLst>
            </p:cNvPr>
            <p:cNvSpPr txBox="1"/>
            <p:nvPr/>
          </p:nvSpPr>
          <p:spPr>
            <a:xfrm>
              <a:off x="5034696"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24</a:t>
              </a:r>
            </a:p>
          </p:txBody>
        </p:sp>
        <p:sp>
          <p:nvSpPr>
            <p:cNvPr id="32" name="TextBox 31">
              <a:extLst>
                <a:ext uri="{FF2B5EF4-FFF2-40B4-BE49-F238E27FC236}">
                  <a16:creationId xmlns:a16="http://schemas.microsoft.com/office/drawing/2014/main" xmlns="" id="{EA854BCF-8047-485F-9671-35022E5C4D71}"/>
                </a:ext>
              </a:extLst>
            </p:cNvPr>
            <p:cNvSpPr txBox="1"/>
            <p:nvPr/>
          </p:nvSpPr>
          <p:spPr>
            <a:xfrm>
              <a:off x="4479005"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37</a:t>
              </a:r>
            </a:p>
          </p:txBody>
        </p:sp>
        <p:sp>
          <p:nvSpPr>
            <p:cNvPr id="33" name="TextBox 32">
              <a:extLst>
                <a:ext uri="{FF2B5EF4-FFF2-40B4-BE49-F238E27FC236}">
                  <a16:creationId xmlns:a16="http://schemas.microsoft.com/office/drawing/2014/main" xmlns="" id="{5C9B90DD-F7A1-4E4E-ABC1-C7FFFEA87CB9}"/>
                </a:ext>
              </a:extLst>
            </p:cNvPr>
            <p:cNvSpPr txBox="1"/>
            <p:nvPr/>
          </p:nvSpPr>
          <p:spPr>
            <a:xfrm>
              <a:off x="3906217"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68</a:t>
              </a:r>
            </a:p>
          </p:txBody>
        </p:sp>
        <p:sp>
          <p:nvSpPr>
            <p:cNvPr id="34" name="TextBox 33">
              <a:extLst>
                <a:ext uri="{FF2B5EF4-FFF2-40B4-BE49-F238E27FC236}">
                  <a16:creationId xmlns:a16="http://schemas.microsoft.com/office/drawing/2014/main" xmlns="" id="{F019FD6C-CF79-44F4-A3C9-F83BCFF41819}"/>
                </a:ext>
              </a:extLst>
            </p:cNvPr>
            <p:cNvSpPr txBox="1"/>
            <p:nvPr/>
          </p:nvSpPr>
          <p:spPr>
            <a:xfrm>
              <a:off x="3299232"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79</a:t>
              </a:r>
            </a:p>
          </p:txBody>
        </p:sp>
        <p:sp>
          <p:nvSpPr>
            <p:cNvPr id="35" name="TextBox 34">
              <a:extLst>
                <a:ext uri="{FF2B5EF4-FFF2-40B4-BE49-F238E27FC236}">
                  <a16:creationId xmlns:a16="http://schemas.microsoft.com/office/drawing/2014/main" xmlns="" id="{D0B80DDE-1343-43B3-8DB9-6CA9D20C93F0}"/>
                </a:ext>
              </a:extLst>
            </p:cNvPr>
            <p:cNvSpPr txBox="1"/>
            <p:nvPr/>
          </p:nvSpPr>
          <p:spPr>
            <a:xfrm>
              <a:off x="2692247"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93</a:t>
              </a:r>
            </a:p>
          </p:txBody>
        </p:sp>
        <p:sp>
          <p:nvSpPr>
            <p:cNvPr id="36" name="TextBox 35">
              <a:extLst>
                <a:ext uri="{FF2B5EF4-FFF2-40B4-BE49-F238E27FC236}">
                  <a16:creationId xmlns:a16="http://schemas.microsoft.com/office/drawing/2014/main" xmlns="" id="{3D16F5B7-E96C-42C5-BFBD-77292251AEDD}"/>
                </a:ext>
              </a:extLst>
            </p:cNvPr>
            <p:cNvSpPr txBox="1"/>
            <p:nvPr/>
          </p:nvSpPr>
          <p:spPr>
            <a:xfrm>
              <a:off x="2035570" y="5690901"/>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101</a:t>
              </a:r>
            </a:p>
          </p:txBody>
        </p:sp>
        <p:sp>
          <p:nvSpPr>
            <p:cNvPr id="37" name="TextBox 36">
              <a:extLst>
                <a:ext uri="{FF2B5EF4-FFF2-40B4-BE49-F238E27FC236}">
                  <a16:creationId xmlns:a16="http://schemas.microsoft.com/office/drawing/2014/main" xmlns="" id="{E79D3370-42B5-4AB5-987D-5C464E5A6EE3}"/>
                </a:ext>
              </a:extLst>
            </p:cNvPr>
            <p:cNvSpPr txBox="1"/>
            <p:nvPr/>
          </p:nvSpPr>
          <p:spPr>
            <a:xfrm>
              <a:off x="1441922" y="5690901"/>
              <a:ext cx="34418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111</a:t>
              </a:r>
            </a:p>
          </p:txBody>
        </p:sp>
      </p:grpSp>
      <p:grpSp>
        <p:nvGrpSpPr>
          <p:cNvPr id="38" name="Group 37">
            <a:extLst>
              <a:ext uri="{FF2B5EF4-FFF2-40B4-BE49-F238E27FC236}">
                <a16:creationId xmlns:a16="http://schemas.microsoft.com/office/drawing/2014/main" xmlns="" id="{F545EB0F-60CE-411E-8C68-43E5DD34A32B}"/>
              </a:ext>
            </a:extLst>
          </p:cNvPr>
          <p:cNvGrpSpPr/>
          <p:nvPr/>
        </p:nvGrpSpPr>
        <p:grpSpPr>
          <a:xfrm>
            <a:off x="361740" y="5858708"/>
            <a:ext cx="7559479" cy="304430"/>
            <a:chOff x="361740" y="6059468"/>
            <a:chExt cx="7559479" cy="304430"/>
          </a:xfrm>
        </p:grpSpPr>
        <p:sp>
          <p:nvSpPr>
            <p:cNvPr id="39" name="TextBox 38">
              <a:extLst>
                <a:ext uri="{FF2B5EF4-FFF2-40B4-BE49-F238E27FC236}">
                  <a16:creationId xmlns:a16="http://schemas.microsoft.com/office/drawing/2014/main" xmlns="" id="{A0357476-3272-45EA-80EA-324834C6E76D}"/>
                </a:ext>
              </a:extLst>
            </p:cNvPr>
            <p:cNvSpPr txBox="1"/>
            <p:nvPr/>
          </p:nvSpPr>
          <p:spPr>
            <a:xfrm>
              <a:off x="361740" y="6059468"/>
              <a:ext cx="869418" cy="288147"/>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400" dirty="0">
                  <a:solidFill>
                    <a:schemeClr val="accent4"/>
                  </a:solidFill>
                  <a:cs typeface="Arial" panose="020B0604020202020204" pitchFamily="34" charset="0"/>
                </a:rPr>
                <a:t>Doublet</a:t>
              </a:r>
              <a:endParaRPr kumimoji="0" lang="fr-FR" sz="1400" b="0" i="0" u="none" strike="noStrike" kern="1200" cap="none" spc="0" normalizeH="0" baseline="0" dirty="0">
                <a:ln>
                  <a:noFill/>
                </a:ln>
                <a:solidFill>
                  <a:schemeClr val="accent4"/>
                </a:solidFill>
                <a:effectLst/>
                <a:uLnTx/>
                <a:uFillTx/>
                <a:cs typeface="Arial" panose="020B0604020202020204" pitchFamily="34" charset="0"/>
              </a:endParaRPr>
            </a:p>
          </p:txBody>
        </p:sp>
        <p:sp>
          <p:nvSpPr>
            <p:cNvPr id="40" name="TextBox 39">
              <a:extLst>
                <a:ext uri="{FF2B5EF4-FFF2-40B4-BE49-F238E27FC236}">
                  <a16:creationId xmlns:a16="http://schemas.microsoft.com/office/drawing/2014/main" xmlns="" id="{13971566-07C2-4C81-8F8C-66689EC86C20}"/>
                </a:ext>
              </a:extLst>
            </p:cNvPr>
            <p:cNvSpPr txBox="1"/>
            <p:nvPr/>
          </p:nvSpPr>
          <p:spPr>
            <a:xfrm>
              <a:off x="7204562" y="606343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4"/>
                  </a:solidFill>
                  <a:effectLst/>
                  <a:uLnTx/>
                  <a:uFillTx/>
                  <a:ea typeface="+mn-ea"/>
                  <a:cs typeface="Arial" panose="020B0604020202020204" pitchFamily="34" charset="0"/>
                </a:rPr>
                <a:t>1</a:t>
              </a:r>
            </a:p>
          </p:txBody>
        </p:sp>
        <p:sp>
          <p:nvSpPr>
            <p:cNvPr id="41" name="TextBox 40">
              <a:extLst>
                <a:ext uri="{FF2B5EF4-FFF2-40B4-BE49-F238E27FC236}">
                  <a16:creationId xmlns:a16="http://schemas.microsoft.com/office/drawing/2014/main" xmlns="" id="{F7268623-9B0D-459C-8B5D-ACF8962175F3}"/>
                </a:ext>
              </a:extLst>
            </p:cNvPr>
            <p:cNvSpPr txBox="1"/>
            <p:nvPr/>
          </p:nvSpPr>
          <p:spPr>
            <a:xfrm>
              <a:off x="6708715" y="606343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4"/>
                  </a:solidFill>
                  <a:effectLst/>
                  <a:uLnTx/>
                  <a:uFillTx/>
                  <a:ea typeface="+mn-ea"/>
                  <a:cs typeface="Arial" panose="020B0604020202020204" pitchFamily="34" charset="0"/>
                </a:rPr>
                <a:t>3</a:t>
              </a:r>
            </a:p>
          </p:txBody>
        </p:sp>
        <p:sp>
          <p:nvSpPr>
            <p:cNvPr id="42" name="TextBox 41">
              <a:extLst>
                <a:ext uri="{FF2B5EF4-FFF2-40B4-BE49-F238E27FC236}">
                  <a16:creationId xmlns:a16="http://schemas.microsoft.com/office/drawing/2014/main" xmlns="" id="{4DF6EA83-9D61-4D2A-ABEC-65F7FC6943DC}"/>
                </a:ext>
              </a:extLst>
            </p:cNvPr>
            <p:cNvSpPr txBox="1"/>
            <p:nvPr/>
          </p:nvSpPr>
          <p:spPr>
            <a:xfrm>
              <a:off x="6195770" y="606343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4"/>
                  </a:solidFill>
                  <a:effectLst/>
                  <a:uLnTx/>
                  <a:uFillTx/>
                  <a:ea typeface="+mn-ea"/>
                  <a:cs typeface="Arial" panose="020B0604020202020204" pitchFamily="34" charset="0"/>
                </a:rPr>
                <a:t>8</a:t>
              </a:r>
            </a:p>
          </p:txBody>
        </p:sp>
        <p:sp>
          <p:nvSpPr>
            <p:cNvPr id="43" name="TextBox 42">
              <a:extLst>
                <a:ext uri="{FF2B5EF4-FFF2-40B4-BE49-F238E27FC236}">
                  <a16:creationId xmlns:a16="http://schemas.microsoft.com/office/drawing/2014/main" xmlns="" id="{49BCC6B8-77B3-4546-9C61-FEB0EF4DB493}"/>
                </a:ext>
              </a:extLst>
            </p:cNvPr>
            <p:cNvSpPr txBox="1"/>
            <p:nvPr/>
          </p:nvSpPr>
          <p:spPr>
            <a:xfrm>
              <a:off x="5590387"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4"/>
                  </a:solidFill>
                  <a:effectLst/>
                  <a:uLnTx/>
                  <a:uFillTx/>
                  <a:ea typeface="+mn-ea"/>
                  <a:cs typeface="Arial" panose="020B0604020202020204" pitchFamily="34" charset="0"/>
                </a:rPr>
                <a:t>12</a:t>
              </a:r>
            </a:p>
          </p:txBody>
        </p:sp>
        <p:sp>
          <p:nvSpPr>
            <p:cNvPr id="44" name="TextBox 43">
              <a:extLst>
                <a:ext uri="{FF2B5EF4-FFF2-40B4-BE49-F238E27FC236}">
                  <a16:creationId xmlns:a16="http://schemas.microsoft.com/office/drawing/2014/main" xmlns="" id="{7CC0C3FE-1B2B-4C48-8AA1-8AFDAD516CB6}"/>
                </a:ext>
              </a:extLst>
            </p:cNvPr>
            <p:cNvSpPr txBox="1"/>
            <p:nvPr/>
          </p:nvSpPr>
          <p:spPr>
            <a:xfrm>
              <a:off x="5034696"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4"/>
                  </a:solidFill>
                  <a:effectLst/>
                  <a:uLnTx/>
                  <a:uFillTx/>
                  <a:ea typeface="+mn-ea"/>
                  <a:cs typeface="Arial" panose="020B0604020202020204" pitchFamily="34" charset="0"/>
                </a:rPr>
                <a:t>21</a:t>
              </a:r>
            </a:p>
          </p:txBody>
        </p:sp>
        <p:sp>
          <p:nvSpPr>
            <p:cNvPr id="45" name="TextBox 44">
              <a:extLst>
                <a:ext uri="{FF2B5EF4-FFF2-40B4-BE49-F238E27FC236}">
                  <a16:creationId xmlns:a16="http://schemas.microsoft.com/office/drawing/2014/main" xmlns="" id="{47667757-D854-4D5E-9BD6-3FA00F45CD39}"/>
                </a:ext>
              </a:extLst>
            </p:cNvPr>
            <p:cNvSpPr txBox="1"/>
            <p:nvPr/>
          </p:nvSpPr>
          <p:spPr>
            <a:xfrm>
              <a:off x="4479006"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4"/>
                  </a:solidFill>
                  <a:effectLst/>
                  <a:uLnTx/>
                  <a:uFillTx/>
                  <a:ea typeface="+mn-ea"/>
                  <a:cs typeface="Arial" panose="020B0604020202020204" pitchFamily="34" charset="0"/>
                </a:rPr>
                <a:t>33</a:t>
              </a:r>
            </a:p>
          </p:txBody>
        </p:sp>
        <p:sp>
          <p:nvSpPr>
            <p:cNvPr id="46" name="TextBox 45">
              <a:extLst>
                <a:ext uri="{FF2B5EF4-FFF2-40B4-BE49-F238E27FC236}">
                  <a16:creationId xmlns:a16="http://schemas.microsoft.com/office/drawing/2014/main" xmlns="" id="{FBC7C99D-C071-49E1-8394-A2156464E78C}"/>
                </a:ext>
              </a:extLst>
            </p:cNvPr>
            <p:cNvSpPr txBox="1"/>
            <p:nvPr/>
          </p:nvSpPr>
          <p:spPr>
            <a:xfrm>
              <a:off x="3906217"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4"/>
                  </a:solidFill>
                  <a:effectLst/>
                  <a:uLnTx/>
                  <a:uFillTx/>
                  <a:ea typeface="+mn-ea"/>
                  <a:cs typeface="Arial" panose="020B0604020202020204" pitchFamily="34" charset="0"/>
                </a:rPr>
                <a:t>55</a:t>
              </a:r>
            </a:p>
          </p:txBody>
        </p:sp>
        <p:sp>
          <p:nvSpPr>
            <p:cNvPr id="47" name="TextBox 46">
              <a:extLst>
                <a:ext uri="{FF2B5EF4-FFF2-40B4-BE49-F238E27FC236}">
                  <a16:creationId xmlns:a16="http://schemas.microsoft.com/office/drawing/2014/main" xmlns="" id="{AACAA7C8-9337-4B95-B84A-379B38641BF7}"/>
                </a:ext>
              </a:extLst>
            </p:cNvPr>
            <p:cNvSpPr txBox="1"/>
            <p:nvPr/>
          </p:nvSpPr>
          <p:spPr>
            <a:xfrm>
              <a:off x="3299232"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4"/>
                  </a:solidFill>
                  <a:effectLst/>
                  <a:uLnTx/>
                  <a:uFillTx/>
                  <a:ea typeface="+mn-ea"/>
                  <a:cs typeface="Arial" panose="020B0604020202020204" pitchFamily="34" charset="0"/>
                </a:rPr>
                <a:t>71</a:t>
              </a:r>
            </a:p>
          </p:txBody>
        </p:sp>
        <p:sp>
          <p:nvSpPr>
            <p:cNvPr id="48" name="TextBox 47">
              <a:extLst>
                <a:ext uri="{FF2B5EF4-FFF2-40B4-BE49-F238E27FC236}">
                  <a16:creationId xmlns:a16="http://schemas.microsoft.com/office/drawing/2014/main" xmlns="" id="{6E7A31FC-1C54-4AB3-90CA-834A412B01D1}"/>
                </a:ext>
              </a:extLst>
            </p:cNvPr>
            <p:cNvSpPr txBox="1"/>
            <p:nvPr/>
          </p:nvSpPr>
          <p:spPr>
            <a:xfrm>
              <a:off x="2692247"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4"/>
                  </a:solidFill>
                  <a:effectLst/>
                  <a:uLnTx/>
                  <a:uFillTx/>
                  <a:ea typeface="+mn-ea"/>
                  <a:cs typeface="Arial" panose="020B0604020202020204" pitchFamily="34" charset="0"/>
                </a:rPr>
                <a:t>90</a:t>
              </a:r>
            </a:p>
          </p:txBody>
        </p:sp>
        <p:sp>
          <p:nvSpPr>
            <p:cNvPr id="49" name="TextBox 48">
              <a:extLst>
                <a:ext uri="{FF2B5EF4-FFF2-40B4-BE49-F238E27FC236}">
                  <a16:creationId xmlns:a16="http://schemas.microsoft.com/office/drawing/2014/main" xmlns="" id="{D0E41F50-CEA5-446E-AD06-4D11D057A56B}"/>
                </a:ext>
              </a:extLst>
            </p:cNvPr>
            <p:cNvSpPr txBox="1"/>
            <p:nvPr/>
          </p:nvSpPr>
          <p:spPr>
            <a:xfrm>
              <a:off x="2035569" y="6063433"/>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4"/>
                  </a:solidFill>
                  <a:effectLst/>
                  <a:uLnTx/>
                  <a:uFillTx/>
                  <a:ea typeface="+mn-ea"/>
                  <a:cs typeface="Arial" panose="020B0604020202020204" pitchFamily="34" charset="0"/>
                </a:rPr>
                <a:t>103</a:t>
              </a:r>
            </a:p>
          </p:txBody>
        </p:sp>
        <p:sp>
          <p:nvSpPr>
            <p:cNvPr id="50" name="TextBox 49">
              <a:extLst>
                <a:ext uri="{FF2B5EF4-FFF2-40B4-BE49-F238E27FC236}">
                  <a16:creationId xmlns:a16="http://schemas.microsoft.com/office/drawing/2014/main" xmlns="" id="{C08D6B95-8426-4E8E-B2A8-4550614BF55E}"/>
                </a:ext>
              </a:extLst>
            </p:cNvPr>
            <p:cNvSpPr txBox="1"/>
            <p:nvPr/>
          </p:nvSpPr>
          <p:spPr>
            <a:xfrm>
              <a:off x="1435252" y="6063433"/>
              <a:ext cx="35752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4"/>
                  </a:solidFill>
                  <a:effectLst/>
                  <a:uLnTx/>
                  <a:uFillTx/>
                  <a:ea typeface="+mn-ea"/>
                  <a:cs typeface="Arial" panose="020B0604020202020204" pitchFamily="34" charset="0"/>
                </a:rPr>
                <a:t>113</a:t>
              </a:r>
            </a:p>
          </p:txBody>
        </p:sp>
        <p:sp>
          <p:nvSpPr>
            <p:cNvPr id="51" name="TextBox 50">
              <a:extLst>
                <a:ext uri="{FF2B5EF4-FFF2-40B4-BE49-F238E27FC236}">
                  <a16:creationId xmlns:a16="http://schemas.microsoft.com/office/drawing/2014/main" xmlns="" id="{91E0A4D8-BAFE-415A-9850-165C4DEE92F5}"/>
                </a:ext>
              </a:extLst>
            </p:cNvPr>
            <p:cNvSpPr txBox="1"/>
            <p:nvPr/>
          </p:nvSpPr>
          <p:spPr>
            <a:xfrm>
              <a:off x="7749130" y="6075751"/>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4"/>
                  </a:solidFill>
                  <a:effectLst/>
                  <a:uLnTx/>
                  <a:uFillTx/>
                  <a:ea typeface="+mn-ea"/>
                  <a:cs typeface="Arial" panose="020B0604020202020204" pitchFamily="34" charset="0"/>
                </a:rPr>
                <a:t>0</a:t>
              </a:r>
            </a:p>
          </p:txBody>
        </p:sp>
      </p:grpSp>
      <p:sp>
        <p:nvSpPr>
          <p:cNvPr id="52" name="TextBox 51">
            <a:extLst>
              <a:ext uri="{FF2B5EF4-FFF2-40B4-BE49-F238E27FC236}">
                <a16:creationId xmlns:a16="http://schemas.microsoft.com/office/drawing/2014/main" xmlns="" id="{EA477CC9-CD0E-4420-AD34-1C00D34DA12E}"/>
              </a:ext>
            </a:extLst>
          </p:cNvPr>
          <p:cNvSpPr txBox="1"/>
          <p:nvPr/>
        </p:nvSpPr>
        <p:spPr>
          <a:xfrm>
            <a:off x="967049" y="5360122"/>
            <a:ext cx="314510" cy="307777"/>
          </a:xfrm>
          <a:prstGeom prst="rect">
            <a:avLst/>
          </a:prstGeom>
          <a:noFill/>
        </p:spPr>
        <p:txBody>
          <a:bodyPr wrap="none" rtlCol="0">
            <a:spAutoFit/>
          </a:bodyPr>
          <a:lstStyle/>
          <a:p>
            <a:pPr algn="r"/>
            <a:r>
              <a:rPr lang="fr-FR" sz="1400" dirty="0">
                <a:solidFill>
                  <a:srgbClr val="4D4D4D"/>
                </a:solidFill>
              </a:rPr>
              <a:t>N</a:t>
            </a:r>
          </a:p>
        </p:txBody>
      </p:sp>
      <p:sp>
        <p:nvSpPr>
          <p:cNvPr id="53" name="TextBox 52">
            <a:extLst>
              <a:ext uri="{FF2B5EF4-FFF2-40B4-BE49-F238E27FC236}">
                <a16:creationId xmlns:a16="http://schemas.microsoft.com/office/drawing/2014/main" xmlns="" id="{9F3C5FD8-C79F-441E-A4AE-1689E4837BAE}"/>
              </a:ext>
            </a:extLst>
          </p:cNvPr>
          <p:cNvSpPr txBox="1"/>
          <p:nvPr/>
        </p:nvSpPr>
        <p:spPr>
          <a:xfrm>
            <a:off x="7649702"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22</a:t>
            </a:r>
          </a:p>
        </p:txBody>
      </p:sp>
      <p:sp>
        <p:nvSpPr>
          <p:cNvPr id="54" name="Line 21">
            <a:extLst>
              <a:ext uri="{FF2B5EF4-FFF2-40B4-BE49-F238E27FC236}">
                <a16:creationId xmlns:a16="http://schemas.microsoft.com/office/drawing/2014/main" xmlns="" id="{089E8D12-2C77-47D5-92E1-500243D628DF}"/>
              </a:ext>
            </a:extLst>
          </p:cNvPr>
          <p:cNvSpPr>
            <a:spLocks noChangeShapeType="1"/>
          </p:cNvSpPr>
          <p:nvPr/>
        </p:nvSpPr>
        <p:spPr bwMode="auto">
          <a:xfrm>
            <a:off x="7779178"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55" name="Line 21">
            <a:extLst>
              <a:ext uri="{FF2B5EF4-FFF2-40B4-BE49-F238E27FC236}">
                <a16:creationId xmlns:a16="http://schemas.microsoft.com/office/drawing/2014/main" xmlns="" id="{4D1942C2-14A6-438E-A06E-DB8269E338CA}"/>
              </a:ext>
            </a:extLst>
          </p:cNvPr>
          <p:cNvSpPr>
            <a:spLocks noChangeShapeType="1"/>
          </p:cNvSpPr>
          <p:nvPr/>
        </p:nvSpPr>
        <p:spPr bwMode="auto">
          <a:xfrm>
            <a:off x="1564183"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56" name="TextBox 55">
            <a:extLst>
              <a:ext uri="{FF2B5EF4-FFF2-40B4-BE49-F238E27FC236}">
                <a16:creationId xmlns:a16="http://schemas.microsoft.com/office/drawing/2014/main" xmlns="" id="{D1E8D3E7-5C56-4E10-A646-7269958BABD9}"/>
              </a:ext>
            </a:extLst>
          </p:cNvPr>
          <p:cNvSpPr txBox="1"/>
          <p:nvPr/>
        </p:nvSpPr>
        <p:spPr>
          <a:xfrm>
            <a:off x="1481439" y="520077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0</a:t>
            </a:r>
          </a:p>
        </p:txBody>
      </p:sp>
      <p:sp>
        <p:nvSpPr>
          <p:cNvPr id="57" name="TextBox 56">
            <a:extLst>
              <a:ext uri="{FF2B5EF4-FFF2-40B4-BE49-F238E27FC236}">
                <a16:creationId xmlns:a16="http://schemas.microsoft.com/office/drawing/2014/main" xmlns="" id="{562FF9B8-1B17-4681-A8AA-46DEDDD6B74F}"/>
              </a:ext>
            </a:extLst>
          </p:cNvPr>
          <p:cNvSpPr txBox="1"/>
          <p:nvPr/>
        </p:nvSpPr>
        <p:spPr>
          <a:xfrm>
            <a:off x="7111298"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20</a:t>
            </a:r>
          </a:p>
        </p:txBody>
      </p:sp>
      <p:sp>
        <p:nvSpPr>
          <p:cNvPr id="58" name="Line 21">
            <a:extLst>
              <a:ext uri="{FF2B5EF4-FFF2-40B4-BE49-F238E27FC236}">
                <a16:creationId xmlns:a16="http://schemas.microsoft.com/office/drawing/2014/main" xmlns="" id="{205B67E9-EDCC-4796-9B5A-BC190D1EA19E}"/>
              </a:ext>
            </a:extLst>
          </p:cNvPr>
          <p:cNvSpPr>
            <a:spLocks noChangeShapeType="1"/>
          </p:cNvSpPr>
          <p:nvPr/>
        </p:nvSpPr>
        <p:spPr bwMode="auto">
          <a:xfrm>
            <a:off x="7240774"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59" name="TextBox 58">
            <a:extLst>
              <a:ext uri="{FF2B5EF4-FFF2-40B4-BE49-F238E27FC236}">
                <a16:creationId xmlns:a16="http://schemas.microsoft.com/office/drawing/2014/main" xmlns="" id="{DF2CB529-E1B9-4559-AD67-E1D95D535D20}"/>
              </a:ext>
            </a:extLst>
          </p:cNvPr>
          <p:cNvSpPr txBox="1"/>
          <p:nvPr/>
        </p:nvSpPr>
        <p:spPr>
          <a:xfrm>
            <a:off x="6615451"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18</a:t>
            </a:r>
          </a:p>
        </p:txBody>
      </p:sp>
      <p:sp>
        <p:nvSpPr>
          <p:cNvPr id="60" name="Line 21">
            <a:extLst>
              <a:ext uri="{FF2B5EF4-FFF2-40B4-BE49-F238E27FC236}">
                <a16:creationId xmlns:a16="http://schemas.microsoft.com/office/drawing/2014/main" xmlns="" id="{4F781EB8-C665-4E9B-AD07-3738229EF11C}"/>
              </a:ext>
            </a:extLst>
          </p:cNvPr>
          <p:cNvSpPr>
            <a:spLocks noChangeShapeType="1"/>
          </p:cNvSpPr>
          <p:nvPr/>
        </p:nvSpPr>
        <p:spPr bwMode="auto">
          <a:xfrm>
            <a:off x="6744927"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61" name="TextBox 60">
            <a:extLst>
              <a:ext uri="{FF2B5EF4-FFF2-40B4-BE49-F238E27FC236}">
                <a16:creationId xmlns:a16="http://schemas.microsoft.com/office/drawing/2014/main" xmlns="" id="{AF29A6E0-7C2F-4767-98C5-28176A3C43BF}"/>
              </a:ext>
            </a:extLst>
          </p:cNvPr>
          <p:cNvSpPr txBox="1"/>
          <p:nvPr/>
        </p:nvSpPr>
        <p:spPr>
          <a:xfrm>
            <a:off x="6102506"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16</a:t>
            </a:r>
          </a:p>
        </p:txBody>
      </p:sp>
      <p:sp>
        <p:nvSpPr>
          <p:cNvPr id="62" name="Line 21">
            <a:extLst>
              <a:ext uri="{FF2B5EF4-FFF2-40B4-BE49-F238E27FC236}">
                <a16:creationId xmlns:a16="http://schemas.microsoft.com/office/drawing/2014/main" xmlns="" id="{2B8744F1-69B7-4ED0-BBAB-31E87BC1E526}"/>
              </a:ext>
            </a:extLst>
          </p:cNvPr>
          <p:cNvSpPr>
            <a:spLocks noChangeShapeType="1"/>
          </p:cNvSpPr>
          <p:nvPr/>
        </p:nvSpPr>
        <p:spPr bwMode="auto">
          <a:xfrm>
            <a:off x="6231982"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63" name="TextBox 62">
            <a:extLst>
              <a:ext uri="{FF2B5EF4-FFF2-40B4-BE49-F238E27FC236}">
                <a16:creationId xmlns:a16="http://schemas.microsoft.com/office/drawing/2014/main" xmlns="" id="{2DCC7B41-F8A4-4D9D-8712-D4F29A80D476}"/>
              </a:ext>
            </a:extLst>
          </p:cNvPr>
          <p:cNvSpPr txBox="1"/>
          <p:nvPr/>
        </p:nvSpPr>
        <p:spPr>
          <a:xfrm>
            <a:off x="5546816"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14</a:t>
            </a:r>
          </a:p>
        </p:txBody>
      </p:sp>
      <p:sp>
        <p:nvSpPr>
          <p:cNvPr id="64" name="Line 21">
            <a:extLst>
              <a:ext uri="{FF2B5EF4-FFF2-40B4-BE49-F238E27FC236}">
                <a16:creationId xmlns:a16="http://schemas.microsoft.com/office/drawing/2014/main" xmlns="" id="{DF33C037-4C0B-456C-BF36-B61FD1645DAA}"/>
              </a:ext>
            </a:extLst>
          </p:cNvPr>
          <p:cNvSpPr>
            <a:spLocks noChangeShapeType="1"/>
          </p:cNvSpPr>
          <p:nvPr/>
        </p:nvSpPr>
        <p:spPr bwMode="auto">
          <a:xfrm>
            <a:off x="5676292"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65" name="TextBox 64">
            <a:extLst>
              <a:ext uri="{FF2B5EF4-FFF2-40B4-BE49-F238E27FC236}">
                <a16:creationId xmlns:a16="http://schemas.microsoft.com/office/drawing/2014/main" xmlns="" id="{F4061CF9-7AFC-4453-9038-ABD2995D6BF2}"/>
              </a:ext>
            </a:extLst>
          </p:cNvPr>
          <p:cNvSpPr txBox="1"/>
          <p:nvPr/>
        </p:nvSpPr>
        <p:spPr>
          <a:xfrm>
            <a:off x="4991126"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12</a:t>
            </a:r>
          </a:p>
        </p:txBody>
      </p:sp>
      <p:sp>
        <p:nvSpPr>
          <p:cNvPr id="66" name="Line 21">
            <a:extLst>
              <a:ext uri="{FF2B5EF4-FFF2-40B4-BE49-F238E27FC236}">
                <a16:creationId xmlns:a16="http://schemas.microsoft.com/office/drawing/2014/main" xmlns="" id="{5F0D6F5B-9D20-4E64-9894-94CC196BC7B4}"/>
              </a:ext>
            </a:extLst>
          </p:cNvPr>
          <p:cNvSpPr>
            <a:spLocks noChangeShapeType="1"/>
          </p:cNvSpPr>
          <p:nvPr/>
        </p:nvSpPr>
        <p:spPr bwMode="auto">
          <a:xfrm>
            <a:off x="5120602"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67" name="TextBox 66">
            <a:extLst>
              <a:ext uri="{FF2B5EF4-FFF2-40B4-BE49-F238E27FC236}">
                <a16:creationId xmlns:a16="http://schemas.microsoft.com/office/drawing/2014/main" xmlns="" id="{18619977-F7C4-43A1-881C-FBE0BBCAD25D}"/>
              </a:ext>
            </a:extLst>
          </p:cNvPr>
          <p:cNvSpPr txBox="1"/>
          <p:nvPr/>
        </p:nvSpPr>
        <p:spPr>
          <a:xfrm>
            <a:off x="4435435"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10</a:t>
            </a:r>
          </a:p>
        </p:txBody>
      </p:sp>
      <p:sp>
        <p:nvSpPr>
          <p:cNvPr id="68" name="Line 21">
            <a:extLst>
              <a:ext uri="{FF2B5EF4-FFF2-40B4-BE49-F238E27FC236}">
                <a16:creationId xmlns:a16="http://schemas.microsoft.com/office/drawing/2014/main" xmlns="" id="{2F0346C8-4380-4586-B409-45CD9F1CBD64}"/>
              </a:ext>
            </a:extLst>
          </p:cNvPr>
          <p:cNvSpPr>
            <a:spLocks noChangeShapeType="1"/>
          </p:cNvSpPr>
          <p:nvPr/>
        </p:nvSpPr>
        <p:spPr bwMode="auto">
          <a:xfrm>
            <a:off x="4564911"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69" name="TextBox 68">
            <a:extLst>
              <a:ext uri="{FF2B5EF4-FFF2-40B4-BE49-F238E27FC236}">
                <a16:creationId xmlns:a16="http://schemas.microsoft.com/office/drawing/2014/main" xmlns="" id="{F99CCE81-D3BD-4726-88FC-3703731048A5}"/>
              </a:ext>
            </a:extLst>
          </p:cNvPr>
          <p:cNvSpPr txBox="1"/>
          <p:nvPr/>
        </p:nvSpPr>
        <p:spPr>
          <a:xfrm>
            <a:off x="3912340" y="520077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8</a:t>
            </a:r>
          </a:p>
        </p:txBody>
      </p:sp>
      <p:sp>
        <p:nvSpPr>
          <p:cNvPr id="70" name="Line 21">
            <a:extLst>
              <a:ext uri="{FF2B5EF4-FFF2-40B4-BE49-F238E27FC236}">
                <a16:creationId xmlns:a16="http://schemas.microsoft.com/office/drawing/2014/main" xmlns="" id="{8D33BDEC-E511-420B-94B5-1E2878B9C447}"/>
              </a:ext>
            </a:extLst>
          </p:cNvPr>
          <p:cNvSpPr>
            <a:spLocks noChangeShapeType="1"/>
          </p:cNvSpPr>
          <p:nvPr/>
        </p:nvSpPr>
        <p:spPr bwMode="auto">
          <a:xfrm>
            <a:off x="3992123"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71" name="TextBox 70">
            <a:extLst>
              <a:ext uri="{FF2B5EF4-FFF2-40B4-BE49-F238E27FC236}">
                <a16:creationId xmlns:a16="http://schemas.microsoft.com/office/drawing/2014/main" xmlns="" id="{B015A883-B515-4805-BFB4-D7DE28F4E0CF}"/>
              </a:ext>
            </a:extLst>
          </p:cNvPr>
          <p:cNvSpPr txBox="1"/>
          <p:nvPr/>
        </p:nvSpPr>
        <p:spPr>
          <a:xfrm>
            <a:off x="3305356" y="520077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6</a:t>
            </a:r>
          </a:p>
        </p:txBody>
      </p:sp>
      <p:sp>
        <p:nvSpPr>
          <p:cNvPr id="72" name="Line 21">
            <a:extLst>
              <a:ext uri="{FF2B5EF4-FFF2-40B4-BE49-F238E27FC236}">
                <a16:creationId xmlns:a16="http://schemas.microsoft.com/office/drawing/2014/main" xmlns="" id="{BA5ACB39-8C7E-4C21-BDCC-12567E2B03E3}"/>
              </a:ext>
            </a:extLst>
          </p:cNvPr>
          <p:cNvSpPr>
            <a:spLocks noChangeShapeType="1"/>
          </p:cNvSpPr>
          <p:nvPr/>
        </p:nvSpPr>
        <p:spPr bwMode="auto">
          <a:xfrm>
            <a:off x="3385138"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73" name="TextBox 72">
            <a:extLst>
              <a:ext uri="{FF2B5EF4-FFF2-40B4-BE49-F238E27FC236}">
                <a16:creationId xmlns:a16="http://schemas.microsoft.com/office/drawing/2014/main" xmlns="" id="{9507188D-437B-44E7-B55A-D3B090CF8D8E}"/>
              </a:ext>
            </a:extLst>
          </p:cNvPr>
          <p:cNvSpPr txBox="1"/>
          <p:nvPr/>
        </p:nvSpPr>
        <p:spPr>
          <a:xfrm>
            <a:off x="2698371" y="520077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4</a:t>
            </a:r>
          </a:p>
        </p:txBody>
      </p:sp>
      <p:sp>
        <p:nvSpPr>
          <p:cNvPr id="74" name="Line 21">
            <a:extLst>
              <a:ext uri="{FF2B5EF4-FFF2-40B4-BE49-F238E27FC236}">
                <a16:creationId xmlns:a16="http://schemas.microsoft.com/office/drawing/2014/main" xmlns="" id="{497B29A1-215D-42EB-8143-3477E27CA5EE}"/>
              </a:ext>
            </a:extLst>
          </p:cNvPr>
          <p:cNvSpPr>
            <a:spLocks noChangeShapeType="1"/>
          </p:cNvSpPr>
          <p:nvPr/>
        </p:nvSpPr>
        <p:spPr bwMode="auto">
          <a:xfrm>
            <a:off x="2778153"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75" name="TextBox 74">
            <a:extLst>
              <a:ext uri="{FF2B5EF4-FFF2-40B4-BE49-F238E27FC236}">
                <a16:creationId xmlns:a16="http://schemas.microsoft.com/office/drawing/2014/main" xmlns="" id="{F31ED6EA-F0B0-4149-9D5A-195BD956C3CA}"/>
              </a:ext>
            </a:extLst>
          </p:cNvPr>
          <p:cNvSpPr txBox="1"/>
          <p:nvPr/>
        </p:nvSpPr>
        <p:spPr>
          <a:xfrm>
            <a:off x="2091386" y="520077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a:t>
            </a:r>
          </a:p>
        </p:txBody>
      </p:sp>
      <p:sp>
        <p:nvSpPr>
          <p:cNvPr id="76" name="Line 21">
            <a:extLst>
              <a:ext uri="{FF2B5EF4-FFF2-40B4-BE49-F238E27FC236}">
                <a16:creationId xmlns:a16="http://schemas.microsoft.com/office/drawing/2014/main" xmlns="" id="{AFD637A1-CF58-40D7-9A71-0ACB0588C8CC}"/>
              </a:ext>
            </a:extLst>
          </p:cNvPr>
          <p:cNvSpPr>
            <a:spLocks noChangeShapeType="1"/>
          </p:cNvSpPr>
          <p:nvPr/>
        </p:nvSpPr>
        <p:spPr bwMode="auto">
          <a:xfrm>
            <a:off x="2171168" y="5175604"/>
            <a:ext cx="0" cy="76644"/>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77" name="TextBox 76">
            <a:extLst>
              <a:ext uri="{FF2B5EF4-FFF2-40B4-BE49-F238E27FC236}">
                <a16:creationId xmlns:a16="http://schemas.microsoft.com/office/drawing/2014/main" xmlns="" id="{8B3A377D-E0CC-48CB-ACC6-E9F0E86512F2}"/>
              </a:ext>
            </a:extLst>
          </p:cNvPr>
          <p:cNvSpPr txBox="1"/>
          <p:nvPr/>
        </p:nvSpPr>
        <p:spPr>
          <a:xfrm>
            <a:off x="4569717" y="5394950"/>
            <a:ext cx="562976" cy="307777"/>
          </a:xfrm>
          <a:prstGeom prst="rect">
            <a:avLst/>
          </a:prstGeom>
          <a:noFill/>
        </p:spPr>
        <p:txBody>
          <a:bodyPr wrap="none" rtlCol="0">
            <a:spAutoFit/>
          </a:bodyPr>
          <a:lstStyle/>
          <a:p>
            <a:pPr algn="ctr"/>
            <a:r>
              <a:rPr lang="fr-FR" sz="1400" dirty="0"/>
              <a:t>Mois</a:t>
            </a:r>
          </a:p>
        </p:txBody>
      </p:sp>
      <p:sp>
        <p:nvSpPr>
          <p:cNvPr id="82" name="TextBox 81">
            <a:extLst>
              <a:ext uri="{FF2B5EF4-FFF2-40B4-BE49-F238E27FC236}">
                <a16:creationId xmlns:a16="http://schemas.microsoft.com/office/drawing/2014/main" xmlns="" id="{81A72E94-4F97-4F07-8CE4-3A15597ED6C8}"/>
              </a:ext>
            </a:extLst>
          </p:cNvPr>
          <p:cNvSpPr txBox="1"/>
          <p:nvPr/>
        </p:nvSpPr>
        <p:spPr>
          <a:xfrm>
            <a:off x="6470317" y="3099417"/>
            <a:ext cx="1260281" cy="523220"/>
          </a:xfrm>
          <a:prstGeom prst="rect">
            <a:avLst/>
          </a:prstGeom>
          <a:noFill/>
          <a:ln w="19050">
            <a:noFill/>
          </a:ln>
        </p:spPr>
        <p:txBody>
          <a:bodyPr wrap="none" rtlCol="0">
            <a:spAutoFit/>
          </a:bodyPr>
          <a:lstStyle/>
          <a:p>
            <a:pPr algn="ctr"/>
            <a:r>
              <a:rPr lang="fr-FR" sz="1400" dirty="0">
                <a:solidFill>
                  <a:srgbClr val="4D4D4D"/>
                </a:solidFill>
              </a:rPr>
              <a:t>Suivi médian:</a:t>
            </a:r>
          </a:p>
          <a:p>
            <a:pPr algn="ctr"/>
            <a:r>
              <a:rPr lang="fr-FR" sz="1400" dirty="0">
                <a:solidFill>
                  <a:srgbClr val="4D4D4D"/>
                </a:solidFill>
              </a:rPr>
              <a:t>12,5 mois</a:t>
            </a:r>
          </a:p>
        </p:txBody>
      </p:sp>
      <p:sp>
        <p:nvSpPr>
          <p:cNvPr id="83" name="Arrow: Right 217">
            <a:extLst>
              <a:ext uri="{FF2B5EF4-FFF2-40B4-BE49-F238E27FC236}">
                <a16:creationId xmlns:a16="http://schemas.microsoft.com/office/drawing/2014/main" xmlns="" id="{92FC3BDF-CDA3-4D6D-B271-584B85DE0F33}"/>
              </a:ext>
            </a:extLst>
          </p:cNvPr>
          <p:cNvSpPr/>
          <p:nvPr/>
        </p:nvSpPr>
        <p:spPr>
          <a:xfrm>
            <a:off x="2458636" y="3044995"/>
            <a:ext cx="640489" cy="224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TextBox 83">
            <a:extLst>
              <a:ext uri="{FF2B5EF4-FFF2-40B4-BE49-F238E27FC236}">
                <a16:creationId xmlns:a16="http://schemas.microsoft.com/office/drawing/2014/main" xmlns="" id="{9D72C29C-99D3-4195-BAFA-B7C293B642EF}"/>
              </a:ext>
            </a:extLst>
          </p:cNvPr>
          <p:cNvSpPr txBox="1"/>
          <p:nvPr/>
        </p:nvSpPr>
        <p:spPr>
          <a:xfrm>
            <a:off x="1529829" y="3467364"/>
            <a:ext cx="2414444" cy="523220"/>
          </a:xfrm>
          <a:prstGeom prst="rect">
            <a:avLst/>
          </a:prstGeom>
          <a:noFill/>
        </p:spPr>
        <p:txBody>
          <a:bodyPr wrap="none" rtlCol="0">
            <a:spAutoFit/>
          </a:bodyPr>
          <a:lstStyle/>
          <a:p>
            <a:pPr algn="ctr"/>
            <a:r>
              <a:rPr lang="fr-FR" sz="1400" dirty="0">
                <a:solidFill>
                  <a:srgbClr val="4D4D4D"/>
                </a:solidFill>
              </a:rPr>
              <a:t>1</a:t>
            </a:r>
            <a:r>
              <a:rPr lang="fr-FR" sz="1400" dirty="0" smtClean="0">
                <a:solidFill>
                  <a:srgbClr val="4D4D4D"/>
                </a:solidFill>
              </a:rPr>
              <a:t>% </a:t>
            </a:r>
            <a:r>
              <a:rPr lang="fr-FR" sz="1400" dirty="0">
                <a:solidFill>
                  <a:srgbClr val="4D4D4D"/>
                </a:solidFill>
              </a:rPr>
              <a:t>des patients en vie avec</a:t>
            </a:r>
            <a:br>
              <a:rPr lang="fr-FR" sz="1400" dirty="0">
                <a:solidFill>
                  <a:srgbClr val="4D4D4D"/>
                </a:solidFill>
              </a:rPr>
            </a:br>
            <a:r>
              <a:rPr lang="fr-FR" sz="1400" dirty="0">
                <a:solidFill>
                  <a:srgbClr val="4D4D4D"/>
                </a:solidFill>
              </a:rPr>
              <a:t>&lt;6 mois de suivi</a:t>
            </a:r>
          </a:p>
        </p:txBody>
      </p:sp>
      <p:grpSp>
        <p:nvGrpSpPr>
          <p:cNvPr id="85" name="Group 84">
            <a:extLst>
              <a:ext uri="{FF2B5EF4-FFF2-40B4-BE49-F238E27FC236}">
                <a16:creationId xmlns:a16="http://schemas.microsoft.com/office/drawing/2014/main" xmlns="" id="{80ED0D10-0D2E-4C26-AEDC-6E045371D5F3}"/>
              </a:ext>
            </a:extLst>
          </p:cNvPr>
          <p:cNvGrpSpPr/>
          <p:nvPr/>
        </p:nvGrpSpPr>
        <p:grpSpPr>
          <a:xfrm>
            <a:off x="1531528" y="1825932"/>
            <a:ext cx="5845123" cy="2565942"/>
            <a:chOff x="8317003" y="3285336"/>
            <a:chExt cx="8496300" cy="3934320"/>
          </a:xfrm>
        </p:grpSpPr>
        <p:sp>
          <p:nvSpPr>
            <p:cNvPr id="86" name="Freeform: Shape 221">
              <a:extLst>
                <a:ext uri="{FF2B5EF4-FFF2-40B4-BE49-F238E27FC236}">
                  <a16:creationId xmlns:a16="http://schemas.microsoft.com/office/drawing/2014/main" xmlns="" id="{1DBC0707-C88A-427B-8B09-36C00A5F57BE}"/>
                </a:ext>
              </a:extLst>
            </p:cNvPr>
            <p:cNvSpPr/>
            <p:nvPr/>
          </p:nvSpPr>
          <p:spPr>
            <a:xfrm>
              <a:off x="8317003" y="3285336"/>
              <a:ext cx="8496300" cy="3895725"/>
            </a:xfrm>
            <a:custGeom>
              <a:avLst/>
              <a:gdLst>
                <a:gd name="connsiteX0" fmla="*/ 8498681 w 8496300"/>
                <a:gd name="connsiteY0" fmla="*/ 3895725 h 3895725"/>
                <a:gd name="connsiteX1" fmla="*/ 6665119 w 8496300"/>
                <a:gd name="connsiteY1" fmla="*/ 3895725 h 3895725"/>
                <a:gd name="connsiteX2" fmla="*/ 6665119 w 8496300"/>
                <a:gd name="connsiteY2" fmla="*/ 3721894 h 3895725"/>
                <a:gd name="connsiteX3" fmla="*/ 5960269 w 8496300"/>
                <a:gd name="connsiteY3" fmla="*/ 3721894 h 3895725"/>
                <a:gd name="connsiteX4" fmla="*/ 5960269 w 8496300"/>
                <a:gd name="connsiteY4" fmla="*/ 3602831 h 3895725"/>
                <a:gd name="connsiteX5" fmla="*/ 5669756 w 8496300"/>
                <a:gd name="connsiteY5" fmla="*/ 3602831 h 3895725"/>
                <a:gd name="connsiteX6" fmla="*/ 5669756 w 8496300"/>
                <a:gd name="connsiteY6" fmla="*/ 3462338 h 3895725"/>
                <a:gd name="connsiteX7" fmla="*/ 5591175 w 8496300"/>
                <a:gd name="connsiteY7" fmla="*/ 3462338 h 3895725"/>
                <a:gd name="connsiteX8" fmla="*/ 5591175 w 8496300"/>
                <a:gd name="connsiteY8" fmla="*/ 3350419 h 3895725"/>
                <a:gd name="connsiteX9" fmla="*/ 5010150 w 8496300"/>
                <a:gd name="connsiteY9" fmla="*/ 3350419 h 3895725"/>
                <a:gd name="connsiteX10" fmla="*/ 5010150 w 8496300"/>
                <a:gd name="connsiteY10" fmla="*/ 3259931 h 3895725"/>
                <a:gd name="connsiteX11" fmla="*/ 4864894 w 8496300"/>
                <a:gd name="connsiteY11" fmla="*/ 3259931 h 3895725"/>
                <a:gd name="connsiteX12" fmla="*/ 4864894 w 8496300"/>
                <a:gd name="connsiteY12" fmla="*/ 3157538 h 3895725"/>
                <a:gd name="connsiteX13" fmla="*/ 4602956 w 8496300"/>
                <a:gd name="connsiteY13" fmla="*/ 3157538 h 3895725"/>
                <a:gd name="connsiteX14" fmla="*/ 4602956 w 8496300"/>
                <a:gd name="connsiteY14" fmla="*/ 3105150 h 3895725"/>
                <a:gd name="connsiteX15" fmla="*/ 4436269 w 8496300"/>
                <a:gd name="connsiteY15" fmla="*/ 3105150 h 3895725"/>
                <a:gd name="connsiteX16" fmla="*/ 4436269 w 8496300"/>
                <a:gd name="connsiteY16" fmla="*/ 2952750 h 3895725"/>
                <a:gd name="connsiteX17" fmla="*/ 4343400 w 8496300"/>
                <a:gd name="connsiteY17" fmla="*/ 2952750 h 3895725"/>
                <a:gd name="connsiteX18" fmla="*/ 4343400 w 8496300"/>
                <a:gd name="connsiteY18" fmla="*/ 2886075 h 3895725"/>
                <a:gd name="connsiteX19" fmla="*/ 4181475 w 8496300"/>
                <a:gd name="connsiteY19" fmla="*/ 2886075 h 3895725"/>
                <a:gd name="connsiteX20" fmla="*/ 4181475 w 8496300"/>
                <a:gd name="connsiteY20" fmla="*/ 2817019 h 3895725"/>
                <a:gd name="connsiteX21" fmla="*/ 3793331 w 8496300"/>
                <a:gd name="connsiteY21" fmla="*/ 2817019 h 3895725"/>
                <a:gd name="connsiteX22" fmla="*/ 3793331 w 8496300"/>
                <a:gd name="connsiteY22" fmla="*/ 2764631 h 3895725"/>
                <a:gd name="connsiteX23" fmla="*/ 3659981 w 8496300"/>
                <a:gd name="connsiteY23" fmla="*/ 2764631 h 3895725"/>
                <a:gd name="connsiteX24" fmla="*/ 3659981 w 8496300"/>
                <a:gd name="connsiteY24" fmla="*/ 2702719 h 3895725"/>
                <a:gd name="connsiteX25" fmla="*/ 3583781 w 8496300"/>
                <a:gd name="connsiteY25" fmla="*/ 2702719 h 3895725"/>
                <a:gd name="connsiteX26" fmla="*/ 3583781 w 8496300"/>
                <a:gd name="connsiteY26" fmla="*/ 2645569 h 3895725"/>
                <a:gd name="connsiteX27" fmla="*/ 3400425 w 8496300"/>
                <a:gd name="connsiteY27" fmla="*/ 2645569 h 3895725"/>
                <a:gd name="connsiteX28" fmla="*/ 3400425 w 8496300"/>
                <a:gd name="connsiteY28" fmla="*/ 2545556 h 3895725"/>
                <a:gd name="connsiteX29" fmla="*/ 3271838 w 8496300"/>
                <a:gd name="connsiteY29" fmla="*/ 2545556 h 3895725"/>
                <a:gd name="connsiteX30" fmla="*/ 3271838 w 8496300"/>
                <a:gd name="connsiteY30" fmla="*/ 2433638 h 3895725"/>
                <a:gd name="connsiteX31" fmla="*/ 3205163 w 8496300"/>
                <a:gd name="connsiteY31" fmla="*/ 2433638 h 3895725"/>
                <a:gd name="connsiteX32" fmla="*/ 3205163 w 8496300"/>
                <a:gd name="connsiteY32" fmla="*/ 2321719 h 3895725"/>
                <a:gd name="connsiteX33" fmla="*/ 3138488 w 8496300"/>
                <a:gd name="connsiteY33" fmla="*/ 2321719 h 3895725"/>
                <a:gd name="connsiteX34" fmla="*/ 3138488 w 8496300"/>
                <a:gd name="connsiteY34" fmla="*/ 2214563 h 3895725"/>
                <a:gd name="connsiteX35" fmla="*/ 3026569 w 8496300"/>
                <a:gd name="connsiteY35" fmla="*/ 2214563 h 3895725"/>
                <a:gd name="connsiteX36" fmla="*/ 3026569 w 8496300"/>
                <a:gd name="connsiteY36" fmla="*/ 2126456 h 3895725"/>
                <a:gd name="connsiteX37" fmla="*/ 2955131 w 8496300"/>
                <a:gd name="connsiteY37" fmla="*/ 2126456 h 3895725"/>
                <a:gd name="connsiteX38" fmla="*/ 2955131 w 8496300"/>
                <a:gd name="connsiteY38" fmla="*/ 2069306 h 3895725"/>
                <a:gd name="connsiteX39" fmla="*/ 2869406 w 8496300"/>
                <a:gd name="connsiteY39" fmla="*/ 2069306 h 3895725"/>
                <a:gd name="connsiteX40" fmla="*/ 2869406 w 8496300"/>
                <a:gd name="connsiteY40" fmla="*/ 2024063 h 3895725"/>
                <a:gd name="connsiteX41" fmla="*/ 2547938 w 8496300"/>
                <a:gd name="connsiteY41" fmla="*/ 2024063 h 3895725"/>
                <a:gd name="connsiteX42" fmla="*/ 2547938 w 8496300"/>
                <a:gd name="connsiteY42" fmla="*/ 1978819 h 3895725"/>
                <a:gd name="connsiteX43" fmla="*/ 2440781 w 8496300"/>
                <a:gd name="connsiteY43" fmla="*/ 1978819 h 3895725"/>
                <a:gd name="connsiteX44" fmla="*/ 2440781 w 8496300"/>
                <a:gd name="connsiteY44" fmla="*/ 1928813 h 3895725"/>
                <a:gd name="connsiteX45" fmla="*/ 2359819 w 8496300"/>
                <a:gd name="connsiteY45" fmla="*/ 1928813 h 3895725"/>
                <a:gd name="connsiteX46" fmla="*/ 2359819 w 8496300"/>
                <a:gd name="connsiteY46" fmla="*/ 1807369 h 3895725"/>
                <a:gd name="connsiteX47" fmla="*/ 2316956 w 8496300"/>
                <a:gd name="connsiteY47" fmla="*/ 1807369 h 3895725"/>
                <a:gd name="connsiteX48" fmla="*/ 2316956 w 8496300"/>
                <a:gd name="connsiteY48" fmla="*/ 1716881 h 3895725"/>
                <a:gd name="connsiteX49" fmla="*/ 2121694 w 8496300"/>
                <a:gd name="connsiteY49" fmla="*/ 1716881 h 3895725"/>
                <a:gd name="connsiteX50" fmla="*/ 2121694 w 8496300"/>
                <a:gd name="connsiteY50" fmla="*/ 1640681 h 3895725"/>
                <a:gd name="connsiteX51" fmla="*/ 2024063 w 8496300"/>
                <a:gd name="connsiteY51" fmla="*/ 1640681 h 3895725"/>
                <a:gd name="connsiteX52" fmla="*/ 2024063 w 8496300"/>
                <a:gd name="connsiteY52" fmla="*/ 1507331 h 3895725"/>
                <a:gd name="connsiteX53" fmla="*/ 1919288 w 8496300"/>
                <a:gd name="connsiteY53" fmla="*/ 1507331 h 3895725"/>
                <a:gd name="connsiteX54" fmla="*/ 1919288 w 8496300"/>
                <a:gd name="connsiteY54" fmla="*/ 1426369 h 3895725"/>
                <a:gd name="connsiteX55" fmla="*/ 1819275 w 8496300"/>
                <a:gd name="connsiteY55" fmla="*/ 1426369 h 3895725"/>
                <a:gd name="connsiteX56" fmla="*/ 1819275 w 8496300"/>
                <a:gd name="connsiteY56" fmla="*/ 1328738 h 3895725"/>
                <a:gd name="connsiteX57" fmla="*/ 1733550 w 8496300"/>
                <a:gd name="connsiteY57" fmla="*/ 1328738 h 3895725"/>
                <a:gd name="connsiteX58" fmla="*/ 1733550 w 8496300"/>
                <a:gd name="connsiteY58" fmla="*/ 1288256 h 3895725"/>
                <a:gd name="connsiteX59" fmla="*/ 1678781 w 8496300"/>
                <a:gd name="connsiteY59" fmla="*/ 1288256 h 3895725"/>
                <a:gd name="connsiteX60" fmla="*/ 1678781 w 8496300"/>
                <a:gd name="connsiteY60" fmla="*/ 1138238 h 3895725"/>
                <a:gd name="connsiteX61" fmla="*/ 1631156 w 8496300"/>
                <a:gd name="connsiteY61" fmla="*/ 1138238 h 3895725"/>
                <a:gd name="connsiteX62" fmla="*/ 1631156 w 8496300"/>
                <a:gd name="connsiteY62" fmla="*/ 1007269 h 3895725"/>
                <a:gd name="connsiteX63" fmla="*/ 1574006 w 8496300"/>
                <a:gd name="connsiteY63" fmla="*/ 1007269 h 3895725"/>
                <a:gd name="connsiteX64" fmla="*/ 1574006 w 8496300"/>
                <a:gd name="connsiteY64" fmla="*/ 923925 h 3895725"/>
                <a:gd name="connsiteX65" fmla="*/ 1497806 w 8496300"/>
                <a:gd name="connsiteY65" fmla="*/ 923925 h 3895725"/>
                <a:gd name="connsiteX66" fmla="*/ 1497806 w 8496300"/>
                <a:gd name="connsiteY66" fmla="*/ 852488 h 3895725"/>
                <a:gd name="connsiteX67" fmla="*/ 1388269 w 8496300"/>
                <a:gd name="connsiteY67" fmla="*/ 852488 h 3895725"/>
                <a:gd name="connsiteX68" fmla="*/ 1388269 w 8496300"/>
                <a:gd name="connsiteY68" fmla="*/ 795338 h 3895725"/>
                <a:gd name="connsiteX69" fmla="*/ 1326356 w 8496300"/>
                <a:gd name="connsiteY69" fmla="*/ 795338 h 3895725"/>
                <a:gd name="connsiteX70" fmla="*/ 1326356 w 8496300"/>
                <a:gd name="connsiteY70" fmla="*/ 702469 h 3895725"/>
                <a:gd name="connsiteX71" fmla="*/ 1295400 w 8496300"/>
                <a:gd name="connsiteY71" fmla="*/ 702469 h 3895725"/>
                <a:gd name="connsiteX72" fmla="*/ 1295400 w 8496300"/>
                <a:gd name="connsiteY72" fmla="*/ 581025 h 3895725"/>
                <a:gd name="connsiteX73" fmla="*/ 1257300 w 8496300"/>
                <a:gd name="connsiteY73" fmla="*/ 581025 h 3895725"/>
                <a:gd name="connsiteX74" fmla="*/ 1257300 w 8496300"/>
                <a:gd name="connsiteY74" fmla="*/ 528638 h 3895725"/>
                <a:gd name="connsiteX75" fmla="*/ 1114425 w 8496300"/>
                <a:gd name="connsiteY75" fmla="*/ 528638 h 3895725"/>
                <a:gd name="connsiteX76" fmla="*/ 1114425 w 8496300"/>
                <a:gd name="connsiteY76" fmla="*/ 457200 h 3895725"/>
                <a:gd name="connsiteX77" fmla="*/ 928688 w 8496300"/>
                <a:gd name="connsiteY77" fmla="*/ 457200 h 3895725"/>
                <a:gd name="connsiteX78" fmla="*/ 928688 w 8496300"/>
                <a:gd name="connsiteY78" fmla="*/ 411956 h 3895725"/>
                <a:gd name="connsiteX79" fmla="*/ 702469 w 8496300"/>
                <a:gd name="connsiteY79" fmla="*/ 411956 h 3895725"/>
                <a:gd name="connsiteX80" fmla="*/ 702469 w 8496300"/>
                <a:gd name="connsiteY80" fmla="*/ 338138 h 3895725"/>
                <a:gd name="connsiteX81" fmla="*/ 650081 w 8496300"/>
                <a:gd name="connsiteY81" fmla="*/ 338138 h 3895725"/>
                <a:gd name="connsiteX82" fmla="*/ 650081 w 8496300"/>
                <a:gd name="connsiteY82" fmla="*/ 285750 h 3895725"/>
                <a:gd name="connsiteX83" fmla="*/ 404813 w 8496300"/>
                <a:gd name="connsiteY83" fmla="*/ 285750 h 3895725"/>
                <a:gd name="connsiteX84" fmla="*/ 404813 w 8496300"/>
                <a:gd name="connsiteY84" fmla="*/ 166688 h 3895725"/>
                <a:gd name="connsiteX85" fmla="*/ 269081 w 8496300"/>
                <a:gd name="connsiteY85" fmla="*/ 166688 h 3895725"/>
                <a:gd name="connsiteX86" fmla="*/ 269081 w 8496300"/>
                <a:gd name="connsiteY86" fmla="*/ 88106 h 3895725"/>
                <a:gd name="connsiteX87" fmla="*/ 211931 w 8496300"/>
                <a:gd name="connsiteY87" fmla="*/ 88106 h 3895725"/>
                <a:gd name="connsiteX88" fmla="*/ 211931 w 8496300"/>
                <a:gd name="connsiteY88" fmla="*/ 45244 h 3895725"/>
                <a:gd name="connsiteX89" fmla="*/ 104775 w 8496300"/>
                <a:gd name="connsiteY89" fmla="*/ 45244 h 3895725"/>
                <a:gd name="connsiteX90" fmla="*/ 104775 w 8496300"/>
                <a:gd name="connsiteY90" fmla="*/ 0 h 3895725"/>
                <a:gd name="connsiteX91" fmla="*/ 0 w 8496300"/>
                <a:gd name="connsiteY91" fmla="*/ 0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496300" h="3895725">
                  <a:moveTo>
                    <a:pt x="8498681" y="3895725"/>
                  </a:moveTo>
                  <a:lnTo>
                    <a:pt x="6665119" y="3895725"/>
                  </a:lnTo>
                  <a:lnTo>
                    <a:pt x="6665119" y="3721894"/>
                  </a:lnTo>
                  <a:lnTo>
                    <a:pt x="5960269" y="3721894"/>
                  </a:lnTo>
                  <a:lnTo>
                    <a:pt x="5960269" y="3602831"/>
                  </a:lnTo>
                  <a:lnTo>
                    <a:pt x="5669756" y="3602831"/>
                  </a:lnTo>
                  <a:lnTo>
                    <a:pt x="5669756" y="3462338"/>
                  </a:lnTo>
                  <a:lnTo>
                    <a:pt x="5591175" y="3462338"/>
                  </a:lnTo>
                  <a:lnTo>
                    <a:pt x="5591175" y="3350419"/>
                  </a:lnTo>
                  <a:lnTo>
                    <a:pt x="5010150" y="3350419"/>
                  </a:lnTo>
                  <a:lnTo>
                    <a:pt x="5010150" y="3259931"/>
                  </a:lnTo>
                  <a:lnTo>
                    <a:pt x="4864894" y="3259931"/>
                  </a:lnTo>
                  <a:lnTo>
                    <a:pt x="4864894" y="3157538"/>
                  </a:lnTo>
                  <a:lnTo>
                    <a:pt x="4602956" y="3157538"/>
                  </a:lnTo>
                  <a:lnTo>
                    <a:pt x="4602956" y="3105150"/>
                  </a:lnTo>
                  <a:lnTo>
                    <a:pt x="4436269" y="3105150"/>
                  </a:lnTo>
                  <a:lnTo>
                    <a:pt x="4436269" y="2952750"/>
                  </a:lnTo>
                  <a:lnTo>
                    <a:pt x="4343400" y="2952750"/>
                  </a:lnTo>
                  <a:lnTo>
                    <a:pt x="4343400" y="2886075"/>
                  </a:lnTo>
                  <a:lnTo>
                    <a:pt x="4181475" y="2886075"/>
                  </a:lnTo>
                  <a:lnTo>
                    <a:pt x="4181475" y="2817019"/>
                  </a:lnTo>
                  <a:lnTo>
                    <a:pt x="3793331" y="2817019"/>
                  </a:lnTo>
                  <a:lnTo>
                    <a:pt x="3793331" y="2764631"/>
                  </a:lnTo>
                  <a:lnTo>
                    <a:pt x="3659981" y="2764631"/>
                  </a:lnTo>
                  <a:lnTo>
                    <a:pt x="3659981" y="2702719"/>
                  </a:lnTo>
                  <a:lnTo>
                    <a:pt x="3583781" y="2702719"/>
                  </a:lnTo>
                  <a:lnTo>
                    <a:pt x="3583781" y="2645569"/>
                  </a:lnTo>
                  <a:lnTo>
                    <a:pt x="3400425" y="2645569"/>
                  </a:lnTo>
                  <a:lnTo>
                    <a:pt x="3400425" y="2545556"/>
                  </a:lnTo>
                  <a:lnTo>
                    <a:pt x="3271838" y="2545556"/>
                  </a:lnTo>
                  <a:lnTo>
                    <a:pt x="3271838" y="2433638"/>
                  </a:lnTo>
                  <a:lnTo>
                    <a:pt x="3205163" y="2433638"/>
                  </a:lnTo>
                  <a:lnTo>
                    <a:pt x="3205163" y="2321719"/>
                  </a:lnTo>
                  <a:lnTo>
                    <a:pt x="3138488" y="2321719"/>
                  </a:lnTo>
                  <a:lnTo>
                    <a:pt x="3138488" y="2214563"/>
                  </a:lnTo>
                  <a:lnTo>
                    <a:pt x="3026569" y="2214563"/>
                  </a:lnTo>
                  <a:lnTo>
                    <a:pt x="3026569" y="2126456"/>
                  </a:lnTo>
                  <a:lnTo>
                    <a:pt x="2955131" y="2126456"/>
                  </a:lnTo>
                  <a:lnTo>
                    <a:pt x="2955131" y="2069306"/>
                  </a:lnTo>
                  <a:lnTo>
                    <a:pt x="2869406" y="2069306"/>
                  </a:lnTo>
                  <a:lnTo>
                    <a:pt x="2869406" y="2024063"/>
                  </a:lnTo>
                  <a:lnTo>
                    <a:pt x="2547938" y="2024063"/>
                  </a:lnTo>
                  <a:lnTo>
                    <a:pt x="2547938" y="1978819"/>
                  </a:lnTo>
                  <a:lnTo>
                    <a:pt x="2440781" y="1978819"/>
                  </a:lnTo>
                  <a:lnTo>
                    <a:pt x="2440781" y="1928813"/>
                  </a:lnTo>
                  <a:lnTo>
                    <a:pt x="2359819" y="1928813"/>
                  </a:lnTo>
                  <a:lnTo>
                    <a:pt x="2359819" y="1807369"/>
                  </a:lnTo>
                  <a:lnTo>
                    <a:pt x="2316956" y="1807369"/>
                  </a:lnTo>
                  <a:lnTo>
                    <a:pt x="2316956" y="1716881"/>
                  </a:lnTo>
                  <a:lnTo>
                    <a:pt x="2121694" y="1716881"/>
                  </a:lnTo>
                  <a:lnTo>
                    <a:pt x="2121694" y="1640681"/>
                  </a:lnTo>
                  <a:lnTo>
                    <a:pt x="2024063" y="1640681"/>
                  </a:lnTo>
                  <a:lnTo>
                    <a:pt x="2024063" y="1507331"/>
                  </a:lnTo>
                  <a:lnTo>
                    <a:pt x="1919288" y="1507331"/>
                  </a:lnTo>
                  <a:lnTo>
                    <a:pt x="1919288" y="1426369"/>
                  </a:lnTo>
                  <a:lnTo>
                    <a:pt x="1819275" y="1426369"/>
                  </a:lnTo>
                  <a:lnTo>
                    <a:pt x="1819275" y="1328738"/>
                  </a:lnTo>
                  <a:lnTo>
                    <a:pt x="1733550" y="1328738"/>
                  </a:lnTo>
                  <a:lnTo>
                    <a:pt x="1733550" y="1288256"/>
                  </a:lnTo>
                  <a:lnTo>
                    <a:pt x="1678781" y="1288256"/>
                  </a:lnTo>
                  <a:lnTo>
                    <a:pt x="1678781" y="1138238"/>
                  </a:lnTo>
                  <a:lnTo>
                    <a:pt x="1631156" y="1138238"/>
                  </a:lnTo>
                  <a:lnTo>
                    <a:pt x="1631156" y="1007269"/>
                  </a:lnTo>
                  <a:lnTo>
                    <a:pt x="1574006" y="1007269"/>
                  </a:lnTo>
                  <a:lnTo>
                    <a:pt x="1574006" y="923925"/>
                  </a:lnTo>
                  <a:lnTo>
                    <a:pt x="1497806" y="923925"/>
                  </a:lnTo>
                  <a:lnTo>
                    <a:pt x="1497806" y="852488"/>
                  </a:lnTo>
                  <a:lnTo>
                    <a:pt x="1388269" y="852488"/>
                  </a:lnTo>
                  <a:lnTo>
                    <a:pt x="1388269" y="795338"/>
                  </a:lnTo>
                  <a:lnTo>
                    <a:pt x="1326356" y="795338"/>
                  </a:lnTo>
                  <a:lnTo>
                    <a:pt x="1326356" y="702469"/>
                  </a:lnTo>
                  <a:lnTo>
                    <a:pt x="1295400" y="702469"/>
                  </a:lnTo>
                  <a:lnTo>
                    <a:pt x="1295400" y="581025"/>
                  </a:lnTo>
                  <a:lnTo>
                    <a:pt x="1257300" y="581025"/>
                  </a:lnTo>
                  <a:lnTo>
                    <a:pt x="1257300" y="528638"/>
                  </a:lnTo>
                  <a:lnTo>
                    <a:pt x="1114425" y="528638"/>
                  </a:lnTo>
                  <a:lnTo>
                    <a:pt x="1114425" y="457200"/>
                  </a:lnTo>
                  <a:lnTo>
                    <a:pt x="928688" y="457200"/>
                  </a:lnTo>
                  <a:lnTo>
                    <a:pt x="928688" y="411956"/>
                  </a:lnTo>
                  <a:lnTo>
                    <a:pt x="702469" y="411956"/>
                  </a:lnTo>
                  <a:lnTo>
                    <a:pt x="702469" y="338138"/>
                  </a:lnTo>
                  <a:lnTo>
                    <a:pt x="650081" y="338138"/>
                  </a:lnTo>
                  <a:lnTo>
                    <a:pt x="650081" y="285750"/>
                  </a:lnTo>
                  <a:lnTo>
                    <a:pt x="404813" y="285750"/>
                  </a:lnTo>
                  <a:lnTo>
                    <a:pt x="404813" y="166688"/>
                  </a:lnTo>
                  <a:lnTo>
                    <a:pt x="269081" y="166688"/>
                  </a:lnTo>
                  <a:lnTo>
                    <a:pt x="269081" y="88106"/>
                  </a:lnTo>
                  <a:lnTo>
                    <a:pt x="211931" y="88106"/>
                  </a:lnTo>
                  <a:lnTo>
                    <a:pt x="211931" y="45244"/>
                  </a:lnTo>
                  <a:lnTo>
                    <a:pt x="104775" y="45244"/>
                  </a:lnTo>
                  <a:lnTo>
                    <a:pt x="104775" y="0"/>
                  </a:lnTo>
                  <a:lnTo>
                    <a:pt x="0" y="0"/>
                  </a:lnTo>
                </a:path>
              </a:pathLst>
            </a:custGeom>
            <a:noFill/>
            <a:ln w="25400" cap="flat">
              <a:solidFill>
                <a:schemeClr val="accent4"/>
              </a:solidFill>
              <a:prstDash val="solid"/>
              <a:miter/>
            </a:ln>
          </p:spPr>
          <p:txBody>
            <a:bodyPr rtlCol="0" anchor="ctr"/>
            <a:lstStyle/>
            <a:p>
              <a:endParaRPr lang="fr-FR" dirty="0"/>
            </a:p>
          </p:txBody>
        </p:sp>
        <p:grpSp>
          <p:nvGrpSpPr>
            <p:cNvPr id="87" name="Group 86">
              <a:extLst>
                <a:ext uri="{FF2B5EF4-FFF2-40B4-BE49-F238E27FC236}">
                  <a16:creationId xmlns:a16="http://schemas.microsoft.com/office/drawing/2014/main" xmlns="" id="{CA9D5C54-6CEE-4E30-9484-CBF251C12D6E}"/>
                </a:ext>
              </a:extLst>
            </p:cNvPr>
            <p:cNvGrpSpPr/>
            <p:nvPr/>
          </p:nvGrpSpPr>
          <p:grpSpPr>
            <a:xfrm>
              <a:off x="10707778" y="5171771"/>
              <a:ext cx="6067434" cy="2047885"/>
              <a:chOff x="10707778" y="5171771"/>
              <a:chExt cx="6067434" cy="2047885"/>
            </a:xfrm>
          </p:grpSpPr>
          <p:sp>
            <p:nvSpPr>
              <p:cNvPr id="88" name="Freeform: Shape 222">
                <a:extLst>
                  <a:ext uri="{FF2B5EF4-FFF2-40B4-BE49-F238E27FC236}">
                    <a16:creationId xmlns:a16="http://schemas.microsoft.com/office/drawing/2014/main" xmlns="" id="{90CBEEF0-147F-4134-AC54-4A377E0F0BD9}"/>
                  </a:ext>
                </a:extLst>
              </p:cNvPr>
              <p:cNvSpPr/>
              <p:nvPr/>
            </p:nvSpPr>
            <p:spPr>
              <a:xfrm>
                <a:off x="10707778" y="51717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89" name="Freeform: Shape 223">
                <a:extLst>
                  <a:ext uri="{FF2B5EF4-FFF2-40B4-BE49-F238E27FC236}">
                    <a16:creationId xmlns:a16="http://schemas.microsoft.com/office/drawing/2014/main" xmlns="" id="{068039E9-F362-44FE-98A2-175D78902111}"/>
                  </a:ext>
                </a:extLst>
              </p:cNvPr>
              <p:cNvSpPr/>
              <p:nvPr/>
            </p:nvSpPr>
            <p:spPr>
              <a:xfrm>
                <a:off x="11145928" y="52670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90" name="Freeform: Shape 224">
                <a:extLst>
                  <a:ext uri="{FF2B5EF4-FFF2-40B4-BE49-F238E27FC236}">
                    <a16:creationId xmlns:a16="http://schemas.microsoft.com/office/drawing/2014/main" xmlns="" id="{F68FE146-3585-4B98-8EDF-2208FB1CCFCF}"/>
                  </a:ext>
                </a:extLst>
              </p:cNvPr>
              <p:cNvSpPr/>
              <p:nvPr/>
            </p:nvSpPr>
            <p:spPr>
              <a:xfrm>
                <a:off x="11298328" y="53622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91" name="Freeform: Shape 225">
                <a:extLst>
                  <a:ext uri="{FF2B5EF4-FFF2-40B4-BE49-F238E27FC236}">
                    <a16:creationId xmlns:a16="http://schemas.microsoft.com/office/drawing/2014/main" xmlns="" id="{7757B784-D63A-409B-9E80-F48D5CBC0C2E}"/>
                  </a:ext>
                </a:extLst>
              </p:cNvPr>
              <p:cNvSpPr/>
              <p:nvPr/>
            </p:nvSpPr>
            <p:spPr>
              <a:xfrm>
                <a:off x="11393578" y="54575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92" name="Freeform: Shape 226">
                <a:extLst>
                  <a:ext uri="{FF2B5EF4-FFF2-40B4-BE49-F238E27FC236}">
                    <a16:creationId xmlns:a16="http://schemas.microsoft.com/office/drawing/2014/main" xmlns="" id="{629DAE79-69B2-44AD-B96D-1E9300A2B66D}"/>
                  </a:ext>
                </a:extLst>
              </p:cNvPr>
              <p:cNvSpPr/>
              <p:nvPr/>
            </p:nvSpPr>
            <p:spPr>
              <a:xfrm>
                <a:off x="11622178" y="57813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4"/>
                </a:solidFill>
                <a:prstDash val="solid"/>
                <a:miter/>
              </a:ln>
            </p:spPr>
            <p:txBody>
              <a:bodyPr rtlCol="0" anchor="ctr"/>
              <a:lstStyle/>
              <a:p>
                <a:endParaRPr lang="fr-FR" dirty="0"/>
              </a:p>
            </p:txBody>
          </p:sp>
          <p:sp>
            <p:nvSpPr>
              <p:cNvPr id="93" name="Freeform: Shape 227">
                <a:extLst>
                  <a:ext uri="{FF2B5EF4-FFF2-40B4-BE49-F238E27FC236}">
                    <a16:creationId xmlns:a16="http://schemas.microsoft.com/office/drawing/2014/main" xmlns="" id="{14530C99-88FB-4C85-BA10-0F88C308ED13}"/>
                  </a:ext>
                </a:extLst>
              </p:cNvPr>
              <p:cNvSpPr/>
              <p:nvPr/>
            </p:nvSpPr>
            <p:spPr>
              <a:xfrm>
                <a:off x="11660278" y="57813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4"/>
                </a:solidFill>
                <a:prstDash val="solid"/>
                <a:miter/>
              </a:ln>
            </p:spPr>
            <p:txBody>
              <a:bodyPr rtlCol="0" anchor="ctr"/>
              <a:lstStyle/>
              <a:p>
                <a:endParaRPr lang="fr-FR" dirty="0"/>
              </a:p>
            </p:txBody>
          </p:sp>
          <p:sp>
            <p:nvSpPr>
              <p:cNvPr id="94" name="Freeform: Shape 228">
                <a:extLst>
                  <a:ext uri="{FF2B5EF4-FFF2-40B4-BE49-F238E27FC236}">
                    <a16:creationId xmlns:a16="http://schemas.microsoft.com/office/drawing/2014/main" xmlns="" id="{330D4CF9-E090-4D66-B038-52177050EED3}"/>
                  </a:ext>
                </a:extLst>
              </p:cNvPr>
              <p:cNvSpPr/>
              <p:nvPr/>
            </p:nvSpPr>
            <p:spPr>
              <a:xfrm>
                <a:off x="11926978" y="59337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4"/>
                </a:solidFill>
                <a:prstDash val="solid"/>
                <a:miter/>
              </a:ln>
            </p:spPr>
            <p:txBody>
              <a:bodyPr rtlCol="0" anchor="ctr"/>
              <a:lstStyle/>
              <a:p>
                <a:endParaRPr lang="fr-FR" dirty="0"/>
              </a:p>
            </p:txBody>
          </p:sp>
          <p:sp>
            <p:nvSpPr>
              <p:cNvPr id="95" name="Freeform: Shape 229">
                <a:extLst>
                  <a:ext uri="{FF2B5EF4-FFF2-40B4-BE49-F238E27FC236}">
                    <a16:creationId xmlns:a16="http://schemas.microsoft.com/office/drawing/2014/main" xmlns="" id="{E3158B3A-5CBD-497E-8A20-122C323F4D72}"/>
                  </a:ext>
                </a:extLst>
              </p:cNvPr>
              <p:cNvSpPr/>
              <p:nvPr/>
            </p:nvSpPr>
            <p:spPr>
              <a:xfrm>
                <a:off x="11672432" y="5883527"/>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4"/>
                </a:solidFill>
                <a:prstDash val="solid"/>
                <a:miter/>
              </a:ln>
            </p:spPr>
            <p:txBody>
              <a:bodyPr rtlCol="0" anchor="ctr"/>
              <a:lstStyle/>
              <a:p>
                <a:endParaRPr lang="fr-FR" dirty="0"/>
              </a:p>
            </p:txBody>
          </p:sp>
          <p:sp>
            <p:nvSpPr>
              <p:cNvPr id="96" name="Freeform: Shape 230">
                <a:extLst>
                  <a:ext uri="{FF2B5EF4-FFF2-40B4-BE49-F238E27FC236}">
                    <a16:creationId xmlns:a16="http://schemas.microsoft.com/office/drawing/2014/main" xmlns="" id="{DA618B1F-2EF2-4AE0-B6F0-FCB92AD06965}"/>
                  </a:ext>
                </a:extLst>
              </p:cNvPr>
              <p:cNvSpPr/>
              <p:nvPr/>
            </p:nvSpPr>
            <p:spPr>
              <a:xfrm>
                <a:off x="12701132" y="6302627"/>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4"/>
                </a:solidFill>
                <a:prstDash val="solid"/>
                <a:miter/>
              </a:ln>
            </p:spPr>
            <p:txBody>
              <a:bodyPr rtlCol="0" anchor="ctr"/>
              <a:lstStyle/>
              <a:p>
                <a:endParaRPr lang="fr-FR" dirty="0"/>
              </a:p>
            </p:txBody>
          </p:sp>
          <p:sp>
            <p:nvSpPr>
              <p:cNvPr id="97" name="Freeform: Shape 231">
                <a:extLst>
                  <a:ext uri="{FF2B5EF4-FFF2-40B4-BE49-F238E27FC236}">
                    <a16:creationId xmlns:a16="http://schemas.microsoft.com/office/drawing/2014/main" xmlns="" id="{6300DEE8-5BFB-4E38-9C40-8FAE91A1B633}"/>
                  </a:ext>
                </a:extLst>
              </p:cNvPr>
              <p:cNvSpPr/>
              <p:nvPr/>
            </p:nvSpPr>
            <p:spPr>
              <a:xfrm>
                <a:off x="12022228" y="6009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98" name="Freeform: Shape 232">
                <a:extLst>
                  <a:ext uri="{FF2B5EF4-FFF2-40B4-BE49-F238E27FC236}">
                    <a16:creationId xmlns:a16="http://schemas.microsoft.com/office/drawing/2014/main" xmlns="" id="{569393EE-B6A1-4FE9-8F71-6E41DE9CDEF1}"/>
                  </a:ext>
                </a:extLst>
              </p:cNvPr>
              <p:cNvSpPr/>
              <p:nvPr/>
            </p:nvSpPr>
            <p:spPr>
              <a:xfrm>
                <a:off x="12136528" y="6067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99" name="Freeform: Shape 233">
                <a:extLst>
                  <a:ext uri="{FF2B5EF4-FFF2-40B4-BE49-F238E27FC236}">
                    <a16:creationId xmlns:a16="http://schemas.microsoft.com/office/drawing/2014/main" xmlns="" id="{F5237423-2F24-4339-A502-D78FCEDAF606}"/>
                  </a:ext>
                </a:extLst>
              </p:cNvPr>
              <p:cNvSpPr/>
              <p:nvPr/>
            </p:nvSpPr>
            <p:spPr>
              <a:xfrm>
                <a:off x="12212728" y="6067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00" name="Freeform: Shape 234">
                <a:extLst>
                  <a:ext uri="{FF2B5EF4-FFF2-40B4-BE49-F238E27FC236}">
                    <a16:creationId xmlns:a16="http://schemas.microsoft.com/office/drawing/2014/main" xmlns="" id="{05E1DF7E-66C2-4C25-B03A-7598CC8CE629}"/>
                  </a:ext>
                </a:extLst>
              </p:cNvPr>
              <p:cNvSpPr/>
              <p:nvPr/>
            </p:nvSpPr>
            <p:spPr>
              <a:xfrm>
                <a:off x="12441328" y="6067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01" name="Freeform: Shape 235">
                <a:extLst>
                  <a:ext uri="{FF2B5EF4-FFF2-40B4-BE49-F238E27FC236}">
                    <a16:creationId xmlns:a16="http://schemas.microsoft.com/office/drawing/2014/main" xmlns="" id="{47EE2E6C-345E-4C60-A709-4A598BB4846B}"/>
                  </a:ext>
                </a:extLst>
              </p:cNvPr>
              <p:cNvSpPr/>
              <p:nvPr/>
            </p:nvSpPr>
            <p:spPr>
              <a:xfrm>
                <a:off x="12688978" y="6200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02" name="Freeform: Shape 236">
                <a:extLst>
                  <a:ext uri="{FF2B5EF4-FFF2-40B4-BE49-F238E27FC236}">
                    <a16:creationId xmlns:a16="http://schemas.microsoft.com/office/drawing/2014/main" xmlns="" id="{E45D83C0-9EFC-4085-BC8F-BC42BF96E01F}"/>
                  </a:ext>
                </a:extLst>
              </p:cNvPr>
              <p:cNvSpPr/>
              <p:nvPr/>
            </p:nvSpPr>
            <p:spPr>
              <a:xfrm>
                <a:off x="12955678" y="6390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03" name="Freeform: Shape 237">
                <a:extLst>
                  <a:ext uri="{FF2B5EF4-FFF2-40B4-BE49-F238E27FC236}">
                    <a16:creationId xmlns:a16="http://schemas.microsoft.com/office/drawing/2014/main" xmlns="" id="{708144B1-3CEF-4FF5-AB66-DC05FF05C584}"/>
                  </a:ext>
                </a:extLst>
              </p:cNvPr>
              <p:cNvSpPr/>
              <p:nvPr/>
            </p:nvSpPr>
            <p:spPr>
              <a:xfrm>
                <a:off x="13031878" y="6390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04" name="Freeform: Shape 238">
                <a:extLst>
                  <a:ext uri="{FF2B5EF4-FFF2-40B4-BE49-F238E27FC236}">
                    <a16:creationId xmlns:a16="http://schemas.microsoft.com/office/drawing/2014/main" xmlns="" id="{983120F9-E8C0-4E51-B871-E28CDBBCB2FC}"/>
                  </a:ext>
                </a:extLst>
              </p:cNvPr>
              <p:cNvSpPr/>
              <p:nvPr/>
            </p:nvSpPr>
            <p:spPr>
              <a:xfrm>
                <a:off x="13089028" y="6390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05" name="Freeform: Shape 239">
                <a:extLst>
                  <a:ext uri="{FF2B5EF4-FFF2-40B4-BE49-F238E27FC236}">
                    <a16:creationId xmlns:a16="http://schemas.microsoft.com/office/drawing/2014/main" xmlns="" id="{1BBF42A3-1714-4B7E-9A73-BC568989943A}"/>
                  </a:ext>
                </a:extLst>
              </p:cNvPr>
              <p:cNvSpPr/>
              <p:nvPr/>
            </p:nvSpPr>
            <p:spPr>
              <a:xfrm>
                <a:off x="13355728"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06" name="Freeform: Shape 240">
                <a:extLst>
                  <a:ext uri="{FF2B5EF4-FFF2-40B4-BE49-F238E27FC236}">
                    <a16:creationId xmlns:a16="http://schemas.microsoft.com/office/drawing/2014/main" xmlns="" id="{87DE3AB5-4A2C-49E1-8297-F9A8F24478EA}"/>
                  </a:ext>
                </a:extLst>
              </p:cNvPr>
              <p:cNvSpPr/>
              <p:nvPr/>
            </p:nvSpPr>
            <p:spPr>
              <a:xfrm>
                <a:off x="13508128"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07" name="Freeform: Shape 241">
                <a:extLst>
                  <a:ext uri="{FF2B5EF4-FFF2-40B4-BE49-F238E27FC236}">
                    <a16:creationId xmlns:a16="http://schemas.microsoft.com/office/drawing/2014/main" xmlns="" id="{CDBD0509-B84F-45FF-8DB0-71CE39FC1758}"/>
                  </a:ext>
                </a:extLst>
              </p:cNvPr>
              <p:cNvSpPr/>
              <p:nvPr/>
            </p:nvSpPr>
            <p:spPr>
              <a:xfrm>
                <a:off x="13546228"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08" name="Freeform: Shape 242">
                <a:extLst>
                  <a:ext uri="{FF2B5EF4-FFF2-40B4-BE49-F238E27FC236}">
                    <a16:creationId xmlns:a16="http://schemas.microsoft.com/office/drawing/2014/main" xmlns="" id="{115C431E-9602-497F-9784-4543A2AA8F61}"/>
                  </a:ext>
                </a:extLst>
              </p:cNvPr>
              <p:cNvSpPr/>
              <p:nvPr/>
            </p:nvSpPr>
            <p:spPr>
              <a:xfrm>
                <a:off x="13774828"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09" name="Freeform: Shape 243">
                <a:extLst>
                  <a:ext uri="{FF2B5EF4-FFF2-40B4-BE49-F238E27FC236}">
                    <a16:creationId xmlns:a16="http://schemas.microsoft.com/office/drawing/2014/main" xmlns="" id="{5BE36FAB-0287-4DC1-BFC9-A9E9314D7371}"/>
                  </a:ext>
                </a:extLst>
              </p:cNvPr>
              <p:cNvSpPr/>
              <p:nvPr/>
            </p:nvSpPr>
            <p:spPr>
              <a:xfrm>
                <a:off x="13870078"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10" name="Freeform: Shape 244">
                <a:extLst>
                  <a:ext uri="{FF2B5EF4-FFF2-40B4-BE49-F238E27FC236}">
                    <a16:creationId xmlns:a16="http://schemas.microsoft.com/office/drawing/2014/main" xmlns="" id="{E88EEEC3-A817-4EF7-9B66-A862EBE9A47A}"/>
                  </a:ext>
                </a:extLst>
              </p:cNvPr>
              <p:cNvSpPr/>
              <p:nvPr/>
            </p:nvSpPr>
            <p:spPr>
              <a:xfrm>
                <a:off x="14346328" y="6962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11" name="Freeform: Shape 245">
                <a:extLst>
                  <a:ext uri="{FF2B5EF4-FFF2-40B4-BE49-F238E27FC236}">
                    <a16:creationId xmlns:a16="http://schemas.microsoft.com/office/drawing/2014/main" xmlns="" id="{EF1B7253-CF33-475B-9EC5-BA282207DF3A}"/>
                  </a:ext>
                </a:extLst>
              </p:cNvPr>
              <p:cNvSpPr/>
              <p:nvPr/>
            </p:nvSpPr>
            <p:spPr>
              <a:xfrm>
                <a:off x="14746378" y="6962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12" name="Freeform: Shape 246">
                <a:extLst>
                  <a:ext uri="{FF2B5EF4-FFF2-40B4-BE49-F238E27FC236}">
                    <a16:creationId xmlns:a16="http://schemas.microsoft.com/office/drawing/2014/main" xmlns="" id="{353FC30E-1299-4F50-8D75-04CE0E1BDAE3}"/>
                  </a:ext>
                </a:extLst>
              </p:cNvPr>
              <p:cNvSpPr/>
              <p:nvPr/>
            </p:nvSpPr>
            <p:spPr>
              <a:xfrm>
                <a:off x="15032128"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13" name="Freeform: Shape 247">
                <a:extLst>
                  <a:ext uri="{FF2B5EF4-FFF2-40B4-BE49-F238E27FC236}">
                    <a16:creationId xmlns:a16="http://schemas.microsoft.com/office/drawing/2014/main" xmlns="" id="{648F5C19-4FAE-4D23-93FE-031A0190383B}"/>
                  </a:ext>
                </a:extLst>
              </p:cNvPr>
              <p:cNvSpPr/>
              <p:nvPr/>
            </p:nvSpPr>
            <p:spPr>
              <a:xfrm>
                <a:off x="15070228"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14" name="Freeform: Shape 248">
                <a:extLst>
                  <a:ext uri="{FF2B5EF4-FFF2-40B4-BE49-F238E27FC236}">
                    <a16:creationId xmlns:a16="http://schemas.microsoft.com/office/drawing/2014/main" xmlns="" id="{91E05C60-A8AA-4156-AE11-2C03FFA84084}"/>
                  </a:ext>
                </a:extLst>
              </p:cNvPr>
              <p:cNvSpPr/>
              <p:nvPr/>
            </p:nvSpPr>
            <p:spPr>
              <a:xfrm>
                <a:off x="15317878"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15" name="Freeform: Shape 249">
                <a:extLst>
                  <a:ext uri="{FF2B5EF4-FFF2-40B4-BE49-F238E27FC236}">
                    <a16:creationId xmlns:a16="http://schemas.microsoft.com/office/drawing/2014/main" xmlns="" id="{3A485971-E006-4D14-B45E-C29336A9D224}"/>
                  </a:ext>
                </a:extLst>
              </p:cNvPr>
              <p:cNvSpPr/>
              <p:nvPr/>
            </p:nvSpPr>
            <p:spPr>
              <a:xfrm>
                <a:off x="15508378"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16" name="Freeform: Shape 250">
                <a:extLst>
                  <a:ext uri="{FF2B5EF4-FFF2-40B4-BE49-F238E27FC236}">
                    <a16:creationId xmlns:a16="http://schemas.microsoft.com/office/drawing/2014/main" xmlns="" id="{FDE949CA-AB98-432A-A094-BFD0D9022ED4}"/>
                  </a:ext>
                </a:extLst>
              </p:cNvPr>
              <p:cNvSpPr/>
              <p:nvPr/>
            </p:nvSpPr>
            <p:spPr>
              <a:xfrm>
                <a:off x="1628943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17" name="Freeform: Shape 251">
                <a:extLst>
                  <a:ext uri="{FF2B5EF4-FFF2-40B4-BE49-F238E27FC236}">
                    <a16:creationId xmlns:a16="http://schemas.microsoft.com/office/drawing/2014/main" xmlns="" id="{DE9D4CED-F532-42E4-8D6D-6F45FDB0FDF9}"/>
                  </a:ext>
                </a:extLst>
              </p:cNvPr>
              <p:cNvSpPr/>
              <p:nvPr/>
            </p:nvSpPr>
            <p:spPr>
              <a:xfrm>
                <a:off x="1634658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sp>
            <p:nvSpPr>
              <p:cNvPr id="118" name="Freeform: Shape 252">
                <a:extLst>
                  <a:ext uri="{FF2B5EF4-FFF2-40B4-BE49-F238E27FC236}">
                    <a16:creationId xmlns:a16="http://schemas.microsoft.com/office/drawing/2014/main" xmlns="" id="{41F944EB-D27A-40DF-9093-B038BB82F33A}"/>
                  </a:ext>
                </a:extLst>
              </p:cNvPr>
              <p:cNvSpPr/>
              <p:nvPr/>
            </p:nvSpPr>
            <p:spPr>
              <a:xfrm>
                <a:off x="1676568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fr-FR" dirty="0"/>
              </a:p>
            </p:txBody>
          </p:sp>
        </p:grpSp>
      </p:grpSp>
      <p:grpSp>
        <p:nvGrpSpPr>
          <p:cNvPr id="119" name="Group 118">
            <a:extLst>
              <a:ext uri="{FF2B5EF4-FFF2-40B4-BE49-F238E27FC236}">
                <a16:creationId xmlns:a16="http://schemas.microsoft.com/office/drawing/2014/main" xmlns="" id="{0BCE6C51-A7BF-4304-B8D6-DBC9511EDABC}"/>
              </a:ext>
            </a:extLst>
          </p:cNvPr>
          <p:cNvGrpSpPr/>
          <p:nvPr/>
        </p:nvGrpSpPr>
        <p:grpSpPr>
          <a:xfrm>
            <a:off x="1531528" y="1825933"/>
            <a:ext cx="5760000" cy="2231298"/>
            <a:chOff x="8178535" y="2387701"/>
            <a:chExt cx="8458200" cy="3421275"/>
          </a:xfrm>
        </p:grpSpPr>
        <p:sp>
          <p:nvSpPr>
            <p:cNvPr id="120" name="Freeform: Shape 257">
              <a:extLst>
                <a:ext uri="{FF2B5EF4-FFF2-40B4-BE49-F238E27FC236}">
                  <a16:creationId xmlns:a16="http://schemas.microsoft.com/office/drawing/2014/main" xmlns="" id="{4C4F450C-1DEC-4172-A029-BF9450F20FE2}"/>
                </a:ext>
              </a:extLst>
            </p:cNvPr>
            <p:cNvSpPr/>
            <p:nvPr/>
          </p:nvSpPr>
          <p:spPr>
            <a:xfrm>
              <a:off x="8178535" y="2387701"/>
              <a:ext cx="8458200" cy="3371850"/>
            </a:xfrm>
            <a:custGeom>
              <a:avLst/>
              <a:gdLst>
                <a:gd name="connsiteX0" fmla="*/ 8466982 w 8458200"/>
                <a:gd name="connsiteY0" fmla="*/ 3374469 h 3371850"/>
                <a:gd name="connsiteX1" fmla="*/ 6038412 w 8458200"/>
                <a:gd name="connsiteY1" fmla="*/ 3374469 h 3371850"/>
                <a:gd name="connsiteX2" fmla="*/ 6038412 w 8458200"/>
                <a:gd name="connsiteY2" fmla="*/ 3240291 h 3371850"/>
                <a:gd name="connsiteX3" fmla="*/ 5477466 w 8458200"/>
                <a:gd name="connsiteY3" fmla="*/ 3240291 h 3371850"/>
                <a:gd name="connsiteX4" fmla="*/ 5477466 w 8458200"/>
                <a:gd name="connsiteY4" fmla="*/ 3136897 h 3371850"/>
                <a:gd name="connsiteX5" fmla="*/ 5301482 w 8458200"/>
                <a:gd name="connsiteY5" fmla="*/ 3136897 h 3371850"/>
                <a:gd name="connsiteX6" fmla="*/ 5301482 w 8458200"/>
                <a:gd name="connsiteY6" fmla="*/ 3002709 h 3371850"/>
                <a:gd name="connsiteX7" fmla="*/ 5158502 w 8458200"/>
                <a:gd name="connsiteY7" fmla="*/ 3002709 h 3371850"/>
                <a:gd name="connsiteX8" fmla="*/ 5158502 w 8458200"/>
                <a:gd name="connsiteY8" fmla="*/ 2910316 h 3371850"/>
                <a:gd name="connsiteX9" fmla="*/ 4705341 w 8458200"/>
                <a:gd name="connsiteY9" fmla="*/ 2910316 h 3371850"/>
                <a:gd name="connsiteX10" fmla="*/ 4705341 w 8458200"/>
                <a:gd name="connsiteY10" fmla="*/ 2828925 h 3371850"/>
                <a:gd name="connsiteX11" fmla="*/ 4597556 w 8458200"/>
                <a:gd name="connsiteY11" fmla="*/ 2828925 h 3371850"/>
                <a:gd name="connsiteX12" fmla="*/ 4597556 w 8458200"/>
                <a:gd name="connsiteY12" fmla="*/ 2751934 h 3371850"/>
                <a:gd name="connsiteX13" fmla="*/ 4456767 w 8458200"/>
                <a:gd name="connsiteY13" fmla="*/ 2751934 h 3371850"/>
                <a:gd name="connsiteX14" fmla="*/ 4456767 w 8458200"/>
                <a:gd name="connsiteY14" fmla="*/ 2683735 h 3371850"/>
                <a:gd name="connsiteX15" fmla="*/ 4023408 w 8458200"/>
                <a:gd name="connsiteY15" fmla="*/ 2683735 h 3371850"/>
                <a:gd name="connsiteX16" fmla="*/ 4023408 w 8458200"/>
                <a:gd name="connsiteY16" fmla="*/ 2619947 h 3371850"/>
                <a:gd name="connsiteX17" fmla="*/ 3964020 w 8458200"/>
                <a:gd name="connsiteY17" fmla="*/ 2619947 h 3371850"/>
                <a:gd name="connsiteX18" fmla="*/ 3964020 w 8458200"/>
                <a:gd name="connsiteY18" fmla="*/ 2549557 h 3371850"/>
                <a:gd name="connsiteX19" fmla="*/ 3812229 w 8458200"/>
                <a:gd name="connsiteY19" fmla="*/ 2549557 h 3371850"/>
                <a:gd name="connsiteX20" fmla="*/ 3812229 w 8458200"/>
                <a:gd name="connsiteY20" fmla="*/ 2435162 h 3371850"/>
                <a:gd name="connsiteX21" fmla="*/ 3658248 w 8458200"/>
                <a:gd name="connsiteY21" fmla="*/ 2435162 h 3371850"/>
                <a:gd name="connsiteX22" fmla="*/ 3658248 w 8458200"/>
                <a:gd name="connsiteY22" fmla="*/ 2362572 h 3371850"/>
                <a:gd name="connsiteX23" fmla="*/ 3614252 w 8458200"/>
                <a:gd name="connsiteY23" fmla="*/ 2362572 h 3371850"/>
                <a:gd name="connsiteX24" fmla="*/ 3614252 w 8458200"/>
                <a:gd name="connsiteY24" fmla="*/ 2314175 h 3371850"/>
                <a:gd name="connsiteX25" fmla="*/ 3579057 w 8458200"/>
                <a:gd name="connsiteY25" fmla="*/ 2314175 h 3371850"/>
                <a:gd name="connsiteX26" fmla="*/ 3579057 w 8458200"/>
                <a:gd name="connsiteY26" fmla="*/ 2256977 h 3371850"/>
                <a:gd name="connsiteX27" fmla="*/ 3460261 w 8458200"/>
                <a:gd name="connsiteY27" fmla="*/ 2256977 h 3371850"/>
                <a:gd name="connsiteX28" fmla="*/ 3460261 w 8458200"/>
                <a:gd name="connsiteY28" fmla="*/ 2199789 h 3371850"/>
                <a:gd name="connsiteX29" fmla="*/ 3367878 w 8458200"/>
                <a:gd name="connsiteY29" fmla="*/ 2199789 h 3371850"/>
                <a:gd name="connsiteX30" fmla="*/ 3367878 w 8458200"/>
                <a:gd name="connsiteY30" fmla="*/ 2149192 h 3371850"/>
                <a:gd name="connsiteX31" fmla="*/ 3271085 w 8458200"/>
                <a:gd name="connsiteY31" fmla="*/ 2149192 h 3371850"/>
                <a:gd name="connsiteX32" fmla="*/ 3271085 w 8458200"/>
                <a:gd name="connsiteY32" fmla="*/ 2120598 h 3371850"/>
                <a:gd name="connsiteX33" fmla="*/ 3211687 w 8458200"/>
                <a:gd name="connsiteY33" fmla="*/ 2120598 h 3371850"/>
                <a:gd name="connsiteX34" fmla="*/ 3211687 w 8458200"/>
                <a:gd name="connsiteY34" fmla="*/ 2032607 h 3371850"/>
                <a:gd name="connsiteX35" fmla="*/ 3183093 w 8458200"/>
                <a:gd name="connsiteY35" fmla="*/ 2032607 h 3371850"/>
                <a:gd name="connsiteX36" fmla="*/ 3183093 w 8458200"/>
                <a:gd name="connsiteY36" fmla="*/ 1960007 h 3371850"/>
                <a:gd name="connsiteX37" fmla="*/ 3152299 w 8458200"/>
                <a:gd name="connsiteY37" fmla="*/ 1960007 h 3371850"/>
                <a:gd name="connsiteX38" fmla="*/ 3152299 w 8458200"/>
                <a:gd name="connsiteY38" fmla="*/ 1896218 h 3371850"/>
                <a:gd name="connsiteX39" fmla="*/ 3097301 w 8458200"/>
                <a:gd name="connsiteY39" fmla="*/ 1896218 h 3371850"/>
                <a:gd name="connsiteX40" fmla="*/ 3097301 w 8458200"/>
                <a:gd name="connsiteY40" fmla="*/ 1828019 h 3371850"/>
                <a:gd name="connsiteX41" fmla="*/ 3075299 w 8458200"/>
                <a:gd name="connsiteY41" fmla="*/ 1828019 h 3371850"/>
                <a:gd name="connsiteX42" fmla="*/ 3075299 w 8458200"/>
                <a:gd name="connsiteY42" fmla="*/ 1753229 h 3371850"/>
                <a:gd name="connsiteX43" fmla="*/ 2976315 w 8458200"/>
                <a:gd name="connsiteY43" fmla="*/ 1753229 h 3371850"/>
                <a:gd name="connsiteX44" fmla="*/ 2976315 w 8458200"/>
                <a:gd name="connsiteY44" fmla="*/ 1713633 h 3371850"/>
                <a:gd name="connsiteX45" fmla="*/ 2943311 w 8458200"/>
                <a:gd name="connsiteY45" fmla="*/ 1713633 h 3371850"/>
                <a:gd name="connsiteX46" fmla="*/ 2943311 w 8458200"/>
                <a:gd name="connsiteY46" fmla="*/ 1656436 h 3371850"/>
                <a:gd name="connsiteX47" fmla="*/ 2881722 w 8458200"/>
                <a:gd name="connsiteY47" fmla="*/ 1656436 h 3371850"/>
                <a:gd name="connsiteX48" fmla="*/ 2881722 w 8458200"/>
                <a:gd name="connsiteY48" fmla="*/ 1616840 h 3371850"/>
                <a:gd name="connsiteX49" fmla="*/ 2828925 w 8458200"/>
                <a:gd name="connsiteY49" fmla="*/ 1616840 h 3371850"/>
                <a:gd name="connsiteX50" fmla="*/ 2828925 w 8458200"/>
                <a:gd name="connsiteY50" fmla="*/ 1566253 h 3371850"/>
                <a:gd name="connsiteX51" fmla="*/ 2736533 w 8458200"/>
                <a:gd name="connsiteY51" fmla="*/ 1566253 h 3371850"/>
                <a:gd name="connsiteX52" fmla="*/ 2736533 w 8458200"/>
                <a:gd name="connsiteY52" fmla="*/ 1524457 h 3371850"/>
                <a:gd name="connsiteX53" fmla="*/ 2666143 w 8458200"/>
                <a:gd name="connsiteY53" fmla="*/ 1524457 h 3371850"/>
                <a:gd name="connsiteX54" fmla="*/ 2666143 w 8458200"/>
                <a:gd name="connsiteY54" fmla="*/ 1480452 h 3371850"/>
                <a:gd name="connsiteX55" fmla="*/ 2558348 w 8458200"/>
                <a:gd name="connsiteY55" fmla="*/ 1480452 h 3371850"/>
                <a:gd name="connsiteX56" fmla="*/ 2558348 w 8458200"/>
                <a:gd name="connsiteY56" fmla="*/ 1443057 h 3371850"/>
                <a:gd name="connsiteX57" fmla="*/ 2481358 w 8458200"/>
                <a:gd name="connsiteY57" fmla="*/ 1443057 h 3371850"/>
                <a:gd name="connsiteX58" fmla="*/ 2481358 w 8458200"/>
                <a:gd name="connsiteY58" fmla="*/ 1361665 h 3371850"/>
                <a:gd name="connsiteX59" fmla="*/ 2369172 w 8458200"/>
                <a:gd name="connsiteY59" fmla="*/ 1361665 h 3371850"/>
                <a:gd name="connsiteX60" fmla="*/ 2369172 w 8458200"/>
                <a:gd name="connsiteY60" fmla="*/ 1304477 h 3371850"/>
                <a:gd name="connsiteX61" fmla="*/ 2281181 w 8458200"/>
                <a:gd name="connsiteY61" fmla="*/ 1304477 h 3371850"/>
                <a:gd name="connsiteX62" fmla="*/ 2281181 w 8458200"/>
                <a:gd name="connsiteY62" fmla="*/ 1275874 h 3371850"/>
                <a:gd name="connsiteX63" fmla="*/ 2164594 w 8458200"/>
                <a:gd name="connsiteY63" fmla="*/ 1275874 h 3371850"/>
                <a:gd name="connsiteX64" fmla="*/ 2164594 w 8458200"/>
                <a:gd name="connsiteY64" fmla="*/ 1223086 h 3371850"/>
                <a:gd name="connsiteX65" fmla="*/ 2122799 w 8458200"/>
                <a:gd name="connsiteY65" fmla="*/ 1223086 h 3371850"/>
                <a:gd name="connsiteX66" fmla="*/ 2122799 w 8458200"/>
                <a:gd name="connsiteY66" fmla="*/ 1091098 h 3371850"/>
                <a:gd name="connsiteX67" fmla="*/ 2030406 w 8458200"/>
                <a:gd name="connsiteY67" fmla="*/ 1091098 h 3371850"/>
                <a:gd name="connsiteX68" fmla="*/ 2030406 w 8458200"/>
                <a:gd name="connsiteY68" fmla="*/ 1040501 h 3371850"/>
                <a:gd name="connsiteX69" fmla="*/ 1836820 w 8458200"/>
                <a:gd name="connsiteY69" fmla="*/ 1040501 h 3371850"/>
                <a:gd name="connsiteX70" fmla="*/ 1836820 w 8458200"/>
                <a:gd name="connsiteY70" fmla="*/ 963511 h 3371850"/>
                <a:gd name="connsiteX71" fmla="*/ 1775232 w 8458200"/>
                <a:gd name="connsiteY71" fmla="*/ 963511 h 3371850"/>
                <a:gd name="connsiteX72" fmla="*/ 1775232 w 8458200"/>
                <a:gd name="connsiteY72" fmla="*/ 915112 h 3371850"/>
                <a:gd name="connsiteX73" fmla="*/ 1722434 w 8458200"/>
                <a:gd name="connsiteY73" fmla="*/ 915112 h 3371850"/>
                <a:gd name="connsiteX74" fmla="*/ 1722434 w 8458200"/>
                <a:gd name="connsiteY74" fmla="*/ 789723 h 3371850"/>
                <a:gd name="connsiteX75" fmla="*/ 1572844 w 8458200"/>
                <a:gd name="connsiteY75" fmla="*/ 789723 h 3371850"/>
                <a:gd name="connsiteX76" fmla="*/ 1572844 w 8458200"/>
                <a:gd name="connsiteY76" fmla="*/ 703932 h 3371850"/>
                <a:gd name="connsiteX77" fmla="*/ 1493653 w 8458200"/>
                <a:gd name="connsiteY77" fmla="*/ 703932 h 3371850"/>
                <a:gd name="connsiteX78" fmla="*/ 1493653 w 8458200"/>
                <a:gd name="connsiteY78" fmla="*/ 664335 h 3371850"/>
                <a:gd name="connsiteX79" fmla="*/ 1423264 w 8458200"/>
                <a:gd name="connsiteY79" fmla="*/ 664335 h 3371850"/>
                <a:gd name="connsiteX80" fmla="*/ 1423264 w 8458200"/>
                <a:gd name="connsiteY80" fmla="*/ 618140 h 3371850"/>
                <a:gd name="connsiteX81" fmla="*/ 1348473 w 8458200"/>
                <a:gd name="connsiteY81" fmla="*/ 618140 h 3371850"/>
                <a:gd name="connsiteX82" fmla="*/ 1348473 w 8458200"/>
                <a:gd name="connsiteY82" fmla="*/ 565345 h 3371850"/>
                <a:gd name="connsiteX83" fmla="*/ 1077897 w 8458200"/>
                <a:gd name="connsiteY83" fmla="*/ 565345 h 3371850"/>
                <a:gd name="connsiteX84" fmla="*/ 1077897 w 8458200"/>
                <a:gd name="connsiteY84" fmla="*/ 541148 h 3371850"/>
                <a:gd name="connsiteX85" fmla="*/ 1027300 w 8458200"/>
                <a:gd name="connsiteY85" fmla="*/ 541148 h 3371850"/>
                <a:gd name="connsiteX86" fmla="*/ 1027300 w 8458200"/>
                <a:gd name="connsiteY86" fmla="*/ 494952 h 3371850"/>
                <a:gd name="connsiteX87" fmla="*/ 954710 w 8458200"/>
                <a:gd name="connsiteY87" fmla="*/ 494952 h 3371850"/>
                <a:gd name="connsiteX88" fmla="*/ 954710 w 8458200"/>
                <a:gd name="connsiteY88" fmla="*/ 415760 h 3371850"/>
                <a:gd name="connsiteX89" fmla="*/ 864517 w 8458200"/>
                <a:gd name="connsiteY89" fmla="*/ 415760 h 3371850"/>
                <a:gd name="connsiteX90" fmla="*/ 864517 w 8458200"/>
                <a:gd name="connsiteY90" fmla="*/ 371764 h 3371850"/>
                <a:gd name="connsiteX91" fmla="*/ 719330 w 8458200"/>
                <a:gd name="connsiteY91" fmla="*/ 371764 h 3371850"/>
                <a:gd name="connsiteX92" fmla="*/ 719330 w 8458200"/>
                <a:gd name="connsiteY92" fmla="*/ 334368 h 3371850"/>
                <a:gd name="connsiteX93" fmla="*/ 510350 w 8458200"/>
                <a:gd name="connsiteY93" fmla="*/ 334368 h 3371850"/>
                <a:gd name="connsiteX94" fmla="*/ 510350 w 8458200"/>
                <a:gd name="connsiteY94" fmla="*/ 292572 h 3371850"/>
                <a:gd name="connsiteX95" fmla="*/ 468555 w 8458200"/>
                <a:gd name="connsiteY95" fmla="*/ 292572 h 3371850"/>
                <a:gd name="connsiteX96" fmla="*/ 468555 w 8458200"/>
                <a:gd name="connsiteY96" fmla="*/ 202381 h 3371850"/>
                <a:gd name="connsiteX97" fmla="*/ 439958 w 8458200"/>
                <a:gd name="connsiteY97" fmla="*/ 202381 h 3371850"/>
                <a:gd name="connsiteX98" fmla="*/ 439958 w 8458200"/>
                <a:gd name="connsiteY98" fmla="*/ 131987 h 3371850"/>
                <a:gd name="connsiteX99" fmla="*/ 338767 w 8458200"/>
                <a:gd name="connsiteY99" fmla="*/ 131987 h 3371850"/>
                <a:gd name="connsiteX100" fmla="*/ 338767 w 8458200"/>
                <a:gd name="connsiteY100" fmla="*/ 79192 h 3371850"/>
                <a:gd name="connsiteX101" fmla="*/ 186981 w 8458200"/>
                <a:gd name="connsiteY101" fmla="*/ 79192 h 3371850"/>
                <a:gd name="connsiteX102" fmla="*/ 186981 w 8458200"/>
                <a:gd name="connsiteY102" fmla="*/ 50595 h 3371850"/>
                <a:gd name="connsiteX103" fmla="*/ 94591 w 8458200"/>
                <a:gd name="connsiteY103" fmla="*/ 50595 h 3371850"/>
                <a:gd name="connsiteX104" fmla="*/ 94591 w 8458200"/>
                <a:gd name="connsiteY104" fmla="*/ 0 h 3371850"/>
                <a:gd name="connsiteX105" fmla="*/ 0 w 8458200"/>
                <a:gd name="connsiteY105" fmla="*/ 0 h 33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458200" h="3371850">
                  <a:moveTo>
                    <a:pt x="8466982" y="3374469"/>
                  </a:moveTo>
                  <a:lnTo>
                    <a:pt x="6038412" y="3374469"/>
                  </a:lnTo>
                  <a:lnTo>
                    <a:pt x="6038412" y="3240291"/>
                  </a:lnTo>
                  <a:lnTo>
                    <a:pt x="5477466" y="3240291"/>
                  </a:lnTo>
                  <a:lnTo>
                    <a:pt x="5477466" y="3136897"/>
                  </a:lnTo>
                  <a:lnTo>
                    <a:pt x="5301482" y="3136897"/>
                  </a:lnTo>
                  <a:lnTo>
                    <a:pt x="5301482" y="3002709"/>
                  </a:lnTo>
                  <a:lnTo>
                    <a:pt x="5158502" y="3002709"/>
                  </a:lnTo>
                  <a:lnTo>
                    <a:pt x="5158502" y="2910316"/>
                  </a:lnTo>
                  <a:lnTo>
                    <a:pt x="4705341" y="2910316"/>
                  </a:lnTo>
                  <a:lnTo>
                    <a:pt x="4705341" y="2828925"/>
                  </a:lnTo>
                  <a:lnTo>
                    <a:pt x="4597556" y="2828925"/>
                  </a:lnTo>
                  <a:lnTo>
                    <a:pt x="4597556" y="2751934"/>
                  </a:lnTo>
                  <a:lnTo>
                    <a:pt x="4456767" y="2751934"/>
                  </a:lnTo>
                  <a:lnTo>
                    <a:pt x="4456767" y="2683735"/>
                  </a:lnTo>
                  <a:lnTo>
                    <a:pt x="4023408" y="2683735"/>
                  </a:lnTo>
                  <a:lnTo>
                    <a:pt x="4023408" y="2619947"/>
                  </a:lnTo>
                  <a:lnTo>
                    <a:pt x="3964020" y="2619947"/>
                  </a:lnTo>
                  <a:lnTo>
                    <a:pt x="3964020" y="2549557"/>
                  </a:lnTo>
                  <a:lnTo>
                    <a:pt x="3812229" y="2549557"/>
                  </a:lnTo>
                  <a:lnTo>
                    <a:pt x="3812229" y="2435162"/>
                  </a:lnTo>
                  <a:lnTo>
                    <a:pt x="3658248" y="2435162"/>
                  </a:lnTo>
                  <a:lnTo>
                    <a:pt x="3658248" y="2362572"/>
                  </a:lnTo>
                  <a:lnTo>
                    <a:pt x="3614252" y="2362572"/>
                  </a:lnTo>
                  <a:lnTo>
                    <a:pt x="3614252" y="2314175"/>
                  </a:lnTo>
                  <a:lnTo>
                    <a:pt x="3579057" y="2314175"/>
                  </a:lnTo>
                  <a:lnTo>
                    <a:pt x="3579057" y="2256977"/>
                  </a:lnTo>
                  <a:lnTo>
                    <a:pt x="3460261" y="2256977"/>
                  </a:lnTo>
                  <a:lnTo>
                    <a:pt x="3460261" y="2199789"/>
                  </a:lnTo>
                  <a:lnTo>
                    <a:pt x="3367878" y="2199789"/>
                  </a:lnTo>
                  <a:lnTo>
                    <a:pt x="3367878" y="2149192"/>
                  </a:lnTo>
                  <a:lnTo>
                    <a:pt x="3271085" y="2149192"/>
                  </a:lnTo>
                  <a:lnTo>
                    <a:pt x="3271085" y="2120598"/>
                  </a:lnTo>
                  <a:lnTo>
                    <a:pt x="3211687" y="2120598"/>
                  </a:lnTo>
                  <a:lnTo>
                    <a:pt x="3211687" y="2032607"/>
                  </a:lnTo>
                  <a:lnTo>
                    <a:pt x="3183093" y="2032607"/>
                  </a:lnTo>
                  <a:lnTo>
                    <a:pt x="3183093" y="1960007"/>
                  </a:lnTo>
                  <a:lnTo>
                    <a:pt x="3152299" y="1960007"/>
                  </a:lnTo>
                  <a:lnTo>
                    <a:pt x="3152299" y="1896218"/>
                  </a:lnTo>
                  <a:lnTo>
                    <a:pt x="3097301" y="1896218"/>
                  </a:lnTo>
                  <a:lnTo>
                    <a:pt x="3097301" y="1828019"/>
                  </a:lnTo>
                  <a:lnTo>
                    <a:pt x="3075299" y="1828019"/>
                  </a:lnTo>
                  <a:lnTo>
                    <a:pt x="3075299" y="1753229"/>
                  </a:lnTo>
                  <a:lnTo>
                    <a:pt x="2976315" y="1753229"/>
                  </a:lnTo>
                  <a:lnTo>
                    <a:pt x="2976315" y="1713633"/>
                  </a:lnTo>
                  <a:lnTo>
                    <a:pt x="2943311" y="1713633"/>
                  </a:lnTo>
                  <a:lnTo>
                    <a:pt x="2943311" y="1656436"/>
                  </a:lnTo>
                  <a:lnTo>
                    <a:pt x="2881722" y="1656436"/>
                  </a:lnTo>
                  <a:lnTo>
                    <a:pt x="2881722" y="1616840"/>
                  </a:lnTo>
                  <a:lnTo>
                    <a:pt x="2828925" y="1616840"/>
                  </a:lnTo>
                  <a:lnTo>
                    <a:pt x="2828925" y="1566253"/>
                  </a:lnTo>
                  <a:lnTo>
                    <a:pt x="2736533" y="1566253"/>
                  </a:lnTo>
                  <a:lnTo>
                    <a:pt x="2736533" y="1524457"/>
                  </a:lnTo>
                  <a:lnTo>
                    <a:pt x="2666143" y="1524457"/>
                  </a:lnTo>
                  <a:lnTo>
                    <a:pt x="2666143" y="1480452"/>
                  </a:lnTo>
                  <a:lnTo>
                    <a:pt x="2558348" y="1480452"/>
                  </a:lnTo>
                  <a:lnTo>
                    <a:pt x="2558348" y="1443057"/>
                  </a:lnTo>
                  <a:lnTo>
                    <a:pt x="2481358" y="1443057"/>
                  </a:lnTo>
                  <a:lnTo>
                    <a:pt x="2481358" y="1361665"/>
                  </a:lnTo>
                  <a:lnTo>
                    <a:pt x="2369172" y="1361665"/>
                  </a:lnTo>
                  <a:lnTo>
                    <a:pt x="2369172" y="1304477"/>
                  </a:lnTo>
                  <a:lnTo>
                    <a:pt x="2281181" y="1304477"/>
                  </a:lnTo>
                  <a:lnTo>
                    <a:pt x="2281181" y="1275874"/>
                  </a:lnTo>
                  <a:lnTo>
                    <a:pt x="2164594" y="1275874"/>
                  </a:lnTo>
                  <a:lnTo>
                    <a:pt x="2164594" y="1223086"/>
                  </a:lnTo>
                  <a:lnTo>
                    <a:pt x="2122799" y="1223086"/>
                  </a:lnTo>
                  <a:lnTo>
                    <a:pt x="2122799" y="1091098"/>
                  </a:lnTo>
                  <a:lnTo>
                    <a:pt x="2030406" y="1091098"/>
                  </a:lnTo>
                  <a:lnTo>
                    <a:pt x="2030406" y="1040501"/>
                  </a:lnTo>
                  <a:lnTo>
                    <a:pt x="1836820" y="1040501"/>
                  </a:lnTo>
                  <a:lnTo>
                    <a:pt x="1836820" y="963511"/>
                  </a:lnTo>
                  <a:lnTo>
                    <a:pt x="1775232" y="963511"/>
                  </a:lnTo>
                  <a:lnTo>
                    <a:pt x="1775232" y="915112"/>
                  </a:lnTo>
                  <a:lnTo>
                    <a:pt x="1722434" y="915112"/>
                  </a:lnTo>
                  <a:lnTo>
                    <a:pt x="1722434" y="789723"/>
                  </a:lnTo>
                  <a:lnTo>
                    <a:pt x="1572844" y="789723"/>
                  </a:lnTo>
                  <a:lnTo>
                    <a:pt x="1572844" y="703932"/>
                  </a:lnTo>
                  <a:lnTo>
                    <a:pt x="1493653" y="703932"/>
                  </a:lnTo>
                  <a:lnTo>
                    <a:pt x="1493653" y="664335"/>
                  </a:lnTo>
                  <a:lnTo>
                    <a:pt x="1423264" y="664335"/>
                  </a:lnTo>
                  <a:lnTo>
                    <a:pt x="1423264" y="618140"/>
                  </a:lnTo>
                  <a:lnTo>
                    <a:pt x="1348473" y="618140"/>
                  </a:lnTo>
                  <a:lnTo>
                    <a:pt x="1348473" y="565345"/>
                  </a:lnTo>
                  <a:lnTo>
                    <a:pt x="1077897" y="565345"/>
                  </a:lnTo>
                  <a:lnTo>
                    <a:pt x="1077897" y="541148"/>
                  </a:lnTo>
                  <a:lnTo>
                    <a:pt x="1027300" y="541148"/>
                  </a:lnTo>
                  <a:lnTo>
                    <a:pt x="1027300" y="494952"/>
                  </a:lnTo>
                  <a:lnTo>
                    <a:pt x="954710" y="494952"/>
                  </a:lnTo>
                  <a:lnTo>
                    <a:pt x="954710" y="415760"/>
                  </a:lnTo>
                  <a:lnTo>
                    <a:pt x="864517" y="415760"/>
                  </a:lnTo>
                  <a:lnTo>
                    <a:pt x="864517" y="371764"/>
                  </a:lnTo>
                  <a:lnTo>
                    <a:pt x="719330" y="371764"/>
                  </a:lnTo>
                  <a:lnTo>
                    <a:pt x="719330" y="334368"/>
                  </a:lnTo>
                  <a:lnTo>
                    <a:pt x="510350" y="334368"/>
                  </a:lnTo>
                  <a:lnTo>
                    <a:pt x="510350" y="292572"/>
                  </a:lnTo>
                  <a:lnTo>
                    <a:pt x="468555" y="292572"/>
                  </a:lnTo>
                  <a:lnTo>
                    <a:pt x="468555" y="202381"/>
                  </a:lnTo>
                  <a:lnTo>
                    <a:pt x="439958" y="202381"/>
                  </a:lnTo>
                  <a:lnTo>
                    <a:pt x="439958" y="131987"/>
                  </a:lnTo>
                  <a:lnTo>
                    <a:pt x="338767" y="131987"/>
                  </a:lnTo>
                  <a:lnTo>
                    <a:pt x="338767" y="79192"/>
                  </a:lnTo>
                  <a:lnTo>
                    <a:pt x="186981" y="79192"/>
                  </a:lnTo>
                  <a:lnTo>
                    <a:pt x="186981" y="50595"/>
                  </a:lnTo>
                  <a:lnTo>
                    <a:pt x="94591" y="50595"/>
                  </a:lnTo>
                  <a:lnTo>
                    <a:pt x="94591"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121" name="Group 120">
              <a:extLst>
                <a:ext uri="{FF2B5EF4-FFF2-40B4-BE49-F238E27FC236}">
                  <a16:creationId xmlns:a16="http://schemas.microsoft.com/office/drawing/2014/main" xmlns="" id="{49C00EF5-4500-48D8-AE05-0C592ABAA6C0}"/>
                </a:ext>
              </a:extLst>
            </p:cNvPr>
            <p:cNvGrpSpPr/>
            <p:nvPr/>
          </p:nvGrpSpPr>
          <p:grpSpPr>
            <a:xfrm>
              <a:off x="8845965" y="2669464"/>
              <a:ext cx="7737640" cy="3139512"/>
              <a:chOff x="8845965" y="2669464"/>
              <a:chExt cx="7737640" cy="3139512"/>
            </a:xfrm>
          </p:grpSpPr>
          <p:sp>
            <p:nvSpPr>
              <p:cNvPr id="122" name="Freeform: Shape 258">
                <a:extLst>
                  <a:ext uri="{FF2B5EF4-FFF2-40B4-BE49-F238E27FC236}">
                    <a16:creationId xmlns:a16="http://schemas.microsoft.com/office/drawing/2014/main" xmlns="" id="{2A997184-810A-467B-928C-6B7760356646}"/>
                  </a:ext>
                </a:extLst>
              </p:cNvPr>
              <p:cNvSpPr/>
              <p:nvPr/>
            </p:nvSpPr>
            <p:spPr>
              <a:xfrm>
                <a:off x="8897865" y="2669464"/>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3" name="Freeform: Shape 259">
                <a:extLst>
                  <a:ext uri="{FF2B5EF4-FFF2-40B4-BE49-F238E27FC236}">
                    <a16:creationId xmlns:a16="http://schemas.microsoft.com/office/drawing/2014/main" xmlns="" id="{83FBDCE4-04D7-4AC8-A55B-E4083283BE54}"/>
                  </a:ext>
                </a:extLst>
              </p:cNvPr>
              <p:cNvSpPr/>
              <p:nvPr/>
            </p:nvSpPr>
            <p:spPr>
              <a:xfrm>
                <a:off x="9678913" y="3050464"/>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4" name="Freeform: Shape 260">
                <a:extLst>
                  <a:ext uri="{FF2B5EF4-FFF2-40B4-BE49-F238E27FC236}">
                    <a16:creationId xmlns:a16="http://schemas.microsoft.com/office/drawing/2014/main" xmlns="" id="{F65F3616-7E4B-426A-98C5-1AAE0DBE3909}"/>
                  </a:ext>
                </a:extLst>
              </p:cNvPr>
              <p:cNvSpPr/>
              <p:nvPr/>
            </p:nvSpPr>
            <p:spPr>
              <a:xfrm>
                <a:off x="8845965" y="2722068"/>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5" name="Freeform: Shape 261">
                <a:extLst>
                  <a:ext uri="{FF2B5EF4-FFF2-40B4-BE49-F238E27FC236}">
                    <a16:creationId xmlns:a16="http://schemas.microsoft.com/office/drawing/2014/main" xmlns="" id="{0402D0FB-A9C5-4655-9536-72A82A5FCCE0}"/>
                  </a:ext>
                </a:extLst>
              </p:cNvPr>
              <p:cNvSpPr/>
              <p:nvPr/>
            </p:nvSpPr>
            <p:spPr>
              <a:xfrm>
                <a:off x="9627011" y="3084018"/>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6" name="Freeform: Shape 262">
                <a:extLst>
                  <a:ext uri="{FF2B5EF4-FFF2-40B4-BE49-F238E27FC236}">
                    <a16:creationId xmlns:a16="http://schemas.microsoft.com/office/drawing/2014/main" xmlns="" id="{4219D0A9-4ACC-40AE-981D-64828B3D5A13}"/>
                  </a:ext>
                </a:extLst>
              </p:cNvPr>
              <p:cNvSpPr/>
              <p:nvPr/>
            </p:nvSpPr>
            <p:spPr>
              <a:xfrm>
                <a:off x="11449620" y="44468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7" name="Freeform: Shape 263">
                <a:extLst>
                  <a:ext uri="{FF2B5EF4-FFF2-40B4-BE49-F238E27FC236}">
                    <a16:creationId xmlns:a16="http://schemas.microsoft.com/office/drawing/2014/main" xmlns="" id="{292D9D99-4A84-4DB4-8D9B-AFB08791BBDA}"/>
                  </a:ext>
                </a:extLst>
              </p:cNvPr>
              <p:cNvSpPr/>
              <p:nvPr/>
            </p:nvSpPr>
            <p:spPr>
              <a:xfrm>
                <a:off x="11398671" y="45127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8" name="Freeform: Shape 264">
                <a:extLst>
                  <a:ext uri="{FF2B5EF4-FFF2-40B4-BE49-F238E27FC236}">
                    <a16:creationId xmlns:a16="http://schemas.microsoft.com/office/drawing/2014/main" xmlns="" id="{0D7F88E1-F425-425A-82FD-8D2E3B7F6FEE}"/>
                  </a:ext>
                </a:extLst>
              </p:cNvPr>
              <p:cNvSpPr/>
              <p:nvPr/>
            </p:nvSpPr>
            <p:spPr>
              <a:xfrm>
                <a:off x="11493921" y="453182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9" name="Freeform: Shape 265">
                <a:extLst>
                  <a:ext uri="{FF2B5EF4-FFF2-40B4-BE49-F238E27FC236}">
                    <a16:creationId xmlns:a16="http://schemas.microsoft.com/office/drawing/2014/main" xmlns="" id="{505CA743-C380-43C6-9B40-F2B0B437765A}"/>
                  </a:ext>
                </a:extLst>
              </p:cNvPr>
              <p:cNvSpPr/>
              <p:nvPr/>
            </p:nvSpPr>
            <p:spPr>
              <a:xfrm>
                <a:off x="11589171" y="464612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0" name="Freeform: Shape 266">
                <a:extLst>
                  <a:ext uri="{FF2B5EF4-FFF2-40B4-BE49-F238E27FC236}">
                    <a16:creationId xmlns:a16="http://schemas.microsoft.com/office/drawing/2014/main" xmlns="" id="{B08F2EBA-BECC-4F39-A95C-4288E7637856}"/>
                  </a:ext>
                </a:extLst>
              </p:cNvPr>
              <p:cNvSpPr/>
              <p:nvPr/>
            </p:nvSpPr>
            <p:spPr>
              <a:xfrm>
                <a:off x="11703471" y="47032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1" name="Freeform: Shape 267">
                <a:extLst>
                  <a:ext uri="{FF2B5EF4-FFF2-40B4-BE49-F238E27FC236}">
                    <a16:creationId xmlns:a16="http://schemas.microsoft.com/office/drawing/2014/main" xmlns="" id="{05A49829-05AA-43DA-9A17-2F0B2A8252DF}"/>
                  </a:ext>
                </a:extLst>
              </p:cNvPr>
              <p:cNvSpPr/>
              <p:nvPr/>
            </p:nvSpPr>
            <p:spPr>
              <a:xfrm>
                <a:off x="11951121" y="48175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2" name="Freeform: Shape 268">
                <a:extLst>
                  <a:ext uri="{FF2B5EF4-FFF2-40B4-BE49-F238E27FC236}">
                    <a16:creationId xmlns:a16="http://schemas.microsoft.com/office/drawing/2014/main" xmlns="" id="{D1E2F854-D8BA-45F2-B934-5D5A17A047E3}"/>
                  </a:ext>
                </a:extLst>
              </p:cNvPr>
              <p:cNvSpPr/>
              <p:nvPr/>
            </p:nvSpPr>
            <p:spPr>
              <a:xfrm>
                <a:off x="11951121" y="49318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3" name="Freeform: Shape 269">
                <a:extLst>
                  <a:ext uri="{FF2B5EF4-FFF2-40B4-BE49-F238E27FC236}">
                    <a16:creationId xmlns:a16="http://schemas.microsoft.com/office/drawing/2014/main" xmlns="" id="{0A5F1F07-93B3-4779-88EA-A49E64C67BA2}"/>
                  </a:ext>
                </a:extLst>
              </p:cNvPr>
              <p:cNvSpPr/>
              <p:nvPr/>
            </p:nvSpPr>
            <p:spPr>
              <a:xfrm>
                <a:off x="13284621" y="5389085"/>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4" name="Freeform: Shape 270">
                <a:extLst>
                  <a:ext uri="{FF2B5EF4-FFF2-40B4-BE49-F238E27FC236}">
                    <a16:creationId xmlns:a16="http://schemas.microsoft.com/office/drawing/2014/main" xmlns="" id="{1AEA9989-C5A6-41EE-AB27-082770EF291C}"/>
                  </a:ext>
                </a:extLst>
              </p:cNvPr>
              <p:cNvSpPr/>
              <p:nvPr/>
            </p:nvSpPr>
            <p:spPr>
              <a:xfrm>
                <a:off x="11544870" y="44849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5" name="Freeform: Shape 271">
                <a:extLst>
                  <a:ext uri="{FF2B5EF4-FFF2-40B4-BE49-F238E27FC236}">
                    <a16:creationId xmlns:a16="http://schemas.microsoft.com/office/drawing/2014/main" xmlns="" id="{42F90A45-6DA4-439A-85B5-17D7593991B9}"/>
                  </a:ext>
                </a:extLst>
              </p:cNvPr>
              <p:cNvSpPr/>
              <p:nvPr/>
            </p:nvSpPr>
            <p:spPr>
              <a:xfrm>
                <a:off x="11659170" y="45992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6" name="Freeform: Shape 272">
                <a:extLst>
                  <a:ext uri="{FF2B5EF4-FFF2-40B4-BE49-F238E27FC236}">
                    <a16:creationId xmlns:a16="http://schemas.microsoft.com/office/drawing/2014/main" xmlns="" id="{EBCD7E2A-5688-4290-9370-1EAA892DF7C8}"/>
                  </a:ext>
                </a:extLst>
              </p:cNvPr>
              <p:cNvSpPr/>
              <p:nvPr/>
            </p:nvSpPr>
            <p:spPr>
              <a:xfrm>
                <a:off x="11811570" y="4713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7" name="Freeform: Shape 273">
                <a:extLst>
                  <a:ext uri="{FF2B5EF4-FFF2-40B4-BE49-F238E27FC236}">
                    <a16:creationId xmlns:a16="http://schemas.microsoft.com/office/drawing/2014/main" xmlns="" id="{DB53B90F-7DF5-4157-BF88-26893B0E7070}"/>
                  </a:ext>
                </a:extLst>
              </p:cNvPr>
              <p:cNvSpPr/>
              <p:nvPr/>
            </p:nvSpPr>
            <p:spPr>
              <a:xfrm>
                <a:off x="11887770" y="4770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8" name="Freeform: Shape 274">
                <a:extLst>
                  <a:ext uri="{FF2B5EF4-FFF2-40B4-BE49-F238E27FC236}">
                    <a16:creationId xmlns:a16="http://schemas.microsoft.com/office/drawing/2014/main" xmlns="" id="{FD40F164-D0FE-488E-B586-84E65397F792}"/>
                  </a:ext>
                </a:extLst>
              </p:cNvPr>
              <p:cNvSpPr/>
              <p:nvPr/>
            </p:nvSpPr>
            <p:spPr>
              <a:xfrm>
                <a:off x="11944920" y="4770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9" name="Freeform: Shape 275">
                <a:extLst>
                  <a:ext uri="{FF2B5EF4-FFF2-40B4-BE49-F238E27FC236}">
                    <a16:creationId xmlns:a16="http://schemas.microsoft.com/office/drawing/2014/main" xmlns="" id="{E3B4E320-CDF8-4BC0-A29E-0AF433E3DFA5}"/>
                  </a:ext>
                </a:extLst>
              </p:cNvPr>
              <p:cNvSpPr/>
              <p:nvPr/>
            </p:nvSpPr>
            <p:spPr>
              <a:xfrm>
                <a:off x="12078270" y="48850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0" name="Freeform: Shape 276">
                <a:extLst>
                  <a:ext uri="{FF2B5EF4-FFF2-40B4-BE49-F238E27FC236}">
                    <a16:creationId xmlns:a16="http://schemas.microsoft.com/office/drawing/2014/main" xmlns="" id="{51333295-8E91-4D7E-B4B1-CD6887773167}"/>
                  </a:ext>
                </a:extLst>
              </p:cNvPr>
              <p:cNvSpPr/>
              <p:nvPr/>
            </p:nvSpPr>
            <p:spPr>
              <a:xfrm>
                <a:off x="12325920" y="50183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1" name="Freeform: Shape 277">
                <a:extLst>
                  <a:ext uri="{FF2B5EF4-FFF2-40B4-BE49-F238E27FC236}">
                    <a16:creationId xmlns:a16="http://schemas.microsoft.com/office/drawing/2014/main" xmlns="" id="{FD3A9CF9-4D79-4138-82B0-F1B47865C48D}"/>
                  </a:ext>
                </a:extLst>
              </p:cNvPr>
              <p:cNvSpPr/>
              <p:nvPr/>
            </p:nvSpPr>
            <p:spPr>
              <a:xfrm>
                <a:off x="12535470" y="50183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2" name="Freeform: Shape 278">
                <a:extLst>
                  <a:ext uri="{FF2B5EF4-FFF2-40B4-BE49-F238E27FC236}">
                    <a16:creationId xmlns:a16="http://schemas.microsoft.com/office/drawing/2014/main" xmlns="" id="{FC12B877-EC8E-4A0D-BBD5-E0FC27A9CB06}"/>
                  </a:ext>
                </a:extLst>
              </p:cNvPr>
              <p:cNvSpPr/>
              <p:nvPr/>
            </p:nvSpPr>
            <p:spPr>
              <a:xfrm>
                <a:off x="12706920" y="50946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3" name="Freeform: Shape 279">
                <a:extLst>
                  <a:ext uri="{FF2B5EF4-FFF2-40B4-BE49-F238E27FC236}">
                    <a16:creationId xmlns:a16="http://schemas.microsoft.com/office/drawing/2014/main" xmlns="" id="{A3CBCA47-A07B-40FE-B040-3131AAF65DFD}"/>
                  </a:ext>
                </a:extLst>
              </p:cNvPr>
              <p:cNvSpPr/>
              <p:nvPr/>
            </p:nvSpPr>
            <p:spPr>
              <a:xfrm>
                <a:off x="12802170" y="51708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4" name="Freeform: Shape 280">
                <a:extLst>
                  <a:ext uri="{FF2B5EF4-FFF2-40B4-BE49-F238E27FC236}">
                    <a16:creationId xmlns:a16="http://schemas.microsoft.com/office/drawing/2014/main" xmlns="" id="{7F700765-799B-4CAE-B872-8C3B767FF4D6}"/>
                  </a:ext>
                </a:extLst>
              </p:cNvPr>
              <p:cNvSpPr/>
              <p:nvPr/>
            </p:nvSpPr>
            <p:spPr>
              <a:xfrm>
                <a:off x="12840270" y="51708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5" name="Freeform: Shape 281">
                <a:extLst>
                  <a:ext uri="{FF2B5EF4-FFF2-40B4-BE49-F238E27FC236}">
                    <a16:creationId xmlns:a16="http://schemas.microsoft.com/office/drawing/2014/main" xmlns="" id="{28B50998-AF98-45FF-97BA-6CBB35E6D826}"/>
                  </a:ext>
                </a:extLst>
              </p:cNvPr>
              <p:cNvSpPr/>
              <p:nvPr/>
            </p:nvSpPr>
            <p:spPr>
              <a:xfrm>
                <a:off x="12935520"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6" name="Freeform: Shape 282">
                <a:extLst>
                  <a:ext uri="{FF2B5EF4-FFF2-40B4-BE49-F238E27FC236}">
                    <a16:creationId xmlns:a16="http://schemas.microsoft.com/office/drawing/2014/main" xmlns="" id="{8A18CA72-E013-4A47-9C09-8CA7B1945402}"/>
                  </a:ext>
                </a:extLst>
              </p:cNvPr>
              <p:cNvSpPr/>
              <p:nvPr/>
            </p:nvSpPr>
            <p:spPr>
              <a:xfrm>
                <a:off x="12973620"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7" name="Freeform: Shape 283">
                <a:extLst>
                  <a:ext uri="{FF2B5EF4-FFF2-40B4-BE49-F238E27FC236}">
                    <a16:creationId xmlns:a16="http://schemas.microsoft.com/office/drawing/2014/main" xmlns="" id="{B7F6766F-13CD-4221-85C3-33A4EA3559CB}"/>
                  </a:ext>
                </a:extLst>
              </p:cNvPr>
              <p:cNvSpPr/>
              <p:nvPr/>
            </p:nvSpPr>
            <p:spPr>
              <a:xfrm>
                <a:off x="13068870"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8" name="Freeform: Shape 284">
                <a:extLst>
                  <a:ext uri="{FF2B5EF4-FFF2-40B4-BE49-F238E27FC236}">
                    <a16:creationId xmlns:a16="http://schemas.microsoft.com/office/drawing/2014/main" xmlns="" id="{CAA31A77-6A41-4AFC-913C-EA2ACD85AC69}"/>
                  </a:ext>
                </a:extLst>
              </p:cNvPr>
              <p:cNvSpPr/>
              <p:nvPr/>
            </p:nvSpPr>
            <p:spPr>
              <a:xfrm>
                <a:off x="13202220"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9" name="Freeform: Shape 285">
                <a:extLst>
                  <a:ext uri="{FF2B5EF4-FFF2-40B4-BE49-F238E27FC236}">
                    <a16:creationId xmlns:a16="http://schemas.microsoft.com/office/drawing/2014/main" xmlns="" id="{32EBCDDC-43FE-435F-994B-E7313453B15A}"/>
                  </a:ext>
                </a:extLst>
              </p:cNvPr>
              <p:cNvSpPr/>
              <p:nvPr/>
            </p:nvSpPr>
            <p:spPr>
              <a:xfrm>
                <a:off x="13354620" y="5342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0" name="Freeform: Shape 286">
                <a:extLst>
                  <a:ext uri="{FF2B5EF4-FFF2-40B4-BE49-F238E27FC236}">
                    <a16:creationId xmlns:a16="http://schemas.microsoft.com/office/drawing/2014/main" xmlns="" id="{8EDFFF13-8B96-43BF-8C89-498106F0572A}"/>
                  </a:ext>
                </a:extLst>
              </p:cNvPr>
              <p:cNvSpPr/>
              <p:nvPr/>
            </p:nvSpPr>
            <p:spPr>
              <a:xfrm>
                <a:off x="13735620" y="55899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1" name="Freeform: Shape 287">
                <a:extLst>
                  <a:ext uri="{FF2B5EF4-FFF2-40B4-BE49-F238E27FC236}">
                    <a16:creationId xmlns:a16="http://schemas.microsoft.com/office/drawing/2014/main" xmlns="" id="{8E57BB0B-A18E-46C9-BADA-AA3136ABA64B}"/>
                  </a:ext>
                </a:extLst>
              </p:cNvPr>
              <p:cNvSpPr/>
              <p:nvPr/>
            </p:nvSpPr>
            <p:spPr>
              <a:xfrm>
                <a:off x="13868970" y="55899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2" name="Freeform: Shape 288">
                <a:extLst>
                  <a:ext uri="{FF2B5EF4-FFF2-40B4-BE49-F238E27FC236}">
                    <a16:creationId xmlns:a16="http://schemas.microsoft.com/office/drawing/2014/main" xmlns="" id="{902D2CE5-0E9D-40BC-ADA3-66A7A27B66A0}"/>
                  </a:ext>
                </a:extLst>
              </p:cNvPr>
              <p:cNvSpPr/>
              <p:nvPr/>
            </p:nvSpPr>
            <p:spPr>
              <a:xfrm>
                <a:off x="14059470" y="55899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3" name="Freeform: Shape 289">
                <a:extLst>
                  <a:ext uri="{FF2B5EF4-FFF2-40B4-BE49-F238E27FC236}">
                    <a16:creationId xmlns:a16="http://schemas.microsoft.com/office/drawing/2014/main" xmlns="" id="{2BC95913-C50A-47B4-9AAF-9821FF8DF88A}"/>
                  </a:ext>
                </a:extLst>
              </p:cNvPr>
              <p:cNvSpPr/>
              <p:nvPr/>
            </p:nvSpPr>
            <p:spPr>
              <a:xfrm>
                <a:off x="1434522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4" name="Freeform: Shape 290">
                <a:extLst>
                  <a:ext uri="{FF2B5EF4-FFF2-40B4-BE49-F238E27FC236}">
                    <a16:creationId xmlns:a16="http://schemas.microsoft.com/office/drawing/2014/main" xmlns="" id="{76DB9917-21C0-4D8E-B7F8-A722C1ED3D0F}"/>
                  </a:ext>
                </a:extLst>
              </p:cNvPr>
              <p:cNvSpPr/>
              <p:nvPr/>
            </p:nvSpPr>
            <p:spPr>
              <a:xfrm>
                <a:off x="1447857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5" name="Freeform: Shape 291">
                <a:extLst>
                  <a:ext uri="{FF2B5EF4-FFF2-40B4-BE49-F238E27FC236}">
                    <a16:creationId xmlns:a16="http://schemas.microsoft.com/office/drawing/2014/main" xmlns="" id="{FDDC7054-C903-4CFB-BE1F-F473ACF06865}"/>
                  </a:ext>
                </a:extLst>
              </p:cNvPr>
              <p:cNvSpPr/>
              <p:nvPr/>
            </p:nvSpPr>
            <p:spPr>
              <a:xfrm>
                <a:off x="1451667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6" name="Freeform: Shape 292">
                <a:extLst>
                  <a:ext uri="{FF2B5EF4-FFF2-40B4-BE49-F238E27FC236}">
                    <a16:creationId xmlns:a16="http://schemas.microsoft.com/office/drawing/2014/main" xmlns="" id="{78B1D370-E8D2-471C-B021-AA2108C4428F}"/>
                  </a:ext>
                </a:extLst>
              </p:cNvPr>
              <p:cNvSpPr/>
              <p:nvPr/>
            </p:nvSpPr>
            <p:spPr>
              <a:xfrm>
                <a:off x="1474527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7" name="Freeform: Shape 293">
                <a:extLst>
                  <a:ext uri="{FF2B5EF4-FFF2-40B4-BE49-F238E27FC236}">
                    <a16:creationId xmlns:a16="http://schemas.microsoft.com/office/drawing/2014/main" xmlns="" id="{692CF97E-C6E1-4C0D-9DE6-0F075ED7B679}"/>
                  </a:ext>
                </a:extLst>
              </p:cNvPr>
              <p:cNvSpPr/>
              <p:nvPr/>
            </p:nvSpPr>
            <p:spPr>
              <a:xfrm>
                <a:off x="1495482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8" name="Freeform: Shape 294">
                <a:extLst>
                  <a:ext uri="{FF2B5EF4-FFF2-40B4-BE49-F238E27FC236}">
                    <a16:creationId xmlns:a16="http://schemas.microsoft.com/office/drawing/2014/main" xmlns="" id="{66D33B69-2F87-44E6-9BCA-D8386CF79195}"/>
                  </a:ext>
                </a:extLst>
              </p:cNvPr>
              <p:cNvSpPr/>
              <p:nvPr/>
            </p:nvSpPr>
            <p:spPr>
              <a:xfrm>
                <a:off x="1560253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9" name="Freeform: Shape 295">
                <a:extLst>
                  <a:ext uri="{FF2B5EF4-FFF2-40B4-BE49-F238E27FC236}">
                    <a16:creationId xmlns:a16="http://schemas.microsoft.com/office/drawing/2014/main" xmlns="" id="{98EAF99D-7B01-4250-BDAC-0965703E38DF}"/>
                  </a:ext>
                </a:extLst>
              </p:cNvPr>
              <p:cNvSpPr/>
              <p:nvPr/>
            </p:nvSpPr>
            <p:spPr>
              <a:xfrm>
                <a:off x="1592638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0" name="Freeform: Shape 296">
                <a:extLst>
                  <a:ext uri="{FF2B5EF4-FFF2-40B4-BE49-F238E27FC236}">
                    <a16:creationId xmlns:a16="http://schemas.microsoft.com/office/drawing/2014/main" xmlns="" id="{790A03A6-B0C1-4E1A-B0DB-0AB0EF48850B}"/>
                  </a:ext>
                </a:extLst>
              </p:cNvPr>
              <p:cNvSpPr/>
              <p:nvPr/>
            </p:nvSpPr>
            <p:spPr>
              <a:xfrm>
                <a:off x="1649788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1" name="Freeform: Shape 297">
                <a:extLst>
                  <a:ext uri="{FF2B5EF4-FFF2-40B4-BE49-F238E27FC236}">
                    <a16:creationId xmlns:a16="http://schemas.microsoft.com/office/drawing/2014/main" xmlns="" id="{12842438-46E6-4399-A343-1A53E70D144C}"/>
                  </a:ext>
                </a:extLst>
              </p:cNvPr>
              <p:cNvSpPr/>
              <p:nvPr/>
            </p:nvSpPr>
            <p:spPr>
              <a:xfrm>
                <a:off x="1657408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sp>
        <p:nvSpPr>
          <p:cNvPr id="162" name="TextBox 161">
            <a:extLst>
              <a:ext uri="{FF2B5EF4-FFF2-40B4-BE49-F238E27FC236}">
                <a16:creationId xmlns:a16="http://schemas.microsoft.com/office/drawing/2014/main" xmlns="" id="{095494E6-4EDD-4377-ADE6-6B203534188F}"/>
              </a:ext>
            </a:extLst>
          </p:cNvPr>
          <p:cNvSpPr txBox="1"/>
          <p:nvPr/>
        </p:nvSpPr>
        <p:spPr>
          <a:xfrm>
            <a:off x="4240027" y="4123934"/>
            <a:ext cx="849913" cy="307777"/>
          </a:xfrm>
          <a:prstGeom prst="rect">
            <a:avLst/>
          </a:prstGeom>
          <a:noFill/>
        </p:spPr>
        <p:txBody>
          <a:bodyPr wrap="none" rtlCol="0">
            <a:spAutoFit/>
          </a:bodyPr>
          <a:lstStyle/>
          <a:p>
            <a:pPr algn="ctr"/>
            <a:r>
              <a:rPr lang="fr-FR" sz="1400" b="1" dirty="0">
                <a:solidFill>
                  <a:schemeClr val="accent4"/>
                </a:solidFill>
              </a:rPr>
              <a:t>Doublet</a:t>
            </a:r>
          </a:p>
        </p:txBody>
      </p:sp>
      <p:sp>
        <p:nvSpPr>
          <p:cNvPr id="163" name="TextBox 162">
            <a:extLst>
              <a:ext uri="{FF2B5EF4-FFF2-40B4-BE49-F238E27FC236}">
                <a16:creationId xmlns:a16="http://schemas.microsoft.com/office/drawing/2014/main" xmlns="" id="{2732343A-1376-4409-8204-A10E196DCF5D}"/>
              </a:ext>
            </a:extLst>
          </p:cNvPr>
          <p:cNvSpPr txBox="1"/>
          <p:nvPr/>
        </p:nvSpPr>
        <p:spPr>
          <a:xfrm>
            <a:off x="4304275" y="2952327"/>
            <a:ext cx="721416" cy="307777"/>
          </a:xfrm>
          <a:prstGeom prst="rect">
            <a:avLst/>
          </a:prstGeom>
          <a:noFill/>
        </p:spPr>
        <p:txBody>
          <a:bodyPr wrap="none" rtlCol="0">
            <a:spAutoFit/>
          </a:bodyPr>
          <a:lstStyle/>
          <a:p>
            <a:pPr algn="ctr"/>
            <a:r>
              <a:rPr lang="fr-FR" sz="1400" b="1" dirty="0">
                <a:solidFill>
                  <a:schemeClr val="accent3"/>
                </a:solidFill>
              </a:rPr>
              <a:t>Triplet</a:t>
            </a:r>
          </a:p>
        </p:txBody>
      </p:sp>
      <p:graphicFrame>
        <p:nvGraphicFramePr>
          <p:cNvPr id="164" name="Group 88">
            <a:extLst>
              <a:ext uri="{FF2B5EF4-FFF2-40B4-BE49-F238E27FC236}">
                <a16:creationId xmlns:a16="http://schemas.microsoft.com/office/drawing/2014/main" xmlns="" id="{7F2A5006-D03B-4773-BEE6-813A0069B17E}"/>
              </a:ext>
            </a:extLst>
          </p:cNvPr>
          <p:cNvGraphicFramePr>
            <a:graphicFrameLocks noGrp="1"/>
          </p:cNvGraphicFramePr>
          <p:nvPr>
            <p:extLst>
              <p:ext uri="{D42A27DB-BD31-4B8C-83A1-F6EECF244321}">
                <p14:modId xmlns:p14="http://schemas.microsoft.com/office/powerpoint/2010/main" xmlns="" val="1436007859"/>
              </p:ext>
            </p:extLst>
          </p:nvPr>
        </p:nvGraphicFramePr>
        <p:xfrm>
          <a:off x="5351648" y="1851602"/>
          <a:ext cx="3416974" cy="1212364"/>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xmlns="" val="20002"/>
                    </a:ext>
                  </a:extLst>
                </a:gridCol>
                <a:gridCol w="1745673">
                  <a:extLst>
                    <a:ext uri="{9D8B030D-6E8A-4147-A177-3AD203B41FA5}">
                      <a16:colId xmlns:a16="http://schemas.microsoft.com/office/drawing/2014/main" xmlns=""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rPr>
                        <a:t>SGm, </a:t>
                      </a:r>
                      <a:r>
                        <a:rPr kumimoji="0" lang="en-GB" sz="1200" u="none" strike="noStrike" cap="none" normalizeH="0" baseline="0" dirty="0" err="1">
                          <a:ln>
                            <a:noFill/>
                          </a:ln>
                          <a:solidFill>
                            <a:srgbClr val="4D4D4D"/>
                          </a:solidFill>
                          <a:effectLst/>
                        </a:rPr>
                        <a:t>mois</a:t>
                      </a:r>
                      <a:r>
                        <a:rPr kumimoji="0" lang="en-GB" sz="1200" u="none" strike="noStrike" cap="none" normalizeH="0" baseline="0" dirty="0">
                          <a:ln>
                            <a:noFill/>
                          </a:ln>
                          <a:solidFill>
                            <a:srgbClr val="4D4D4D"/>
                          </a:solidFill>
                          <a:effectLst/>
                        </a:rPr>
                        <a:t> (IC95%)</a:t>
                      </a: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3"/>
                          </a:solidFill>
                          <a:effectLst/>
                        </a:rPr>
                        <a:t>Triplet</a:t>
                      </a:r>
                      <a:endParaRPr kumimoji="0" lang="en-GB" sz="1200" b="0" i="0" u="none" strike="noStrike" cap="none" normalizeH="0" baseline="0" dirty="0">
                        <a:ln>
                          <a:noFill/>
                        </a:ln>
                        <a:solidFill>
                          <a:schemeClr val="accent3"/>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chemeClr val="accent4"/>
                          </a:solidFill>
                          <a:effectLst/>
                        </a:rPr>
                        <a:t>Doublet</a:t>
                      </a:r>
                      <a:endParaRPr kumimoji="0" lang="en-GB" sz="1200" b="0" i="0" u="none" strike="noStrike" cap="none" normalizeH="0" baseline="0" dirty="0">
                        <a:ln>
                          <a:noFill/>
                        </a:ln>
                        <a:solidFill>
                          <a:schemeClr val="accent4"/>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50982">
                <a:tc>
                  <a:txBody>
                    <a:bodyPr/>
                    <a:lstStyle/>
                    <a:p>
                      <a:pPr algn="ctr"/>
                      <a:r>
                        <a:rPr lang="en-GB" sz="1200" dirty="0">
                          <a:solidFill>
                            <a:schemeClr val="accent3"/>
                          </a:solidFill>
                        </a:rPr>
                        <a:t>9,5 (8,1 - 12,0)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4"/>
                          </a:solidFill>
                        </a:rPr>
                        <a:t>8,3 (6,2 - 10,7)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rPr>
                        <a:t>HR 0,74 (IC95% 0,53 - 1,04)</a:t>
                      </a: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
        <p:nvSpPr>
          <p:cNvPr id="165" name="TextBox 164"/>
          <p:cNvSpPr txBox="1"/>
          <p:nvPr/>
        </p:nvSpPr>
        <p:spPr>
          <a:xfrm>
            <a:off x="3158793" y="1433401"/>
            <a:ext cx="3147015" cy="369332"/>
          </a:xfrm>
          <a:prstGeom prst="rect">
            <a:avLst/>
          </a:prstGeom>
          <a:noFill/>
        </p:spPr>
        <p:txBody>
          <a:bodyPr wrap="none" rtlCol="0">
            <a:spAutoFit/>
          </a:bodyPr>
          <a:lstStyle/>
          <a:p>
            <a:r>
              <a:rPr lang="fr-FR" b="1" dirty="0"/>
              <a:t>SG pour triplet vs. doublet</a:t>
            </a:r>
          </a:p>
        </p:txBody>
      </p:sp>
    </p:spTree>
    <p:extLst>
      <p:ext uri="{BB962C8B-B14F-4D97-AF65-F5344CB8AC3E}">
        <p14:creationId xmlns:p14="http://schemas.microsoft.com/office/powerpoint/2010/main" xmlns="" val="9058008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a:t>LBA32: </a:t>
            </a:r>
            <a:r>
              <a:rPr lang="fr-FR" dirty="0"/>
              <a:t>Encorafénib plus cétuximab avec ou sans binimétinib dans le cancer colorectal métastatique muté BRAF V600E: résultats d’une étude randomisée de phase III à 3 bras vs irinotécan ou FOLFIRI plus cétuximab (BEACON CRC) – </a:t>
            </a:r>
            <a:r>
              <a:rPr lang="fr-FR" dirty="0" err="1"/>
              <a:t>Tabernero</a:t>
            </a:r>
            <a:r>
              <a:rPr lang="fr-FR" dirty="0"/>
              <a:t> J,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r>
              <a:rPr lang="en-GB" b="1" dirty="0"/>
              <a:t> </a:t>
            </a:r>
          </a:p>
        </p:txBody>
      </p:sp>
      <p:sp>
        <p:nvSpPr>
          <p:cNvPr id="5" name="Text Placeholder 4"/>
          <p:cNvSpPr>
            <a:spLocks noGrp="1"/>
          </p:cNvSpPr>
          <p:nvPr>
            <p:ph type="body" sz="quarter" idx="11"/>
          </p:nvPr>
        </p:nvSpPr>
        <p:spPr/>
        <p:txBody>
          <a:bodyPr/>
          <a:lstStyle/>
          <a:p>
            <a:r>
              <a:rPr lang="en-GB" dirty="0" err="1"/>
              <a:t>Tabernero</a:t>
            </a:r>
            <a:r>
              <a:rPr lang="en-GB" dirty="0"/>
              <a:t> J, et al, Ann Oncol 2019;30(</a:t>
            </a:r>
            <a:r>
              <a:rPr lang="en-GB" dirty="0" err="1"/>
              <a:t>suppl</a:t>
            </a:r>
            <a:r>
              <a:rPr lang="en-GB" dirty="0"/>
              <a:t>):</a:t>
            </a:r>
            <a:r>
              <a:rPr lang="en-GB" dirty="0" err="1"/>
              <a:t>abstr</a:t>
            </a:r>
            <a:r>
              <a:rPr lang="en-GB" dirty="0"/>
              <a:t> LBA32</a:t>
            </a:r>
          </a:p>
        </p:txBody>
      </p:sp>
      <p:graphicFrame>
        <p:nvGraphicFramePr>
          <p:cNvPr id="6" name="Group 88"/>
          <p:cNvGraphicFramePr>
            <a:graphicFrameLocks noGrp="1"/>
          </p:cNvGraphicFramePr>
          <p:nvPr>
            <p:extLst>
              <p:ext uri="{D42A27DB-BD31-4B8C-83A1-F6EECF244321}">
                <p14:modId xmlns:p14="http://schemas.microsoft.com/office/powerpoint/2010/main" xmlns="" val="1671114418"/>
              </p:ext>
            </p:extLst>
          </p:nvPr>
        </p:nvGraphicFramePr>
        <p:xfrm>
          <a:off x="334715" y="1672969"/>
          <a:ext cx="8474572" cy="3937860"/>
        </p:xfrm>
        <a:graphic>
          <a:graphicData uri="http://schemas.openxmlformats.org/drawingml/2006/table">
            <a:tbl>
              <a:tblPr firstRow="1" bandRow="1">
                <a:tableStyleId>{69012ECD-51FC-41F1-AA8D-1B2483CD663E}</a:tableStyleId>
              </a:tblPr>
              <a:tblGrid>
                <a:gridCol w="4197871">
                  <a:extLst>
                    <a:ext uri="{9D8B030D-6E8A-4147-A177-3AD203B41FA5}">
                      <a16:colId xmlns:a16="http://schemas.microsoft.com/office/drawing/2014/main" xmlns="" val="20000"/>
                    </a:ext>
                  </a:extLst>
                </a:gridCol>
                <a:gridCol w="1425567">
                  <a:extLst>
                    <a:ext uri="{9D8B030D-6E8A-4147-A177-3AD203B41FA5}">
                      <a16:colId xmlns:a16="http://schemas.microsoft.com/office/drawing/2014/main" xmlns="" val="20001"/>
                    </a:ext>
                  </a:extLst>
                </a:gridCol>
                <a:gridCol w="1425567">
                  <a:extLst>
                    <a:ext uri="{9D8B030D-6E8A-4147-A177-3AD203B41FA5}">
                      <a16:colId xmlns:a16="http://schemas.microsoft.com/office/drawing/2014/main" xmlns="" val="20002"/>
                    </a:ext>
                  </a:extLst>
                </a:gridCol>
                <a:gridCol w="1425567">
                  <a:extLst>
                    <a:ext uri="{9D8B030D-6E8A-4147-A177-3AD203B41FA5}">
                      <a16:colId xmlns:a16="http://schemas.microsoft.com/office/drawing/2014/main" xmlns="" val="160347235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Réponse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Triplet </a:t>
                      </a:r>
                      <a:r>
                        <a:rPr kumimoji="0" lang="fr-FR" sz="1400" u="none" strike="noStrike" cap="none" normalizeH="0" baseline="0" noProof="0" dirty="0" smtClean="0">
                          <a:ln>
                            <a:noFill/>
                          </a:ln>
                          <a:solidFill>
                            <a:schemeClr val="tx2"/>
                          </a:solidFill>
                          <a:effectLst/>
                          <a:latin typeface="+mn-lt"/>
                        </a:rPr>
                        <a:t/>
                      </a:r>
                      <a:br>
                        <a:rPr kumimoji="0" lang="fr-FR" sz="1400" u="none" strike="noStrike" cap="none" normalizeH="0" baseline="0" noProof="0" dirty="0" smtClean="0">
                          <a:ln>
                            <a:noFill/>
                          </a:ln>
                          <a:solidFill>
                            <a:schemeClr val="tx2"/>
                          </a:solidFill>
                          <a:effectLst/>
                          <a:latin typeface="+mn-lt"/>
                        </a:rPr>
                      </a:br>
                      <a:r>
                        <a:rPr kumimoji="0" lang="fr-FR" sz="1400" u="none" strike="noStrike" cap="none" normalizeH="0" baseline="0" noProof="0" dirty="0" smtClean="0">
                          <a:ln>
                            <a:noFill/>
                          </a:ln>
                          <a:solidFill>
                            <a:schemeClr val="tx2"/>
                          </a:solidFill>
                          <a:effectLst/>
                          <a:latin typeface="+mn-lt"/>
                        </a:rPr>
                        <a:t>(</a:t>
                      </a:r>
                      <a:r>
                        <a:rPr kumimoji="0" lang="fr-FR" sz="1400" u="none" strike="noStrike" cap="none" normalizeH="0" baseline="0" noProof="0" dirty="0">
                          <a:ln>
                            <a:noFill/>
                          </a:ln>
                          <a:solidFill>
                            <a:schemeClr val="tx2"/>
                          </a:solidFill>
                          <a:effectLst/>
                          <a:latin typeface="+mn-lt"/>
                        </a:rPr>
                        <a:t>n=111)</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Doublet (n=113)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Contrôle </a:t>
                      </a:r>
                      <a:r>
                        <a:rPr kumimoji="0" lang="fr-FR" sz="1400" b="1" i="0" u="none" strike="noStrike" cap="none" normalizeH="0" baseline="0" noProof="0" dirty="0" smtClean="0">
                          <a:ln>
                            <a:noFill/>
                          </a:ln>
                          <a:solidFill>
                            <a:schemeClr val="tx2"/>
                          </a:solidFill>
                          <a:effectLst/>
                          <a:latin typeface="+mn-lt"/>
                          <a:cs typeface="Arial" charset="0"/>
                        </a:rPr>
                        <a:t/>
                      </a:r>
                      <a:br>
                        <a:rPr kumimoji="0" lang="fr-FR" sz="1400" b="1" i="0" u="none" strike="noStrike" cap="none" normalizeH="0" baseline="0" noProof="0" dirty="0" smtClean="0">
                          <a:ln>
                            <a:noFill/>
                          </a:ln>
                          <a:solidFill>
                            <a:schemeClr val="tx2"/>
                          </a:solidFill>
                          <a:effectLst/>
                          <a:latin typeface="+mn-lt"/>
                          <a:cs typeface="Arial" charset="0"/>
                        </a:rPr>
                      </a:br>
                      <a:r>
                        <a:rPr kumimoji="0" lang="fr-FR" sz="1400" b="1" i="0" u="none" strike="noStrike" cap="none" normalizeH="0" baseline="0" noProof="0" dirty="0" smtClean="0">
                          <a:ln>
                            <a:noFill/>
                          </a:ln>
                          <a:solidFill>
                            <a:schemeClr val="tx2"/>
                          </a:solidFill>
                          <a:effectLst/>
                          <a:latin typeface="+mn-lt"/>
                          <a:cs typeface="Arial" charset="0"/>
                        </a:rPr>
                        <a:t>(n=107</a:t>
                      </a:r>
                      <a:r>
                        <a:rPr kumimoji="0" lang="fr-FR" sz="1400" b="1" i="0" u="none" strike="noStrike" cap="none" normalizeH="0" baseline="0" noProof="0" dirty="0">
                          <a:ln>
                            <a:noFill/>
                          </a:ln>
                          <a:solidFill>
                            <a:schemeClr val="tx2"/>
                          </a:solidFill>
                          <a:effectLst/>
                          <a:latin typeface="+mn-lt"/>
                          <a:cs typeface="Arial"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mn-cs"/>
                        </a:rPr>
                        <a:t>TRO, % (IC95%)</a:t>
                      </a:r>
                      <a:endParaRPr kumimoji="0" lang="fr-FR" sz="1400" b="1"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26 (18 - 35)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20 (13 - 29)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(&lt;1,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p vs. contrôle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&lt;0,0001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&lt;0,0001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ligne préalable,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51058235"/>
                  </a:ext>
                </a:extLst>
              </a:tr>
              <a:tr h="0">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&gt;1 ligne préalable,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0585030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mn-lt"/>
                          <a:cs typeface="Arial" charset="0"/>
                        </a:rPr>
                        <a:t>Meilleure réponse,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183929223"/>
                  </a:ext>
                </a:extLst>
              </a:tr>
              <a:tr h="30018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505231301"/>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250012216"/>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MS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510324909"/>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012591288"/>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27923880"/>
                  </a:ext>
                </a:extLst>
              </a:tr>
              <a:tr h="257869">
                <a:tc>
                  <a:txBody>
                    <a:bodyPr/>
                    <a:lstStyle/>
                    <a:p>
                      <a:pPr marL="1793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Progression clinique ou EI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674949905"/>
                  </a:ext>
                </a:extLst>
              </a:tr>
              <a:tr h="0">
                <a:tc>
                  <a:txBody>
                    <a:bodyPr/>
                    <a:lstStyle/>
                    <a:p>
                      <a:pPr marL="1793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Information insuffisante pour évaluer la réponse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627021503"/>
                  </a:ext>
                </a:extLst>
              </a:tr>
            </a:tbl>
          </a:graphicData>
        </a:graphic>
      </p:graphicFrame>
    </p:spTree>
    <p:extLst>
      <p:ext uri="{BB962C8B-B14F-4D97-AF65-F5344CB8AC3E}">
        <p14:creationId xmlns:p14="http://schemas.microsoft.com/office/powerpoint/2010/main" xmlns="" val="29633120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LBA32: Encorafénib plus cétuximab avec ou sans binimétinib dans le cancer colorectal métastatique muté BRAF V600E: résultats d’une étude randomisée de phase III à 3 bras vs irinotécan ou FOLFIRI plus cétuximab (BEACON CRC) – </a:t>
            </a:r>
            <a:r>
              <a:rPr lang="fr-FR" dirty="0" err="1"/>
              <a:t>Tabernero</a:t>
            </a:r>
            <a:r>
              <a:rPr lang="fr-FR" dirty="0"/>
              <a:t> J, et al</a:t>
            </a:r>
          </a:p>
        </p:txBody>
      </p:sp>
      <p:sp>
        <p:nvSpPr>
          <p:cNvPr id="3" name="Content Placeholder 2"/>
          <p:cNvSpPr>
            <a:spLocks noGrp="1"/>
          </p:cNvSpPr>
          <p:nvPr>
            <p:ph idx="1"/>
          </p:nvPr>
        </p:nvSpPr>
        <p:spPr/>
        <p:txBody>
          <a:bodyPr/>
          <a:lstStyle/>
          <a:p>
            <a:pPr marL="0" indent="0">
              <a:buNone/>
            </a:pPr>
            <a:r>
              <a:rPr lang="fr-FR" b="1" dirty="0"/>
              <a:t>Résultats </a:t>
            </a:r>
          </a:p>
          <a:p>
            <a:pPr marL="0" indent="0">
              <a:buNone/>
            </a:pPr>
            <a:endParaRPr lang="fr-FR" dirty="0"/>
          </a:p>
          <a:p>
            <a:pPr marL="0" indent="0">
              <a:spcBef>
                <a:spcPts val="17400"/>
              </a:spcBef>
              <a:buNone/>
            </a:pPr>
            <a:r>
              <a:rPr lang="fr-FR" b="1" dirty="0"/>
              <a:t>Conclusion</a:t>
            </a:r>
          </a:p>
          <a:p>
            <a:r>
              <a:rPr lang="fr-FR" b="1" dirty="0"/>
              <a:t>Chez ces patients avec CCRm muté BRAF V600E, l’association encorafénib + cétuximab + binimétinib a démontré des améliorations significatives de la SG et du TRO comparativement au standard de traitement et pourrait apporter plus de bénéfice que le doublet, avec une toxicité soit plus élevée mais gérable</a:t>
            </a:r>
          </a:p>
        </p:txBody>
      </p:sp>
      <p:sp>
        <p:nvSpPr>
          <p:cNvPr id="5" name="Text Placeholder 4"/>
          <p:cNvSpPr>
            <a:spLocks noGrp="1"/>
          </p:cNvSpPr>
          <p:nvPr>
            <p:ph type="body" sz="quarter" idx="11"/>
          </p:nvPr>
        </p:nvSpPr>
        <p:spPr/>
        <p:txBody>
          <a:bodyPr/>
          <a:lstStyle/>
          <a:p>
            <a:r>
              <a:rPr lang="fr-FR" dirty="0" err="1"/>
              <a:t>Tabernero</a:t>
            </a:r>
            <a:r>
              <a:rPr lang="fr-FR" dirty="0"/>
              <a:t> J, et al, Ann </a:t>
            </a:r>
            <a:r>
              <a:rPr lang="fr-FR" dirty="0" err="1"/>
              <a:t>Oncol</a:t>
            </a:r>
            <a:r>
              <a:rPr lang="fr-FR" dirty="0"/>
              <a:t> 2019;30(</a:t>
            </a:r>
            <a:r>
              <a:rPr lang="fr-FR" dirty="0" err="1"/>
              <a:t>suppl</a:t>
            </a:r>
            <a:r>
              <a:rPr lang="fr-FR" dirty="0"/>
              <a:t>):</a:t>
            </a:r>
            <a:r>
              <a:rPr lang="fr-FR" dirty="0" err="1"/>
              <a:t>abstr</a:t>
            </a:r>
            <a:r>
              <a:rPr lang="fr-FR" dirty="0"/>
              <a:t> LBA32</a:t>
            </a:r>
          </a:p>
        </p:txBody>
      </p:sp>
      <p:graphicFrame>
        <p:nvGraphicFramePr>
          <p:cNvPr id="6" name="Group 88"/>
          <p:cNvGraphicFramePr>
            <a:graphicFrameLocks noGrp="1"/>
          </p:cNvGraphicFramePr>
          <p:nvPr>
            <p:extLst>
              <p:ext uri="{D42A27DB-BD31-4B8C-83A1-F6EECF244321}">
                <p14:modId xmlns:p14="http://schemas.microsoft.com/office/powerpoint/2010/main" xmlns="" val="579647639"/>
              </p:ext>
            </p:extLst>
          </p:nvPr>
        </p:nvGraphicFramePr>
        <p:xfrm>
          <a:off x="369885" y="1672969"/>
          <a:ext cx="8408991" cy="2225700"/>
        </p:xfrm>
        <a:graphic>
          <a:graphicData uri="http://schemas.openxmlformats.org/drawingml/2006/table">
            <a:tbl>
              <a:tblPr firstRow="1" bandRow="1">
                <a:tableStyleId>{69012ECD-51FC-41F1-AA8D-1B2483CD663E}</a:tableStyleId>
              </a:tblPr>
              <a:tblGrid>
                <a:gridCol w="3814188">
                  <a:extLst>
                    <a:ext uri="{9D8B030D-6E8A-4147-A177-3AD203B41FA5}">
                      <a16:colId xmlns:a16="http://schemas.microsoft.com/office/drawing/2014/main" xmlns="" val="20000"/>
                    </a:ext>
                  </a:extLst>
                </a:gridCol>
                <a:gridCol w="1531601">
                  <a:extLst>
                    <a:ext uri="{9D8B030D-6E8A-4147-A177-3AD203B41FA5}">
                      <a16:colId xmlns:a16="http://schemas.microsoft.com/office/drawing/2014/main" xmlns="" val="20001"/>
                    </a:ext>
                  </a:extLst>
                </a:gridCol>
                <a:gridCol w="1531601">
                  <a:extLst>
                    <a:ext uri="{9D8B030D-6E8A-4147-A177-3AD203B41FA5}">
                      <a16:colId xmlns:a16="http://schemas.microsoft.com/office/drawing/2014/main" xmlns="" val="20002"/>
                    </a:ext>
                  </a:extLst>
                </a:gridCol>
                <a:gridCol w="1531601">
                  <a:extLst>
                    <a:ext uri="{9D8B030D-6E8A-4147-A177-3AD203B41FA5}">
                      <a16:colId xmlns:a16="http://schemas.microsoft.com/office/drawing/2014/main" xmlns="" val="160347235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5%,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Triplet </a:t>
                      </a:r>
                      <a:r>
                        <a:rPr kumimoji="0" lang="fr-FR" sz="1400" u="none" strike="noStrike" cap="none" normalizeH="0" baseline="0" noProof="0" dirty="0" smtClean="0">
                          <a:ln>
                            <a:noFill/>
                          </a:ln>
                          <a:solidFill>
                            <a:schemeClr val="tx2"/>
                          </a:solidFill>
                          <a:effectLst/>
                          <a:latin typeface="+mn-lt"/>
                        </a:rPr>
                        <a:t/>
                      </a:r>
                      <a:br>
                        <a:rPr kumimoji="0" lang="fr-FR" sz="1400" u="none" strike="noStrike" cap="none" normalizeH="0" baseline="0" noProof="0" dirty="0" smtClean="0">
                          <a:ln>
                            <a:noFill/>
                          </a:ln>
                          <a:solidFill>
                            <a:schemeClr val="tx2"/>
                          </a:solidFill>
                          <a:effectLst/>
                          <a:latin typeface="+mn-lt"/>
                        </a:rPr>
                      </a:br>
                      <a:r>
                        <a:rPr kumimoji="0" lang="fr-FR" sz="1400" u="none" strike="noStrike" cap="none" normalizeH="0" baseline="0" noProof="0" dirty="0" smtClean="0">
                          <a:ln>
                            <a:noFill/>
                          </a:ln>
                          <a:solidFill>
                            <a:schemeClr val="tx2"/>
                          </a:solidFill>
                          <a:effectLst/>
                          <a:latin typeface="+mn-lt"/>
                        </a:rPr>
                        <a:t>(</a:t>
                      </a:r>
                      <a:r>
                        <a:rPr kumimoji="0" lang="fr-FR" sz="1400" u="none" strike="noStrike" cap="none" normalizeH="0" baseline="0" noProof="0" dirty="0">
                          <a:ln>
                            <a:noFill/>
                          </a:ln>
                          <a:solidFill>
                            <a:schemeClr val="tx2"/>
                          </a:solidFill>
                          <a:effectLst/>
                          <a:latin typeface="+mn-lt"/>
                        </a:rPr>
                        <a:t>n=222)</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Doublet </a:t>
                      </a:r>
                      <a:r>
                        <a:rPr kumimoji="0" lang="fr-FR" sz="1400" b="1" i="0" u="none" strike="noStrike" cap="none" normalizeH="0" baseline="0" noProof="0" dirty="0" smtClean="0">
                          <a:ln>
                            <a:noFill/>
                          </a:ln>
                          <a:solidFill>
                            <a:schemeClr val="tx2"/>
                          </a:solidFill>
                          <a:effectLst/>
                          <a:latin typeface="+mn-lt"/>
                          <a:cs typeface="Arial" charset="0"/>
                        </a:rPr>
                        <a:t/>
                      </a:r>
                      <a:br>
                        <a:rPr kumimoji="0" lang="fr-FR" sz="1400" b="1" i="0" u="none" strike="noStrike" cap="none" normalizeH="0" baseline="0" noProof="0" dirty="0" smtClean="0">
                          <a:ln>
                            <a:noFill/>
                          </a:ln>
                          <a:solidFill>
                            <a:schemeClr val="tx2"/>
                          </a:solidFill>
                          <a:effectLst/>
                          <a:latin typeface="+mn-lt"/>
                          <a:cs typeface="Arial" charset="0"/>
                        </a:rPr>
                      </a:br>
                      <a:r>
                        <a:rPr kumimoji="0" lang="fr-FR" sz="1400" b="1" i="0" u="none" strike="noStrike" cap="none" normalizeH="0" baseline="0" noProof="0" dirty="0" smtClean="0">
                          <a:ln>
                            <a:noFill/>
                          </a:ln>
                          <a:solidFill>
                            <a:schemeClr val="tx2"/>
                          </a:solidFill>
                          <a:effectLst/>
                          <a:latin typeface="+mn-lt"/>
                          <a:cs typeface="Arial" charset="0"/>
                        </a:rPr>
                        <a:t>(</a:t>
                      </a:r>
                      <a:r>
                        <a:rPr kumimoji="0" lang="fr-FR" sz="1400" b="1" i="0" u="none" strike="noStrike" cap="none" normalizeH="0" baseline="0" noProof="0" dirty="0">
                          <a:ln>
                            <a:noFill/>
                          </a:ln>
                          <a:solidFill>
                            <a:schemeClr val="tx2"/>
                          </a:solidFill>
                          <a:effectLst/>
                          <a:latin typeface="+mn-lt"/>
                          <a:cs typeface="Arial" charset="0"/>
                        </a:rPr>
                        <a:t>n=216)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Contrôle (n=193)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Diarrhée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10</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Douleurs abdominales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Nausées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5105823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Asthénie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0585030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Diminution hémoglobine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183929223"/>
                  </a:ext>
                </a:extLst>
              </a:tr>
              <a:tr h="30018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Elévation créatinine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505231301"/>
                  </a:ext>
                </a:extLst>
              </a:tr>
            </a:tbl>
          </a:graphicData>
        </a:graphic>
      </p:graphicFrame>
    </p:spTree>
    <p:extLst>
      <p:ext uri="{BB962C8B-B14F-4D97-AF65-F5344CB8AC3E}">
        <p14:creationId xmlns:p14="http://schemas.microsoft.com/office/powerpoint/2010/main" xmlns="" val="288612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LBA11: Nivolumab versus chimiothérapie dans le carcinome épidermoïde de l’oesophage avancé (CEOA) : l’étude de phase 3 ATTRACTION-3 </a:t>
            </a:r>
            <a:r>
              <a:rPr lang="fr-FR" dirty="0" smtClean="0"/>
              <a:t/>
            </a:r>
            <a:br>
              <a:rPr lang="fr-FR" dirty="0" smtClean="0"/>
            </a:br>
            <a:r>
              <a:rPr lang="fr-FR" dirty="0" smtClean="0"/>
              <a:t>– </a:t>
            </a:r>
            <a:r>
              <a:rPr lang="fr-FR" dirty="0"/>
              <a:t>Cho BC,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Cho BC, et al, Ann </a:t>
            </a:r>
            <a:r>
              <a:rPr lang="fr-FR" dirty="0" err="1"/>
              <a:t>Oncol</a:t>
            </a:r>
            <a:r>
              <a:rPr lang="fr-FR" dirty="0"/>
              <a:t> 2019;30(</a:t>
            </a:r>
            <a:r>
              <a:rPr lang="fr-FR" dirty="0" err="1"/>
              <a:t>suppl</a:t>
            </a:r>
            <a:r>
              <a:rPr lang="fr-FR" dirty="0"/>
              <a:t>):</a:t>
            </a:r>
            <a:r>
              <a:rPr lang="fr-FR" dirty="0" err="1"/>
              <a:t>abstr</a:t>
            </a:r>
            <a:r>
              <a:rPr lang="fr-FR" dirty="0"/>
              <a:t> LBA11</a:t>
            </a:r>
          </a:p>
        </p:txBody>
      </p:sp>
      <p:sp>
        <p:nvSpPr>
          <p:cNvPr id="8" name="TextBox 7"/>
          <p:cNvSpPr txBox="1"/>
          <p:nvPr/>
        </p:nvSpPr>
        <p:spPr>
          <a:xfrm>
            <a:off x="4331390" y="1593270"/>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SG</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graphicFrame>
        <p:nvGraphicFramePr>
          <p:cNvPr id="10" name="Table 9">
            <a:extLst>
              <a:ext uri="{FF2B5EF4-FFF2-40B4-BE49-F238E27FC236}">
                <a16:creationId xmlns:a16="http://schemas.microsoft.com/office/drawing/2014/main" xmlns="" id="{19C36ADC-5E5D-4EE9-9D08-CA2319025A9C}"/>
              </a:ext>
            </a:extLst>
          </p:cNvPr>
          <p:cNvGraphicFramePr>
            <a:graphicFrameLocks noGrp="1"/>
          </p:cNvGraphicFramePr>
          <p:nvPr>
            <p:extLst>
              <p:ext uri="{D42A27DB-BD31-4B8C-83A1-F6EECF244321}">
                <p14:modId xmlns:p14="http://schemas.microsoft.com/office/powerpoint/2010/main" xmlns="" val="1686167219"/>
              </p:ext>
            </p:extLst>
          </p:nvPr>
        </p:nvGraphicFramePr>
        <p:xfrm>
          <a:off x="5143470" y="1869957"/>
          <a:ext cx="3795312" cy="1385280"/>
        </p:xfrm>
        <a:graphic>
          <a:graphicData uri="http://schemas.openxmlformats.org/drawingml/2006/table">
            <a:tbl>
              <a:tblPr firstRow="1" bandRow="1">
                <a:tableStyleId>{5C22544A-7EE6-4342-B048-85BDC9FD1C3A}</a:tableStyleId>
              </a:tblPr>
              <a:tblGrid>
                <a:gridCol w="1366437">
                  <a:extLst>
                    <a:ext uri="{9D8B030D-6E8A-4147-A177-3AD203B41FA5}">
                      <a16:colId xmlns:a16="http://schemas.microsoft.com/office/drawing/2014/main" xmlns="" val="452963733"/>
                    </a:ext>
                  </a:extLst>
                </a:gridCol>
                <a:gridCol w="1078254">
                  <a:extLst>
                    <a:ext uri="{9D8B030D-6E8A-4147-A177-3AD203B41FA5}">
                      <a16:colId xmlns:a16="http://schemas.microsoft.com/office/drawing/2014/main" xmlns="" val="1006548460"/>
                    </a:ext>
                  </a:extLst>
                </a:gridCol>
                <a:gridCol w="1350621">
                  <a:extLst>
                    <a:ext uri="{9D8B030D-6E8A-4147-A177-3AD203B41FA5}">
                      <a16:colId xmlns:a16="http://schemas.microsoft.com/office/drawing/2014/main" xmlns="" val="139558252"/>
                    </a:ext>
                  </a:extLst>
                </a:gridCol>
              </a:tblGrid>
              <a:tr h="370840">
                <a:tc>
                  <a:txBody>
                    <a:bodyPr/>
                    <a:lstStyle/>
                    <a:p>
                      <a:endParaRPr lang="fr-FR" sz="1200" noProof="0">
                        <a:solidFill>
                          <a:srgbClr val="4D4D4D"/>
                        </a:solidFill>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chemeClr val="accent3"/>
                          </a:solidFill>
                        </a:rPr>
                        <a:t>Nivolumab</a:t>
                      </a:r>
                      <a:br>
                        <a:rPr lang="fr-FR" sz="1200" noProof="0">
                          <a:solidFill>
                            <a:schemeClr val="accent3"/>
                          </a:solidFill>
                        </a:rPr>
                      </a:br>
                      <a:r>
                        <a:rPr lang="fr-FR" sz="1200" noProof="0">
                          <a:solidFill>
                            <a:schemeClr val="accent3"/>
                          </a:solidFill>
                        </a:rPr>
                        <a:t>(n=210)</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chemeClr val="accent2"/>
                          </a:solidFill>
                        </a:rPr>
                        <a:t>Chimiothérapie</a:t>
                      </a:r>
                      <a:br>
                        <a:rPr lang="fr-FR" sz="1200" noProof="0">
                          <a:solidFill>
                            <a:schemeClr val="accent2"/>
                          </a:solidFill>
                        </a:rPr>
                      </a:br>
                      <a:r>
                        <a:rPr lang="fr-FR" sz="1200" noProof="0">
                          <a:solidFill>
                            <a:schemeClr val="accent2"/>
                          </a:solidFill>
                        </a:rPr>
                        <a:t>(n=209)</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7885613"/>
                  </a:ext>
                </a:extLst>
              </a:tr>
              <a:tr h="370840">
                <a:tc>
                  <a:txBody>
                    <a:bodyPr/>
                    <a:lstStyle/>
                    <a:p>
                      <a:r>
                        <a:rPr lang="fr-FR" sz="1200" b="1" noProof="0">
                          <a:solidFill>
                            <a:srgbClr val="4D4D4D"/>
                          </a:solidFill>
                        </a:rPr>
                        <a:t>SGm, mois</a:t>
                      </a:r>
                      <a:r>
                        <a:rPr lang="fr-FR" sz="1200" noProof="0">
                          <a:solidFill>
                            <a:srgbClr val="4D4D4D"/>
                          </a:solidFill>
                        </a:rPr>
                        <a:t/>
                      </a:r>
                      <a:br>
                        <a:rPr lang="fr-FR" sz="1200" noProof="0">
                          <a:solidFill>
                            <a:srgbClr val="4D4D4D"/>
                          </a:solidFill>
                        </a:rPr>
                      </a:br>
                      <a:r>
                        <a:rPr lang="fr-FR" sz="1200" noProof="0">
                          <a:solidFill>
                            <a:srgbClr val="4D4D4D"/>
                          </a:solidFill>
                        </a:rPr>
                        <a:t>(IC95%)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b="1" noProof="0">
                          <a:solidFill>
                            <a:schemeClr val="accent3"/>
                          </a:solidFill>
                        </a:rPr>
                        <a:t>10,9</a:t>
                      </a:r>
                    </a:p>
                    <a:p>
                      <a:pPr algn="ctr"/>
                      <a:r>
                        <a:rPr lang="fr-FR" sz="1200" noProof="0">
                          <a:solidFill>
                            <a:schemeClr val="accent3"/>
                          </a:solidFill>
                        </a:rPr>
                        <a:t>(9,2 - 13,3)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b="1" noProof="0">
                          <a:solidFill>
                            <a:schemeClr val="accent2"/>
                          </a:solidFill>
                        </a:rPr>
                        <a:t>8,4</a:t>
                      </a:r>
                    </a:p>
                    <a:p>
                      <a:pPr algn="ctr"/>
                      <a:r>
                        <a:rPr lang="fr-FR" sz="1200" noProof="0">
                          <a:solidFill>
                            <a:schemeClr val="accent2"/>
                          </a:solidFill>
                        </a:rPr>
                        <a:t>(7,2 - 9,9)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60194624"/>
                  </a:ext>
                </a:extLst>
              </a:tr>
              <a:tr h="0">
                <a:tc>
                  <a:txBody>
                    <a:bodyPr/>
                    <a:lstStyle/>
                    <a:p>
                      <a:r>
                        <a:rPr lang="fr-FR" sz="1200" b="1" noProof="0">
                          <a:solidFill>
                            <a:srgbClr val="4D4D4D"/>
                          </a:solidFill>
                        </a:rPr>
                        <a:t>HR (IC95%)</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fr-FR" sz="1200" b="1" noProof="0">
                          <a:solidFill>
                            <a:srgbClr val="4D4D4D"/>
                          </a:solidFill>
                        </a:rPr>
                        <a:t>0,77 (0,62 - 0,96)</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1661256412"/>
                  </a:ext>
                </a:extLst>
              </a:tr>
              <a:tr h="0">
                <a:tc>
                  <a:txBody>
                    <a:bodyPr/>
                    <a:lstStyle/>
                    <a:p>
                      <a:r>
                        <a:rPr lang="fr-FR" sz="1200" i="0" noProof="0">
                          <a:solidFill>
                            <a:srgbClr val="4D4D4D"/>
                          </a:solidFill>
                        </a:rPr>
                        <a:t>p</a:t>
                      </a:r>
                      <a:endParaRPr lang="fr-FR" sz="1200" noProof="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200" noProof="0" dirty="0">
                          <a:solidFill>
                            <a:srgbClr val="4D4D4D"/>
                          </a:solidFill>
                        </a:rPr>
                        <a:t>0,019</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1632194245"/>
                  </a:ext>
                </a:extLst>
              </a:tr>
            </a:tbl>
          </a:graphicData>
        </a:graphic>
      </p:graphicFrame>
      <p:grpSp>
        <p:nvGrpSpPr>
          <p:cNvPr id="11" name="Group 10">
            <a:extLst>
              <a:ext uri="{FF2B5EF4-FFF2-40B4-BE49-F238E27FC236}">
                <a16:creationId xmlns:a16="http://schemas.microsoft.com/office/drawing/2014/main" xmlns="" id="{0FA40629-C09D-4534-82EB-65029C094900}"/>
              </a:ext>
            </a:extLst>
          </p:cNvPr>
          <p:cNvGrpSpPr/>
          <p:nvPr/>
        </p:nvGrpSpPr>
        <p:grpSpPr>
          <a:xfrm>
            <a:off x="321721" y="1990120"/>
            <a:ext cx="8324177" cy="3994622"/>
            <a:chOff x="321721" y="1771292"/>
            <a:chExt cx="8324177" cy="3994622"/>
          </a:xfrm>
        </p:grpSpPr>
        <p:sp>
          <p:nvSpPr>
            <p:cNvPr id="12" name="TextBox 11">
              <a:extLst>
                <a:ext uri="{FF2B5EF4-FFF2-40B4-BE49-F238E27FC236}">
                  <a16:creationId xmlns:a16="http://schemas.microsoft.com/office/drawing/2014/main" xmlns="" id="{6DBCBB1D-8922-4C82-8E86-EF52725837DE}"/>
                </a:ext>
              </a:extLst>
            </p:cNvPr>
            <p:cNvSpPr txBox="1"/>
            <p:nvPr/>
          </p:nvSpPr>
          <p:spPr>
            <a:xfrm>
              <a:off x="967049" y="4977325"/>
              <a:ext cx="314510" cy="307777"/>
            </a:xfrm>
            <a:prstGeom prst="rect">
              <a:avLst/>
            </a:prstGeom>
            <a:noFill/>
          </p:spPr>
          <p:txBody>
            <a:bodyPr wrap="none" rtlCol="0">
              <a:spAutoFit/>
            </a:bodyPr>
            <a:lstStyle/>
            <a:p>
              <a:pPr algn="r"/>
              <a:r>
                <a:rPr lang="fr-FR" sz="1400" dirty="0">
                  <a:solidFill>
                    <a:srgbClr val="4D4D4D"/>
                  </a:solidFill>
                </a:rPr>
                <a:t>N</a:t>
              </a:r>
            </a:p>
          </p:txBody>
        </p:sp>
        <p:sp>
          <p:nvSpPr>
            <p:cNvPr id="13" name="TextBox 12">
              <a:extLst>
                <a:ext uri="{FF2B5EF4-FFF2-40B4-BE49-F238E27FC236}">
                  <a16:creationId xmlns:a16="http://schemas.microsoft.com/office/drawing/2014/main" xmlns="" id="{769EDAE5-3953-4ED7-8316-CA46F2B295B9}"/>
                </a:ext>
              </a:extLst>
            </p:cNvPr>
            <p:cNvSpPr txBox="1"/>
            <p:nvPr/>
          </p:nvSpPr>
          <p:spPr>
            <a:xfrm rot="16200000">
              <a:off x="96223" y="3166271"/>
              <a:ext cx="1467316"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cs typeface="Arial" panose="020B0604020202020204" pitchFamily="34" charset="0"/>
                </a:rPr>
                <a:t>Survie globale, %</a:t>
              </a:r>
              <a:endParaRPr kumimoji="0" lang="fr-FR" sz="1400" b="0" i="0" u="none" strike="noStrike" kern="1200" cap="none" spc="0" normalizeH="0" baseline="0" dirty="0">
                <a:ln>
                  <a:noFill/>
                </a:ln>
                <a:solidFill>
                  <a:srgbClr val="4D4D4D"/>
                </a:solidFill>
                <a:effectLst/>
                <a:uLnTx/>
                <a:uFillTx/>
                <a:cs typeface="Arial" panose="020B0604020202020204" pitchFamily="34" charset="0"/>
              </a:endParaRPr>
            </a:p>
          </p:txBody>
        </p:sp>
        <p:sp>
          <p:nvSpPr>
            <p:cNvPr id="14" name="TextBox 13">
              <a:extLst>
                <a:ext uri="{FF2B5EF4-FFF2-40B4-BE49-F238E27FC236}">
                  <a16:creationId xmlns:a16="http://schemas.microsoft.com/office/drawing/2014/main" xmlns="" id="{C2DCFCC6-081B-41B4-9034-B58CCF061F05}"/>
                </a:ext>
              </a:extLst>
            </p:cNvPr>
            <p:cNvSpPr txBox="1"/>
            <p:nvPr/>
          </p:nvSpPr>
          <p:spPr>
            <a:xfrm>
              <a:off x="991869" y="1771292"/>
              <a:ext cx="370864"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100</a:t>
              </a:r>
            </a:p>
          </p:txBody>
        </p:sp>
        <p:sp>
          <p:nvSpPr>
            <p:cNvPr id="15" name="TextBox 14">
              <a:extLst>
                <a:ext uri="{FF2B5EF4-FFF2-40B4-BE49-F238E27FC236}">
                  <a16:creationId xmlns:a16="http://schemas.microsoft.com/office/drawing/2014/main" xmlns="" id="{CA8014C5-F2A9-42FB-9C9F-3A0263D8BA55}"/>
                </a:ext>
              </a:extLst>
            </p:cNvPr>
            <p:cNvSpPr txBox="1"/>
            <p:nvPr/>
          </p:nvSpPr>
          <p:spPr>
            <a:xfrm>
              <a:off x="1091257" y="2338871"/>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cs typeface="Arial" panose="020B0604020202020204" pitchFamily="34" charset="0"/>
                </a:rPr>
                <a:t>80</a:t>
              </a:r>
              <a:endParaRPr kumimoji="0" lang="fr-FR" sz="1400" b="0" i="0" u="none" strike="noStrike" kern="1200" cap="none" spc="0" normalizeH="0" baseline="0" dirty="0">
                <a:ln>
                  <a:noFill/>
                </a:ln>
                <a:solidFill>
                  <a:srgbClr val="4D4D4D"/>
                </a:solidFill>
                <a:effectLst/>
                <a:uLnTx/>
                <a:uFillTx/>
                <a:cs typeface="Arial" panose="020B0604020202020204" pitchFamily="34" charset="0"/>
              </a:endParaRPr>
            </a:p>
          </p:txBody>
        </p:sp>
        <p:sp>
          <p:nvSpPr>
            <p:cNvPr id="16" name="TextBox 15">
              <a:extLst>
                <a:ext uri="{FF2B5EF4-FFF2-40B4-BE49-F238E27FC236}">
                  <a16:creationId xmlns:a16="http://schemas.microsoft.com/office/drawing/2014/main" xmlns="" id="{89DEC79E-1479-434F-8EBC-5DAF1625C882}"/>
                </a:ext>
              </a:extLst>
            </p:cNvPr>
            <p:cNvSpPr txBox="1"/>
            <p:nvPr/>
          </p:nvSpPr>
          <p:spPr>
            <a:xfrm>
              <a:off x="1091257" y="2896939"/>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60</a:t>
              </a:r>
            </a:p>
          </p:txBody>
        </p:sp>
        <p:sp>
          <p:nvSpPr>
            <p:cNvPr id="17" name="TextBox 16">
              <a:extLst>
                <a:ext uri="{FF2B5EF4-FFF2-40B4-BE49-F238E27FC236}">
                  <a16:creationId xmlns:a16="http://schemas.microsoft.com/office/drawing/2014/main" xmlns="" id="{7236BF4C-2149-4CC1-9229-83DDB3AD61B7}"/>
                </a:ext>
              </a:extLst>
            </p:cNvPr>
            <p:cNvSpPr txBox="1"/>
            <p:nvPr/>
          </p:nvSpPr>
          <p:spPr>
            <a:xfrm>
              <a:off x="1091257" y="3461770"/>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40</a:t>
              </a:r>
            </a:p>
          </p:txBody>
        </p:sp>
        <p:sp>
          <p:nvSpPr>
            <p:cNvPr id="18" name="TextBox 17">
              <a:extLst>
                <a:ext uri="{FF2B5EF4-FFF2-40B4-BE49-F238E27FC236}">
                  <a16:creationId xmlns:a16="http://schemas.microsoft.com/office/drawing/2014/main" xmlns="" id="{40B813E2-BA33-4A72-A871-3B583D9958DB}"/>
                </a:ext>
              </a:extLst>
            </p:cNvPr>
            <p:cNvSpPr txBox="1"/>
            <p:nvPr/>
          </p:nvSpPr>
          <p:spPr>
            <a:xfrm>
              <a:off x="1091257" y="4033628"/>
              <a:ext cx="271476"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20</a:t>
              </a:r>
            </a:p>
          </p:txBody>
        </p:sp>
        <p:sp>
          <p:nvSpPr>
            <p:cNvPr id="19" name="TextBox 18">
              <a:extLst>
                <a:ext uri="{FF2B5EF4-FFF2-40B4-BE49-F238E27FC236}">
                  <a16:creationId xmlns:a16="http://schemas.microsoft.com/office/drawing/2014/main" xmlns="" id="{A6E21835-849D-48AC-805A-C901104B30EF}"/>
                </a:ext>
              </a:extLst>
            </p:cNvPr>
            <p:cNvSpPr txBox="1"/>
            <p:nvPr/>
          </p:nvSpPr>
          <p:spPr>
            <a:xfrm>
              <a:off x="1190644" y="4600224"/>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cs typeface="Arial" panose="020B0604020202020204" pitchFamily="34" charset="0"/>
                </a:rPr>
                <a:t>0</a:t>
              </a:r>
              <a:endParaRPr kumimoji="0" lang="fr-FR" sz="1400" b="0" i="0" u="none" strike="noStrike" kern="1200" cap="none" spc="0" normalizeH="0" baseline="0" dirty="0">
                <a:ln>
                  <a:noFill/>
                </a:ln>
                <a:solidFill>
                  <a:srgbClr val="4D4D4D"/>
                </a:solidFill>
                <a:effectLst/>
                <a:uLnTx/>
                <a:uFillTx/>
                <a:cs typeface="Arial" panose="020B0604020202020204" pitchFamily="34" charset="0"/>
              </a:endParaRPr>
            </a:p>
          </p:txBody>
        </p:sp>
        <p:sp>
          <p:nvSpPr>
            <p:cNvPr id="20" name="Freeform 21">
              <a:extLst>
                <a:ext uri="{FF2B5EF4-FFF2-40B4-BE49-F238E27FC236}">
                  <a16:creationId xmlns:a16="http://schemas.microsoft.com/office/drawing/2014/main" xmlns="" id="{45CE46B7-AD5C-432C-94FB-5AFE6331FDE2}"/>
                </a:ext>
              </a:extLst>
            </p:cNvPr>
            <p:cNvSpPr>
              <a:spLocks/>
            </p:cNvSpPr>
            <p:nvPr/>
          </p:nvSpPr>
          <p:spPr bwMode="auto">
            <a:xfrm>
              <a:off x="1501102" y="1918449"/>
              <a:ext cx="7144796" cy="28364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21" name="Line 6">
              <a:extLst>
                <a:ext uri="{FF2B5EF4-FFF2-40B4-BE49-F238E27FC236}">
                  <a16:creationId xmlns:a16="http://schemas.microsoft.com/office/drawing/2014/main" xmlns="" id="{926A9C25-0685-4A64-ABA5-BD62514DEA1E}"/>
                </a:ext>
              </a:extLst>
            </p:cNvPr>
            <p:cNvSpPr>
              <a:spLocks noChangeShapeType="1"/>
            </p:cNvSpPr>
            <p:nvPr/>
          </p:nvSpPr>
          <p:spPr bwMode="auto">
            <a:xfrm>
              <a:off x="1420289" y="1918448"/>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22" name="Line 7">
              <a:extLst>
                <a:ext uri="{FF2B5EF4-FFF2-40B4-BE49-F238E27FC236}">
                  <a16:creationId xmlns:a16="http://schemas.microsoft.com/office/drawing/2014/main" xmlns="" id="{DFD52F66-99A4-47AB-91FF-A165191E355E}"/>
                </a:ext>
              </a:extLst>
            </p:cNvPr>
            <p:cNvSpPr>
              <a:spLocks noChangeShapeType="1"/>
            </p:cNvSpPr>
            <p:nvPr/>
          </p:nvSpPr>
          <p:spPr bwMode="auto">
            <a:xfrm>
              <a:off x="1420289" y="2483876"/>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23" name="Line 8">
              <a:extLst>
                <a:ext uri="{FF2B5EF4-FFF2-40B4-BE49-F238E27FC236}">
                  <a16:creationId xmlns:a16="http://schemas.microsoft.com/office/drawing/2014/main" xmlns="" id="{F3123A20-E95C-46CD-AB38-A46FDBDB5A44}"/>
                </a:ext>
              </a:extLst>
            </p:cNvPr>
            <p:cNvSpPr>
              <a:spLocks noChangeShapeType="1"/>
            </p:cNvSpPr>
            <p:nvPr/>
          </p:nvSpPr>
          <p:spPr bwMode="auto">
            <a:xfrm>
              <a:off x="1420289" y="3042200"/>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24" name="Line 9">
              <a:extLst>
                <a:ext uri="{FF2B5EF4-FFF2-40B4-BE49-F238E27FC236}">
                  <a16:creationId xmlns:a16="http://schemas.microsoft.com/office/drawing/2014/main" xmlns="" id="{9CF52067-BD15-404A-89D8-8C3159C49AF0}"/>
                </a:ext>
              </a:extLst>
            </p:cNvPr>
            <p:cNvSpPr>
              <a:spLocks noChangeShapeType="1"/>
            </p:cNvSpPr>
            <p:nvPr/>
          </p:nvSpPr>
          <p:spPr bwMode="auto">
            <a:xfrm>
              <a:off x="1420289" y="3607283"/>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25" name="Line 10">
              <a:extLst>
                <a:ext uri="{FF2B5EF4-FFF2-40B4-BE49-F238E27FC236}">
                  <a16:creationId xmlns:a16="http://schemas.microsoft.com/office/drawing/2014/main" xmlns="" id="{BD495BBF-4497-4397-B250-F7BCB7016769}"/>
                </a:ext>
              </a:extLst>
            </p:cNvPr>
            <p:cNvSpPr>
              <a:spLocks noChangeShapeType="1"/>
            </p:cNvSpPr>
            <p:nvPr/>
          </p:nvSpPr>
          <p:spPr bwMode="auto">
            <a:xfrm>
              <a:off x="1420289" y="4179400"/>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26" name="Line 11">
              <a:extLst>
                <a:ext uri="{FF2B5EF4-FFF2-40B4-BE49-F238E27FC236}">
                  <a16:creationId xmlns:a16="http://schemas.microsoft.com/office/drawing/2014/main" xmlns="" id="{F1A08756-E4D4-4D40-92A0-DC9B102D708C}"/>
                </a:ext>
              </a:extLst>
            </p:cNvPr>
            <p:cNvSpPr>
              <a:spLocks noChangeShapeType="1"/>
            </p:cNvSpPr>
            <p:nvPr/>
          </p:nvSpPr>
          <p:spPr bwMode="auto">
            <a:xfrm>
              <a:off x="1420289" y="4746254"/>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27" name="Line 21">
              <a:extLst>
                <a:ext uri="{FF2B5EF4-FFF2-40B4-BE49-F238E27FC236}">
                  <a16:creationId xmlns:a16="http://schemas.microsoft.com/office/drawing/2014/main" xmlns="" id="{9716F4B1-1F4F-4065-A62D-085FBE82CDEF}"/>
                </a:ext>
              </a:extLst>
            </p:cNvPr>
            <p:cNvSpPr>
              <a:spLocks noChangeShapeType="1"/>
            </p:cNvSpPr>
            <p:nvPr/>
          </p:nvSpPr>
          <p:spPr bwMode="auto">
            <a:xfrm>
              <a:off x="1518297"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28" name="TextBox 27">
              <a:extLst>
                <a:ext uri="{FF2B5EF4-FFF2-40B4-BE49-F238E27FC236}">
                  <a16:creationId xmlns:a16="http://schemas.microsoft.com/office/drawing/2014/main" xmlns="" id="{EE90A916-53A9-4302-9894-92C48E782B94}"/>
                </a:ext>
              </a:extLst>
            </p:cNvPr>
            <p:cNvSpPr txBox="1"/>
            <p:nvPr/>
          </p:nvSpPr>
          <p:spPr>
            <a:xfrm>
              <a:off x="1432253" y="47668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0</a:t>
              </a:r>
            </a:p>
          </p:txBody>
        </p:sp>
        <p:sp>
          <p:nvSpPr>
            <p:cNvPr id="29" name="TextBox 28">
              <a:extLst>
                <a:ext uri="{FF2B5EF4-FFF2-40B4-BE49-F238E27FC236}">
                  <a16:creationId xmlns:a16="http://schemas.microsoft.com/office/drawing/2014/main" xmlns="" id="{2208B7FA-EEA5-4C86-9E23-5EF74BC27EE8}"/>
                </a:ext>
              </a:extLst>
            </p:cNvPr>
            <p:cNvSpPr txBox="1"/>
            <p:nvPr/>
          </p:nvSpPr>
          <p:spPr>
            <a:xfrm>
              <a:off x="3345666"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10</a:t>
              </a:r>
            </a:p>
          </p:txBody>
        </p:sp>
        <p:sp>
          <p:nvSpPr>
            <p:cNvPr id="30" name="TextBox 29">
              <a:extLst>
                <a:ext uri="{FF2B5EF4-FFF2-40B4-BE49-F238E27FC236}">
                  <a16:creationId xmlns:a16="http://schemas.microsoft.com/office/drawing/2014/main" xmlns="" id="{A8B27C37-EEB2-49D0-A9B3-1C4301FB14B4}"/>
                </a:ext>
              </a:extLst>
            </p:cNvPr>
            <p:cNvSpPr txBox="1"/>
            <p:nvPr/>
          </p:nvSpPr>
          <p:spPr>
            <a:xfrm>
              <a:off x="3014662" y="47668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8</a:t>
              </a:r>
            </a:p>
          </p:txBody>
        </p:sp>
        <p:sp>
          <p:nvSpPr>
            <p:cNvPr id="31" name="Line 21">
              <a:extLst>
                <a:ext uri="{FF2B5EF4-FFF2-40B4-BE49-F238E27FC236}">
                  <a16:creationId xmlns:a16="http://schemas.microsoft.com/office/drawing/2014/main" xmlns="" id="{6EEED3C5-AB86-4579-804B-714BFFB15B7A}"/>
                </a:ext>
              </a:extLst>
            </p:cNvPr>
            <p:cNvSpPr>
              <a:spLocks noChangeShapeType="1"/>
            </p:cNvSpPr>
            <p:nvPr/>
          </p:nvSpPr>
          <p:spPr bwMode="auto">
            <a:xfrm>
              <a:off x="3100706"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32" name="TextBox 31">
              <a:extLst>
                <a:ext uri="{FF2B5EF4-FFF2-40B4-BE49-F238E27FC236}">
                  <a16:creationId xmlns:a16="http://schemas.microsoft.com/office/drawing/2014/main" xmlns="" id="{9AB1E1D5-29A1-47F4-8894-7166BE21C203}"/>
                </a:ext>
              </a:extLst>
            </p:cNvPr>
            <p:cNvSpPr txBox="1"/>
            <p:nvPr/>
          </p:nvSpPr>
          <p:spPr>
            <a:xfrm>
              <a:off x="2616180" y="47668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6</a:t>
              </a:r>
            </a:p>
          </p:txBody>
        </p:sp>
        <p:sp>
          <p:nvSpPr>
            <p:cNvPr id="33" name="Line 21">
              <a:extLst>
                <a:ext uri="{FF2B5EF4-FFF2-40B4-BE49-F238E27FC236}">
                  <a16:creationId xmlns:a16="http://schemas.microsoft.com/office/drawing/2014/main" xmlns="" id="{DD8E0838-1E90-43A1-AC52-DD4C0C0CA4CE}"/>
                </a:ext>
              </a:extLst>
            </p:cNvPr>
            <p:cNvSpPr>
              <a:spLocks noChangeShapeType="1"/>
            </p:cNvSpPr>
            <p:nvPr/>
          </p:nvSpPr>
          <p:spPr bwMode="auto">
            <a:xfrm>
              <a:off x="2702224"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34" name="TextBox 33">
              <a:extLst>
                <a:ext uri="{FF2B5EF4-FFF2-40B4-BE49-F238E27FC236}">
                  <a16:creationId xmlns:a16="http://schemas.microsoft.com/office/drawing/2014/main" xmlns="" id="{BA07E93C-A5F8-48E5-86DB-1CCA63DF1342}"/>
                </a:ext>
              </a:extLst>
            </p:cNvPr>
            <p:cNvSpPr txBox="1"/>
            <p:nvPr/>
          </p:nvSpPr>
          <p:spPr>
            <a:xfrm>
              <a:off x="2226668" y="47668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4</a:t>
              </a:r>
            </a:p>
          </p:txBody>
        </p:sp>
        <p:sp>
          <p:nvSpPr>
            <p:cNvPr id="35" name="Line 21">
              <a:extLst>
                <a:ext uri="{FF2B5EF4-FFF2-40B4-BE49-F238E27FC236}">
                  <a16:creationId xmlns:a16="http://schemas.microsoft.com/office/drawing/2014/main" xmlns="" id="{F166DA5D-7D83-46C7-AF5E-5CCEC0B2AEB6}"/>
                </a:ext>
              </a:extLst>
            </p:cNvPr>
            <p:cNvSpPr>
              <a:spLocks noChangeShapeType="1"/>
            </p:cNvSpPr>
            <p:nvPr/>
          </p:nvSpPr>
          <p:spPr bwMode="auto">
            <a:xfrm>
              <a:off x="2312712"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36" name="TextBox 35">
              <a:extLst>
                <a:ext uri="{FF2B5EF4-FFF2-40B4-BE49-F238E27FC236}">
                  <a16:creationId xmlns:a16="http://schemas.microsoft.com/office/drawing/2014/main" xmlns="" id="{E6441F68-2871-4016-93C9-E5BF83802A33}"/>
                </a:ext>
              </a:extLst>
            </p:cNvPr>
            <p:cNvSpPr txBox="1"/>
            <p:nvPr/>
          </p:nvSpPr>
          <p:spPr>
            <a:xfrm>
              <a:off x="1821973" y="47668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a:t>
              </a:r>
            </a:p>
          </p:txBody>
        </p:sp>
        <p:sp>
          <p:nvSpPr>
            <p:cNvPr id="37" name="Line 21">
              <a:extLst>
                <a:ext uri="{FF2B5EF4-FFF2-40B4-BE49-F238E27FC236}">
                  <a16:creationId xmlns:a16="http://schemas.microsoft.com/office/drawing/2014/main" xmlns="" id="{6611E582-828E-4A6B-BFB0-561263CD835D}"/>
                </a:ext>
              </a:extLst>
            </p:cNvPr>
            <p:cNvSpPr>
              <a:spLocks noChangeShapeType="1"/>
            </p:cNvSpPr>
            <p:nvPr/>
          </p:nvSpPr>
          <p:spPr bwMode="auto">
            <a:xfrm>
              <a:off x="1908017"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38" name="TextBox 37">
              <a:extLst>
                <a:ext uri="{FF2B5EF4-FFF2-40B4-BE49-F238E27FC236}">
                  <a16:creationId xmlns:a16="http://schemas.microsoft.com/office/drawing/2014/main" xmlns="" id="{5DC3B3B9-A3B5-4CC2-9FEB-934DF56AAF24}"/>
                </a:ext>
              </a:extLst>
            </p:cNvPr>
            <p:cNvSpPr txBox="1"/>
            <p:nvPr/>
          </p:nvSpPr>
          <p:spPr>
            <a:xfrm>
              <a:off x="5677122"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22</a:t>
              </a:r>
            </a:p>
          </p:txBody>
        </p:sp>
        <p:sp>
          <p:nvSpPr>
            <p:cNvPr id="39" name="Line 21">
              <a:extLst>
                <a:ext uri="{FF2B5EF4-FFF2-40B4-BE49-F238E27FC236}">
                  <a16:creationId xmlns:a16="http://schemas.microsoft.com/office/drawing/2014/main" xmlns="" id="{E34E0201-0E95-45B8-9F2F-8C7451CBD4E5}"/>
                </a:ext>
              </a:extLst>
            </p:cNvPr>
            <p:cNvSpPr>
              <a:spLocks noChangeShapeType="1"/>
            </p:cNvSpPr>
            <p:nvPr/>
          </p:nvSpPr>
          <p:spPr bwMode="auto">
            <a:xfrm>
              <a:off x="5812859"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40" name="TextBox 39">
              <a:extLst>
                <a:ext uri="{FF2B5EF4-FFF2-40B4-BE49-F238E27FC236}">
                  <a16:creationId xmlns:a16="http://schemas.microsoft.com/office/drawing/2014/main" xmlns="" id="{209BA944-70C0-4B1B-BCD8-8748DCC714FF}"/>
                </a:ext>
              </a:extLst>
            </p:cNvPr>
            <p:cNvSpPr txBox="1"/>
            <p:nvPr/>
          </p:nvSpPr>
          <p:spPr>
            <a:xfrm>
              <a:off x="5289907"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20</a:t>
              </a:r>
            </a:p>
          </p:txBody>
        </p:sp>
        <p:sp>
          <p:nvSpPr>
            <p:cNvPr id="41" name="Line 21">
              <a:extLst>
                <a:ext uri="{FF2B5EF4-FFF2-40B4-BE49-F238E27FC236}">
                  <a16:creationId xmlns:a16="http://schemas.microsoft.com/office/drawing/2014/main" xmlns="" id="{0119710C-CB0B-497E-8586-CCAD593ACC22}"/>
                </a:ext>
              </a:extLst>
            </p:cNvPr>
            <p:cNvSpPr>
              <a:spLocks noChangeShapeType="1"/>
            </p:cNvSpPr>
            <p:nvPr/>
          </p:nvSpPr>
          <p:spPr bwMode="auto">
            <a:xfrm>
              <a:off x="5425644"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42" name="TextBox 41">
              <a:extLst>
                <a:ext uri="{FF2B5EF4-FFF2-40B4-BE49-F238E27FC236}">
                  <a16:creationId xmlns:a16="http://schemas.microsoft.com/office/drawing/2014/main" xmlns="" id="{B0493E54-1B97-437A-B58F-30B677FDD74F}"/>
                </a:ext>
              </a:extLst>
            </p:cNvPr>
            <p:cNvSpPr txBox="1"/>
            <p:nvPr/>
          </p:nvSpPr>
          <p:spPr>
            <a:xfrm>
              <a:off x="4900647"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dirty="0">
                  <a:ln>
                    <a:noFill/>
                  </a:ln>
                  <a:solidFill>
                    <a:srgbClr val="4D4D4D"/>
                  </a:solidFill>
                  <a:effectLst/>
                  <a:uLnTx/>
                  <a:uFillTx/>
                  <a:ea typeface="+mn-ea"/>
                  <a:cs typeface="Arial" panose="020B0604020202020204" pitchFamily="34" charset="0"/>
                </a:rPr>
                <a:t>18</a:t>
              </a:r>
            </a:p>
          </p:txBody>
        </p:sp>
        <p:sp>
          <p:nvSpPr>
            <p:cNvPr id="43" name="Line 21">
              <a:extLst>
                <a:ext uri="{FF2B5EF4-FFF2-40B4-BE49-F238E27FC236}">
                  <a16:creationId xmlns:a16="http://schemas.microsoft.com/office/drawing/2014/main" xmlns="" id="{A7271A51-49A8-4D1F-9438-B014A50209CC}"/>
                </a:ext>
              </a:extLst>
            </p:cNvPr>
            <p:cNvSpPr>
              <a:spLocks noChangeShapeType="1"/>
            </p:cNvSpPr>
            <p:nvPr/>
          </p:nvSpPr>
          <p:spPr bwMode="auto">
            <a:xfrm>
              <a:off x="5036384"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44" name="TextBox 43">
              <a:extLst>
                <a:ext uri="{FF2B5EF4-FFF2-40B4-BE49-F238E27FC236}">
                  <a16:creationId xmlns:a16="http://schemas.microsoft.com/office/drawing/2014/main" xmlns="" id="{E4478EC1-7F62-4BB1-90B1-D09AD2A45794}"/>
                </a:ext>
              </a:extLst>
            </p:cNvPr>
            <p:cNvSpPr txBox="1"/>
            <p:nvPr/>
          </p:nvSpPr>
          <p:spPr>
            <a:xfrm>
              <a:off x="4510345"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16</a:t>
              </a:r>
            </a:p>
          </p:txBody>
        </p:sp>
        <p:sp>
          <p:nvSpPr>
            <p:cNvPr id="45" name="Line 21">
              <a:extLst>
                <a:ext uri="{FF2B5EF4-FFF2-40B4-BE49-F238E27FC236}">
                  <a16:creationId xmlns:a16="http://schemas.microsoft.com/office/drawing/2014/main" xmlns="" id="{A090A1BC-E9CB-4562-AF34-87136A5B2246}"/>
                </a:ext>
              </a:extLst>
            </p:cNvPr>
            <p:cNvSpPr>
              <a:spLocks noChangeShapeType="1"/>
            </p:cNvSpPr>
            <p:nvPr/>
          </p:nvSpPr>
          <p:spPr bwMode="auto">
            <a:xfrm>
              <a:off x="4646082"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46" name="TextBox 45">
              <a:extLst>
                <a:ext uri="{FF2B5EF4-FFF2-40B4-BE49-F238E27FC236}">
                  <a16:creationId xmlns:a16="http://schemas.microsoft.com/office/drawing/2014/main" xmlns="" id="{1ACE0712-EBAB-4371-9D50-B702811597B1}"/>
                </a:ext>
              </a:extLst>
            </p:cNvPr>
            <p:cNvSpPr txBox="1"/>
            <p:nvPr/>
          </p:nvSpPr>
          <p:spPr>
            <a:xfrm>
              <a:off x="4115022"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14</a:t>
              </a:r>
            </a:p>
          </p:txBody>
        </p:sp>
        <p:sp>
          <p:nvSpPr>
            <p:cNvPr id="47" name="Line 21">
              <a:extLst>
                <a:ext uri="{FF2B5EF4-FFF2-40B4-BE49-F238E27FC236}">
                  <a16:creationId xmlns:a16="http://schemas.microsoft.com/office/drawing/2014/main" xmlns="" id="{30A8A2BA-85E1-4C88-9802-DE189FC8A6DE}"/>
                </a:ext>
              </a:extLst>
            </p:cNvPr>
            <p:cNvSpPr>
              <a:spLocks noChangeShapeType="1"/>
            </p:cNvSpPr>
            <p:nvPr/>
          </p:nvSpPr>
          <p:spPr bwMode="auto">
            <a:xfrm>
              <a:off x="4250759"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48" name="TextBox 47">
              <a:extLst>
                <a:ext uri="{FF2B5EF4-FFF2-40B4-BE49-F238E27FC236}">
                  <a16:creationId xmlns:a16="http://schemas.microsoft.com/office/drawing/2014/main" xmlns="" id="{9A34F1B0-966E-40A6-B6E6-FB0E39E112E4}"/>
                </a:ext>
              </a:extLst>
            </p:cNvPr>
            <p:cNvSpPr txBox="1"/>
            <p:nvPr/>
          </p:nvSpPr>
          <p:spPr>
            <a:xfrm>
              <a:off x="3734830"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dirty="0">
                  <a:ln>
                    <a:noFill/>
                  </a:ln>
                  <a:solidFill>
                    <a:srgbClr val="4D4D4D"/>
                  </a:solidFill>
                  <a:effectLst/>
                  <a:uLnTx/>
                  <a:uFillTx/>
                  <a:ea typeface="+mn-ea"/>
                  <a:cs typeface="Arial" panose="020B0604020202020204" pitchFamily="34" charset="0"/>
                </a:rPr>
                <a:t>12</a:t>
              </a:r>
            </a:p>
          </p:txBody>
        </p:sp>
        <p:sp>
          <p:nvSpPr>
            <p:cNvPr id="49" name="Line 21">
              <a:extLst>
                <a:ext uri="{FF2B5EF4-FFF2-40B4-BE49-F238E27FC236}">
                  <a16:creationId xmlns:a16="http://schemas.microsoft.com/office/drawing/2014/main" xmlns="" id="{F71BF7AE-896B-4836-886A-030820AD0B80}"/>
                </a:ext>
              </a:extLst>
            </p:cNvPr>
            <p:cNvSpPr>
              <a:spLocks noChangeShapeType="1"/>
            </p:cNvSpPr>
            <p:nvPr/>
          </p:nvSpPr>
          <p:spPr bwMode="auto">
            <a:xfrm>
              <a:off x="3870567"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50" name="Line 21">
              <a:extLst>
                <a:ext uri="{FF2B5EF4-FFF2-40B4-BE49-F238E27FC236}">
                  <a16:creationId xmlns:a16="http://schemas.microsoft.com/office/drawing/2014/main" xmlns="" id="{41B4B0E3-B91A-4233-AC9A-408027C27C47}"/>
                </a:ext>
              </a:extLst>
            </p:cNvPr>
            <p:cNvSpPr>
              <a:spLocks noChangeShapeType="1"/>
            </p:cNvSpPr>
            <p:nvPr/>
          </p:nvSpPr>
          <p:spPr bwMode="auto">
            <a:xfrm>
              <a:off x="3481403"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51" name="TextBox 50">
              <a:extLst>
                <a:ext uri="{FF2B5EF4-FFF2-40B4-BE49-F238E27FC236}">
                  <a16:creationId xmlns:a16="http://schemas.microsoft.com/office/drawing/2014/main" xmlns="" id="{26987676-FDE2-4BA4-AE8D-5A1A37B9C271}"/>
                </a:ext>
              </a:extLst>
            </p:cNvPr>
            <p:cNvSpPr txBox="1"/>
            <p:nvPr/>
          </p:nvSpPr>
          <p:spPr>
            <a:xfrm>
              <a:off x="4757883" y="4993667"/>
              <a:ext cx="562976" cy="307777"/>
            </a:xfrm>
            <a:prstGeom prst="rect">
              <a:avLst/>
            </a:prstGeom>
            <a:noFill/>
          </p:spPr>
          <p:txBody>
            <a:bodyPr wrap="none" rtlCol="0">
              <a:spAutoFit/>
            </a:bodyPr>
            <a:lstStyle/>
            <a:p>
              <a:pPr algn="ctr"/>
              <a:r>
                <a:rPr lang="fr-FR" sz="1400" dirty="0"/>
                <a:t>Mois</a:t>
              </a:r>
            </a:p>
          </p:txBody>
        </p:sp>
        <p:grpSp>
          <p:nvGrpSpPr>
            <p:cNvPr id="52" name="Group 51">
              <a:extLst>
                <a:ext uri="{FF2B5EF4-FFF2-40B4-BE49-F238E27FC236}">
                  <a16:creationId xmlns:a16="http://schemas.microsoft.com/office/drawing/2014/main" xmlns="" id="{08FC3DBF-3D50-4755-A3E8-BA810316FC19}"/>
                </a:ext>
              </a:extLst>
            </p:cNvPr>
            <p:cNvGrpSpPr/>
            <p:nvPr/>
          </p:nvGrpSpPr>
          <p:grpSpPr>
            <a:xfrm>
              <a:off x="361740" y="5473802"/>
              <a:ext cx="8246716" cy="292112"/>
              <a:chOff x="361740" y="5305844"/>
              <a:chExt cx="8246716" cy="292112"/>
            </a:xfrm>
          </p:grpSpPr>
          <p:sp>
            <p:nvSpPr>
              <p:cNvPr id="172" name="TextBox 171">
                <a:extLst>
                  <a:ext uri="{FF2B5EF4-FFF2-40B4-BE49-F238E27FC236}">
                    <a16:creationId xmlns:a16="http://schemas.microsoft.com/office/drawing/2014/main" xmlns="" id="{1A091743-C775-4FEF-8529-0B4EFF2DD6D2}"/>
                  </a:ext>
                </a:extLst>
              </p:cNvPr>
              <p:cNvSpPr txBox="1"/>
              <p:nvPr/>
            </p:nvSpPr>
            <p:spPr>
              <a:xfrm>
                <a:off x="361740" y="5305844"/>
                <a:ext cx="869418" cy="288147"/>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400" dirty="0">
                    <a:solidFill>
                      <a:schemeClr val="accent2"/>
                    </a:solidFill>
                    <a:cs typeface="Arial" panose="020B0604020202020204" pitchFamily="34" charset="0"/>
                  </a:rPr>
                  <a:t>CT</a:t>
                </a:r>
                <a:endParaRPr kumimoji="0" lang="fr-FR" sz="1400" b="0" i="0" u="none" strike="noStrike" kern="1200" cap="none" spc="0" normalizeH="0" baseline="0" dirty="0">
                  <a:ln>
                    <a:noFill/>
                  </a:ln>
                  <a:solidFill>
                    <a:schemeClr val="accent2"/>
                  </a:solidFill>
                  <a:effectLst/>
                  <a:uLnTx/>
                  <a:uFillTx/>
                  <a:cs typeface="Arial" panose="020B0604020202020204" pitchFamily="34" charset="0"/>
                </a:endParaRPr>
              </a:p>
            </p:txBody>
          </p:sp>
          <p:sp>
            <p:nvSpPr>
              <p:cNvPr id="173" name="TextBox 172">
                <a:extLst>
                  <a:ext uri="{FF2B5EF4-FFF2-40B4-BE49-F238E27FC236}">
                    <a16:creationId xmlns:a16="http://schemas.microsoft.com/office/drawing/2014/main" xmlns="" id="{C92339ED-464A-417D-B5E4-0E46152BD3CA}"/>
                  </a:ext>
                </a:extLst>
              </p:cNvPr>
              <p:cNvSpPr txBox="1"/>
              <p:nvPr/>
            </p:nvSpPr>
            <p:spPr>
              <a:xfrm>
                <a:off x="2915276" y="530980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105</a:t>
                </a:r>
              </a:p>
            </p:txBody>
          </p:sp>
          <p:sp>
            <p:nvSpPr>
              <p:cNvPr id="174" name="TextBox 173">
                <a:extLst>
                  <a:ext uri="{FF2B5EF4-FFF2-40B4-BE49-F238E27FC236}">
                    <a16:creationId xmlns:a16="http://schemas.microsoft.com/office/drawing/2014/main" xmlns="" id="{3149EC32-17CD-4801-88FF-296D791C2EED}"/>
                  </a:ext>
                </a:extLst>
              </p:cNvPr>
              <p:cNvSpPr txBox="1"/>
              <p:nvPr/>
            </p:nvSpPr>
            <p:spPr>
              <a:xfrm>
                <a:off x="2516794" y="530980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126</a:t>
                </a:r>
              </a:p>
            </p:txBody>
          </p:sp>
          <p:sp>
            <p:nvSpPr>
              <p:cNvPr id="175" name="TextBox 174">
                <a:extLst>
                  <a:ext uri="{FF2B5EF4-FFF2-40B4-BE49-F238E27FC236}">
                    <a16:creationId xmlns:a16="http://schemas.microsoft.com/office/drawing/2014/main" xmlns="" id="{97F8E11E-74E8-4FC5-A55F-B00A0CD725B9}"/>
                  </a:ext>
                </a:extLst>
              </p:cNvPr>
              <p:cNvSpPr txBox="1"/>
              <p:nvPr/>
            </p:nvSpPr>
            <p:spPr>
              <a:xfrm>
                <a:off x="2127282" y="530980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169</a:t>
                </a:r>
              </a:p>
            </p:txBody>
          </p:sp>
          <p:sp>
            <p:nvSpPr>
              <p:cNvPr id="176" name="TextBox 175">
                <a:extLst>
                  <a:ext uri="{FF2B5EF4-FFF2-40B4-BE49-F238E27FC236}">
                    <a16:creationId xmlns:a16="http://schemas.microsoft.com/office/drawing/2014/main" xmlns="" id="{20274AAF-7FCC-4D05-B037-6282CAFEE53B}"/>
                  </a:ext>
                </a:extLst>
              </p:cNvPr>
              <p:cNvSpPr txBox="1"/>
              <p:nvPr/>
            </p:nvSpPr>
            <p:spPr>
              <a:xfrm>
                <a:off x="1722586" y="530980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196</a:t>
                </a:r>
              </a:p>
            </p:txBody>
          </p:sp>
          <p:sp>
            <p:nvSpPr>
              <p:cNvPr id="177" name="TextBox 176">
                <a:extLst>
                  <a:ext uri="{FF2B5EF4-FFF2-40B4-BE49-F238E27FC236}">
                    <a16:creationId xmlns:a16="http://schemas.microsoft.com/office/drawing/2014/main" xmlns="" id="{ACF033C2-62AC-4B91-B422-EB657B7B9379}"/>
                  </a:ext>
                </a:extLst>
              </p:cNvPr>
              <p:cNvSpPr txBox="1"/>
              <p:nvPr/>
            </p:nvSpPr>
            <p:spPr>
              <a:xfrm>
                <a:off x="1332867" y="5309809"/>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209</a:t>
                </a:r>
              </a:p>
            </p:txBody>
          </p:sp>
          <p:sp>
            <p:nvSpPr>
              <p:cNvPr id="178" name="TextBox 177">
                <a:extLst>
                  <a:ext uri="{FF2B5EF4-FFF2-40B4-BE49-F238E27FC236}">
                    <a16:creationId xmlns:a16="http://schemas.microsoft.com/office/drawing/2014/main" xmlns="" id="{8A17F9DA-623A-4EAE-8BC8-B96ECA38B3EE}"/>
                  </a:ext>
                </a:extLst>
              </p:cNvPr>
              <p:cNvSpPr txBox="1"/>
              <p:nvPr/>
            </p:nvSpPr>
            <p:spPr>
              <a:xfrm>
                <a:off x="4900647" y="530980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40</a:t>
                </a:r>
              </a:p>
            </p:txBody>
          </p:sp>
          <p:sp>
            <p:nvSpPr>
              <p:cNvPr id="179" name="TextBox 178">
                <a:extLst>
                  <a:ext uri="{FF2B5EF4-FFF2-40B4-BE49-F238E27FC236}">
                    <a16:creationId xmlns:a16="http://schemas.microsoft.com/office/drawing/2014/main" xmlns="" id="{37AD7C6A-AC6C-47FE-A18D-9C86F6D231D5}"/>
                  </a:ext>
                </a:extLst>
              </p:cNvPr>
              <p:cNvSpPr txBox="1"/>
              <p:nvPr/>
            </p:nvSpPr>
            <p:spPr>
              <a:xfrm>
                <a:off x="4510345" y="530980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49</a:t>
                </a:r>
              </a:p>
            </p:txBody>
          </p:sp>
          <p:sp>
            <p:nvSpPr>
              <p:cNvPr id="180" name="TextBox 179">
                <a:extLst>
                  <a:ext uri="{FF2B5EF4-FFF2-40B4-BE49-F238E27FC236}">
                    <a16:creationId xmlns:a16="http://schemas.microsoft.com/office/drawing/2014/main" xmlns="" id="{A5F5B672-4EA2-431C-8FAC-79813F775CBF}"/>
                  </a:ext>
                </a:extLst>
              </p:cNvPr>
              <p:cNvSpPr txBox="1"/>
              <p:nvPr/>
            </p:nvSpPr>
            <p:spPr>
              <a:xfrm>
                <a:off x="5677122" y="530972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17</a:t>
                </a:r>
              </a:p>
            </p:txBody>
          </p:sp>
          <p:sp>
            <p:nvSpPr>
              <p:cNvPr id="181" name="TextBox 180">
                <a:extLst>
                  <a:ext uri="{FF2B5EF4-FFF2-40B4-BE49-F238E27FC236}">
                    <a16:creationId xmlns:a16="http://schemas.microsoft.com/office/drawing/2014/main" xmlns="" id="{4289398D-B16A-4EDE-859C-6D057BFDA099}"/>
                  </a:ext>
                </a:extLst>
              </p:cNvPr>
              <p:cNvSpPr txBox="1"/>
              <p:nvPr/>
            </p:nvSpPr>
            <p:spPr>
              <a:xfrm>
                <a:off x="4115022" y="530980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57</a:t>
                </a:r>
              </a:p>
            </p:txBody>
          </p:sp>
          <p:sp>
            <p:nvSpPr>
              <p:cNvPr id="182" name="TextBox 181">
                <a:extLst>
                  <a:ext uri="{FF2B5EF4-FFF2-40B4-BE49-F238E27FC236}">
                    <a16:creationId xmlns:a16="http://schemas.microsoft.com/office/drawing/2014/main" xmlns="" id="{F1110E74-1932-43EC-837F-60C5456F0E44}"/>
                  </a:ext>
                </a:extLst>
              </p:cNvPr>
              <p:cNvSpPr txBox="1"/>
              <p:nvPr/>
            </p:nvSpPr>
            <p:spPr>
              <a:xfrm>
                <a:off x="3734830" y="530980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68</a:t>
                </a:r>
              </a:p>
            </p:txBody>
          </p:sp>
          <p:sp>
            <p:nvSpPr>
              <p:cNvPr id="183" name="TextBox 182">
                <a:extLst>
                  <a:ext uri="{FF2B5EF4-FFF2-40B4-BE49-F238E27FC236}">
                    <a16:creationId xmlns:a16="http://schemas.microsoft.com/office/drawing/2014/main" xmlns="" id="{22EC1CE4-D97F-444A-AEC4-3095EA332635}"/>
                  </a:ext>
                </a:extLst>
              </p:cNvPr>
              <p:cNvSpPr txBox="1"/>
              <p:nvPr/>
            </p:nvSpPr>
            <p:spPr>
              <a:xfrm>
                <a:off x="3345666" y="530980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84</a:t>
                </a:r>
              </a:p>
            </p:txBody>
          </p:sp>
          <p:sp>
            <p:nvSpPr>
              <p:cNvPr id="184" name="TextBox 183">
                <a:extLst>
                  <a:ext uri="{FF2B5EF4-FFF2-40B4-BE49-F238E27FC236}">
                    <a16:creationId xmlns:a16="http://schemas.microsoft.com/office/drawing/2014/main" xmlns="" id="{4732AED8-7136-4218-8B6E-FDFBAD38AF7B}"/>
                  </a:ext>
                </a:extLst>
              </p:cNvPr>
              <p:cNvSpPr txBox="1"/>
              <p:nvPr/>
            </p:nvSpPr>
            <p:spPr>
              <a:xfrm>
                <a:off x="5289907" y="530972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27</a:t>
                </a:r>
              </a:p>
            </p:txBody>
          </p:sp>
          <p:sp>
            <p:nvSpPr>
              <p:cNvPr id="185" name="TextBox 184">
                <a:extLst>
                  <a:ext uri="{FF2B5EF4-FFF2-40B4-BE49-F238E27FC236}">
                    <a16:creationId xmlns:a16="http://schemas.microsoft.com/office/drawing/2014/main" xmlns="" id="{FDD45B5D-66DD-4357-AC3A-F8BB8DBCB747}"/>
                  </a:ext>
                </a:extLst>
              </p:cNvPr>
              <p:cNvSpPr txBox="1"/>
              <p:nvPr/>
            </p:nvSpPr>
            <p:spPr>
              <a:xfrm>
                <a:off x="7659892" y="530972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a:t>
                </a:r>
              </a:p>
            </p:txBody>
          </p:sp>
          <p:sp>
            <p:nvSpPr>
              <p:cNvPr id="186" name="TextBox 185">
                <a:extLst>
                  <a:ext uri="{FF2B5EF4-FFF2-40B4-BE49-F238E27FC236}">
                    <a16:creationId xmlns:a16="http://schemas.microsoft.com/office/drawing/2014/main" xmlns="" id="{FF7D5CBB-338B-4AC5-B1BD-4C46F85E0826}"/>
                  </a:ext>
                </a:extLst>
              </p:cNvPr>
              <p:cNvSpPr txBox="1"/>
              <p:nvPr/>
            </p:nvSpPr>
            <p:spPr>
              <a:xfrm>
                <a:off x="7269590" y="530972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a:t>
                </a:r>
              </a:p>
            </p:txBody>
          </p:sp>
          <p:sp>
            <p:nvSpPr>
              <p:cNvPr id="187" name="TextBox 186">
                <a:extLst>
                  <a:ext uri="{FF2B5EF4-FFF2-40B4-BE49-F238E27FC236}">
                    <a16:creationId xmlns:a16="http://schemas.microsoft.com/office/drawing/2014/main" xmlns="" id="{69A11F7B-8431-4BDD-AC77-12A8B77E0CA8}"/>
                  </a:ext>
                </a:extLst>
              </p:cNvPr>
              <p:cNvSpPr txBox="1"/>
              <p:nvPr/>
            </p:nvSpPr>
            <p:spPr>
              <a:xfrm>
                <a:off x="8436367" y="530972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0</a:t>
                </a:r>
              </a:p>
            </p:txBody>
          </p:sp>
          <p:sp>
            <p:nvSpPr>
              <p:cNvPr id="188" name="TextBox 187">
                <a:extLst>
                  <a:ext uri="{FF2B5EF4-FFF2-40B4-BE49-F238E27FC236}">
                    <a16:creationId xmlns:a16="http://schemas.microsoft.com/office/drawing/2014/main" xmlns="" id="{5D40F86F-0E08-4349-AB3F-298FD83C9BAA}"/>
                  </a:ext>
                </a:extLst>
              </p:cNvPr>
              <p:cNvSpPr txBox="1"/>
              <p:nvPr/>
            </p:nvSpPr>
            <p:spPr>
              <a:xfrm>
                <a:off x="6874267" y="530972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2</a:t>
                </a:r>
              </a:p>
            </p:txBody>
          </p:sp>
          <p:sp>
            <p:nvSpPr>
              <p:cNvPr id="189" name="TextBox 188">
                <a:extLst>
                  <a:ext uri="{FF2B5EF4-FFF2-40B4-BE49-F238E27FC236}">
                    <a16:creationId xmlns:a16="http://schemas.microsoft.com/office/drawing/2014/main" xmlns="" id="{3E964527-AA82-4B63-9CFD-E9F65CCD0A8F}"/>
                  </a:ext>
                </a:extLst>
              </p:cNvPr>
              <p:cNvSpPr txBox="1"/>
              <p:nvPr/>
            </p:nvSpPr>
            <p:spPr>
              <a:xfrm>
                <a:off x="6494075" y="530972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6</a:t>
                </a:r>
              </a:p>
            </p:txBody>
          </p:sp>
          <p:sp>
            <p:nvSpPr>
              <p:cNvPr id="190" name="TextBox 189">
                <a:extLst>
                  <a:ext uri="{FF2B5EF4-FFF2-40B4-BE49-F238E27FC236}">
                    <a16:creationId xmlns:a16="http://schemas.microsoft.com/office/drawing/2014/main" xmlns="" id="{685A9F58-079D-45DD-BFC6-61AA00E3D69D}"/>
                  </a:ext>
                </a:extLst>
              </p:cNvPr>
              <p:cNvSpPr txBox="1"/>
              <p:nvPr/>
            </p:nvSpPr>
            <p:spPr>
              <a:xfrm>
                <a:off x="6055218" y="530972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12</a:t>
                </a:r>
              </a:p>
            </p:txBody>
          </p:sp>
          <p:sp>
            <p:nvSpPr>
              <p:cNvPr id="191" name="TextBox 190">
                <a:extLst>
                  <a:ext uri="{FF2B5EF4-FFF2-40B4-BE49-F238E27FC236}">
                    <a16:creationId xmlns:a16="http://schemas.microsoft.com/office/drawing/2014/main" xmlns="" id="{756F1042-3800-4537-BC91-BCF0D006CCD6}"/>
                  </a:ext>
                </a:extLst>
              </p:cNvPr>
              <p:cNvSpPr txBox="1"/>
              <p:nvPr/>
            </p:nvSpPr>
            <p:spPr>
              <a:xfrm>
                <a:off x="8049152" y="530972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a:t>
                </a:r>
              </a:p>
            </p:txBody>
          </p:sp>
        </p:grpSp>
        <p:grpSp>
          <p:nvGrpSpPr>
            <p:cNvPr id="53" name="Group 52">
              <a:extLst>
                <a:ext uri="{FF2B5EF4-FFF2-40B4-BE49-F238E27FC236}">
                  <a16:creationId xmlns:a16="http://schemas.microsoft.com/office/drawing/2014/main" xmlns="" id="{BB6B18B5-0FD2-4C3C-87D5-E5C07D307AF3}"/>
                </a:ext>
              </a:extLst>
            </p:cNvPr>
            <p:cNvGrpSpPr/>
            <p:nvPr/>
          </p:nvGrpSpPr>
          <p:grpSpPr>
            <a:xfrm>
              <a:off x="321721" y="5230996"/>
              <a:ext cx="8286734" cy="288147"/>
              <a:chOff x="321721" y="5063038"/>
              <a:chExt cx="8286734" cy="288147"/>
            </a:xfrm>
          </p:grpSpPr>
          <p:sp>
            <p:nvSpPr>
              <p:cNvPr id="152" name="TextBox 151">
                <a:extLst>
                  <a:ext uri="{FF2B5EF4-FFF2-40B4-BE49-F238E27FC236}">
                    <a16:creationId xmlns:a16="http://schemas.microsoft.com/office/drawing/2014/main" xmlns="" id="{D36E6D20-BB77-479E-B4E8-86C311B2E7B8}"/>
                  </a:ext>
                </a:extLst>
              </p:cNvPr>
              <p:cNvSpPr txBox="1"/>
              <p:nvPr/>
            </p:nvSpPr>
            <p:spPr>
              <a:xfrm>
                <a:off x="321721" y="5063038"/>
                <a:ext cx="919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Nivolumab</a:t>
                </a:r>
              </a:p>
            </p:txBody>
          </p:sp>
          <p:sp>
            <p:nvSpPr>
              <p:cNvPr id="153" name="TextBox 152">
                <a:extLst>
                  <a:ext uri="{FF2B5EF4-FFF2-40B4-BE49-F238E27FC236}">
                    <a16:creationId xmlns:a16="http://schemas.microsoft.com/office/drawing/2014/main" xmlns="" id="{A2457B9F-D854-4079-9C6F-B79A788D9CE0}"/>
                  </a:ext>
                </a:extLst>
              </p:cNvPr>
              <p:cNvSpPr txBox="1"/>
              <p:nvPr/>
            </p:nvSpPr>
            <p:spPr>
              <a:xfrm>
                <a:off x="2915275" y="506303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126</a:t>
                </a:r>
              </a:p>
            </p:txBody>
          </p:sp>
          <p:sp>
            <p:nvSpPr>
              <p:cNvPr id="154" name="TextBox 153">
                <a:extLst>
                  <a:ext uri="{FF2B5EF4-FFF2-40B4-BE49-F238E27FC236}">
                    <a16:creationId xmlns:a16="http://schemas.microsoft.com/office/drawing/2014/main" xmlns="" id="{50181F89-C398-4D6A-8FA0-DA02158CEB71}"/>
                  </a:ext>
                </a:extLst>
              </p:cNvPr>
              <p:cNvSpPr txBox="1"/>
              <p:nvPr/>
            </p:nvSpPr>
            <p:spPr>
              <a:xfrm>
                <a:off x="2516793" y="506303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147</a:t>
                </a:r>
              </a:p>
            </p:txBody>
          </p:sp>
          <p:sp>
            <p:nvSpPr>
              <p:cNvPr id="155" name="TextBox 154">
                <a:extLst>
                  <a:ext uri="{FF2B5EF4-FFF2-40B4-BE49-F238E27FC236}">
                    <a16:creationId xmlns:a16="http://schemas.microsoft.com/office/drawing/2014/main" xmlns="" id="{C5C7F67B-0455-4210-8DD1-1FF4E2209428}"/>
                  </a:ext>
                </a:extLst>
              </p:cNvPr>
              <p:cNvSpPr txBox="1"/>
              <p:nvPr/>
            </p:nvSpPr>
            <p:spPr>
              <a:xfrm>
                <a:off x="2127281" y="506303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167</a:t>
                </a:r>
              </a:p>
            </p:txBody>
          </p:sp>
          <p:sp>
            <p:nvSpPr>
              <p:cNvPr id="156" name="TextBox 155">
                <a:extLst>
                  <a:ext uri="{FF2B5EF4-FFF2-40B4-BE49-F238E27FC236}">
                    <a16:creationId xmlns:a16="http://schemas.microsoft.com/office/drawing/2014/main" xmlns="" id="{BC3F62C0-54D9-4B60-A297-F0E84673DAAF}"/>
                  </a:ext>
                </a:extLst>
              </p:cNvPr>
              <p:cNvSpPr txBox="1"/>
              <p:nvPr/>
            </p:nvSpPr>
            <p:spPr>
              <a:xfrm>
                <a:off x="1722586" y="506303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182</a:t>
                </a:r>
              </a:p>
            </p:txBody>
          </p:sp>
          <p:sp>
            <p:nvSpPr>
              <p:cNvPr id="157" name="TextBox 156">
                <a:extLst>
                  <a:ext uri="{FF2B5EF4-FFF2-40B4-BE49-F238E27FC236}">
                    <a16:creationId xmlns:a16="http://schemas.microsoft.com/office/drawing/2014/main" xmlns="" id="{162B63B8-7FB2-4F9F-BB0F-18BC8617DD2A}"/>
                  </a:ext>
                </a:extLst>
              </p:cNvPr>
              <p:cNvSpPr txBox="1"/>
              <p:nvPr/>
            </p:nvSpPr>
            <p:spPr>
              <a:xfrm>
                <a:off x="1332867" y="506303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210</a:t>
                </a:r>
              </a:p>
            </p:txBody>
          </p:sp>
          <p:sp>
            <p:nvSpPr>
              <p:cNvPr id="158" name="TextBox 157">
                <a:extLst>
                  <a:ext uri="{FF2B5EF4-FFF2-40B4-BE49-F238E27FC236}">
                    <a16:creationId xmlns:a16="http://schemas.microsoft.com/office/drawing/2014/main" xmlns="" id="{EFEE474A-7DCC-492B-997D-8F4058686A8E}"/>
                  </a:ext>
                </a:extLst>
              </p:cNvPr>
              <p:cNvSpPr txBox="1"/>
              <p:nvPr/>
            </p:nvSpPr>
            <p:spPr>
              <a:xfrm>
                <a:off x="528990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43</a:t>
                </a:r>
              </a:p>
            </p:txBody>
          </p:sp>
          <p:sp>
            <p:nvSpPr>
              <p:cNvPr id="159" name="TextBox 158">
                <a:extLst>
                  <a:ext uri="{FF2B5EF4-FFF2-40B4-BE49-F238E27FC236}">
                    <a16:creationId xmlns:a16="http://schemas.microsoft.com/office/drawing/2014/main" xmlns="" id="{FA06361B-E589-41CD-A205-3BEC56BF68AB}"/>
                  </a:ext>
                </a:extLst>
              </p:cNvPr>
              <p:cNvSpPr txBox="1"/>
              <p:nvPr/>
            </p:nvSpPr>
            <p:spPr>
              <a:xfrm>
                <a:off x="567712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25</a:t>
                </a:r>
              </a:p>
            </p:txBody>
          </p:sp>
          <p:sp>
            <p:nvSpPr>
              <p:cNvPr id="160" name="TextBox 159">
                <a:extLst>
                  <a:ext uri="{FF2B5EF4-FFF2-40B4-BE49-F238E27FC236}">
                    <a16:creationId xmlns:a16="http://schemas.microsoft.com/office/drawing/2014/main" xmlns="" id="{507A90D5-1B76-4F1C-A497-6186A33732F6}"/>
                  </a:ext>
                </a:extLst>
              </p:cNvPr>
              <p:cNvSpPr txBox="1"/>
              <p:nvPr/>
            </p:nvSpPr>
            <p:spPr>
              <a:xfrm>
                <a:off x="490064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60</a:t>
                </a:r>
              </a:p>
            </p:txBody>
          </p:sp>
          <p:sp>
            <p:nvSpPr>
              <p:cNvPr id="161" name="TextBox 160">
                <a:extLst>
                  <a:ext uri="{FF2B5EF4-FFF2-40B4-BE49-F238E27FC236}">
                    <a16:creationId xmlns:a16="http://schemas.microsoft.com/office/drawing/2014/main" xmlns="" id="{8F4B4049-C7CF-4E6C-AD25-42177D8575A5}"/>
                  </a:ext>
                </a:extLst>
              </p:cNvPr>
              <p:cNvSpPr txBox="1"/>
              <p:nvPr/>
            </p:nvSpPr>
            <p:spPr>
              <a:xfrm>
                <a:off x="4510344"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70</a:t>
                </a:r>
              </a:p>
            </p:txBody>
          </p:sp>
          <p:sp>
            <p:nvSpPr>
              <p:cNvPr id="162" name="TextBox 161">
                <a:extLst>
                  <a:ext uri="{FF2B5EF4-FFF2-40B4-BE49-F238E27FC236}">
                    <a16:creationId xmlns:a16="http://schemas.microsoft.com/office/drawing/2014/main" xmlns="" id="{DF10B142-7DF4-482D-A193-1443679D62FA}"/>
                  </a:ext>
                </a:extLst>
              </p:cNvPr>
              <p:cNvSpPr txBox="1"/>
              <p:nvPr/>
            </p:nvSpPr>
            <p:spPr>
              <a:xfrm>
                <a:off x="411502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82</a:t>
                </a:r>
              </a:p>
            </p:txBody>
          </p:sp>
          <p:sp>
            <p:nvSpPr>
              <p:cNvPr id="163" name="TextBox 162">
                <a:extLst>
                  <a:ext uri="{FF2B5EF4-FFF2-40B4-BE49-F238E27FC236}">
                    <a16:creationId xmlns:a16="http://schemas.microsoft.com/office/drawing/2014/main" xmlns="" id="{57B9FC9F-4D4A-42EB-8A35-DEA1148B1904}"/>
                  </a:ext>
                </a:extLst>
              </p:cNvPr>
              <p:cNvSpPr txBox="1"/>
              <p:nvPr/>
            </p:nvSpPr>
            <p:spPr>
              <a:xfrm>
                <a:off x="3734829"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95</a:t>
                </a:r>
              </a:p>
            </p:txBody>
          </p:sp>
          <p:sp>
            <p:nvSpPr>
              <p:cNvPr id="164" name="TextBox 163">
                <a:extLst>
                  <a:ext uri="{FF2B5EF4-FFF2-40B4-BE49-F238E27FC236}">
                    <a16:creationId xmlns:a16="http://schemas.microsoft.com/office/drawing/2014/main" xmlns="" id="{AF98CD79-BA4B-4C5F-BFD3-E9D359B124CF}"/>
                  </a:ext>
                </a:extLst>
              </p:cNvPr>
              <p:cNvSpPr txBox="1"/>
              <p:nvPr/>
            </p:nvSpPr>
            <p:spPr>
              <a:xfrm>
                <a:off x="3352333" y="5063038"/>
                <a:ext cx="25813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11</a:t>
                </a:r>
              </a:p>
            </p:txBody>
          </p:sp>
          <p:sp>
            <p:nvSpPr>
              <p:cNvPr id="165" name="TextBox 164">
                <a:extLst>
                  <a:ext uri="{FF2B5EF4-FFF2-40B4-BE49-F238E27FC236}">
                    <a16:creationId xmlns:a16="http://schemas.microsoft.com/office/drawing/2014/main" xmlns="" id="{22F0695C-EF58-46CA-9E6F-755BC96C52CF}"/>
                  </a:ext>
                </a:extLst>
              </p:cNvPr>
              <p:cNvSpPr txBox="1"/>
              <p:nvPr/>
            </p:nvSpPr>
            <p:spPr>
              <a:xfrm>
                <a:off x="8049151"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0</a:t>
                </a:r>
              </a:p>
            </p:txBody>
          </p:sp>
          <p:sp>
            <p:nvSpPr>
              <p:cNvPr id="166" name="TextBox 165">
                <a:extLst>
                  <a:ext uri="{FF2B5EF4-FFF2-40B4-BE49-F238E27FC236}">
                    <a16:creationId xmlns:a16="http://schemas.microsoft.com/office/drawing/2014/main" xmlns="" id="{692419AE-B6EC-463E-A6EC-E075C02013AB}"/>
                  </a:ext>
                </a:extLst>
              </p:cNvPr>
              <p:cNvSpPr txBox="1"/>
              <p:nvPr/>
            </p:nvSpPr>
            <p:spPr>
              <a:xfrm>
                <a:off x="8436366"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0</a:t>
                </a:r>
              </a:p>
            </p:txBody>
          </p:sp>
          <p:sp>
            <p:nvSpPr>
              <p:cNvPr id="167" name="TextBox 166">
                <a:extLst>
                  <a:ext uri="{FF2B5EF4-FFF2-40B4-BE49-F238E27FC236}">
                    <a16:creationId xmlns:a16="http://schemas.microsoft.com/office/drawing/2014/main" xmlns="" id="{891EC372-6133-42AD-993F-61C1454E9CC4}"/>
                  </a:ext>
                </a:extLst>
              </p:cNvPr>
              <p:cNvSpPr txBox="1"/>
              <p:nvPr/>
            </p:nvSpPr>
            <p:spPr>
              <a:xfrm>
                <a:off x="7659891"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3</a:t>
                </a:r>
              </a:p>
            </p:txBody>
          </p:sp>
          <p:sp>
            <p:nvSpPr>
              <p:cNvPr id="168" name="TextBox 167">
                <a:extLst>
                  <a:ext uri="{FF2B5EF4-FFF2-40B4-BE49-F238E27FC236}">
                    <a16:creationId xmlns:a16="http://schemas.microsoft.com/office/drawing/2014/main" xmlns="" id="{A5F07DFD-B01A-4BC7-8BF8-EDF75FE80884}"/>
                  </a:ext>
                </a:extLst>
              </p:cNvPr>
              <p:cNvSpPr txBox="1"/>
              <p:nvPr/>
            </p:nvSpPr>
            <p:spPr>
              <a:xfrm>
                <a:off x="7269589"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4</a:t>
                </a:r>
              </a:p>
            </p:txBody>
          </p:sp>
          <p:sp>
            <p:nvSpPr>
              <p:cNvPr id="169" name="TextBox 168">
                <a:extLst>
                  <a:ext uri="{FF2B5EF4-FFF2-40B4-BE49-F238E27FC236}">
                    <a16:creationId xmlns:a16="http://schemas.microsoft.com/office/drawing/2014/main" xmlns="" id="{E7878B28-A892-4266-A4CF-5E67C0ECE96B}"/>
                  </a:ext>
                </a:extLst>
              </p:cNvPr>
              <p:cNvSpPr txBox="1"/>
              <p:nvPr/>
            </p:nvSpPr>
            <p:spPr>
              <a:xfrm>
                <a:off x="6874266"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7</a:t>
                </a:r>
              </a:p>
            </p:txBody>
          </p:sp>
          <p:sp>
            <p:nvSpPr>
              <p:cNvPr id="170" name="TextBox 169">
                <a:extLst>
                  <a:ext uri="{FF2B5EF4-FFF2-40B4-BE49-F238E27FC236}">
                    <a16:creationId xmlns:a16="http://schemas.microsoft.com/office/drawing/2014/main" xmlns="" id="{58C8CDF4-DC69-43B8-9E69-96CE1B67453B}"/>
                  </a:ext>
                </a:extLst>
              </p:cNvPr>
              <p:cNvSpPr txBox="1"/>
              <p:nvPr/>
            </p:nvSpPr>
            <p:spPr>
              <a:xfrm>
                <a:off x="644438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13</a:t>
                </a:r>
              </a:p>
            </p:txBody>
          </p:sp>
          <p:sp>
            <p:nvSpPr>
              <p:cNvPr id="171" name="TextBox 170">
                <a:extLst>
                  <a:ext uri="{FF2B5EF4-FFF2-40B4-BE49-F238E27FC236}">
                    <a16:creationId xmlns:a16="http://schemas.microsoft.com/office/drawing/2014/main" xmlns="" id="{F618E0B0-7851-43BC-8587-91312F8E7588}"/>
                  </a:ext>
                </a:extLst>
              </p:cNvPr>
              <p:cNvSpPr txBox="1"/>
              <p:nvPr/>
            </p:nvSpPr>
            <p:spPr>
              <a:xfrm>
                <a:off x="6055217"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17</a:t>
                </a:r>
              </a:p>
            </p:txBody>
          </p:sp>
        </p:grpSp>
        <p:sp>
          <p:nvSpPr>
            <p:cNvPr id="54" name="TextBox 53">
              <a:extLst>
                <a:ext uri="{FF2B5EF4-FFF2-40B4-BE49-F238E27FC236}">
                  <a16:creationId xmlns:a16="http://schemas.microsoft.com/office/drawing/2014/main" xmlns="" id="{D7A9D940-1068-4A8F-9E45-505FC17282F6}"/>
                </a:ext>
              </a:extLst>
            </p:cNvPr>
            <p:cNvSpPr txBox="1"/>
            <p:nvPr/>
          </p:nvSpPr>
          <p:spPr>
            <a:xfrm>
              <a:off x="7999459"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34</a:t>
              </a:r>
            </a:p>
          </p:txBody>
        </p:sp>
        <p:sp>
          <p:nvSpPr>
            <p:cNvPr id="55" name="TextBox 54">
              <a:extLst>
                <a:ext uri="{FF2B5EF4-FFF2-40B4-BE49-F238E27FC236}">
                  <a16:creationId xmlns:a16="http://schemas.microsoft.com/office/drawing/2014/main" xmlns="" id="{FD350761-F1A0-4C05-A63A-70F9C2F76FD2}"/>
                </a:ext>
              </a:extLst>
            </p:cNvPr>
            <p:cNvSpPr txBox="1"/>
            <p:nvPr/>
          </p:nvSpPr>
          <p:spPr>
            <a:xfrm>
              <a:off x="7610199"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32</a:t>
              </a:r>
            </a:p>
          </p:txBody>
        </p:sp>
        <p:sp>
          <p:nvSpPr>
            <p:cNvPr id="56" name="Line 21">
              <a:extLst>
                <a:ext uri="{FF2B5EF4-FFF2-40B4-BE49-F238E27FC236}">
                  <a16:creationId xmlns:a16="http://schemas.microsoft.com/office/drawing/2014/main" xmlns="" id="{C647B9D6-7C72-4141-AE7B-14590DE2CBD5}"/>
                </a:ext>
              </a:extLst>
            </p:cNvPr>
            <p:cNvSpPr>
              <a:spLocks noChangeShapeType="1"/>
            </p:cNvSpPr>
            <p:nvPr/>
          </p:nvSpPr>
          <p:spPr bwMode="auto">
            <a:xfrm>
              <a:off x="7745936"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57" name="TextBox 56">
              <a:extLst>
                <a:ext uri="{FF2B5EF4-FFF2-40B4-BE49-F238E27FC236}">
                  <a16:creationId xmlns:a16="http://schemas.microsoft.com/office/drawing/2014/main" xmlns="" id="{798D24AD-6A87-44F2-B240-D0B43165396D}"/>
                </a:ext>
              </a:extLst>
            </p:cNvPr>
            <p:cNvSpPr txBox="1"/>
            <p:nvPr/>
          </p:nvSpPr>
          <p:spPr>
            <a:xfrm>
              <a:off x="7219897"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30</a:t>
              </a:r>
            </a:p>
          </p:txBody>
        </p:sp>
        <p:sp>
          <p:nvSpPr>
            <p:cNvPr id="58" name="Line 21">
              <a:extLst>
                <a:ext uri="{FF2B5EF4-FFF2-40B4-BE49-F238E27FC236}">
                  <a16:creationId xmlns:a16="http://schemas.microsoft.com/office/drawing/2014/main" xmlns="" id="{39C07C19-8E2F-4BEA-A19B-F1F04A892D64}"/>
                </a:ext>
              </a:extLst>
            </p:cNvPr>
            <p:cNvSpPr>
              <a:spLocks noChangeShapeType="1"/>
            </p:cNvSpPr>
            <p:nvPr/>
          </p:nvSpPr>
          <p:spPr bwMode="auto">
            <a:xfrm>
              <a:off x="7355634"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59" name="TextBox 58">
              <a:extLst>
                <a:ext uri="{FF2B5EF4-FFF2-40B4-BE49-F238E27FC236}">
                  <a16:creationId xmlns:a16="http://schemas.microsoft.com/office/drawing/2014/main" xmlns="" id="{1AE279B7-A5B2-42E0-9193-440EBF846644}"/>
                </a:ext>
              </a:extLst>
            </p:cNvPr>
            <p:cNvSpPr txBox="1"/>
            <p:nvPr/>
          </p:nvSpPr>
          <p:spPr>
            <a:xfrm>
              <a:off x="6824574"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28</a:t>
              </a:r>
            </a:p>
          </p:txBody>
        </p:sp>
        <p:sp>
          <p:nvSpPr>
            <p:cNvPr id="60" name="Line 21">
              <a:extLst>
                <a:ext uri="{FF2B5EF4-FFF2-40B4-BE49-F238E27FC236}">
                  <a16:creationId xmlns:a16="http://schemas.microsoft.com/office/drawing/2014/main" xmlns="" id="{C0C876AE-F696-479A-88DF-BC6EE53FCCBD}"/>
                </a:ext>
              </a:extLst>
            </p:cNvPr>
            <p:cNvSpPr>
              <a:spLocks noChangeShapeType="1"/>
            </p:cNvSpPr>
            <p:nvPr/>
          </p:nvSpPr>
          <p:spPr bwMode="auto">
            <a:xfrm>
              <a:off x="6960311"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61" name="TextBox 60">
              <a:extLst>
                <a:ext uri="{FF2B5EF4-FFF2-40B4-BE49-F238E27FC236}">
                  <a16:creationId xmlns:a16="http://schemas.microsoft.com/office/drawing/2014/main" xmlns="" id="{59B4074C-DA6F-4325-A274-7D20DA6B0CF5}"/>
                </a:ext>
              </a:extLst>
            </p:cNvPr>
            <p:cNvSpPr txBox="1"/>
            <p:nvPr/>
          </p:nvSpPr>
          <p:spPr>
            <a:xfrm>
              <a:off x="6444382"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26</a:t>
              </a:r>
            </a:p>
          </p:txBody>
        </p:sp>
        <p:sp>
          <p:nvSpPr>
            <p:cNvPr id="62" name="Line 21">
              <a:extLst>
                <a:ext uri="{FF2B5EF4-FFF2-40B4-BE49-F238E27FC236}">
                  <a16:creationId xmlns:a16="http://schemas.microsoft.com/office/drawing/2014/main" xmlns="" id="{02DB7BBC-ABB2-45BF-9904-93BC5C69AABF}"/>
                </a:ext>
              </a:extLst>
            </p:cNvPr>
            <p:cNvSpPr>
              <a:spLocks noChangeShapeType="1"/>
            </p:cNvSpPr>
            <p:nvPr/>
          </p:nvSpPr>
          <p:spPr bwMode="auto">
            <a:xfrm>
              <a:off x="6580119"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63" name="Line 21">
              <a:extLst>
                <a:ext uri="{FF2B5EF4-FFF2-40B4-BE49-F238E27FC236}">
                  <a16:creationId xmlns:a16="http://schemas.microsoft.com/office/drawing/2014/main" xmlns="" id="{CB66CE5C-AA0B-48DA-9693-EE1168B3C4FE}"/>
                </a:ext>
              </a:extLst>
            </p:cNvPr>
            <p:cNvSpPr>
              <a:spLocks noChangeShapeType="1"/>
            </p:cNvSpPr>
            <p:nvPr/>
          </p:nvSpPr>
          <p:spPr bwMode="auto">
            <a:xfrm>
              <a:off x="6190955"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64" name="TextBox 63">
              <a:extLst>
                <a:ext uri="{FF2B5EF4-FFF2-40B4-BE49-F238E27FC236}">
                  <a16:creationId xmlns:a16="http://schemas.microsoft.com/office/drawing/2014/main" xmlns="" id="{D34B41A6-B7DD-4E7A-B496-93FB3B1149A1}"/>
                </a:ext>
              </a:extLst>
            </p:cNvPr>
            <p:cNvSpPr txBox="1"/>
            <p:nvPr/>
          </p:nvSpPr>
          <p:spPr>
            <a:xfrm>
              <a:off x="6049944"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24</a:t>
              </a:r>
            </a:p>
          </p:txBody>
        </p:sp>
        <p:cxnSp>
          <p:nvCxnSpPr>
            <p:cNvPr id="65" name="Straight Connector 64">
              <a:extLst>
                <a:ext uri="{FF2B5EF4-FFF2-40B4-BE49-F238E27FC236}">
                  <a16:creationId xmlns:a16="http://schemas.microsoft.com/office/drawing/2014/main" xmlns="" id="{48928513-A998-4388-8291-21E669AAD66B}"/>
                </a:ext>
              </a:extLst>
            </p:cNvPr>
            <p:cNvCxnSpPr/>
            <p:nvPr/>
          </p:nvCxnSpPr>
          <p:spPr>
            <a:xfrm>
              <a:off x="3803913" y="3429000"/>
              <a:ext cx="0" cy="900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364484A7-5000-47F7-91B9-6BBCD3645608}"/>
                </a:ext>
              </a:extLst>
            </p:cNvPr>
            <p:cNvCxnSpPr/>
            <p:nvPr/>
          </p:nvCxnSpPr>
          <p:spPr>
            <a:xfrm>
              <a:off x="4955869" y="3429000"/>
              <a:ext cx="0" cy="900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xmlns="" id="{23DC3CEE-A7C0-4A13-9296-3BF7A3A376DA}"/>
                </a:ext>
              </a:extLst>
            </p:cNvPr>
            <p:cNvGrpSpPr/>
            <p:nvPr/>
          </p:nvGrpSpPr>
          <p:grpSpPr>
            <a:xfrm>
              <a:off x="1505117" y="1886510"/>
              <a:ext cx="6588000" cy="2814747"/>
              <a:chOff x="9172543" y="1484732"/>
              <a:chExt cx="9135510" cy="3906139"/>
            </a:xfrm>
          </p:grpSpPr>
          <p:sp>
            <p:nvSpPr>
              <p:cNvPr id="117" name="Freeform: Shape 233">
                <a:extLst>
                  <a:ext uri="{FF2B5EF4-FFF2-40B4-BE49-F238E27FC236}">
                    <a16:creationId xmlns:a16="http://schemas.microsoft.com/office/drawing/2014/main" xmlns="" id="{5151362D-DF5A-4B96-8BFD-A6DE0468301E}"/>
                  </a:ext>
                </a:extLst>
              </p:cNvPr>
              <p:cNvSpPr/>
              <p:nvPr/>
            </p:nvSpPr>
            <p:spPr>
              <a:xfrm>
                <a:off x="9172543" y="1536298"/>
                <a:ext cx="9135510" cy="3854573"/>
              </a:xfrm>
              <a:custGeom>
                <a:avLst/>
                <a:gdLst>
                  <a:gd name="connsiteX0" fmla="*/ 9141537 w 9135509"/>
                  <a:gd name="connsiteY0" fmla="*/ 3856415 h 3854573"/>
                  <a:gd name="connsiteX1" fmla="*/ 7412770 w 9135509"/>
                  <a:gd name="connsiteY1" fmla="*/ 3856415 h 3854573"/>
                  <a:gd name="connsiteX2" fmla="*/ 7412770 w 9135509"/>
                  <a:gd name="connsiteY2" fmla="*/ 3747307 h 3854573"/>
                  <a:gd name="connsiteX3" fmla="*/ 7310480 w 9135509"/>
                  <a:gd name="connsiteY3" fmla="*/ 3747307 h 3854573"/>
                  <a:gd name="connsiteX4" fmla="*/ 7310480 w 9135509"/>
                  <a:gd name="connsiteY4" fmla="*/ 3668883 h 3854573"/>
                  <a:gd name="connsiteX5" fmla="*/ 7133178 w 9135509"/>
                  <a:gd name="connsiteY5" fmla="*/ 3668883 h 3854573"/>
                  <a:gd name="connsiteX6" fmla="*/ 7133178 w 9135509"/>
                  <a:gd name="connsiteY6" fmla="*/ 3593863 h 3854573"/>
                  <a:gd name="connsiteX7" fmla="*/ 6962685 w 9135509"/>
                  <a:gd name="connsiteY7" fmla="*/ 3593863 h 3854573"/>
                  <a:gd name="connsiteX8" fmla="*/ 6962685 w 9135509"/>
                  <a:gd name="connsiteY8" fmla="*/ 3508621 h 3854573"/>
                  <a:gd name="connsiteX9" fmla="*/ 6683092 w 9135509"/>
                  <a:gd name="connsiteY9" fmla="*/ 3508621 h 3854573"/>
                  <a:gd name="connsiteX10" fmla="*/ 6683092 w 9135509"/>
                  <a:gd name="connsiteY10" fmla="*/ 3450658 h 3854573"/>
                  <a:gd name="connsiteX11" fmla="*/ 6396674 w 9135509"/>
                  <a:gd name="connsiteY11" fmla="*/ 3450658 h 3854573"/>
                  <a:gd name="connsiteX12" fmla="*/ 6396674 w 9135509"/>
                  <a:gd name="connsiteY12" fmla="*/ 3409743 h 3854573"/>
                  <a:gd name="connsiteX13" fmla="*/ 6164805 w 9135509"/>
                  <a:gd name="connsiteY13" fmla="*/ 3409743 h 3854573"/>
                  <a:gd name="connsiteX14" fmla="*/ 6164805 w 9135509"/>
                  <a:gd name="connsiteY14" fmla="*/ 3372233 h 3854573"/>
                  <a:gd name="connsiteX15" fmla="*/ 5424897 w 9135509"/>
                  <a:gd name="connsiteY15" fmla="*/ 3372233 h 3854573"/>
                  <a:gd name="connsiteX16" fmla="*/ 5424897 w 9135509"/>
                  <a:gd name="connsiteY16" fmla="*/ 3290396 h 3854573"/>
                  <a:gd name="connsiteX17" fmla="*/ 5401031 w 9135509"/>
                  <a:gd name="connsiteY17" fmla="*/ 3290396 h 3854573"/>
                  <a:gd name="connsiteX18" fmla="*/ 5401031 w 9135509"/>
                  <a:gd name="connsiteY18" fmla="*/ 3239251 h 3854573"/>
                  <a:gd name="connsiteX19" fmla="*/ 4896387 w 9135509"/>
                  <a:gd name="connsiteY19" fmla="*/ 3239251 h 3854573"/>
                  <a:gd name="connsiteX20" fmla="*/ 4896387 w 9135509"/>
                  <a:gd name="connsiteY20" fmla="*/ 3205154 h 3854573"/>
                  <a:gd name="connsiteX21" fmla="*/ 4838424 w 9135509"/>
                  <a:gd name="connsiteY21" fmla="*/ 3205154 h 3854573"/>
                  <a:gd name="connsiteX22" fmla="*/ 4838424 w 9135509"/>
                  <a:gd name="connsiteY22" fmla="*/ 3136960 h 3854573"/>
                  <a:gd name="connsiteX23" fmla="*/ 4657701 w 9135509"/>
                  <a:gd name="connsiteY23" fmla="*/ 3136960 h 3854573"/>
                  <a:gd name="connsiteX24" fmla="*/ 4657701 w 9135509"/>
                  <a:gd name="connsiteY24" fmla="*/ 3078997 h 3854573"/>
                  <a:gd name="connsiteX25" fmla="*/ 4412205 w 9135509"/>
                  <a:gd name="connsiteY25" fmla="*/ 3078997 h 3854573"/>
                  <a:gd name="connsiteX26" fmla="*/ 4412205 w 9135509"/>
                  <a:gd name="connsiteY26" fmla="*/ 3027852 h 3854573"/>
                  <a:gd name="connsiteX27" fmla="*/ 4320137 w 9135509"/>
                  <a:gd name="connsiteY27" fmla="*/ 3027852 h 3854573"/>
                  <a:gd name="connsiteX28" fmla="*/ 4320137 w 9135509"/>
                  <a:gd name="connsiteY28" fmla="*/ 2980111 h 3854573"/>
                  <a:gd name="connsiteX29" fmla="*/ 4129191 w 9135509"/>
                  <a:gd name="connsiteY29" fmla="*/ 2980111 h 3854573"/>
                  <a:gd name="connsiteX30" fmla="*/ 4129191 w 9135509"/>
                  <a:gd name="connsiteY30" fmla="*/ 2949427 h 3854573"/>
                  <a:gd name="connsiteX31" fmla="*/ 4095094 w 9135509"/>
                  <a:gd name="connsiteY31" fmla="*/ 2949427 h 3854573"/>
                  <a:gd name="connsiteX32" fmla="*/ 4095094 w 9135509"/>
                  <a:gd name="connsiteY32" fmla="*/ 2915331 h 3854573"/>
                  <a:gd name="connsiteX33" fmla="*/ 4037131 w 9135509"/>
                  <a:gd name="connsiteY33" fmla="*/ 2915331 h 3854573"/>
                  <a:gd name="connsiteX34" fmla="*/ 4037131 w 9135509"/>
                  <a:gd name="connsiteY34" fmla="*/ 2888051 h 3854573"/>
                  <a:gd name="connsiteX35" fmla="*/ 3829137 w 9135509"/>
                  <a:gd name="connsiteY35" fmla="*/ 2888051 h 3854573"/>
                  <a:gd name="connsiteX36" fmla="*/ 3829137 w 9135509"/>
                  <a:gd name="connsiteY36" fmla="*/ 2819858 h 3854573"/>
                  <a:gd name="connsiteX37" fmla="*/ 3668884 w 9135509"/>
                  <a:gd name="connsiteY37" fmla="*/ 2819858 h 3854573"/>
                  <a:gd name="connsiteX38" fmla="*/ 3668884 w 9135509"/>
                  <a:gd name="connsiteY38" fmla="*/ 2765299 h 3854573"/>
                  <a:gd name="connsiteX39" fmla="*/ 3522257 w 9135509"/>
                  <a:gd name="connsiteY39" fmla="*/ 2765299 h 3854573"/>
                  <a:gd name="connsiteX40" fmla="*/ 3522257 w 9135509"/>
                  <a:gd name="connsiteY40" fmla="*/ 2720972 h 3854573"/>
                  <a:gd name="connsiteX41" fmla="*/ 3440428 w 9135509"/>
                  <a:gd name="connsiteY41" fmla="*/ 2720972 h 3854573"/>
                  <a:gd name="connsiteX42" fmla="*/ 3440428 w 9135509"/>
                  <a:gd name="connsiteY42" fmla="*/ 2652778 h 3854573"/>
                  <a:gd name="connsiteX43" fmla="*/ 3321089 w 9135509"/>
                  <a:gd name="connsiteY43" fmla="*/ 2652778 h 3854573"/>
                  <a:gd name="connsiteX44" fmla="*/ 3321089 w 9135509"/>
                  <a:gd name="connsiteY44" fmla="*/ 2618681 h 3854573"/>
                  <a:gd name="connsiteX45" fmla="*/ 3188106 w 9135509"/>
                  <a:gd name="connsiteY45" fmla="*/ 2618681 h 3854573"/>
                  <a:gd name="connsiteX46" fmla="*/ 3188106 w 9135509"/>
                  <a:gd name="connsiteY46" fmla="*/ 2543661 h 3854573"/>
                  <a:gd name="connsiteX47" fmla="*/ 3075585 w 9135509"/>
                  <a:gd name="connsiteY47" fmla="*/ 2543661 h 3854573"/>
                  <a:gd name="connsiteX48" fmla="*/ 3075585 w 9135509"/>
                  <a:gd name="connsiteY48" fmla="*/ 2495929 h 3854573"/>
                  <a:gd name="connsiteX49" fmla="*/ 2946015 w 9135509"/>
                  <a:gd name="connsiteY49" fmla="*/ 2495929 h 3854573"/>
                  <a:gd name="connsiteX50" fmla="*/ 2946015 w 9135509"/>
                  <a:gd name="connsiteY50" fmla="*/ 2434553 h 3854573"/>
                  <a:gd name="connsiteX51" fmla="*/ 2826676 w 9135509"/>
                  <a:gd name="connsiteY51" fmla="*/ 2434553 h 3854573"/>
                  <a:gd name="connsiteX52" fmla="*/ 2826676 w 9135509"/>
                  <a:gd name="connsiteY52" fmla="*/ 2369773 h 3854573"/>
                  <a:gd name="connsiteX53" fmla="*/ 2734608 w 9135509"/>
                  <a:gd name="connsiteY53" fmla="*/ 2369773 h 3854573"/>
                  <a:gd name="connsiteX54" fmla="*/ 2734608 w 9135509"/>
                  <a:gd name="connsiteY54" fmla="*/ 2318619 h 3854573"/>
                  <a:gd name="connsiteX55" fmla="*/ 2707329 w 9135509"/>
                  <a:gd name="connsiteY55" fmla="*/ 2318619 h 3854573"/>
                  <a:gd name="connsiteX56" fmla="*/ 2707329 w 9135509"/>
                  <a:gd name="connsiteY56" fmla="*/ 2277704 h 3854573"/>
                  <a:gd name="connsiteX57" fmla="*/ 2587990 w 9135509"/>
                  <a:gd name="connsiteY57" fmla="*/ 2277704 h 3854573"/>
                  <a:gd name="connsiteX58" fmla="*/ 2587990 w 9135509"/>
                  <a:gd name="connsiteY58" fmla="*/ 2175414 h 3854573"/>
                  <a:gd name="connsiteX59" fmla="*/ 2489112 w 9135509"/>
                  <a:gd name="connsiteY59" fmla="*/ 2175414 h 3854573"/>
                  <a:gd name="connsiteX60" fmla="*/ 2489112 w 9135509"/>
                  <a:gd name="connsiteY60" fmla="*/ 2076528 h 3854573"/>
                  <a:gd name="connsiteX61" fmla="*/ 2277705 w 9135509"/>
                  <a:gd name="connsiteY61" fmla="*/ 2076528 h 3854573"/>
                  <a:gd name="connsiteX62" fmla="*/ 2277705 w 9135509"/>
                  <a:gd name="connsiteY62" fmla="*/ 1977650 h 3854573"/>
                  <a:gd name="connsiteX63" fmla="*/ 2216329 w 9135509"/>
                  <a:gd name="connsiteY63" fmla="*/ 1977650 h 3854573"/>
                  <a:gd name="connsiteX64" fmla="*/ 2216329 w 9135509"/>
                  <a:gd name="connsiteY64" fmla="*/ 1929910 h 3854573"/>
                  <a:gd name="connsiteX65" fmla="*/ 2120856 w 9135509"/>
                  <a:gd name="connsiteY65" fmla="*/ 1929910 h 3854573"/>
                  <a:gd name="connsiteX66" fmla="*/ 2120856 w 9135509"/>
                  <a:gd name="connsiteY66" fmla="*/ 1861716 h 3854573"/>
                  <a:gd name="connsiteX67" fmla="*/ 2042432 w 9135509"/>
                  <a:gd name="connsiteY67" fmla="*/ 1861716 h 3854573"/>
                  <a:gd name="connsiteX68" fmla="*/ 2042432 w 9135509"/>
                  <a:gd name="connsiteY68" fmla="*/ 1796935 h 3854573"/>
                  <a:gd name="connsiteX69" fmla="*/ 2004930 w 9135509"/>
                  <a:gd name="connsiteY69" fmla="*/ 1796935 h 3854573"/>
                  <a:gd name="connsiteX70" fmla="*/ 2004930 w 9135509"/>
                  <a:gd name="connsiteY70" fmla="*/ 1732146 h 3854573"/>
                  <a:gd name="connsiteX71" fmla="*/ 1933324 w 9135509"/>
                  <a:gd name="connsiteY71" fmla="*/ 1732146 h 3854573"/>
                  <a:gd name="connsiteX72" fmla="*/ 1933324 w 9135509"/>
                  <a:gd name="connsiteY72" fmla="*/ 1670770 h 3854573"/>
                  <a:gd name="connsiteX73" fmla="*/ 1824207 w 9135509"/>
                  <a:gd name="connsiteY73" fmla="*/ 1670770 h 3854573"/>
                  <a:gd name="connsiteX74" fmla="*/ 1824207 w 9135509"/>
                  <a:gd name="connsiteY74" fmla="*/ 1602576 h 3854573"/>
                  <a:gd name="connsiteX75" fmla="*/ 1745782 w 9135509"/>
                  <a:gd name="connsiteY75" fmla="*/ 1602576 h 3854573"/>
                  <a:gd name="connsiteX76" fmla="*/ 1745782 w 9135509"/>
                  <a:gd name="connsiteY76" fmla="*/ 1537796 h 3854573"/>
                  <a:gd name="connsiteX77" fmla="*/ 1592347 w 9135509"/>
                  <a:gd name="connsiteY77" fmla="*/ 1537796 h 3854573"/>
                  <a:gd name="connsiteX78" fmla="*/ 1592347 w 9135509"/>
                  <a:gd name="connsiteY78" fmla="*/ 1408226 h 3854573"/>
                  <a:gd name="connsiteX79" fmla="*/ 1520740 w 9135509"/>
                  <a:gd name="connsiteY79" fmla="*/ 1408226 h 3854573"/>
                  <a:gd name="connsiteX80" fmla="*/ 1520740 w 9135509"/>
                  <a:gd name="connsiteY80" fmla="*/ 1333206 h 3854573"/>
                  <a:gd name="connsiteX81" fmla="*/ 1473008 w 9135509"/>
                  <a:gd name="connsiteY81" fmla="*/ 1333206 h 3854573"/>
                  <a:gd name="connsiteX82" fmla="*/ 1473008 w 9135509"/>
                  <a:gd name="connsiteY82" fmla="*/ 1261599 h 3854573"/>
                  <a:gd name="connsiteX83" fmla="*/ 1425267 w 9135509"/>
                  <a:gd name="connsiteY83" fmla="*/ 1261599 h 3854573"/>
                  <a:gd name="connsiteX84" fmla="*/ 1425267 w 9135509"/>
                  <a:gd name="connsiteY84" fmla="*/ 1159309 h 3854573"/>
                  <a:gd name="connsiteX85" fmla="*/ 1360486 w 9135509"/>
                  <a:gd name="connsiteY85" fmla="*/ 1159309 h 3854573"/>
                  <a:gd name="connsiteX86" fmla="*/ 1360486 w 9135509"/>
                  <a:gd name="connsiteY86" fmla="*/ 1084297 h 3854573"/>
                  <a:gd name="connsiteX87" fmla="*/ 1329794 w 9135509"/>
                  <a:gd name="connsiteY87" fmla="*/ 1084297 h 3854573"/>
                  <a:gd name="connsiteX88" fmla="*/ 1329794 w 9135509"/>
                  <a:gd name="connsiteY88" fmla="*/ 992238 h 3854573"/>
                  <a:gd name="connsiteX89" fmla="*/ 1268426 w 9135509"/>
                  <a:gd name="connsiteY89" fmla="*/ 992238 h 3854573"/>
                  <a:gd name="connsiteX90" fmla="*/ 1268426 w 9135509"/>
                  <a:gd name="connsiteY90" fmla="*/ 937679 h 3854573"/>
                  <a:gd name="connsiteX91" fmla="*/ 1179771 w 9135509"/>
                  <a:gd name="connsiteY91" fmla="*/ 937679 h 3854573"/>
                  <a:gd name="connsiteX92" fmla="*/ 1179771 w 9135509"/>
                  <a:gd name="connsiteY92" fmla="*/ 794469 h 3854573"/>
                  <a:gd name="connsiteX93" fmla="*/ 1114982 w 9135509"/>
                  <a:gd name="connsiteY93" fmla="*/ 794469 h 3854573"/>
                  <a:gd name="connsiteX94" fmla="*/ 1114982 w 9135509"/>
                  <a:gd name="connsiteY94" fmla="*/ 664899 h 3854573"/>
                  <a:gd name="connsiteX95" fmla="*/ 1022922 w 9135509"/>
                  <a:gd name="connsiteY95" fmla="*/ 664899 h 3854573"/>
                  <a:gd name="connsiteX96" fmla="*/ 1022922 w 9135509"/>
                  <a:gd name="connsiteY96" fmla="*/ 593294 h 3854573"/>
                  <a:gd name="connsiteX97" fmla="*/ 934267 w 9135509"/>
                  <a:gd name="connsiteY97" fmla="*/ 593294 h 3854573"/>
                  <a:gd name="connsiteX98" fmla="*/ 934267 w 9135509"/>
                  <a:gd name="connsiteY98" fmla="*/ 521690 h 3854573"/>
                  <a:gd name="connsiteX99" fmla="*/ 876304 w 9135509"/>
                  <a:gd name="connsiteY99" fmla="*/ 521690 h 3854573"/>
                  <a:gd name="connsiteX100" fmla="*/ 876304 w 9135509"/>
                  <a:gd name="connsiteY100" fmla="*/ 419398 h 3854573"/>
                  <a:gd name="connsiteX101" fmla="*/ 818338 w 9135509"/>
                  <a:gd name="connsiteY101" fmla="*/ 419398 h 3854573"/>
                  <a:gd name="connsiteX102" fmla="*/ 818338 w 9135509"/>
                  <a:gd name="connsiteY102" fmla="*/ 368252 h 3854573"/>
                  <a:gd name="connsiteX103" fmla="*/ 712635 w 9135509"/>
                  <a:gd name="connsiteY103" fmla="*/ 368252 h 3854573"/>
                  <a:gd name="connsiteX104" fmla="*/ 712635 w 9135509"/>
                  <a:gd name="connsiteY104" fmla="*/ 300057 h 3854573"/>
                  <a:gd name="connsiteX105" fmla="*/ 641031 w 9135509"/>
                  <a:gd name="connsiteY105" fmla="*/ 300057 h 3854573"/>
                  <a:gd name="connsiteX106" fmla="*/ 641031 w 9135509"/>
                  <a:gd name="connsiteY106" fmla="*/ 248911 h 3854573"/>
                  <a:gd name="connsiteX107" fmla="*/ 559197 w 9135509"/>
                  <a:gd name="connsiteY107" fmla="*/ 248911 h 3854573"/>
                  <a:gd name="connsiteX108" fmla="*/ 559197 w 9135509"/>
                  <a:gd name="connsiteY108" fmla="*/ 187536 h 3854573"/>
                  <a:gd name="connsiteX109" fmla="*/ 491002 w 9135509"/>
                  <a:gd name="connsiteY109" fmla="*/ 187536 h 3854573"/>
                  <a:gd name="connsiteX110" fmla="*/ 491002 w 9135509"/>
                  <a:gd name="connsiteY110" fmla="*/ 139799 h 3854573"/>
                  <a:gd name="connsiteX111" fmla="*/ 429627 w 9135509"/>
                  <a:gd name="connsiteY111" fmla="*/ 139799 h 3854573"/>
                  <a:gd name="connsiteX112" fmla="*/ 429627 w 9135509"/>
                  <a:gd name="connsiteY112" fmla="*/ 81834 h 3854573"/>
                  <a:gd name="connsiteX113" fmla="*/ 306877 w 9135509"/>
                  <a:gd name="connsiteY113" fmla="*/ 81834 h 3854573"/>
                  <a:gd name="connsiteX114" fmla="*/ 306877 w 9135509"/>
                  <a:gd name="connsiteY114" fmla="*/ 54556 h 3854573"/>
                  <a:gd name="connsiteX115" fmla="*/ 201175 w 9135509"/>
                  <a:gd name="connsiteY115" fmla="*/ 54556 h 3854573"/>
                  <a:gd name="connsiteX116" fmla="*/ 201175 w 9135509"/>
                  <a:gd name="connsiteY116" fmla="*/ 10229 h 3854573"/>
                  <a:gd name="connsiteX117" fmla="*/ 0 w 9135509"/>
                  <a:gd name="connsiteY117" fmla="*/ 10229 h 3854573"/>
                  <a:gd name="connsiteX118" fmla="*/ 0 w 9135509"/>
                  <a:gd name="connsiteY118" fmla="*/ 0 h 3854573"/>
                  <a:gd name="connsiteX119" fmla="*/ 0 w 9135509"/>
                  <a:gd name="connsiteY119" fmla="*/ 0 h 38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135509" h="3854573">
                    <a:moveTo>
                      <a:pt x="9141537" y="3856415"/>
                    </a:moveTo>
                    <a:lnTo>
                      <a:pt x="7412770" y="3856415"/>
                    </a:lnTo>
                    <a:lnTo>
                      <a:pt x="7412770" y="3747307"/>
                    </a:lnTo>
                    <a:lnTo>
                      <a:pt x="7310480" y="3747307"/>
                    </a:lnTo>
                    <a:lnTo>
                      <a:pt x="7310480" y="3668883"/>
                    </a:lnTo>
                    <a:lnTo>
                      <a:pt x="7133178" y="3668883"/>
                    </a:lnTo>
                    <a:lnTo>
                      <a:pt x="7133178" y="3593863"/>
                    </a:lnTo>
                    <a:lnTo>
                      <a:pt x="6962685" y="3593863"/>
                    </a:lnTo>
                    <a:lnTo>
                      <a:pt x="6962685" y="3508621"/>
                    </a:lnTo>
                    <a:lnTo>
                      <a:pt x="6683092" y="3508621"/>
                    </a:lnTo>
                    <a:lnTo>
                      <a:pt x="6683092" y="3450658"/>
                    </a:lnTo>
                    <a:lnTo>
                      <a:pt x="6396674" y="3450658"/>
                    </a:lnTo>
                    <a:lnTo>
                      <a:pt x="6396674" y="3409743"/>
                    </a:lnTo>
                    <a:lnTo>
                      <a:pt x="6164805" y="3409743"/>
                    </a:lnTo>
                    <a:lnTo>
                      <a:pt x="6164805" y="3372233"/>
                    </a:lnTo>
                    <a:lnTo>
                      <a:pt x="5424897" y="3372233"/>
                    </a:lnTo>
                    <a:lnTo>
                      <a:pt x="5424897" y="3290396"/>
                    </a:lnTo>
                    <a:lnTo>
                      <a:pt x="5401031" y="3290396"/>
                    </a:lnTo>
                    <a:lnTo>
                      <a:pt x="5401031" y="3239251"/>
                    </a:lnTo>
                    <a:lnTo>
                      <a:pt x="4896387" y="3239251"/>
                    </a:lnTo>
                    <a:lnTo>
                      <a:pt x="4896387" y="3205154"/>
                    </a:lnTo>
                    <a:lnTo>
                      <a:pt x="4838424" y="3205154"/>
                    </a:lnTo>
                    <a:lnTo>
                      <a:pt x="4838424" y="3136960"/>
                    </a:lnTo>
                    <a:lnTo>
                      <a:pt x="4657701" y="3136960"/>
                    </a:lnTo>
                    <a:lnTo>
                      <a:pt x="4657701" y="3078997"/>
                    </a:lnTo>
                    <a:lnTo>
                      <a:pt x="4412205" y="3078997"/>
                    </a:lnTo>
                    <a:lnTo>
                      <a:pt x="4412205" y="3027852"/>
                    </a:lnTo>
                    <a:lnTo>
                      <a:pt x="4320137" y="3027852"/>
                    </a:lnTo>
                    <a:lnTo>
                      <a:pt x="4320137" y="2980111"/>
                    </a:lnTo>
                    <a:lnTo>
                      <a:pt x="4129191" y="2980111"/>
                    </a:lnTo>
                    <a:lnTo>
                      <a:pt x="4129191" y="2949427"/>
                    </a:lnTo>
                    <a:lnTo>
                      <a:pt x="4095094" y="2949427"/>
                    </a:lnTo>
                    <a:lnTo>
                      <a:pt x="4095094" y="2915331"/>
                    </a:lnTo>
                    <a:lnTo>
                      <a:pt x="4037131" y="2915331"/>
                    </a:lnTo>
                    <a:lnTo>
                      <a:pt x="4037131" y="2888051"/>
                    </a:lnTo>
                    <a:lnTo>
                      <a:pt x="3829137" y="2888051"/>
                    </a:lnTo>
                    <a:lnTo>
                      <a:pt x="3829137" y="2819858"/>
                    </a:lnTo>
                    <a:lnTo>
                      <a:pt x="3668884" y="2819858"/>
                    </a:lnTo>
                    <a:lnTo>
                      <a:pt x="3668884" y="2765299"/>
                    </a:lnTo>
                    <a:lnTo>
                      <a:pt x="3522257" y="2765299"/>
                    </a:lnTo>
                    <a:lnTo>
                      <a:pt x="3522257" y="2720972"/>
                    </a:lnTo>
                    <a:lnTo>
                      <a:pt x="3440428" y="2720972"/>
                    </a:lnTo>
                    <a:lnTo>
                      <a:pt x="3440428" y="2652778"/>
                    </a:lnTo>
                    <a:lnTo>
                      <a:pt x="3321089" y="2652778"/>
                    </a:lnTo>
                    <a:lnTo>
                      <a:pt x="3321089" y="2618681"/>
                    </a:lnTo>
                    <a:lnTo>
                      <a:pt x="3188106" y="2618681"/>
                    </a:lnTo>
                    <a:lnTo>
                      <a:pt x="3188106" y="2543661"/>
                    </a:lnTo>
                    <a:lnTo>
                      <a:pt x="3075585" y="2543661"/>
                    </a:lnTo>
                    <a:lnTo>
                      <a:pt x="3075585" y="2495929"/>
                    </a:lnTo>
                    <a:lnTo>
                      <a:pt x="2946015" y="2495929"/>
                    </a:lnTo>
                    <a:lnTo>
                      <a:pt x="2946015" y="2434553"/>
                    </a:lnTo>
                    <a:lnTo>
                      <a:pt x="2826676" y="2434553"/>
                    </a:lnTo>
                    <a:lnTo>
                      <a:pt x="2826676" y="2369773"/>
                    </a:lnTo>
                    <a:lnTo>
                      <a:pt x="2734608" y="2369773"/>
                    </a:lnTo>
                    <a:lnTo>
                      <a:pt x="2734608" y="2318619"/>
                    </a:lnTo>
                    <a:lnTo>
                      <a:pt x="2707329" y="2318619"/>
                    </a:lnTo>
                    <a:lnTo>
                      <a:pt x="2707329" y="2277704"/>
                    </a:lnTo>
                    <a:lnTo>
                      <a:pt x="2587990" y="2277704"/>
                    </a:lnTo>
                    <a:lnTo>
                      <a:pt x="2587990" y="2175414"/>
                    </a:lnTo>
                    <a:lnTo>
                      <a:pt x="2489112" y="2175414"/>
                    </a:lnTo>
                    <a:lnTo>
                      <a:pt x="2489112" y="2076528"/>
                    </a:lnTo>
                    <a:lnTo>
                      <a:pt x="2277705" y="2076528"/>
                    </a:lnTo>
                    <a:lnTo>
                      <a:pt x="2277705" y="1977650"/>
                    </a:lnTo>
                    <a:lnTo>
                      <a:pt x="2216329" y="1977650"/>
                    </a:lnTo>
                    <a:lnTo>
                      <a:pt x="2216329" y="1929910"/>
                    </a:lnTo>
                    <a:lnTo>
                      <a:pt x="2120856" y="1929910"/>
                    </a:lnTo>
                    <a:lnTo>
                      <a:pt x="2120856" y="1861716"/>
                    </a:lnTo>
                    <a:lnTo>
                      <a:pt x="2042432" y="1861716"/>
                    </a:lnTo>
                    <a:lnTo>
                      <a:pt x="2042432" y="1796935"/>
                    </a:lnTo>
                    <a:lnTo>
                      <a:pt x="2004930" y="1796935"/>
                    </a:lnTo>
                    <a:lnTo>
                      <a:pt x="2004930" y="1732146"/>
                    </a:lnTo>
                    <a:lnTo>
                      <a:pt x="1933324" y="1732146"/>
                    </a:lnTo>
                    <a:lnTo>
                      <a:pt x="1933324" y="1670770"/>
                    </a:lnTo>
                    <a:lnTo>
                      <a:pt x="1824207" y="1670770"/>
                    </a:lnTo>
                    <a:lnTo>
                      <a:pt x="1824207" y="1602576"/>
                    </a:lnTo>
                    <a:lnTo>
                      <a:pt x="1745782" y="1602576"/>
                    </a:lnTo>
                    <a:lnTo>
                      <a:pt x="1745782" y="1537796"/>
                    </a:lnTo>
                    <a:lnTo>
                      <a:pt x="1592347" y="1537796"/>
                    </a:lnTo>
                    <a:lnTo>
                      <a:pt x="1592347" y="1408226"/>
                    </a:lnTo>
                    <a:lnTo>
                      <a:pt x="1520740" y="1408226"/>
                    </a:lnTo>
                    <a:lnTo>
                      <a:pt x="1520740" y="1333206"/>
                    </a:lnTo>
                    <a:lnTo>
                      <a:pt x="1473008" y="1333206"/>
                    </a:lnTo>
                    <a:lnTo>
                      <a:pt x="1473008" y="1261599"/>
                    </a:lnTo>
                    <a:lnTo>
                      <a:pt x="1425267" y="1261599"/>
                    </a:lnTo>
                    <a:lnTo>
                      <a:pt x="1425267" y="1159309"/>
                    </a:lnTo>
                    <a:lnTo>
                      <a:pt x="1360486" y="1159309"/>
                    </a:lnTo>
                    <a:lnTo>
                      <a:pt x="1360486" y="1084297"/>
                    </a:lnTo>
                    <a:lnTo>
                      <a:pt x="1329794" y="1084297"/>
                    </a:lnTo>
                    <a:lnTo>
                      <a:pt x="1329794" y="992238"/>
                    </a:lnTo>
                    <a:lnTo>
                      <a:pt x="1268426" y="992238"/>
                    </a:lnTo>
                    <a:lnTo>
                      <a:pt x="1268426" y="937679"/>
                    </a:lnTo>
                    <a:lnTo>
                      <a:pt x="1179771" y="937679"/>
                    </a:lnTo>
                    <a:lnTo>
                      <a:pt x="1179771" y="794469"/>
                    </a:lnTo>
                    <a:lnTo>
                      <a:pt x="1114982" y="794469"/>
                    </a:lnTo>
                    <a:lnTo>
                      <a:pt x="1114982" y="664899"/>
                    </a:lnTo>
                    <a:lnTo>
                      <a:pt x="1022922" y="664899"/>
                    </a:lnTo>
                    <a:lnTo>
                      <a:pt x="1022922" y="593294"/>
                    </a:lnTo>
                    <a:lnTo>
                      <a:pt x="934267" y="593294"/>
                    </a:lnTo>
                    <a:lnTo>
                      <a:pt x="934267" y="521690"/>
                    </a:lnTo>
                    <a:lnTo>
                      <a:pt x="876304" y="521690"/>
                    </a:lnTo>
                    <a:lnTo>
                      <a:pt x="876304" y="419398"/>
                    </a:lnTo>
                    <a:lnTo>
                      <a:pt x="818338" y="419398"/>
                    </a:lnTo>
                    <a:lnTo>
                      <a:pt x="818338" y="368252"/>
                    </a:lnTo>
                    <a:lnTo>
                      <a:pt x="712635" y="368252"/>
                    </a:lnTo>
                    <a:lnTo>
                      <a:pt x="712635" y="300057"/>
                    </a:lnTo>
                    <a:lnTo>
                      <a:pt x="641031" y="300057"/>
                    </a:lnTo>
                    <a:lnTo>
                      <a:pt x="641031" y="248911"/>
                    </a:lnTo>
                    <a:lnTo>
                      <a:pt x="559197" y="248911"/>
                    </a:lnTo>
                    <a:lnTo>
                      <a:pt x="559197" y="187536"/>
                    </a:lnTo>
                    <a:lnTo>
                      <a:pt x="491002" y="187536"/>
                    </a:lnTo>
                    <a:lnTo>
                      <a:pt x="491002" y="139799"/>
                    </a:lnTo>
                    <a:lnTo>
                      <a:pt x="429627" y="139799"/>
                    </a:lnTo>
                    <a:lnTo>
                      <a:pt x="429627" y="81834"/>
                    </a:lnTo>
                    <a:lnTo>
                      <a:pt x="306877" y="81834"/>
                    </a:lnTo>
                    <a:lnTo>
                      <a:pt x="306877" y="54556"/>
                    </a:lnTo>
                    <a:lnTo>
                      <a:pt x="201175" y="54556"/>
                    </a:lnTo>
                    <a:lnTo>
                      <a:pt x="201175" y="10229"/>
                    </a:lnTo>
                    <a:lnTo>
                      <a:pt x="0" y="10229"/>
                    </a:lnTo>
                    <a:lnTo>
                      <a:pt x="0" y="0"/>
                    </a:lnTo>
                    <a:lnTo>
                      <a:pt x="0" y="0"/>
                    </a:lnTo>
                  </a:path>
                </a:pathLst>
              </a:custGeom>
              <a:noFill/>
              <a:ln w="25400" cap="flat">
                <a:solidFill>
                  <a:schemeClr val="accent2"/>
                </a:solidFill>
                <a:prstDash val="solid"/>
                <a:miter/>
              </a:ln>
            </p:spPr>
            <p:txBody>
              <a:bodyPr rtlCol="0" anchor="ctr"/>
              <a:lstStyle/>
              <a:p>
                <a:endParaRPr lang="fr-FR" dirty="0"/>
              </a:p>
            </p:txBody>
          </p:sp>
          <p:grpSp>
            <p:nvGrpSpPr>
              <p:cNvPr id="118" name="Group 117">
                <a:extLst>
                  <a:ext uri="{FF2B5EF4-FFF2-40B4-BE49-F238E27FC236}">
                    <a16:creationId xmlns:a16="http://schemas.microsoft.com/office/drawing/2014/main" xmlns="" id="{8C7A386F-F360-467D-8B10-66F31351411D}"/>
                  </a:ext>
                </a:extLst>
              </p:cNvPr>
              <p:cNvGrpSpPr/>
              <p:nvPr/>
            </p:nvGrpSpPr>
            <p:grpSpPr>
              <a:xfrm>
                <a:off x="9424659" y="1484732"/>
                <a:ext cx="8882035" cy="3891884"/>
                <a:chOff x="9424659" y="1484732"/>
                <a:chExt cx="8882035" cy="3891884"/>
              </a:xfrm>
            </p:grpSpPr>
            <p:sp>
              <p:nvSpPr>
                <p:cNvPr id="119" name="Freeform: Shape 234">
                  <a:extLst>
                    <a:ext uri="{FF2B5EF4-FFF2-40B4-BE49-F238E27FC236}">
                      <a16:creationId xmlns:a16="http://schemas.microsoft.com/office/drawing/2014/main" xmlns="" id="{08F0BEA9-AE7A-4FC0-AD39-5BC35DD7D1C8}"/>
                    </a:ext>
                  </a:extLst>
                </p:cNvPr>
                <p:cNvSpPr/>
                <p:nvPr/>
              </p:nvSpPr>
              <p:spPr>
                <a:xfrm>
                  <a:off x="9424659" y="1484732"/>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fr-FR" dirty="0"/>
                </a:p>
              </p:txBody>
            </p:sp>
            <p:sp>
              <p:nvSpPr>
                <p:cNvPr id="120" name="Freeform: Shape 235">
                  <a:extLst>
                    <a:ext uri="{FF2B5EF4-FFF2-40B4-BE49-F238E27FC236}">
                      <a16:creationId xmlns:a16="http://schemas.microsoft.com/office/drawing/2014/main" xmlns="" id="{C58F6C1E-D785-4169-BE34-7A1ACE812C4F}"/>
                    </a:ext>
                  </a:extLst>
                </p:cNvPr>
                <p:cNvSpPr/>
                <p:nvPr/>
              </p:nvSpPr>
              <p:spPr>
                <a:xfrm>
                  <a:off x="9543524" y="1518693"/>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fr-FR" dirty="0"/>
                </a:p>
              </p:txBody>
            </p:sp>
            <p:sp>
              <p:nvSpPr>
                <p:cNvPr id="121" name="Freeform: Shape 236">
                  <a:extLst>
                    <a:ext uri="{FF2B5EF4-FFF2-40B4-BE49-F238E27FC236}">
                      <a16:creationId xmlns:a16="http://schemas.microsoft.com/office/drawing/2014/main" xmlns="" id="{A06B5186-4DD4-4779-AF64-55DF66E626A3}"/>
                    </a:ext>
                  </a:extLst>
                </p:cNvPr>
                <p:cNvSpPr/>
                <p:nvPr/>
              </p:nvSpPr>
              <p:spPr>
                <a:xfrm>
                  <a:off x="9849174" y="1722459"/>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fr-FR" dirty="0"/>
                </a:p>
              </p:txBody>
            </p:sp>
            <p:sp>
              <p:nvSpPr>
                <p:cNvPr id="122" name="Freeform: Shape 237">
                  <a:extLst>
                    <a:ext uri="{FF2B5EF4-FFF2-40B4-BE49-F238E27FC236}">
                      <a16:creationId xmlns:a16="http://schemas.microsoft.com/office/drawing/2014/main" xmlns="" id="{76C948B1-A686-41EF-9D84-2AE1B69B37D6}"/>
                    </a:ext>
                  </a:extLst>
                </p:cNvPr>
                <p:cNvSpPr/>
                <p:nvPr/>
              </p:nvSpPr>
              <p:spPr>
                <a:xfrm>
                  <a:off x="9934078" y="1790381"/>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fr-FR" dirty="0"/>
                </a:p>
              </p:txBody>
            </p:sp>
            <p:sp>
              <p:nvSpPr>
                <p:cNvPr id="123" name="Freeform: Shape 238">
                  <a:extLst>
                    <a:ext uri="{FF2B5EF4-FFF2-40B4-BE49-F238E27FC236}">
                      <a16:creationId xmlns:a16="http://schemas.microsoft.com/office/drawing/2014/main" xmlns="" id="{4DB790E1-4E01-4674-86AD-2890EFC05631}"/>
                    </a:ext>
                  </a:extLst>
                </p:cNvPr>
                <p:cNvSpPr/>
                <p:nvPr/>
              </p:nvSpPr>
              <p:spPr>
                <a:xfrm>
                  <a:off x="10222745" y="2079050"/>
                  <a:ext cx="8490"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24" name="Freeform: Shape 239">
                  <a:extLst>
                    <a:ext uri="{FF2B5EF4-FFF2-40B4-BE49-F238E27FC236}">
                      <a16:creationId xmlns:a16="http://schemas.microsoft.com/office/drawing/2014/main" xmlns="" id="{3E29FF62-8009-43ED-90F2-3E90A0B5546F}"/>
                    </a:ext>
                  </a:extLst>
                </p:cNvPr>
                <p:cNvSpPr/>
                <p:nvPr/>
              </p:nvSpPr>
              <p:spPr>
                <a:xfrm>
                  <a:off x="13917218" y="4587014"/>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25" name="Freeform: Shape 240">
                  <a:extLst>
                    <a:ext uri="{FF2B5EF4-FFF2-40B4-BE49-F238E27FC236}">
                      <a16:creationId xmlns:a16="http://schemas.microsoft.com/office/drawing/2014/main" xmlns="" id="{0BE64364-C8CD-44EA-9B83-28E155B07DCF}"/>
                    </a:ext>
                  </a:extLst>
                </p:cNvPr>
                <p:cNvSpPr/>
                <p:nvPr/>
              </p:nvSpPr>
              <p:spPr>
                <a:xfrm>
                  <a:off x="13968159" y="4587014"/>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26" name="Freeform: Shape 241">
                  <a:extLst>
                    <a:ext uri="{FF2B5EF4-FFF2-40B4-BE49-F238E27FC236}">
                      <a16:creationId xmlns:a16="http://schemas.microsoft.com/office/drawing/2014/main" xmlns="" id="{B2860364-BFF2-4216-AAC4-FD882F0B25F4}"/>
                    </a:ext>
                  </a:extLst>
                </p:cNvPr>
                <p:cNvSpPr/>
                <p:nvPr/>
              </p:nvSpPr>
              <p:spPr>
                <a:xfrm>
                  <a:off x="14070042"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27" name="Freeform: Shape 242">
                  <a:extLst>
                    <a:ext uri="{FF2B5EF4-FFF2-40B4-BE49-F238E27FC236}">
                      <a16:creationId xmlns:a16="http://schemas.microsoft.com/office/drawing/2014/main" xmlns="" id="{6834436F-16FA-4AD0-9C4B-59371E3B78D0}"/>
                    </a:ext>
                  </a:extLst>
                </p:cNvPr>
                <p:cNvSpPr/>
                <p:nvPr/>
              </p:nvSpPr>
              <p:spPr>
                <a:xfrm>
                  <a:off x="14104003" y="4683331"/>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28" name="Freeform: Shape 243">
                  <a:extLst>
                    <a:ext uri="{FF2B5EF4-FFF2-40B4-BE49-F238E27FC236}">
                      <a16:creationId xmlns:a16="http://schemas.microsoft.com/office/drawing/2014/main" xmlns="" id="{0DA35581-C9EB-4D7D-A999-3D60F0D68A3A}"/>
                    </a:ext>
                  </a:extLst>
                </p:cNvPr>
                <p:cNvSpPr/>
                <p:nvPr/>
              </p:nvSpPr>
              <p:spPr>
                <a:xfrm>
                  <a:off x="14137963"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29" name="Freeform: Shape 244">
                  <a:extLst>
                    <a:ext uri="{FF2B5EF4-FFF2-40B4-BE49-F238E27FC236}">
                      <a16:creationId xmlns:a16="http://schemas.microsoft.com/office/drawing/2014/main" xmlns="" id="{D66D0B4B-2186-4063-8A11-D3AB81B5F249}"/>
                    </a:ext>
                  </a:extLst>
                </p:cNvPr>
                <p:cNvSpPr/>
                <p:nvPr/>
              </p:nvSpPr>
              <p:spPr>
                <a:xfrm>
                  <a:off x="14188906"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30" name="Freeform: Shape 245">
                  <a:extLst>
                    <a:ext uri="{FF2B5EF4-FFF2-40B4-BE49-F238E27FC236}">
                      <a16:creationId xmlns:a16="http://schemas.microsoft.com/office/drawing/2014/main" xmlns="" id="{687C3007-B0D9-492C-AD74-77C3D0E8CD28}"/>
                    </a:ext>
                  </a:extLst>
                </p:cNvPr>
                <p:cNvSpPr/>
                <p:nvPr/>
              </p:nvSpPr>
              <p:spPr>
                <a:xfrm>
                  <a:off x="14239848"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31" name="Freeform: Shape 246">
                  <a:extLst>
                    <a:ext uri="{FF2B5EF4-FFF2-40B4-BE49-F238E27FC236}">
                      <a16:creationId xmlns:a16="http://schemas.microsoft.com/office/drawing/2014/main" xmlns="" id="{6098F7F6-A61B-4B86-AD4F-8EC2793BC408}"/>
                    </a:ext>
                  </a:extLst>
                </p:cNvPr>
                <p:cNvSpPr/>
                <p:nvPr/>
              </p:nvSpPr>
              <p:spPr>
                <a:xfrm>
                  <a:off x="14273808"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32" name="Freeform: Shape 247">
                  <a:extLst>
                    <a:ext uri="{FF2B5EF4-FFF2-40B4-BE49-F238E27FC236}">
                      <a16:creationId xmlns:a16="http://schemas.microsoft.com/office/drawing/2014/main" xmlns="" id="{6CE39D66-8DBC-481B-842D-E04CC0325092}"/>
                    </a:ext>
                  </a:extLst>
                </p:cNvPr>
                <p:cNvSpPr/>
                <p:nvPr/>
              </p:nvSpPr>
              <p:spPr>
                <a:xfrm>
                  <a:off x="14307769"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33" name="Freeform: Shape 248">
                  <a:extLst>
                    <a:ext uri="{FF2B5EF4-FFF2-40B4-BE49-F238E27FC236}">
                      <a16:creationId xmlns:a16="http://schemas.microsoft.com/office/drawing/2014/main" xmlns="" id="{B65CFFD6-62EE-4848-9678-6E23AC247B54}"/>
                    </a:ext>
                  </a:extLst>
                </p:cNvPr>
                <p:cNvSpPr/>
                <p:nvPr/>
              </p:nvSpPr>
              <p:spPr>
                <a:xfrm>
                  <a:off x="14341730"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34" name="Freeform: Shape 249">
                  <a:extLst>
                    <a:ext uri="{FF2B5EF4-FFF2-40B4-BE49-F238E27FC236}">
                      <a16:creationId xmlns:a16="http://schemas.microsoft.com/office/drawing/2014/main" xmlns="" id="{7E2707B3-BDA5-4EE2-809E-43E1F37D5E92}"/>
                    </a:ext>
                  </a:extLst>
                </p:cNvPr>
                <p:cNvSpPr/>
                <p:nvPr/>
              </p:nvSpPr>
              <p:spPr>
                <a:xfrm>
                  <a:off x="14426633"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35" name="Freeform: Shape 250">
                  <a:extLst>
                    <a:ext uri="{FF2B5EF4-FFF2-40B4-BE49-F238E27FC236}">
                      <a16:creationId xmlns:a16="http://schemas.microsoft.com/office/drawing/2014/main" xmlns="" id="{E3134B18-D6EF-45FC-B020-DE23FB8ABFB0}"/>
                    </a:ext>
                  </a:extLst>
                </p:cNvPr>
                <p:cNvSpPr/>
                <p:nvPr/>
              </p:nvSpPr>
              <p:spPr>
                <a:xfrm>
                  <a:off x="14545497"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36" name="Freeform: Shape 251">
                  <a:extLst>
                    <a:ext uri="{FF2B5EF4-FFF2-40B4-BE49-F238E27FC236}">
                      <a16:creationId xmlns:a16="http://schemas.microsoft.com/office/drawing/2014/main" xmlns="" id="{606263AC-A98B-4E22-9502-3DD025FABADB}"/>
                    </a:ext>
                  </a:extLst>
                </p:cNvPr>
                <p:cNvSpPr/>
                <p:nvPr/>
              </p:nvSpPr>
              <p:spPr>
                <a:xfrm>
                  <a:off x="14800205"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37" name="Freeform: Shape 252">
                  <a:extLst>
                    <a:ext uri="{FF2B5EF4-FFF2-40B4-BE49-F238E27FC236}">
                      <a16:creationId xmlns:a16="http://schemas.microsoft.com/office/drawing/2014/main" xmlns="" id="{D264FBB4-D36B-44CB-ABA7-9344B8FD2276}"/>
                    </a:ext>
                  </a:extLst>
                </p:cNvPr>
                <p:cNvSpPr/>
                <p:nvPr/>
              </p:nvSpPr>
              <p:spPr>
                <a:xfrm>
                  <a:off x="14919067"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38" name="Freeform: Shape 253">
                  <a:extLst>
                    <a:ext uri="{FF2B5EF4-FFF2-40B4-BE49-F238E27FC236}">
                      <a16:creationId xmlns:a16="http://schemas.microsoft.com/office/drawing/2014/main" xmlns="" id="{64979BDB-B66B-4113-BAB8-11AD8D551D22}"/>
                    </a:ext>
                  </a:extLst>
                </p:cNvPr>
                <p:cNvSpPr/>
                <p:nvPr/>
              </p:nvSpPr>
              <p:spPr>
                <a:xfrm>
                  <a:off x="14970009"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39" name="Freeform: Shape 254">
                  <a:extLst>
                    <a:ext uri="{FF2B5EF4-FFF2-40B4-BE49-F238E27FC236}">
                      <a16:creationId xmlns:a16="http://schemas.microsoft.com/office/drawing/2014/main" xmlns="" id="{A0CF23CB-261E-4823-8510-0F810DF41F24}"/>
                    </a:ext>
                  </a:extLst>
                </p:cNvPr>
                <p:cNvSpPr/>
                <p:nvPr/>
              </p:nvSpPr>
              <p:spPr>
                <a:xfrm>
                  <a:off x="15037932"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40" name="Freeform: Shape 255">
                  <a:extLst>
                    <a:ext uri="{FF2B5EF4-FFF2-40B4-BE49-F238E27FC236}">
                      <a16:creationId xmlns:a16="http://schemas.microsoft.com/office/drawing/2014/main" xmlns="" id="{586D049A-2E90-4848-9E18-6438F35B23E2}"/>
                    </a:ext>
                  </a:extLst>
                </p:cNvPr>
                <p:cNvSpPr/>
                <p:nvPr/>
              </p:nvSpPr>
              <p:spPr>
                <a:xfrm>
                  <a:off x="15071892"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41" name="Freeform: Shape 256">
                  <a:extLst>
                    <a:ext uri="{FF2B5EF4-FFF2-40B4-BE49-F238E27FC236}">
                      <a16:creationId xmlns:a16="http://schemas.microsoft.com/office/drawing/2014/main" xmlns="" id="{7ED81BE8-2005-4E8A-8841-C817D2EC39CD}"/>
                    </a:ext>
                  </a:extLst>
                </p:cNvPr>
                <p:cNvSpPr/>
                <p:nvPr/>
              </p:nvSpPr>
              <p:spPr>
                <a:xfrm>
                  <a:off x="15207736"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42" name="Freeform: Shape 257">
                  <a:extLst>
                    <a:ext uri="{FF2B5EF4-FFF2-40B4-BE49-F238E27FC236}">
                      <a16:creationId xmlns:a16="http://schemas.microsoft.com/office/drawing/2014/main" xmlns="" id="{3DE784C0-738F-4C4D-A3E4-D2D3F3F06438}"/>
                    </a:ext>
                  </a:extLst>
                </p:cNvPr>
                <p:cNvSpPr/>
                <p:nvPr/>
              </p:nvSpPr>
              <p:spPr>
                <a:xfrm>
                  <a:off x="15394522" y="4875400"/>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43" name="Freeform: Shape 258">
                  <a:extLst>
                    <a:ext uri="{FF2B5EF4-FFF2-40B4-BE49-F238E27FC236}">
                      <a16:creationId xmlns:a16="http://schemas.microsoft.com/office/drawing/2014/main" xmlns="" id="{FF5D6795-624E-4F4B-892B-120D87115900}"/>
                    </a:ext>
                  </a:extLst>
                </p:cNvPr>
                <p:cNvSpPr/>
                <p:nvPr/>
              </p:nvSpPr>
              <p:spPr>
                <a:xfrm>
                  <a:off x="15462444" y="4875400"/>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44" name="Freeform: Shape 259">
                  <a:extLst>
                    <a:ext uri="{FF2B5EF4-FFF2-40B4-BE49-F238E27FC236}">
                      <a16:creationId xmlns:a16="http://schemas.microsoft.com/office/drawing/2014/main" xmlns="" id="{3E37AF24-1F2E-4346-972B-12EA956EF3A0}"/>
                    </a:ext>
                  </a:extLst>
                </p:cNvPr>
                <p:cNvSpPr/>
                <p:nvPr/>
              </p:nvSpPr>
              <p:spPr>
                <a:xfrm>
                  <a:off x="15496404" y="4853135"/>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45" name="Freeform: Shape 260">
                  <a:extLst>
                    <a:ext uri="{FF2B5EF4-FFF2-40B4-BE49-F238E27FC236}">
                      <a16:creationId xmlns:a16="http://schemas.microsoft.com/office/drawing/2014/main" xmlns="" id="{DE6AF6A4-8299-4562-8DD2-ED1C16C0E6B4}"/>
                    </a:ext>
                  </a:extLst>
                </p:cNvPr>
                <p:cNvSpPr/>
                <p:nvPr/>
              </p:nvSpPr>
              <p:spPr>
                <a:xfrm>
                  <a:off x="15530366" y="4875400"/>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46" name="Freeform: Shape 261">
                  <a:extLst>
                    <a:ext uri="{FF2B5EF4-FFF2-40B4-BE49-F238E27FC236}">
                      <a16:creationId xmlns:a16="http://schemas.microsoft.com/office/drawing/2014/main" xmlns="" id="{597647B2-96D0-4A22-9059-F9CAA605EFE5}"/>
                    </a:ext>
                  </a:extLst>
                </p:cNvPr>
                <p:cNvSpPr/>
                <p:nvPr/>
              </p:nvSpPr>
              <p:spPr>
                <a:xfrm>
                  <a:off x="15598289" y="4909361"/>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47" name="Freeform: Shape 262">
                  <a:extLst>
                    <a:ext uri="{FF2B5EF4-FFF2-40B4-BE49-F238E27FC236}">
                      <a16:creationId xmlns:a16="http://schemas.microsoft.com/office/drawing/2014/main" xmlns="" id="{80546409-0709-477E-BA95-925C88589B3B}"/>
                    </a:ext>
                  </a:extLst>
                </p:cNvPr>
                <p:cNvSpPr/>
                <p:nvPr/>
              </p:nvSpPr>
              <p:spPr>
                <a:xfrm>
                  <a:off x="15632249" y="4909361"/>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48" name="Freeform: Shape 263">
                  <a:extLst>
                    <a:ext uri="{FF2B5EF4-FFF2-40B4-BE49-F238E27FC236}">
                      <a16:creationId xmlns:a16="http://schemas.microsoft.com/office/drawing/2014/main" xmlns="" id="{E1D14597-3496-4CEA-895F-5BBA0C86134B}"/>
                    </a:ext>
                  </a:extLst>
                </p:cNvPr>
                <p:cNvSpPr/>
                <p:nvPr/>
              </p:nvSpPr>
              <p:spPr>
                <a:xfrm>
                  <a:off x="15903937" y="4954736"/>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49" name="Freeform: Shape 264">
                  <a:extLst>
                    <a:ext uri="{FF2B5EF4-FFF2-40B4-BE49-F238E27FC236}">
                      <a16:creationId xmlns:a16="http://schemas.microsoft.com/office/drawing/2014/main" xmlns="" id="{FE0772F9-E4F1-41B0-B53C-9D2C54B382A0}"/>
                    </a:ext>
                  </a:extLst>
                </p:cNvPr>
                <p:cNvSpPr/>
                <p:nvPr/>
              </p:nvSpPr>
              <p:spPr>
                <a:xfrm>
                  <a:off x="15954879" y="4954736"/>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fr-FR" dirty="0"/>
                </a:p>
              </p:txBody>
            </p:sp>
            <p:sp>
              <p:nvSpPr>
                <p:cNvPr id="150" name="Freeform: Shape 265">
                  <a:extLst>
                    <a:ext uri="{FF2B5EF4-FFF2-40B4-BE49-F238E27FC236}">
                      <a16:creationId xmlns:a16="http://schemas.microsoft.com/office/drawing/2014/main" xmlns="" id="{5EABC3D3-2E65-4BC3-A060-E528556DF874}"/>
                    </a:ext>
                  </a:extLst>
                </p:cNvPr>
                <p:cNvSpPr/>
                <p:nvPr/>
              </p:nvSpPr>
              <p:spPr>
                <a:xfrm>
                  <a:off x="17143513" y="5300202"/>
                  <a:ext cx="8489" cy="76412"/>
                </a:xfrm>
                <a:custGeom>
                  <a:avLst/>
                  <a:gdLst>
                    <a:gd name="connsiteX0" fmla="*/ 0 w 0"/>
                    <a:gd name="connsiteY0" fmla="*/ 0 h 76412"/>
                    <a:gd name="connsiteX1" fmla="*/ 0 w 0"/>
                    <a:gd name="connsiteY1" fmla="*/ 80216 h 76412"/>
                  </a:gdLst>
                  <a:ahLst/>
                  <a:cxnLst>
                    <a:cxn ang="0">
                      <a:pos x="connsiteX0" y="connsiteY0"/>
                    </a:cxn>
                    <a:cxn ang="0">
                      <a:pos x="connsiteX1" y="connsiteY1"/>
                    </a:cxn>
                  </a:cxnLst>
                  <a:rect l="l" t="t" r="r" b="b"/>
                  <a:pathLst>
                    <a:path h="76412">
                      <a:moveTo>
                        <a:pt x="0" y="0"/>
                      </a:moveTo>
                      <a:lnTo>
                        <a:pt x="0" y="80216"/>
                      </a:lnTo>
                    </a:path>
                  </a:pathLst>
                </a:custGeom>
                <a:noFill/>
                <a:ln w="25400" cap="flat">
                  <a:solidFill>
                    <a:schemeClr val="accent2"/>
                  </a:solidFill>
                  <a:prstDash val="solid"/>
                  <a:miter/>
                </a:ln>
              </p:spPr>
              <p:txBody>
                <a:bodyPr rtlCol="0" anchor="ctr"/>
                <a:lstStyle/>
                <a:p>
                  <a:endParaRPr lang="fr-FR" dirty="0"/>
                </a:p>
              </p:txBody>
            </p:sp>
            <p:sp>
              <p:nvSpPr>
                <p:cNvPr id="151" name="Freeform: Shape 266">
                  <a:extLst>
                    <a:ext uri="{FF2B5EF4-FFF2-40B4-BE49-F238E27FC236}">
                      <a16:creationId xmlns:a16="http://schemas.microsoft.com/office/drawing/2014/main" xmlns="" id="{098CB2D9-2248-4508-AC35-08DE302C2485}"/>
                    </a:ext>
                  </a:extLst>
                </p:cNvPr>
                <p:cNvSpPr/>
                <p:nvPr/>
              </p:nvSpPr>
              <p:spPr>
                <a:xfrm>
                  <a:off x="18298205" y="5300204"/>
                  <a:ext cx="8489" cy="76412"/>
                </a:xfrm>
                <a:custGeom>
                  <a:avLst/>
                  <a:gdLst>
                    <a:gd name="connsiteX0" fmla="*/ 0 w 0"/>
                    <a:gd name="connsiteY0" fmla="*/ 0 h 76412"/>
                    <a:gd name="connsiteX1" fmla="*/ 0 w 0"/>
                    <a:gd name="connsiteY1" fmla="*/ 80216 h 76412"/>
                  </a:gdLst>
                  <a:ahLst/>
                  <a:cxnLst>
                    <a:cxn ang="0">
                      <a:pos x="connsiteX0" y="connsiteY0"/>
                    </a:cxn>
                    <a:cxn ang="0">
                      <a:pos x="connsiteX1" y="connsiteY1"/>
                    </a:cxn>
                  </a:cxnLst>
                  <a:rect l="l" t="t" r="r" b="b"/>
                  <a:pathLst>
                    <a:path h="76412">
                      <a:moveTo>
                        <a:pt x="0" y="0"/>
                      </a:moveTo>
                      <a:lnTo>
                        <a:pt x="0" y="80216"/>
                      </a:lnTo>
                    </a:path>
                  </a:pathLst>
                </a:custGeom>
                <a:noFill/>
                <a:ln w="25400" cap="flat">
                  <a:solidFill>
                    <a:schemeClr val="accent2"/>
                  </a:solidFill>
                  <a:prstDash val="solid"/>
                  <a:miter/>
                </a:ln>
              </p:spPr>
              <p:txBody>
                <a:bodyPr rtlCol="0" anchor="ctr"/>
                <a:lstStyle/>
                <a:p>
                  <a:endParaRPr lang="fr-FR" dirty="0"/>
                </a:p>
              </p:txBody>
            </p:sp>
          </p:grpSp>
        </p:grpSp>
        <p:sp>
          <p:nvSpPr>
            <p:cNvPr id="68" name="TextBox 67">
              <a:extLst>
                <a:ext uri="{FF2B5EF4-FFF2-40B4-BE49-F238E27FC236}">
                  <a16:creationId xmlns:a16="http://schemas.microsoft.com/office/drawing/2014/main" xmlns="" id="{CF7D538C-91FE-4DA5-9F4A-B98A59617B48}"/>
                </a:ext>
              </a:extLst>
            </p:cNvPr>
            <p:cNvSpPr txBox="1"/>
            <p:nvPr/>
          </p:nvSpPr>
          <p:spPr>
            <a:xfrm>
              <a:off x="8329524" y="4766840"/>
              <a:ext cx="271475" cy="288147"/>
            </a:xfrm>
            <a:prstGeom prst="rect">
              <a:avLst/>
            </a:prstGeom>
            <a:noFill/>
            <a:ln w="25400">
              <a:noFill/>
            </a:ln>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36</a:t>
              </a:r>
            </a:p>
          </p:txBody>
        </p:sp>
        <p:sp>
          <p:nvSpPr>
            <p:cNvPr id="69" name="Line 21">
              <a:extLst>
                <a:ext uri="{FF2B5EF4-FFF2-40B4-BE49-F238E27FC236}">
                  <a16:creationId xmlns:a16="http://schemas.microsoft.com/office/drawing/2014/main" xmlns="" id="{F2B21820-3CF5-484B-9C2B-CA460B144E42}"/>
                </a:ext>
              </a:extLst>
            </p:cNvPr>
            <p:cNvSpPr>
              <a:spLocks noChangeShapeType="1"/>
            </p:cNvSpPr>
            <p:nvPr/>
          </p:nvSpPr>
          <p:spPr bwMode="auto">
            <a:xfrm>
              <a:off x="8465261" y="4745589"/>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70" name="Line 21">
              <a:extLst>
                <a:ext uri="{FF2B5EF4-FFF2-40B4-BE49-F238E27FC236}">
                  <a16:creationId xmlns:a16="http://schemas.microsoft.com/office/drawing/2014/main" xmlns="" id="{690F2B2A-1A3A-447E-B69B-D5287DDA698C}"/>
                </a:ext>
              </a:extLst>
            </p:cNvPr>
            <p:cNvSpPr>
              <a:spLocks noChangeShapeType="1"/>
            </p:cNvSpPr>
            <p:nvPr/>
          </p:nvSpPr>
          <p:spPr bwMode="auto">
            <a:xfrm>
              <a:off x="8078046" y="4745589"/>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grpSp>
          <p:nvGrpSpPr>
            <p:cNvPr id="71" name="Group 70">
              <a:extLst>
                <a:ext uri="{FF2B5EF4-FFF2-40B4-BE49-F238E27FC236}">
                  <a16:creationId xmlns:a16="http://schemas.microsoft.com/office/drawing/2014/main" xmlns="" id="{907BB2AD-E416-402B-AF7A-529D376BA568}"/>
                </a:ext>
              </a:extLst>
            </p:cNvPr>
            <p:cNvGrpSpPr/>
            <p:nvPr/>
          </p:nvGrpSpPr>
          <p:grpSpPr>
            <a:xfrm>
              <a:off x="1505117" y="1914503"/>
              <a:ext cx="6516000" cy="2448000"/>
              <a:chOff x="8759952" y="1886510"/>
              <a:chExt cx="9148894" cy="3444094"/>
            </a:xfrm>
          </p:grpSpPr>
          <p:sp>
            <p:nvSpPr>
              <p:cNvPr id="76" name="Freeform: Shape 276">
                <a:extLst>
                  <a:ext uri="{FF2B5EF4-FFF2-40B4-BE49-F238E27FC236}">
                    <a16:creationId xmlns:a16="http://schemas.microsoft.com/office/drawing/2014/main" xmlns="" id="{29604013-2E51-42F7-AAED-80C02D20B9B9}"/>
                  </a:ext>
                </a:extLst>
              </p:cNvPr>
              <p:cNvSpPr/>
              <p:nvPr/>
            </p:nvSpPr>
            <p:spPr>
              <a:xfrm>
                <a:off x="8759952" y="1886510"/>
                <a:ext cx="9135414" cy="3442952"/>
              </a:xfrm>
              <a:custGeom>
                <a:avLst/>
                <a:gdLst>
                  <a:gd name="connsiteX0" fmla="*/ 9140308 w 9135414"/>
                  <a:gd name="connsiteY0" fmla="*/ 3444176 h 3442952"/>
                  <a:gd name="connsiteX1" fmla="*/ 7030637 w 9135414"/>
                  <a:gd name="connsiteY1" fmla="*/ 3444176 h 3442952"/>
                  <a:gd name="connsiteX2" fmla="*/ 7030637 w 9135414"/>
                  <a:gd name="connsiteY2" fmla="*/ 3292085 h 3442952"/>
                  <a:gd name="connsiteX3" fmla="*/ 6240733 w 9135414"/>
                  <a:gd name="connsiteY3" fmla="*/ 3292085 h 3442952"/>
                  <a:gd name="connsiteX4" fmla="*/ 6240733 w 9135414"/>
                  <a:gd name="connsiteY4" fmla="*/ 3189054 h 3442952"/>
                  <a:gd name="connsiteX5" fmla="*/ 6172046 w 9135414"/>
                  <a:gd name="connsiteY5" fmla="*/ 3189054 h 3442952"/>
                  <a:gd name="connsiteX6" fmla="*/ 6172046 w 9135414"/>
                  <a:gd name="connsiteY6" fmla="*/ 3110553 h 3442952"/>
                  <a:gd name="connsiteX7" fmla="*/ 5897296 w 9135414"/>
                  <a:gd name="connsiteY7" fmla="*/ 3110553 h 3442952"/>
                  <a:gd name="connsiteX8" fmla="*/ 5897296 w 9135414"/>
                  <a:gd name="connsiteY8" fmla="*/ 3066396 h 3442952"/>
                  <a:gd name="connsiteX9" fmla="*/ 5843325 w 9135414"/>
                  <a:gd name="connsiteY9" fmla="*/ 3066396 h 3442952"/>
                  <a:gd name="connsiteX10" fmla="*/ 5843325 w 9135414"/>
                  <a:gd name="connsiteY10" fmla="*/ 3032052 h 3442952"/>
                  <a:gd name="connsiteX11" fmla="*/ 5460643 w 9135414"/>
                  <a:gd name="connsiteY11" fmla="*/ 3032052 h 3442952"/>
                  <a:gd name="connsiteX12" fmla="*/ 5460643 w 9135414"/>
                  <a:gd name="connsiteY12" fmla="*/ 2958463 h 3442952"/>
                  <a:gd name="connsiteX13" fmla="*/ 5362514 w 9135414"/>
                  <a:gd name="connsiteY13" fmla="*/ 2958463 h 3442952"/>
                  <a:gd name="connsiteX14" fmla="*/ 5362514 w 9135414"/>
                  <a:gd name="connsiteY14" fmla="*/ 2899589 h 3442952"/>
                  <a:gd name="connsiteX15" fmla="*/ 5014175 w 9135414"/>
                  <a:gd name="connsiteY15" fmla="*/ 2899589 h 3442952"/>
                  <a:gd name="connsiteX16" fmla="*/ 5014175 w 9135414"/>
                  <a:gd name="connsiteY16" fmla="*/ 2884864 h 3442952"/>
                  <a:gd name="connsiteX17" fmla="*/ 4930771 w 9135414"/>
                  <a:gd name="connsiteY17" fmla="*/ 2884864 h 3442952"/>
                  <a:gd name="connsiteX18" fmla="*/ 4930771 w 9135414"/>
                  <a:gd name="connsiteY18" fmla="*/ 2781833 h 3442952"/>
                  <a:gd name="connsiteX19" fmla="*/ 4798299 w 9135414"/>
                  <a:gd name="connsiteY19" fmla="*/ 2781833 h 3442952"/>
                  <a:gd name="connsiteX20" fmla="*/ 4798299 w 9135414"/>
                  <a:gd name="connsiteY20" fmla="*/ 2752401 h 3442952"/>
                  <a:gd name="connsiteX21" fmla="*/ 4754142 w 9135414"/>
                  <a:gd name="connsiteY21" fmla="*/ 2752401 h 3442952"/>
                  <a:gd name="connsiteX22" fmla="*/ 4754142 w 9135414"/>
                  <a:gd name="connsiteY22" fmla="*/ 2678802 h 3442952"/>
                  <a:gd name="connsiteX23" fmla="*/ 4572610 w 9135414"/>
                  <a:gd name="connsiteY23" fmla="*/ 2678802 h 3442952"/>
                  <a:gd name="connsiteX24" fmla="*/ 4572610 w 9135414"/>
                  <a:gd name="connsiteY24" fmla="*/ 2605212 h 3442952"/>
                  <a:gd name="connsiteX25" fmla="*/ 4101612 w 9135414"/>
                  <a:gd name="connsiteY25" fmla="*/ 2605212 h 3442952"/>
                  <a:gd name="connsiteX26" fmla="*/ 4101612 w 9135414"/>
                  <a:gd name="connsiteY26" fmla="*/ 2565966 h 3442952"/>
                  <a:gd name="connsiteX27" fmla="*/ 3939708 w 9135414"/>
                  <a:gd name="connsiteY27" fmla="*/ 2565966 h 3442952"/>
                  <a:gd name="connsiteX28" fmla="*/ 3939708 w 9135414"/>
                  <a:gd name="connsiteY28" fmla="*/ 2487465 h 3442952"/>
                  <a:gd name="connsiteX29" fmla="*/ 3871020 w 9135414"/>
                  <a:gd name="connsiteY29" fmla="*/ 2487465 h 3442952"/>
                  <a:gd name="connsiteX30" fmla="*/ 3871020 w 9135414"/>
                  <a:gd name="connsiteY30" fmla="*/ 2404053 h 3442952"/>
                  <a:gd name="connsiteX31" fmla="*/ 3758175 w 9135414"/>
                  <a:gd name="connsiteY31" fmla="*/ 2404053 h 3442952"/>
                  <a:gd name="connsiteX32" fmla="*/ 3758175 w 9135414"/>
                  <a:gd name="connsiteY32" fmla="*/ 2330463 h 3442952"/>
                  <a:gd name="connsiteX33" fmla="*/ 3620801 w 9135414"/>
                  <a:gd name="connsiteY33" fmla="*/ 2330463 h 3442952"/>
                  <a:gd name="connsiteX34" fmla="*/ 3620801 w 9135414"/>
                  <a:gd name="connsiteY34" fmla="*/ 2251962 h 3442952"/>
                  <a:gd name="connsiteX35" fmla="*/ 3483426 w 9135414"/>
                  <a:gd name="connsiteY35" fmla="*/ 2251962 h 3442952"/>
                  <a:gd name="connsiteX36" fmla="*/ 3483426 w 9135414"/>
                  <a:gd name="connsiteY36" fmla="*/ 2193088 h 3442952"/>
                  <a:gd name="connsiteX37" fmla="*/ 3277364 w 9135414"/>
                  <a:gd name="connsiteY37" fmla="*/ 2193088 h 3442952"/>
                  <a:gd name="connsiteX38" fmla="*/ 3277364 w 9135414"/>
                  <a:gd name="connsiteY38" fmla="*/ 2129303 h 3442952"/>
                  <a:gd name="connsiteX39" fmla="*/ 3184147 w 9135414"/>
                  <a:gd name="connsiteY39" fmla="*/ 2129303 h 3442952"/>
                  <a:gd name="connsiteX40" fmla="*/ 3184147 w 9135414"/>
                  <a:gd name="connsiteY40" fmla="*/ 2085155 h 3442952"/>
                  <a:gd name="connsiteX41" fmla="*/ 3051683 w 9135414"/>
                  <a:gd name="connsiteY41" fmla="*/ 2085155 h 3442952"/>
                  <a:gd name="connsiteX42" fmla="*/ 3051683 w 9135414"/>
                  <a:gd name="connsiteY42" fmla="*/ 2050811 h 3442952"/>
                  <a:gd name="connsiteX43" fmla="*/ 2938839 w 9135414"/>
                  <a:gd name="connsiteY43" fmla="*/ 2050811 h 3442952"/>
                  <a:gd name="connsiteX44" fmla="*/ 2938839 w 9135414"/>
                  <a:gd name="connsiteY44" fmla="*/ 1977212 h 3442952"/>
                  <a:gd name="connsiteX45" fmla="*/ 2879965 w 9135414"/>
                  <a:gd name="connsiteY45" fmla="*/ 1977212 h 3442952"/>
                  <a:gd name="connsiteX46" fmla="*/ 2879965 w 9135414"/>
                  <a:gd name="connsiteY46" fmla="*/ 1933055 h 3442952"/>
                  <a:gd name="connsiteX47" fmla="*/ 2786739 w 9135414"/>
                  <a:gd name="connsiteY47" fmla="*/ 1933055 h 3442952"/>
                  <a:gd name="connsiteX48" fmla="*/ 2786739 w 9135414"/>
                  <a:gd name="connsiteY48" fmla="*/ 1849652 h 3442952"/>
                  <a:gd name="connsiteX49" fmla="*/ 2742590 w 9135414"/>
                  <a:gd name="connsiteY49" fmla="*/ 1849652 h 3442952"/>
                  <a:gd name="connsiteX50" fmla="*/ 2742590 w 9135414"/>
                  <a:gd name="connsiteY50" fmla="*/ 1815308 h 3442952"/>
                  <a:gd name="connsiteX51" fmla="*/ 2688620 w 9135414"/>
                  <a:gd name="connsiteY51" fmla="*/ 1815308 h 3442952"/>
                  <a:gd name="connsiteX52" fmla="*/ 2688620 w 9135414"/>
                  <a:gd name="connsiteY52" fmla="*/ 1756434 h 3442952"/>
                  <a:gd name="connsiteX53" fmla="*/ 2507087 w 9135414"/>
                  <a:gd name="connsiteY53" fmla="*/ 1756434 h 3442952"/>
                  <a:gd name="connsiteX54" fmla="*/ 2507087 w 9135414"/>
                  <a:gd name="connsiteY54" fmla="*/ 1702463 h 3442952"/>
                  <a:gd name="connsiteX55" fmla="*/ 2443303 w 9135414"/>
                  <a:gd name="connsiteY55" fmla="*/ 1702463 h 3442952"/>
                  <a:gd name="connsiteX56" fmla="*/ 2443303 w 9135414"/>
                  <a:gd name="connsiteY56" fmla="*/ 1638687 h 3442952"/>
                  <a:gd name="connsiteX57" fmla="*/ 2291212 w 9135414"/>
                  <a:gd name="connsiteY57" fmla="*/ 1638687 h 3442952"/>
                  <a:gd name="connsiteX58" fmla="*/ 2291212 w 9135414"/>
                  <a:gd name="connsiteY58" fmla="*/ 1570000 h 3442952"/>
                  <a:gd name="connsiteX59" fmla="*/ 2193092 w 9135414"/>
                  <a:gd name="connsiteY59" fmla="*/ 1570000 h 3442952"/>
                  <a:gd name="connsiteX60" fmla="*/ 2193092 w 9135414"/>
                  <a:gd name="connsiteY60" fmla="*/ 1516029 h 3442952"/>
                  <a:gd name="connsiteX61" fmla="*/ 2124405 w 9135414"/>
                  <a:gd name="connsiteY61" fmla="*/ 1516029 h 3442952"/>
                  <a:gd name="connsiteX62" fmla="*/ 2124405 w 9135414"/>
                  <a:gd name="connsiteY62" fmla="*/ 1447341 h 3442952"/>
                  <a:gd name="connsiteX63" fmla="*/ 1952686 w 9135414"/>
                  <a:gd name="connsiteY63" fmla="*/ 1447341 h 3442952"/>
                  <a:gd name="connsiteX64" fmla="*/ 1952686 w 9135414"/>
                  <a:gd name="connsiteY64" fmla="*/ 1319780 h 3442952"/>
                  <a:gd name="connsiteX65" fmla="*/ 1883999 w 9135414"/>
                  <a:gd name="connsiteY65" fmla="*/ 1319780 h 3442952"/>
                  <a:gd name="connsiteX66" fmla="*/ 1883999 w 9135414"/>
                  <a:gd name="connsiteY66" fmla="*/ 1226563 h 3442952"/>
                  <a:gd name="connsiteX67" fmla="*/ 1731899 w 9135414"/>
                  <a:gd name="connsiteY67" fmla="*/ 1226563 h 3442952"/>
                  <a:gd name="connsiteX68" fmla="*/ 1731899 w 9135414"/>
                  <a:gd name="connsiteY68" fmla="*/ 1157876 h 3442952"/>
                  <a:gd name="connsiteX69" fmla="*/ 1584711 w 9135414"/>
                  <a:gd name="connsiteY69" fmla="*/ 1157876 h 3442952"/>
                  <a:gd name="connsiteX70" fmla="*/ 1584711 w 9135414"/>
                  <a:gd name="connsiteY70" fmla="*/ 1054845 h 3442952"/>
                  <a:gd name="connsiteX71" fmla="*/ 1481680 w 9135414"/>
                  <a:gd name="connsiteY71" fmla="*/ 1054845 h 3442952"/>
                  <a:gd name="connsiteX72" fmla="*/ 1481680 w 9135414"/>
                  <a:gd name="connsiteY72" fmla="*/ 1005776 h 3442952"/>
                  <a:gd name="connsiteX73" fmla="*/ 1300157 w 9135414"/>
                  <a:gd name="connsiteY73" fmla="*/ 1005776 h 3442952"/>
                  <a:gd name="connsiteX74" fmla="*/ 1300157 w 9135414"/>
                  <a:gd name="connsiteY74" fmla="*/ 927275 h 3442952"/>
                  <a:gd name="connsiteX75" fmla="*/ 1138243 w 9135414"/>
                  <a:gd name="connsiteY75" fmla="*/ 927275 h 3442952"/>
                  <a:gd name="connsiteX76" fmla="*/ 1138243 w 9135414"/>
                  <a:gd name="connsiteY76" fmla="*/ 824248 h 3442952"/>
                  <a:gd name="connsiteX77" fmla="*/ 1074467 w 9135414"/>
                  <a:gd name="connsiteY77" fmla="*/ 824248 h 3442952"/>
                  <a:gd name="connsiteX78" fmla="*/ 1074467 w 9135414"/>
                  <a:gd name="connsiteY78" fmla="*/ 731029 h 3442952"/>
                  <a:gd name="connsiteX79" fmla="*/ 956720 w 9135414"/>
                  <a:gd name="connsiteY79" fmla="*/ 731029 h 3442952"/>
                  <a:gd name="connsiteX80" fmla="*/ 956720 w 9135414"/>
                  <a:gd name="connsiteY80" fmla="*/ 667248 h 3442952"/>
                  <a:gd name="connsiteX81" fmla="*/ 642717 w 9135414"/>
                  <a:gd name="connsiteY81" fmla="*/ 667248 h 3442952"/>
                  <a:gd name="connsiteX82" fmla="*/ 642717 w 9135414"/>
                  <a:gd name="connsiteY82" fmla="*/ 564217 h 3442952"/>
                  <a:gd name="connsiteX83" fmla="*/ 559311 w 9135414"/>
                  <a:gd name="connsiteY83" fmla="*/ 564217 h 3442952"/>
                  <a:gd name="connsiteX84" fmla="*/ 559311 w 9135414"/>
                  <a:gd name="connsiteY84" fmla="*/ 475905 h 3442952"/>
                  <a:gd name="connsiteX85" fmla="*/ 495530 w 9135414"/>
                  <a:gd name="connsiteY85" fmla="*/ 475905 h 3442952"/>
                  <a:gd name="connsiteX86" fmla="*/ 495530 w 9135414"/>
                  <a:gd name="connsiteY86" fmla="*/ 358155 h 3442952"/>
                  <a:gd name="connsiteX87" fmla="*/ 431749 w 9135414"/>
                  <a:gd name="connsiteY87" fmla="*/ 358155 h 3442952"/>
                  <a:gd name="connsiteX88" fmla="*/ 431749 w 9135414"/>
                  <a:gd name="connsiteY88" fmla="*/ 264937 h 3442952"/>
                  <a:gd name="connsiteX89" fmla="*/ 348343 w 9135414"/>
                  <a:gd name="connsiteY89" fmla="*/ 264937 h 3442952"/>
                  <a:gd name="connsiteX90" fmla="*/ 348343 w 9135414"/>
                  <a:gd name="connsiteY90" fmla="*/ 171718 h 3442952"/>
                  <a:gd name="connsiteX91" fmla="*/ 235500 w 9135414"/>
                  <a:gd name="connsiteY91" fmla="*/ 171718 h 3442952"/>
                  <a:gd name="connsiteX92" fmla="*/ 235500 w 9135414"/>
                  <a:gd name="connsiteY92" fmla="*/ 88313 h 3442952"/>
                  <a:gd name="connsiteX93" fmla="*/ 147187 w 9135414"/>
                  <a:gd name="connsiteY93" fmla="*/ 88313 h 3442952"/>
                  <a:gd name="connsiteX94" fmla="*/ 147187 w 9135414"/>
                  <a:gd name="connsiteY94" fmla="*/ 0 h 3442952"/>
                  <a:gd name="connsiteX95" fmla="*/ 0 w 9135414"/>
                  <a:gd name="connsiteY95" fmla="*/ 0 h 344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135414" h="3442952">
                    <a:moveTo>
                      <a:pt x="9140308" y="3444176"/>
                    </a:moveTo>
                    <a:lnTo>
                      <a:pt x="7030637" y="3444176"/>
                    </a:lnTo>
                    <a:lnTo>
                      <a:pt x="7030637" y="3292085"/>
                    </a:lnTo>
                    <a:lnTo>
                      <a:pt x="6240733" y="3292085"/>
                    </a:lnTo>
                    <a:lnTo>
                      <a:pt x="6240733" y="3189054"/>
                    </a:lnTo>
                    <a:lnTo>
                      <a:pt x="6172046" y="3189054"/>
                    </a:lnTo>
                    <a:lnTo>
                      <a:pt x="6172046" y="3110553"/>
                    </a:lnTo>
                    <a:lnTo>
                      <a:pt x="5897296" y="3110553"/>
                    </a:lnTo>
                    <a:lnTo>
                      <a:pt x="5897296" y="3066396"/>
                    </a:lnTo>
                    <a:lnTo>
                      <a:pt x="5843325" y="3066396"/>
                    </a:lnTo>
                    <a:lnTo>
                      <a:pt x="5843325" y="3032052"/>
                    </a:lnTo>
                    <a:lnTo>
                      <a:pt x="5460643" y="3032052"/>
                    </a:lnTo>
                    <a:lnTo>
                      <a:pt x="5460643" y="2958463"/>
                    </a:lnTo>
                    <a:lnTo>
                      <a:pt x="5362514" y="2958463"/>
                    </a:lnTo>
                    <a:lnTo>
                      <a:pt x="5362514" y="2899589"/>
                    </a:lnTo>
                    <a:lnTo>
                      <a:pt x="5014175" y="2899589"/>
                    </a:lnTo>
                    <a:lnTo>
                      <a:pt x="5014175" y="2884864"/>
                    </a:lnTo>
                    <a:lnTo>
                      <a:pt x="4930771" y="2884864"/>
                    </a:lnTo>
                    <a:lnTo>
                      <a:pt x="4930771" y="2781833"/>
                    </a:lnTo>
                    <a:lnTo>
                      <a:pt x="4798299" y="2781833"/>
                    </a:lnTo>
                    <a:lnTo>
                      <a:pt x="4798299" y="2752401"/>
                    </a:lnTo>
                    <a:lnTo>
                      <a:pt x="4754142" y="2752401"/>
                    </a:lnTo>
                    <a:lnTo>
                      <a:pt x="4754142" y="2678802"/>
                    </a:lnTo>
                    <a:lnTo>
                      <a:pt x="4572610" y="2678802"/>
                    </a:lnTo>
                    <a:lnTo>
                      <a:pt x="4572610" y="2605212"/>
                    </a:lnTo>
                    <a:lnTo>
                      <a:pt x="4101612" y="2605212"/>
                    </a:lnTo>
                    <a:lnTo>
                      <a:pt x="4101612" y="2565966"/>
                    </a:lnTo>
                    <a:lnTo>
                      <a:pt x="3939708" y="2565966"/>
                    </a:lnTo>
                    <a:lnTo>
                      <a:pt x="3939708" y="2487465"/>
                    </a:lnTo>
                    <a:lnTo>
                      <a:pt x="3871020" y="2487465"/>
                    </a:lnTo>
                    <a:lnTo>
                      <a:pt x="3871020" y="2404053"/>
                    </a:lnTo>
                    <a:lnTo>
                      <a:pt x="3758175" y="2404053"/>
                    </a:lnTo>
                    <a:lnTo>
                      <a:pt x="3758175" y="2330463"/>
                    </a:lnTo>
                    <a:lnTo>
                      <a:pt x="3620801" y="2330463"/>
                    </a:lnTo>
                    <a:lnTo>
                      <a:pt x="3620801" y="2251962"/>
                    </a:lnTo>
                    <a:lnTo>
                      <a:pt x="3483426" y="2251962"/>
                    </a:lnTo>
                    <a:lnTo>
                      <a:pt x="3483426" y="2193088"/>
                    </a:lnTo>
                    <a:lnTo>
                      <a:pt x="3277364" y="2193088"/>
                    </a:lnTo>
                    <a:lnTo>
                      <a:pt x="3277364" y="2129303"/>
                    </a:lnTo>
                    <a:lnTo>
                      <a:pt x="3184147" y="2129303"/>
                    </a:lnTo>
                    <a:lnTo>
                      <a:pt x="3184147" y="2085155"/>
                    </a:lnTo>
                    <a:lnTo>
                      <a:pt x="3051683" y="2085155"/>
                    </a:lnTo>
                    <a:lnTo>
                      <a:pt x="3051683" y="2050811"/>
                    </a:lnTo>
                    <a:lnTo>
                      <a:pt x="2938839" y="2050811"/>
                    </a:lnTo>
                    <a:lnTo>
                      <a:pt x="2938839" y="1977212"/>
                    </a:lnTo>
                    <a:lnTo>
                      <a:pt x="2879965" y="1977212"/>
                    </a:lnTo>
                    <a:lnTo>
                      <a:pt x="2879965" y="1933055"/>
                    </a:lnTo>
                    <a:lnTo>
                      <a:pt x="2786739" y="1933055"/>
                    </a:lnTo>
                    <a:lnTo>
                      <a:pt x="2786739" y="1849652"/>
                    </a:lnTo>
                    <a:lnTo>
                      <a:pt x="2742590" y="1849652"/>
                    </a:lnTo>
                    <a:lnTo>
                      <a:pt x="2742590" y="1815308"/>
                    </a:lnTo>
                    <a:lnTo>
                      <a:pt x="2688620" y="1815308"/>
                    </a:lnTo>
                    <a:lnTo>
                      <a:pt x="2688620" y="1756434"/>
                    </a:lnTo>
                    <a:lnTo>
                      <a:pt x="2507087" y="1756434"/>
                    </a:lnTo>
                    <a:lnTo>
                      <a:pt x="2507087" y="1702463"/>
                    </a:lnTo>
                    <a:lnTo>
                      <a:pt x="2443303" y="1702463"/>
                    </a:lnTo>
                    <a:lnTo>
                      <a:pt x="2443303" y="1638687"/>
                    </a:lnTo>
                    <a:lnTo>
                      <a:pt x="2291212" y="1638687"/>
                    </a:lnTo>
                    <a:lnTo>
                      <a:pt x="2291212" y="1570000"/>
                    </a:lnTo>
                    <a:lnTo>
                      <a:pt x="2193092" y="1570000"/>
                    </a:lnTo>
                    <a:lnTo>
                      <a:pt x="2193092" y="1516029"/>
                    </a:lnTo>
                    <a:lnTo>
                      <a:pt x="2124405" y="1516029"/>
                    </a:lnTo>
                    <a:lnTo>
                      <a:pt x="2124405" y="1447341"/>
                    </a:lnTo>
                    <a:lnTo>
                      <a:pt x="1952686" y="1447341"/>
                    </a:lnTo>
                    <a:lnTo>
                      <a:pt x="1952686" y="1319780"/>
                    </a:lnTo>
                    <a:lnTo>
                      <a:pt x="1883999" y="1319780"/>
                    </a:lnTo>
                    <a:lnTo>
                      <a:pt x="1883999" y="1226563"/>
                    </a:lnTo>
                    <a:lnTo>
                      <a:pt x="1731899" y="1226563"/>
                    </a:lnTo>
                    <a:lnTo>
                      <a:pt x="1731899" y="1157876"/>
                    </a:lnTo>
                    <a:lnTo>
                      <a:pt x="1584711" y="1157876"/>
                    </a:lnTo>
                    <a:lnTo>
                      <a:pt x="1584711" y="1054845"/>
                    </a:lnTo>
                    <a:lnTo>
                      <a:pt x="1481680" y="1054845"/>
                    </a:lnTo>
                    <a:lnTo>
                      <a:pt x="1481680" y="1005776"/>
                    </a:lnTo>
                    <a:lnTo>
                      <a:pt x="1300157" y="1005776"/>
                    </a:lnTo>
                    <a:lnTo>
                      <a:pt x="1300157" y="927275"/>
                    </a:lnTo>
                    <a:lnTo>
                      <a:pt x="1138243" y="927275"/>
                    </a:lnTo>
                    <a:lnTo>
                      <a:pt x="1138243" y="824248"/>
                    </a:lnTo>
                    <a:lnTo>
                      <a:pt x="1074467" y="824248"/>
                    </a:lnTo>
                    <a:lnTo>
                      <a:pt x="1074467" y="731029"/>
                    </a:lnTo>
                    <a:lnTo>
                      <a:pt x="956720" y="731029"/>
                    </a:lnTo>
                    <a:lnTo>
                      <a:pt x="956720" y="667248"/>
                    </a:lnTo>
                    <a:lnTo>
                      <a:pt x="642717" y="667248"/>
                    </a:lnTo>
                    <a:lnTo>
                      <a:pt x="642717" y="564217"/>
                    </a:lnTo>
                    <a:lnTo>
                      <a:pt x="559311" y="564217"/>
                    </a:lnTo>
                    <a:lnTo>
                      <a:pt x="559311" y="475905"/>
                    </a:lnTo>
                    <a:lnTo>
                      <a:pt x="495530" y="475905"/>
                    </a:lnTo>
                    <a:lnTo>
                      <a:pt x="495530" y="358155"/>
                    </a:lnTo>
                    <a:lnTo>
                      <a:pt x="431749" y="358155"/>
                    </a:lnTo>
                    <a:lnTo>
                      <a:pt x="431749" y="264937"/>
                    </a:lnTo>
                    <a:lnTo>
                      <a:pt x="348343" y="264937"/>
                    </a:lnTo>
                    <a:lnTo>
                      <a:pt x="348343" y="171718"/>
                    </a:lnTo>
                    <a:lnTo>
                      <a:pt x="235500" y="171718"/>
                    </a:lnTo>
                    <a:lnTo>
                      <a:pt x="235500" y="88313"/>
                    </a:lnTo>
                    <a:lnTo>
                      <a:pt x="147187" y="88313"/>
                    </a:lnTo>
                    <a:lnTo>
                      <a:pt x="147187" y="0"/>
                    </a:lnTo>
                    <a:lnTo>
                      <a:pt x="0" y="0"/>
                    </a:lnTo>
                  </a:path>
                </a:pathLst>
              </a:custGeom>
              <a:noFill/>
              <a:ln w="25400" cap="flat">
                <a:solidFill>
                  <a:schemeClr val="accent3"/>
                </a:solidFill>
                <a:prstDash val="solid"/>
                <a:miter/>
              </a:ln>
            </p:spPr>
            <p:txBody>
              <a:bodyPr rtlCol="0" anchor="ctr"/>
              <a:lstStyle/>
              <a:p>
                <a:endParaRPr lang="fr-FR" dirty="0"/>
              </a:p>
            </p:txBody>
          </p:sp>
          <p:grpSp>
            <p:nvGrpSpPr>
              <p:cNvPr id="77" name="Group 76">
                <a:extLst>
                  <a:ext uri="{FF2B5EF4-FFF2-40B4-BE49-F238E27FC236}">
                    <a16:creationId xmlns:a16="http://schemas.microsoft.com/office/drawing/2014/main" xmlns="" id="{61A32023-A9A2-44BD-8C41-1A871B8274A7}"/>
                  </a:ext>
                </a:extLst>
              </p:cNvPr>
              <p:cNvGrpSpPr/>
              <p:nvPr/>
            </p:nvGrpSpPr>
            <p:grpSpPr>
              <a:xfrm>
                <a:off x="9018199" y="1950503"/>
                <a:ext cx="8890647" cy="3380101"/>
                <a:chOff x="9018199" y="1950503"/>
                <a:chExt cx="8890647" cy="3380101"/>
              </a:xfrm>
            </p:grpSpPr>
            <p:sp>
              <p:nvSpPr>
                <p:cNvPr id="78" name="Freeform: Shape 277">
                  <a:extLst>
                    <a:ext uri="{FF2B5EF4-FFF2-40B4-BE49-F238E27FC236}">
                      <a16:creationId xmlns:a16="http://schemas.microsoft.com/office/drawing/2014/main" xmlns="" id="{83D91D64-D2A8-440B-B051-B47F3E1036C1}"/>
                    </a:ext>
                  </a:extLst>
                </p:cNvPr>
                <p:cNvSpPr/>
                <p:nvPr/>
              </p:nvSpPr>
              <p:spPr>
                <a:xfrm>
                  <a:off x="11289122" y="3549555"/>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79" name="Freeform: Shape 271">
                  <a:extLst>
                    <a:ext uri="{FF2B5EF4-FFF2-40B4-BE49-F238E27FC236}">
                      <a16:creationId xmlns:a16="http://schemas.microsoft.com/office/drawing/2014/main" xmlns="" id="{F69741E4-0789-4042-9CE7-3E7601637148}"/>
                    </a:ext>
                  </a:extLst>
                </p:cNvPr>
                <p:cNvSpPr/>
                <p:nvPr/>
              </p:nvSpPr>
              <p:spPr>
                <a:xfrm>
                  <a:off x="9018199" y="1950503"/>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fr-FR" dirty="0"/>
                </a:p>
              </p:txBody>
            </p:sp>
            <p:sp>
              <p:nvSpPr>
                <p:cNvPr id="80" name="Freeform: Shape 272">
                  <a:extLst>
                    <a:ext uri="{FF2B5EF4-FFF2-40B4-BE49-F238E27FC236}">
                      <a16:creationId xmlns:a16="http://schemas.microsoft.com/office/drawing/2014/main" xmlns="" id="{8722F994-70CC-4330-86EC-44BEFF52E310}"/>
                    </a:ext>
                  </a:extLst>
                </p:cNvPr>
                <p:cNvSpPr/>
                <p:nvPr/>
              </p:nvSpPr>
              <p:spPr>
                <a:xfrm>
                  <a:off x="9119353" y="1984847"/>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fr-FR" dirty="0"/>
                </a:p>
              </p:txBody>
            </p:sp>
            <p:sp>
              <p:nvSpPr>
                <p:cNvPr id="81" name="Freeform: Shape 273">
                  <a:extLst>
                    <a:ext uri="{FF2B5EF4-FFF2-40B4-BE49-F238E27FC236}">
                      <a16:creationId xmlns:a16="http://schemas.microsoft.com/office/drawing/2014/main" xmlns="" id="{63F7F35E-05FA-4885-A7CB-EB197CA1F4A1}"/>
                    </a:ext>
                  </a:extLst>
                </p:cNvPr>
                <p:cNvSpPr/>
                <p:nvPr/>
              </p:nvSpPr>
              <p:spPr>
                <a:xfrm>
                  <a:off x="9238309" y="2258788"/>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fr-FR" dirty="0"/>
                </a:p>
              </p:txBody>
            </p:sp>
            <p:sp>
              <p:nvSpPr>
                <p:cNvPr id="82" name="Freeform: Shape 274">
                  <a:extLst>
                    <a:ext uri="{FF2B5EF4-FFF2-40B4-BE49-F238E27FC236}">
                      <a16:creationId xmlns:a16="http://schemas.microsoft.com/office/drawing/2014/main" xmlns="" id="{AD0A0953-CBDC-48D0-95BD-18A9676B634A}"/>
                    </a:ext>
                  </a:extLst>
                </p:cNvPr>
                <p:cNvSpPr/>
                <p:nvPr/>
              </p:nvSpPr>
              <p:spPr>
                <a:xfrm>
                  <a:off x="10241632" y="2906407"/>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83" name="Freeform: Shape 275">
                  <a:extLst>
                    <a:ext uri="{FF2B5EF4-FFF2-40B4-BE49-F238E27FC236}">
                      <a16:creationId xmlns:a16="http://schemas.microsoft.com/office/drawing/2014/main" xmlns="" id="{2AD8E975-C987-481F-9109-364A954ADD8A}"/>
                    </a:ext>
                  </a:extLst>
                </p:cNvPr>
                <p:cNvSpPr/>
                <p:nvPr/>
              </p:nvSpPr>
              <p:spPr>
                <a:xfrm>
                  <a:off x="9825284" y="2551517"/>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fr-FR" dirty="0"/>
                </a:p>
              </p:txBody>
            </p:sp>
            <p:sp>
              <p:nvSpPr>
                <p:cNvPr id="84" name="Freeform: Shape 278">
                  <a:extLst>
                    <a:ext uri="{FF2B5EF4-FFF2-40B4-BE49-F238E27FC236}">
                      <a16:creationId xmlns:a16="http://schemas.microsoft.com/office/drawing/2014/main" xmlns="" id="{32A6914F-6618-4D00-86DE-C504E7D81455}"/>
                    </a:ext>
                  </a:extLst>
                </p:cNvPr>
                <p:cNvSpPr/>
                <p:nvPr/>
              </p:nvSpPr>
              <p:spPr>
                <a:xfrm>
                  <a:off x="13487134" y="4497762"/>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85" name="Freeform: Shape 279">
                  <a:extLst>
                    <a:ext uri="{FF2B5EF4-FFF2-40B4-BE49-F238E27FC236}">
                      <a16:creationId xmlns:a16="http://schemas.microsoft.com/office/drawing/2014/main" xmlns="" id="{8F0FEEAD-5C23-459F-A483-F9F1A07FF46E}"/>
                    </a:ext>
                  </a:extLst>
                </p:cNvPr>
                <p:cNvSpPr/>
                <p:nvPr/>
              </p:nvSpPr>
              <p:spPr>
                <a:xfrm>
                  <a:off x="13779055"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fr-FR" dirty="0"/>
                </a:p>
              </p:txBody>
            </p:sp>
            <p:sp>
              <p:nvSpPr>
                <p:cNvPr id="86" name="Freeform: Shape 280">
                  <a:extLst>
                    <a:ext uri="{FF2B5EF4-FFF2-40B4-BE49-F238E27FC236}">
                      <a16:creationId xmlns:a16="http://schemas.microsoft.com/office/drawing/2014/main" xmlns="" id="{549926A4-F829-40A9-AFFB-9191112CB790}"/>
                    </a:ext>
                  </a:extLst>
                </p:cNvPr>
                <p:cNvSpPr/>
                <p:nvPr/>
              </p:nvSpPr>
              <p:spPr>
                <a:xfrm>
                  <a:off x="13830570"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fr-FR" dirty="0"/>
                </a:p>
              </p:txBody>
            </p:sp>
            <p:sp>
              <p:nvSpPr>
                <p:cNvPr id="87" name="Freeform: Shape 281">
                  <a:extLst>
                    <a:ext uri="{FF2B5EF4-FFF2-40B4-BE49-F238E27FC236}">
                      <a16:creationId xmlns:a16="http://schemas.microsoft.com/office/drawing/2014/main" xmlns="" id="{887CFCB3-C843-4940-872B-F0857E208F5C}"/>
                    </a:ext>
                  </a:extLst>
                </p:cNvPr>
                <p:cNvSpPr/>
                <p:nvPr/>
              </p:nvSpPr>
              <p:spPr>
                <a:xfrm>
                  <a:off x="13864914"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fr-FR" dirty="0"/>
                </a:p>
              </p:txBody>
            </p:sp>
            <p:sp>
              <p:nvSpPr>
                <p:cNvPr id="88" name="Freeform: Shape 282">
                  <a:extLst>
                    <a:ext uri="{FF2B5EF4-FFF2-40B4-BE49-F238E27FC236}">
                      <a16:creationId xmlns:a16="http://schemas.microsoft.com/office/drawing/2014/main" xmlns="" id="{6895A6EE-249B-4980-BD92-57CAFCA106D4}"/>
                    </a:ext>
                  </a:extLst>
                </p:cNvPr>
                <p:cNvSpPr/>
                <p:nvPr/>
              </p:nvSpPr>
              <p:spPr>
                <a:xfrm>
                  <a:off x="13899258"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fr-FR" dirty="0"/>
                </a:p>
              </p:txBody>
            </p:sp>
            <p:sp>
              <p:nvSpPr>
                <p:cNvPr id="89" name="Freeform: Shape 283">
                  <a:extLst>
                    <a:ext uri="{FF2B5EF4-FFF2-40B4-BE49-F238E27FC236}">
                      <a16:creationId xmlns:a16="http://schemas.microsoft.com/office/drawing/2014/main" xmlns="" id="{F6135C69-2DF0-4659-99DC-A8A03F53E4FD}"/>
                    </a:ext>
                  </a:extLst>
                </p:cNvPr>
                <p:cNvSpPr/>
                <p:nvPr/>
              </p:nvSpPr>
              <p:spPr>
                <a:xfrm>
                  <a:off x="13933601"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fr-FR" dirty="0"/>
                </a:p>
              </p:txBody>
            </p:sp>
            <p:sp>
              <p:nvSpPr>
                <p:cNvPr id="90" name="Freeform: Shape 284">
                  <a:extLst>
                    <a:ext uri="{FF2B5EF4-FFF2-40B4-BE49-F238E27FC236}">
                      <a16:creationId xmlns:a16="http://schemas.microsoft.com/office/drawing/2014/main" xmlns="" id="{77A52959-C43C-48BB-9509-B34B59087625}"/>
                    </a:ext>
                  </a:extLst>
                </p:cNvPr>
                <p:cNvSpPr/>
                <p:nvPr/>
              </p:nvSpPr>
              <p:spPr>
                <a:xfrm>
                  <a:off x="13967945"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fr-FR" dirty="0"/>
                </a:p>
              </p:txBody>
            </p:sp>
            <p:sp>
              <p:nvSpPr>
                <p:cNvPr id="91" name="Freeform: Shape 285">
                  <a:extLst>
                    <a:ext uri="{FF2B5EF4-FFF2-40B4-BE49-F238E27FC236}">
                      <a16:creationId xmlns:a16="http://schemas.microsoft.com/office/drawing/2014/main" xmlns="" id="{5AC82CDA-75A6-4BA0-90E1-F074AA3EAB47}"/>
                    </a:ext>
                  </a:extLst>
                </p:cNvPr>
                <p:cNvSpPr/>
                <p:nvPr/>
              </p:nvSpPr>
              <p:spPr>
                <a:xfrm>
                  <a:off x="14002289"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fr-FR" dirty="0"/>
                </a:p>
              </p:txBody>
            </p:sp>
            <p:sp>
              <p:nvSpPr>
                <p:cNvPr id="92" name="Freeform: Shape 286">
                  <a:extLst>
                    <a:ext uri="{FF2B5EF4-FFF2-40B4-BE49-F238E27FC236}">
                      <a16:creationId xmlns:a16="http://schemas.microsoft.com/office/drawing/2014/main" xmlns="" id="{D714E781-26D0-4A27-BB88-7C9D0D5A9404}"/>
                    </a:ext>
                  </a:extLst>
                </p:cNvPr>
                <p:cNvSpPr/>
                <p:nvPr/>
              </p:nvSpPr>
              <p:spPr>
                <a:xfrm>
                  <a:off x="14036632"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fr-FR" dirty="0"/>
                </a:p>
              </p:txBody>
            </p:sp>
            <p:sp>
              <p:nvSpPr>
                <p:cNvPr id="93" name="Freeform: Shape 287">
                  <a:extLst>
                    <a:ext uri="{FF2B5EF4-FFF2-40B4-BE49-F238E27FC236}">
                      <a16:creationId xmlns:a16="http://schemas.microsoft.com/office/drawing/2014/main" xmlns="" id="{B3AB871D-3F1C-4D34-A659-4681604F3775}"/>
                    </a:ext>
                  </a:extLst>
                </p:cNvPr>
                <p:cNvSpPr/>
                <p:nvPr/>
              </p:nvSpPr>
              <p:spPr>
                <a:xfrm>
                  <a:off x="14070976"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fr-FR" dirty="0"/>
                </a:p>
              </p:txBody>
            </p:sp>
            <p:sp>
              <p:nvSpPr>
                <p:cNvPr id="94" name="Freeform: Shape 288">
                  <a:extLst>
                    <a:ext uri="{FF2B5EF4-FFF2-40B4-BE49-F238E27FC236}">
                      <a16:creationId xmlns:a16="http://schemas.microsoft.com/office/drawing/2014/main" xmlns="" id="{FCE421B0-6B8A-4D40-AA79-FF463FD93BFC}"/>
                    </a:ext>
                  </a:extLst>
                </p:cNvPr>
                <p:cNvSpPr/>
                <p:nvPr/>
              </p:nvSpPr>
              <p:spPr>
                <a:xfrm>
                  <a:off x="14105320"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fr-FR" dirty="0"/>
                </a:p>
              </p:txBody>
            </p:sp>
            <p:sp>
              <p:nvSpPr>
                <p:cNvPr id="95" name="Freeform: Shape 289">
                  <a:extLst>
                    <a:ext uri="{FF2B5EF4-FFF2-40B4-BE49-F238E27FC236}">
                      <a16:creationId xmlns:a16="http://schemas.microsoft.com/office/drawing/2014/main" xmlns="" id="{2EB5DED0-8DAD-4684-AD95-3952CE295E68}"/>
                    </a:ext>
                  </a:extLst>
                </p:cNvPr>
                <p:cNvSpPr/>
                <p:nvPr/>
              </p:nvSpPr>
              <p:spPr>
                <a:xfrm>
                  <a:off x="14259866"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96" name="Freeform: Shape 290">
                  <a:extLst>
                    <a:ext uri="{FF2B5EF4-FFF2-40B4-BE49-F238E27FC236}">
                      <a16:creationId xmlns:a16="http://schemas.microsoft.com/office/drawing/2014/main" xmlns="" id="{BD9610CC-FF9F-431C-B81E-4DDF52CE1CEA}"/>
                    </a:ext>
                  </a:extLst>
                </p:cNvPr>
                <p:cNvSpPr/>
                <p:nvPr/>
              </p:nvSpPr>
              <p:spPr>
                <a:xfrm>
                  <a:off x="14328553"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97" name="Freeform: Shape 291">
                  <a:extLst>
                    <a:ext uri="{FF2B5EF4-FFF2-40B4-BE49-F238E27FC236}">
                      <a16:creationId xmlns:a16="http://schemas.microsoft.com/office/drawing/2014/main" xmlns="" id="{A5B3E5D9-A5BE-4B68-B052-084C42096770}"/>
                    </a:ext>
                  </a:extLst>
                </p:cNvPr>
                <p:cNvSpPr/>
                <p:nvPr/>
              </p:nvSpPr>
              <p:spPr>
                <a:xfrm>
                  <a:off x="14500272"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98" name="Freeform: Shape 292">
                  <a:extLst>
                    <a:ext uri="{FF2B5EF4-FFF2-40B4-BE49-F238E27FC236}">
                      <a16:creationId xmlns:a16="http://schemas.microsoft.com/office/drawing/2014/main" xmlns="" id="{C54A3F37-01E7-4198-A3F3-89214ECA025E}"/>
                    </a:ext>
                  </a:extLst>
                </p:cNvPr>
                <p:cNvSpPr/>
                <p:nvPr/>
              </p:nvSpPr>
              <p:spPr>
                <a:xfrm>
                  <a:off x="14568959"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99" name="Freeform: Shape 293">
                  <a:extLst>
                    <a:ext uri="{FF2B5EF4-FFF2-40B4-BE49-F238E27FC236}">
                      <a16:creationId xmlns:a16="http://schemas.microsoft.com/office/drawing/2014/main" xmlns="" id="{EFBEBB22-8523-4439-B62B-627BF3D3769B}"/>
                    </a:ext>
                  </a:extLst>
                </p:cNvPr>
                <p:cNvSpPr/>
                <p:nvPr/>
              </p:nvSpPr>
              <p:spPr>
                <a:xfrm>
                  <a:off x="14620474" y="4892723"/>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00" name="Freeform: Shape 294">
                  <a:extLst>
                    <a:ext uri="{FF2B5EF4-FFF2-40B4-BE49-F238E27FC236}">
                      <a16:creationId xmlns:a16="http://schemas.microsoft.com/office/drawing/2014/main" xmlns="" id="{623815B5-65DE-49A3-A347-DBDD73948F2D}"/>
                    </a:ext>
                  </a:extLst>
                </p:cNvPr>
                <p:cNvSpPr/>
                <p:nvPr/>
              </p:nvSpPr>
              <p:spPr>
                <a:xfrm>
                  <a:off x="14689162" y="492706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01" name="Freeform: Shape 295">
                  <a:extLst>
                    <a:ext uri="{FF2B5EF4-FFF2-40B4-BE49-F238E27FC236}">
                      <a16:creationId xmlns:a16="http://schemas.microsoft.com/office/drawing/2014/main" xmlns="" id="{F664DBE6-7749-41D1-99BE-1D8A40274B61}"/>
                    </a:ext>
                  </a:extLst>
                </p:cNvPr>
                <p:cNvSpPr/>
                <p:nvPr/>
              </p:nvSpPr>
              <p:spPr>
                <a:xfrm>
                  <a:off x="14723505" y="492706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02" name="Freeform: Shape 296">
                  <a:extLst>
                    <a:ext uri="{FF2B5EF4-FFF2-40B4-BE49-F238E27FC236}">
                      <a16:creationId xmlns:a16="http://schemas.microsoft.com/office/drawing/2014/main" xmlns="" id="{6DC4EDD3-F91B-4E49-BA92-4D70E650F956}"/>
                    </a:ext>
                  </a:extLst>
                </p:cNvPr>
                <p:cNvSpPr/>
                <p:nvPr/>
              </p:nvSpPr>
              <p:spPr>
                <a:xfrm>
                  <a:off x="14878052" y="492706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03" name="Freeform: Shape 297">
                  <a:extLst>
                    <a:ext uri="{FF2B5EF4-FFF2-40B4-BE49-F238E27FC236}">
                      <a16:creationId xmlns:a16="http://schemas.microsoft.com/office/drawing/2014/main" xmlns="" id="{6E9C98FA-E49B-4525-91E9-50F8857CCCE7}"/>
                    </a:ext>
                  </a:extLst>
                </p:cNvPr>
                <p:cNvSpPr/>
                <p:nvPr/>
              </p:nvSpPr>
              <p:spPr>
                <a:xfrm>
                  <a:off x="15049770"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04" name="Freeform: Shape 298">
                  <a:extLst>
                    <a:ext uri="{FF2B5EF4-FFF2-40B4-BE49-F238E27FC236}">
                      <a16:creationId xmlns:a16="http://schemas.microsoft.com/office/drawing/2014/main" xmlns="" id="{15C0EE91-7A30-4A91-906D-E77C16BB9E1F}"/>
                    </a:ext>
                  </a:extLst>
                </p:cNvPr>
                <p:cNvSpPr/>
                <p:nvPr/>
              </p:nvSpPr>
              <p:spPr>
                <a:xfrm>
                  <a:off x="15169973"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05" name="Freeform: Shape 299">
                  <a:extLst>
                    <a:ext uri="{FF2B5EF4-FFF2-40B4-BE49-F238E27FC236}">
                      <a16:creationId xmlns:a16="http://schemas.microsoft.com/office/drawing/2014/main" xmlns="" id="{093BDB28-9E3C-4318-A1E3-12533AB36E1F}"/>
                    </a:ext>
                  </a:extLst>
                </p:cNvPr>
                <p:cNvSpPr/>
                <p:nvPr/>
              </p:nvSpPr>
              <p:spPr>
                <a:xfrm>
                  <a:off x="15582097"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06" name="Freeform: Shape 300">
                  <a:extLst>
                    <a:ext uri="{FF2B5EF4-FFF2-40B4-BE49-F238E27FC236}">
                      <a16:creationId xmlns:a16="http://schemas.microsoft.com/office/drawing/2014/main" xmlns="" id="{42B2E20C-6476-46C8-9E1D-D66BCF2CDBFE}"/>
                    </a:ext>
                  </a:extLst>
                </p:cNvPr>
                <p:cNvSpPr/>
                <p:nvPr/>
              </p:nvSpPr>
              <p:spPr>
                <a:xfrm>
                  <a:off x="15667956"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07" name="Freeform: Shape 301">
                  <a:extLst>
                    <a:ext uri="{FF2B5EF4-FFF2-40B4-BE49-F238E27FC236}">
                      <a16:creationId xmlns:a16="http://schemas.microsoft.com/office/drawing/2014/main" xmlns="" id="{4DB2DEB2-D0A8-467A-910C-5E12CD6FA74D}"/>
                    </a:ext>
                  </a:extLst>
                </p:cNvPr>
                <p:cNvSpPr/>
                <p:nvPr/>
              </p:nvSpPr>
              <p:spPr>
                <a:xfrm>
                  <a:off x="15856846"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08" name="Freeform: Shape 302">
                  <a:extLst>
                    <a:ext uri="{FF2B5EF4-FFF2-40B4-BE49-F238E27FC236}">
                      <a16:creationId xmlns:a16="http://schemas.microsoft.com/office/drawing/2014/main" xmlns="" id="{4EF5E24D-2907-4A5A-9E45-0E75F21922DD}"/>
                    </a:ext>
                  </a:extLst>
                </p:cNvPr>
                <p:cNvSpPr/>
                <p:nvPr/>
              </p:nvSpPr>
              <p:spPr>
                <a:xfrm>
                  <a:off x="15977049"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09" name="Freeform: Shape 303">
                  <a:extLst>
                    <a:ext uri="{FF2B5EF4-FFF2-40B4-BE49-F238E27FC236}">
                      <a16:creationId xmlns:a16="http://schemas.microsoft.com/office/drawing/2014/main" xmlns="" id="{2C7B1E8F-19E8-4687-A621-4D65A3C42ED0}"/>
                    </a:ext>
                  </a:extLst>
                </p:cNvPr>
                <p:cNvSpPr/>
                <p:nvPr/>
              </p:nvSpPr>
              <p:spPr>
                <a:xfrm>
                  <a:off x="16303314"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10" name="Freeform: Shape 304">
                  <a:extLst>
                    <a:ext uri="{FF2B5EF4-FFF2-40B4-BE49-F238E27FC236}">
                      <a16:creationId xmlns:a16="http://schemas.microsoft.com/office/drawing/2014/main" xmlns="" id="{33F2FE56-7AC8-4FAA-B794-AAF3DCD1AD52}"/>
                    </a:ext>
                  </a:extLst>
                </p:cNvPr>
                <p:cNvSpPr/>
                <p:nvPr/>
              </p:nvSpPr>
              <p:spPr>
                <a:xfrm>
                  <a:off x="16440689"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11" name="Freeform: Shape 305">
                  <a:extLst>
                    <a:ext uri="{FF2B5EF4-FFF2-40B4-BE49-F238E27FC236}">
                      <a16:creationId xmlns:a16="http://schemas.microsoft.com/office/drawing/2014/main" xmlns="" id="{FF693760-FB6E-4D31-A715-785A01DF0568}"/>
                    </a:ext>
                  </a:extLst>
                </p:cNvPr>
                <p:cNvSpPr/>
                <p:nvPr/>
              </p:nvSpPr>
              <p:spPr>
                <a:xfrm>
                  <a:off x="16715438"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12" name="Freeform: Shape 306">
                  <a:extLst>
                    <a:ext uri="{FF2B5EF4-FFF2-40B4-BE49-F238E27FC236}">
                      <a16:creationId xmlns:a16="http://schemas.microsoft.com/office/drawing/2014/main" xmlns="" id="{BE8D05EF-8BAA-435B-89B8-BCAAA4100BDD}"/>
                    </a:ext>
                  </a:extLst>
                </p:cNvPr>
                <p:cNvSpPr/>
                <p:nvPr/>
              </p:nvSpPr>
              <p:spPr>
                <a:xfrm>
                  <a:off x="16766953"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13" name="Freeform: Shape 307">
                  <a:extLst>
                    <a:ext uri="{FF2B5EF4-FFF2-40B4-BE49-F238E27FC236}">
                      <a16:creationId xmlns:a16="http://schemas.microsoft.com/office/drawing/2014/main" xmlns="" id="{52AD823F-012B-435F-A4FA-70960F637457}"/>
                    </a:ext>
                  </a:extLst>
                </p:cNvPr>
                <p:cNvSpPr/>
                <p:nvPr/>
              </p:nvSpPr>
              <p:spPr>
                <a:xfrm>
                  <a:off x="17007359"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14" name="Freeform: Shape 308">
                  <a:extLst>
                    <a:ext uri="{FF2B5EF4-FFF2-40B4-BE49-F238E27FC236}">
                      <a16:creationId xmlns:a16="http://schemas.microsoft.com/office/drawing/2014/main" xmlns="" id="{C955B473-62FA-4164-8D48-CE783765F90D}"/>
                    </a:ext>
                  </a:extLst>
                </p:cNvPr>
                <p:cNvSpPr/>
                <p:nvPr/>
              </p:nvSpPr>
              <p:spPr>
                <a:xfrm>
                  <a:off x="17453793"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15" name="Freeform: Shape 309">
                  <a:extLst>
                    <a:ext uri="{FF2B5EF4-FFF2-40B4-BE49-F238E27FC236}">
                      <a16:creationId xmlns:a16="http://schemas.microsoft.com/office/drawing/2014/main" xmlns="" id="{061908CA-441C-43CF-BE99-10078F6D7F3F}"/>
                    </a:ext>
                  </a:extLst>
                </p:cNvPr>
                <p:cNvSpPr/>
                <p:nvPr/>
              </p:nvSpPr>
              <p:spPr>
                <a:xfrm>
                  <a:off x="17608338"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sp>
              <p:nvSpPr>
                <p:cNvPr id="116" name="Freeform: Shape 310">
                  <a:extLst>
                    <a:ext uri="{FF2B5EF4-FFF2-40B4-BE49-F238E27FC236}">
                      <a16:creationId xmlns:a16="http://schemas.microsoft.com/office/drawing/2014/main" xmlns="" id="{0B4CCB10-4D77-4221-9E1F-AA97F1113C3E}"/>
                    </a:ext>
                  </a:extLst>
                </p:cNvPr>
                <p:cNvSpPr/>
                <p:nvPr/>
              </p:nvSpPr>
              <p:spPr>
                <a:xfrm>
                  <a:off x="17900260"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fr-FR" dirty="0"/>
                </a:p>
              </p:txBody>
            </p:sp>
          </p:grpSp>
        </p:grpSp>
        <p:sp>
          <p:nvSpPr>
            <p:cNvPr id="72" name="TextBox 71">
              <a:extLst>
                <a:ext uri="{FF2B5EF4-FFF2-40B4-BE49-F238E27FC236}">
                  <a16:creationId xmlns:a16="http://schemas.microsoft.com/office/drawing/2014/main" xmlns="" id="{C7810AB2-8DDD-45A1-A9D9-92DB1790EB7A}"/>
                </a:ext>
              </a:extLst>
            </p:cNvPr>
            <p:cNvSpPr txBox="1"/>
            <p:nvPr/>
          </p:nvSpPr>
          <p:spPr>
            <a:xfrm>
              <a:off x="3610472" y="3028873"/>
              <a:ext cx="1387880" cy="307777"/>
            </a:xfrm>
            <a:prstGeom prst="rect">
              <a:avLst/>
            </a:prstGeom>
            <a:noFill/>
          </p:spPr>
          <p:txBody>
            <a:bodyPr wrap="none" rtlCol="0">
              <a:spAutoFit/>
            </a:bodyPr>
            <a:lstStyle/>
            <a:p>
              <a:r>
                <a:rPr lang="fr-FR" sz="1400" dirty="0"/>
                <a:t>Taux à 12 mois</a:t>
              </a:r>
            </a:p>
          </p:txBody>
        </p:sp>
        <p:sp>
          <p:nvSpPr>
            <p:cNvPr id="73" name="TextBox 72">
              <a:extLst>
                <a:ext uri="{FF2B5EF4-FFF2-40B4-BE49-F238E27FC236}">
                  <a16:creationId xmlns:a16="http://schemas.microsoft.com/office/drawing/2014/main" xmlns="" id="{A8DA6F16-3E24-416F-90B8-EEEB215B446C}"/>
                </a:ext>
              </a:extLst>
            </p:cNvPr>
            <p:cNvSpPr txBox="1"/>
            <p:nvPr/>
          </p:nvSpPr>
          <p:spPr>
            <a:xfrm>
              <a:off x="4820712" y="3162317"/>
              <a:ext cx="1387880" cy="307777"/>
            </a:xfrm>
            <a:prstGeom prst="rect">
              <a:avLst/>
            </a:prstGeom>
            <a:noFill/>
          </p:spPr>
          <p:txBody>
            <a:bodyPr wrap="none" rtlCol="0">
              <a:spAutoFit/>
            </a:bodyPr>
            <a:lstStyle/>
            <a:p>
              <a:r>
                <a:rPr lang="fr-FR" sz="1400" dirty="0"/>
                <a:t>Taux à 18 mois</a:t>
              </a:r>
            </a:p>
          </p:txBody>
        </p:sp>
        <p:sp>
          <p:nvSpPr>
            <p:cNvPr id="74" name="TextBox 73">
              <a:extLst>
                <a:ext uri="{FF2B5EF4-FFF2-40B4-BE49-F238E27FC236}">
                  <a16:creationId xmlns:a16="http://schemas.microsoft.com/office/drawing/2014/main" xmlns="" id="{F5E82293-E29E-4105-977E-FE0977C9786C}"/>
                </a:ext>
              </a:extLst>
            </p:cNvPr>
            <p:cNvSpPr txBox="1"/>
            <p:nvPr/>
          </p:nvSpPr>
          <p:spPr>
            <a:xfrm>
              <a:off x="4787263" y="4275371"/>
              <a:ext cx="543739" cy="523220"/>
            </a:xfrm>
            <a:prstGeom prst="rect">
              <a:avLst/>
            </a:prstGeom>
            <a:noFill/>
          </p:spPr>
          <p:txBody>
            <a:bodyPr wrap="none" rtlCol="0">
              <a:spAutoFit/>
            </a:bodyPr>
            <a:lstStyle/>
            <a:p>
              <a:r>
                <a:rPr lang="fr-FR" sz="1400" dirty="0">
                  <a:solidFill>
                    <a:schemeClr val="accent3"/>
                  </a:solidFill>
                </a:rPr>
                <a:t>31%</a:t>
              </a:r>
            </a:p>
            <a:p>
              <a:r>
                <a:rPr lang="fr-FR" sz="1400" dirty="0">
                  <a:solidFill>
                    <a:schemeClr val="accent2"/>
                  </a:solidFill>
                </a:rPr>
                <a:t>21%</a:t>
              </a:r>
            </a:p>
          </p:txBody>
        </p:sp>
        <p:sp>
          <p:nvSpPr>
            <p:cNvPr id="75" name="TextBox 74">
              <a:extLst>
                <a:ext uri="{FF2B5EF4-FFF2-40B4-BE49-F238E27FC236}">
                  <a16:creationId xmlns:a16="http://schemas.microsoft.com/office/drawing/2014/main" xmlns="" id="{CE936DFC-3F41-4CA8-ADFE-64EB7A38B1FD}"/>
                </a:ext>
              </a:extLst>
            </p:cNvPr>
            <p:cNvSpPr txBox="1"/>
            <p:nvPr/>
          </p:nvSpPr>
          <p:spPr>
            <a:xfrm>
              <a:off x="3648813" y="4275371"/>
              <a:ext cx="543739" cy="523220"/>
            </a:xfrm>
            <a:prstGeom prst="rect">
              <a:avLst/>
            </a:prstGeom>
            <a:noFill/>
          </p:spPr>
          <p:txBody>
            <a:bodyPr wrap="none" rtlCol="0">
              <a:spAutoFit/>
            </a:bodyPr>
            <a:lstStyle/>
            <a:p>
              <a:r>
                <a:rPr lang="fr-FR" sz="1400" dirty="0">
                  <a:solidFill>
                    <a:schemeClr val="accent3"/>
                  </a:solidFill>
                </a:rPr>
                <a:t>47%</a:t>
              </a:r>
            </a:p>
            <a:p>
              <a:r>
                <a:rPr lang="fr-FR" sz="1400" dirty="0">
                  <a:solidFill>
                    <a:schemeClr val="accent2"/>
                  </a:solidFill>
                </a:rPr>
                <a:t>34%</a:t>
              </a:r>
            </a:p>
          </p:txBody>
        </p:sp>
      </p:grpSp>
      <p:sp>
        <p:nvSpPr>
          <p:cNvPr id="192" name="TextBox 191">
            <a:extLst>
              <a:ext uri="{FF2B5EF4-FFF2-40B4-BE49-F238E27FC236}">
                <a16:creationId xmlns:a16="http://schemas.microsoft.com/office/drawing/2014/main" xmlns="" id="{82400728-D738-47C0-A19F-7FFF12A9352B}"/>
              </a:ext>
            </a:extLst>
          </p:cNvPr>
          <p:cNvSpPr txBox="1"/>
          <p:nvPr/>
        </p:nvSpPr>
        <p:spPr>
          <a:xfrm>
            <a:off x="7249978" y="3939457"/>
            <a:ext cx="1031051" cy="307777"/>
          </a:xfrm>
          <a:prstGeom prst="rect">
            <a:avLst/>
          </a:prstGeom>
          <a:noFill/>
        </p:spPr>
        <p:txBody>
          <a:bodyPr wrap="none" rtlCol="0">
            <a:spAutoFit/>
          </a:bodyPr>
          <a:lstStyle/>
          <a:p>
            <a:r>
              <a:rPr lang="fr-FR" sz="1400" dirty="0">
                <a:solidFill>
                  <a:schemeClr val="accent3"/>
                </a:solidFill>
              </a:rPr>
              <a:t>Nivolumab</a:t>
            </a:r>
          </a:p>
        </p:txBody>
      </p:sp>
      <p:sp>
        <p:nvSpPr>
          <p:cNvPr id="193" name="TextBox 192">
            <a:extLst>
              <a:ext uri="{FF2B5EF4-FFF2-40B4-BE49-F238E27FC236}">
                <a16:creationId xmlns:a16="http://schemas.microsoft.com/office/drawing/2014/main" xmlns="" id="{14C447E2-5B28-4B2C-80F9-6C9CEFA6B1EC}"/>
              </a:ext>
            </a:extLst>
          </p:cNvPr>
          <p:cNvSpPr txBox="1"/>
          <p:nvPr/>
        </p:nvSpPr>
        <p:spPr>
          <a:xfrm>
            <a:off x="7249978" y="4179143"/>
            <a:ext cx="1388522" cy="307777"/>
          </a:xfrm>
          <a:prstGeom prst="rect">
            <a:avLst/>
          </a:prstGeom>
          <a:noFill/>
        </p:spPr>
        <p:txBody>
          <a:bodyPr wrap="none" rtlCol="0">
            <a:spAutoFit/>
          </a:bodyPr>
          <a:lstStyle/>
          <a:p>
            <a:r>
              <a:rPr lang="fr-FR" sz="1400" dirty="0">
                <a:solidFill>
                  <a:schemeClr val="accent2"/>
                </a:solidFill>
              </a:rPr>
              <a:t>Chimiothérapie</a:t>
            </a:r>
          </a:p>
        </p:txBody>
      </p:sp>
      <p:cxnSp>
        <p:nvCxnSpPr>
          <p:cNvPr id="194" name="Straight Connector 193">
            <a:extLst>
              <a:ext uri="{FF2B5EF4-FFF2-40B4-BE49-F238E27FC236}">
                <a16:creationId xmlns:a16="http://schemas.microsoft.com/office/drawing/2014/main" xmlns="" id="{ED3FE89E-C317-45C4-A71E-11C2FF656CF5}"/>
              </a:ext>
            </a:extLst>
          </p:cNvPr>
          <p:cNvCxnSpPr/>
          <p:nvPr/>
        </p:nvCxnSpPr>
        <p:spPr>
          <a:xfrm>
            <a:off x="6874266" y="4093345"/>
            <a:ext cx="36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AEE48F5F-6FDD-4F08-83A6-767AC9AF91DE}"/>
              </a:ext>
            </a:extLst>
          </p:cNvPr>
          <p:cNvCxnSpPr/>
          <p:nvPr/>
        </p:nvCxnSpPr>
        <p:spPr>
          <a:xfrm>
            <a:off x="6874266" y="4320393"/>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791364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LBA34: MIRACLE: extrait de thé vert versus placebo pour la prévention de l’adénome colorectal : un essai randomisé contrôlé – Seufferlein T,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Etudier l'efficacité et la tolérance de l’extrait de thé vert pour la prévention des adénomes colorectaux</a:t>
            </a:r>
            <a:endParaRPr lang="fr-FR" dirty="0"/>
          </a:p>
        </p:txBody>
      </p:sp>
      <p:sp>
        <p:nvSpPr>
          <p:cNvPr id="4" name="Text Placeholder 3"/>
          <p:cNvSpPr>
            <a:spLocks noGrp="1"/>
          </p:cNvSpPr>
          <p:nvPr>
            <p:ph type="body" sz="quarter" idx="10"/>
          </p:nvPr>
        </p:nvSpPr>
        <p:spPr/>
        <p:txBody>
          <a:bodyPr/>
          <a:lstStyle/>
          <a:p>
            <a:r>
              <a:rPr lang="fr-FR" dirty="0" smtClean="0"/>
              <a:t>*Contient EGCG 150 mg 2x/j; </a:t>
            </a:r>
            <a:r>
              <a:rPr lang="fr-FR" baseline="30000" dirty="0" smtClean="0"/>
              <a:t>†</a:t>
            </a:r>
            <a:r>
              <a:rPr lang="fr-FR" dirty="0" smtClean="0"/>
              <a:t>≤100 mg/j</a:t>
            </a:r>
            <a:endParaRPr lang="fr-FR" dirty="0"/>
          </a:p>
        </p:txBody>
      </p:sp>
      <p:sp>
        <p:nvSpPr>
          <p:cNvPr id="5" name="Text Placeholder 4"/>
          <p:cNvSpPr>
            <a:spLocks noGrp="1"/>
          </p:cNvSpPr>
          <p:nvPr>
            <p:ph type="body" sz="quarter" idx="11"/>
          </p:nvPr>
        </p:nvSpPr>
        <p:spPr/>
        <p:txBody>
          <a:bodyPr/>
          <a:lstStyle/>
          <a:p>
            <a:r>
              <a:rPr lang="fr-FR" smtClean="0"/>
              <a:t>Seufferlein T, et al, Ann Oncol 2019;30(suppl):abstr LBA34</a:t>
            </a:r>
            <a:endParaRPr lang="fr-FR" dirty="0"/>
          </a:p>
        </p:txBody>
      </p:sp>
      <p:cxnSp>
        <p:nvCxnSpPr>
          <p:cNvPr id="7" name="AutoShape 15"/>
          <p:cNvCxnSpPr>
            <a:cxnSpLocks noChangeShapeType="1"/>
            <a:stCxn id="6" idx="0"/>
            <a:endCxn id="11" idx="1"/>
          </p:cNvCxnSpPr>
          <p:nvPr/>
        </p:nvCxnSpPr>
        <p:spPr bwMode="auto">
          <a:xfrm rot="5400000" flipH="1" flipV="1">
            <a:off x="4995999" y="2743435"/>
            <a:ext cx="658830" cy="302849"/>
          </a:xfrm>
          <a:prstGeom prst="bentConnector2">
            <a:avLst/>
          </a:prstGeom>
          <a:noFill/>
          <a:ln w="57150">
            <a:solidFill>
              <a:schemeClr val="bg2">
                <a:lumMod val="60000"/>
                <a:lumOff val="40000"/>
              </a:schemeClr>
            </a:solidFill>
            <a:round/>
            <a:headEnd/>
            <a:tailEnd type="triangle" w="med" len="med"/>
          </a:ln>
        </p:spPr>
      </p:cxnSp>
      <p:sp>
        <p:nvSpPr>
          <p:cNvPr id="6" name="Oval 14"/>
          <p:cNvSpPr>
            <a:spLocks noChangeArrowheads="1"/>
          </p:cNvSpPr>
          <p:nvPr/>
        </p:nvSpPr>
        <p:spPr bwMode="auto">
          <a:xfrm>
            <a:off x="4882192" y="32242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ea typeface="SimSun" pitchFamily="2" charset="-122"/>
              </a:rPr>
              <a:t>R</a:t>
            </a:r>
            <a:br>
              <a:rPr kumimoji="0" lang="fr-FR" altLang="zh-CN" sz="1600" b="1" i="0" u="none" strike="noStrike" kern="1200" cap="none" spc="0" normalizeH="0" baseline="0" noProof="0" dirty="0">
                <a:ln>
                  <a:noFill/>
                </a:ln>
                <a:solidFill>
                  <a:srgbClr val="043882"/>
                </a:solidFill>
                <a:effectLst/>
                <a:uLnTx/>
                <a:uFillTx/>
                <a:ea typeface="SimSun" pitchFamily="2" charset="-122"/>
              </a:rPr>
            </a:br>
            <a:r>
              <a:rPr kumimoji="0" lang="fr-FR" altLang="zh-CN" sz="1600" b="1" i="0" u="none" strike="noStrike" kern="1200" cap="none" spc="0" normalizeH="0" baseline="0" noProof="0" dirty="0">
                <a:ln>
                  <a:noFill/>
                </a:ln>
                <a:solidFill>
                  <a:srgbClr val="043882"/>
                </a:solidFill>
                <a:effectLst/>
                <a:uLnTx/>
                <a:uFillTx/>
                <a:ea typeface="SimSun" pitchFamily="2" charset="-122"/>
              </a:rPr>
              <a:t>1:1</a:t>
            </a:r>
            <a:endParaRPr kumimoji="0" lang="fr-FR" altLang="zh-CN" sz="1600" b="1" i="0" u="none" strike="noStrike" kern="1200" cap="none" spc="0" normalizeH="0" baseline="30000" noProof="0" dirty="0">
              <a:ln>
                <a:noFill/>
              </a:ln>
              <a:solidFill>
                <a:srgbClr val="043882"/>
              </a:solidFill>
              <a:effectLst/>
              <a:uLnTx/>
              <a:uFillTx/>
              <a:ea typeface="SimSun" pitchFamily="2" charset="-122"/>
            </a:endParaRPr>
          </a:p>
        </p:txBody>
      </p:sp>
      <p:cxnSp>
        <p:nvCxnSpPr>
          <p:cNvPr id="8" name="AutoShape 16"/>
          <p:cNvCxnSpPr>
            <a:cxnSpLocks noChangeShapeType="1"/>
            <a:stCxn id="6" idx="4"/>
            <a:endCxn id="10" idx="1"/>
          </p:cNvCxnSpPr>
          <p:nvPr/>
        </p:nvCxnSpPr>
        <p:spPr bwMode="auto">
          <a:xfrm rot="16200000" flipH="1">
            <a:off x="4964295" y="4018169"/>
            <a:ext cx="692860" cy="273470"/>
          </a:xfrm>
          <a:prstGeom prst="bentConnector2">
            <a:avLst/>
          </a:prstGeom>
          <a:noFill/>
          <a:ln w="57150">
            <a:solidFill>
              <a:schemeClr val="bg2">
                <a:lumMod val="60000"/>
                <a:lumOff val="40000"/>
              </a:schemeClr>
            </a:solidFill>
            <a:round/>
            <a:headEnd/>
            <a:tailEnd type="triangle" w="med" len="med"/>
          </a:ln>
        </p:spPr>
      </p:cxnSp>
      <p:cxnSp>
        <p:nvCxnSpPr>
          <p:cNvPr id="9" name="AutoShape 19"/>
          <p:cNvCxnSpPr>
            <a:cxnSpLocks noChangeShapeType="1"/>
            <a:stCxn id="13" idx="3"/>
            <a:endCxn id="6" idx="2"/>
          </p:cNvCxnSpPr>
          <p:nvPr/>
        </p:nvCxnSpPr>
        <p:spPr bwMode="auto">
          <a:xfrm flipV="1">
            <a:off x="4754901" y="3516374"/>
            <a:ext cx="127291" cy="1"/>
          </a:xfrm>
          <a:prstGeom prst="straightConnector1">
            <a:avLst/>
          </a:prstGeom>
          <a:noFill/>
          <a:ln w="57150">
            <a:solidFill>
              <a:schemeClr val="bg2">
                <a:lumMod val="60000"/>
                <a:lumOff val="40000"/>
              </a:schemeClr>
            </a:solidFill>
            <a:round/>
            <a:headEnd type="none" w="med" len="med"/>
            <a:tailEnd type="none" w="med" len="med"/>
          </a:ln>
        </p:spPr>
      </p:cxnSp>
      <p:sp>
        <p:nvSpPr>
          <p:cNvPr id="10" name="AutoShape 12"/>
          <p:cNvSpPr>
            <a:spLocks noChangeArrowheads="1"/>
          </p:cNvSpPr>
          <p:nvPr/>
        </p:nvSpPr>
        <p:spPr bwMode="auto">
          <a:xfrm>
            <a:off x="5447460" y="4039219"/>
            <a:ext cx="2116002" cy="92423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Placebo </a:t>
            </a:r>
            <a:b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3 ans</a:t>
            </a:r>
            <a:b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(n=447)</a:t>
            </a:r>
          </a:p>
        </p:txBody>
      </p:sp>
      <p:sp>
        <p:nvSpPr>
          <p:cNvPr id="11" name="AutoShape 8"/>
          <p:cNvSpPr>
            <a:spLocks noChangeArrowheads="1"/>
          </p:cNvSpPr>
          <p:nvPr/>
        </p:nvSpPr>
        <p:spPr bwMode="auto">
          <a:xfrm>
            <a:off x="5476839" y="2103329"/>
            <a:ext cx="2115466" cy="92423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Extrait de thé vert*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3 ans</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(n=432)</a:t>
            </a:r>
          </a:p>
        </p:txBody>
      </p:sp>
      <p:cxnSp>
        <p:nvCxnSpPr>
          <p:cNvPr id="14" name="AutoShape 19"/>
          <p:cNvCxnSpPr>
            <a:cxnSpLocks noChangeShapeType="1"/>
            <a:stCxn id="12" idx="3"/>
            <a:endCxn id="13" idx="1"/>
          </p:cNvCxnSpPr>
          <p:nvPr/>
        </p:nvCxnSpPr>
        <p:spPr bwMode="auto">
          <a:xfrm>
            <a:off x="3295288" y="3516375"/>
            <a:ext cx="122581" cy="0"/>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9"/>
          <p:cNvSpPr>
            <a:spLocks noChangeArrowheads="1"/>
          </p:cNvSpPr>
          <p:nvPr/>
        </p:nvSpPr>
        <p:spPr bwMode="auto">
          <a:xfrm>
            <a:off x="122548" y="2515844"/>
            <a:ext cx="317274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dirty="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err="1">
                <a:solidFill>
                  <a:srgbClr val="FFFFFF"/>
                </a:solidFill>
                <a:latin typeface="Arial"/>
                <a:ea typeface="SimSun" pitchFamily="2" charset="-122"/>
                <a:cs typeface="Arial"/>
              </a:rPr>
              <a:t>Polypectomie</a:t>
            </a:r>
            <a:r>
              <a:rPr lang="fr-FR" altLang="zh-CN" dirty="0">
                <a:solidFill>
                  <a:srgbClr val="FFFFFF"/>
                </a:solidFill>
                <a:latin typeface="Arial"/>
                <a:ea typeface="SimSun" pitchFamily="2" charset="-122"/>
                <a:cs typeface="Arial"/>
              </a:rPr>
              <a:t> endoscopique (adénome) ≤6 mois</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Age</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50–80 ans</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R="0" lvl="0" algn="l" defTabSz="892175" rtl="0" eaLnBrk="0" fontAlgn="base" latinLnBrk="0" hangingPunct="0">
              <a:lnSpc>
                <a:spcPct val="100000"/>
              </a:lnSpc>
              <a:spcBef>
                <a:spcPct val="0"/>
              </a:spcBef>
              <a:spcAft>
                <a:spcPct val="30000"/>
              </a:spcAft>
              <a:buClrTx/>
              <a:buSzTx/>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(n=879)</a:t>
            </a:r>
          </a:p>
        </p:txBody>
      </p:sp>
      <p:sp>
        <p:nvSpPr>
          <p:cNvPr id="13" name="AutoShape 8"/>
          <p:cNvSpPr>
            <a:spLocks noChangeArrowheads="1"/>
          </p:cNvSpPr>
          <p:nvPr/>
        </p:nvSpPr>
        <p:spPr bwMode="auto">
          <a:xfrm>
            <a:off x="3417869" y="3091782"/>
            <a:ext cx="1337032" cy="849185"/>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fr-FR" altLang="zh-CN" sz="1600" dirty="0">
                <a:solidFill>
                  <a:srgbClr val="FFFFFF"/>
                </a:solidFill>
                <a:ea typeface="SimSun" pitchFamily="2" charset="-122"/>
              </a:rPr>
              <a:t>Extrait de thé vert</a:t>
            </a:r>
            <a:r>
              <a:rPr lang="fr-FR" altLang="zh-CN" sz="1600" noProof="0" dirty="0">
                <a:solidFill>
                  <a:srgbClr val="FFFFFF"/>
                </a:solidFill>
                <a:ea typeface="SimSun" pitchFamily="2" charset="-122"/>
              </a:rPr>
              <a:t>*</a:t>
            </a:r>
          </a:p>
          <a:p>
            <a:pPr lvl="0" algn="ctr" defTabSz="892175" eaLnBrk="0" hangingPunct="0">
              <a:defRPr/>
            </a:pPr>
            <a:r>
              <a:rPr kumimoji="0" lang="fr-FR" altLang="zh-CN" sz="1600" b="0" i="0" u="none" strike="noStrike" kern="1200" cap="none" spc="0" normalizeH="0" baseline="0" dirty="0">
                <a:ln>
                  <a:noFill/>
                </a:ln>
                <a:solidFill>
                  <a:srgbClr val="FFFFFF"/>
                </a:solidFill>
                <a:effectLst/>
                <a:uLnTx/>
                <a:uFillTx/>
                <a:ea typeface="SimSun" pitchFamily="2" charset="-122"/>
              </a:rPr>
              <a:t>4 semaines</a:t>
            </a:r>
            <a:endParaRPr kumimoji="0" lang="fr-FR" altLang="zh-CN" sz="1600" b="0" i="0" u="none" strike="noStrike" kern="1200" cap="none" spc="0" normalizeH="0" baseline="0" noProof="0" dirty="0">
              <a:ln>
                <a:noFill/>
              </a:ln>
              <a:solidFill>
                <a:srgbClr val="4D4D4D"/>
              </a:solidFill>
              <a:effectLst/>
              <a:uLnTx/>
              <a:uFillTx/>
              <a:ea typeface="SimSun" pitchFamily="2" charset="-122"/>
            </a:endParaRPr>
          </a:p>
        </p:txBody>
      </p:sp>
      <p:sp>
        <p:nvSpPr>
          <p:cNvPr id="15" name="Content Placeholder 26"/>
          <p:cNvSpPr txBox="1">
            <a:spLocks/>
          </p:cNvSpPr>
          <p:nvPr/>
        </p:nvSpPr>
        <p:spPr>
          <a:xfrm>
            <a:off x="365124" y="5231868"/>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endParaRPr kumimoji="0" lang="fr-FR" sz="1600" b="1" i="0" u="none" strike="noStrike" kern="1200" cap="none" spc="0" normalizeH="0" noProof="0" dirty="0" smtClean="0">
              <a:ln>
                <a:noFill/>
              </a:ln>
              <a:solidFill>
                <a:srgbClr val="A0A0A0"/>
              </a:solidFill>
              <a:effectLst/>
              <a:uLnTx/>
              <a:uFillTx/>
              <a:latin typeface="Arial"/>
              <a:cs typeface="Arial"/>
            </a:endParaRPr>
          </a:p>
          <a:p>
            <a:pPr>
              <a:buClr>
                <a:srgbClr val="043882"/>
              </a:buClr>
              <a:defRPr/>
            </a:pPr>
            <a:r>
              <a:rPr lang="fr-FR" dirty="0" smtClean="0">
                <a:latin typeface="Arial"/>
                <a:cs typeface="Arial"/>
              </a:rPr>
              <a:t>Incidence </a:t>
            </a:r>
            <a:r>
              <a:rPr lang="fr-FR" dirty="0">
                <a:latin typeface="Arial"/>
                <a:cs typeface="Arial"/>
              </a:rPr>
              <a:t>des adénomes colorectaux </a:t>
            </a:r>
            <a:r>
              <a:rPr lang="fr-FR" dirty="0" err="1">
                <a:latin typeface="Arial"/>
                <a:cs typeface="Arial"/>
              </a:rPr>
              <a:t>métachrones</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16" name="Content Placeholder 26"/>
          <p:cNvSpPr txBox="1">
            <a:spLocks/>
          </p:cNvSpPr>
          <p:nvPr/>
        </p:nvSpPr>
        <p:spPr>
          <a:xfrm>
            <a:off x="4648200" y="5231868"/>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Caractéristiques </a:t>
            </a:r>
            <a:r>
              <a:rPr kumimoji="0" lang="fr-FR" sz="1600" b="0" i="0" u="none" strike="noStrike" kern="1200" cap="none" spc="0" normalizeH="0" baseline="0" noProof="0" dirty="0">
                <a:ln>
                  <a:noFill/>
                </a:ln>
                <a:solidFill>
                  <a:srgbClr val="4D4D4D"/>
                </a:solidFill>
                <a:effectLst/>
                <a:uLnTx/>
                <a:uFillTx/>
                <a:latin typeface="Arial"/>
                <a:ea typeface="+mn-ea"/>
                <a:cs typeface="Arial"/>
              </a:rPr>
              <a:t>des adénomes, fréquence des </a:t>
            </a:r>
            <a:r>
              <a:rPr lang="fr-FR" dirty="0">
                <a:latin typeface="Arial"/>
                <a:cs typeface="Arial"/>
              </a:rPr>
              <a:t>d</a:t>
            </a:r>
            <a:r>
              <a:rPr kumimoji="0" lang="fr-FR" sz="1600" b="0" i="0" u="none" strike="noStrike" kern="1200" cap="none" spc="0" normalizeH="0" baseline="0" noProof="0" dirty="0" err="1">
                <a:ln>
                  <a:noFill/>
                </a:ln>
                <a:solidFill>
                  <a:srgbClr val="4D4D4D"/>
                </a:solidFill>
                <a:effectLst/>
                <a:uLnTx/>
                <a:uFillTx/>
                <a:latin typeface="Arial"/>
                <a:ea typeface="+mn-ea"/>
                <a:cs typeface="Arial"/>
              </a:rPr>
              <a:t>ysplasies</a:t>
            </a:r>
            <a:r>
              <a:rPr kumimoji="0" lang="fr-FR" sz="1600" b="0" i="0" u="none" strike="noStrike" kern="1200" cap="none" spc="0" normalizeH="0" baseline="0" noProof="0" dirty="0">
                <a:ln>
                  <a:noFill/>
                </a:ln>
                <a:solidFill>
                  <a:srgbClr val="4D4D4D"/>
                </a:solidFill>
                <a:effectLst/>
                <a:uLnTx/>
                <a:uFillTx/>
                <a:latin typeface="Arial"/>
                <a:ea typeface="+mn-ea"/>
                <a:cs typeface="Arial"/>
              </a:rPr>
              <a:t> sévères/carcinomes, tolérance</a:t>
            </a:r>
          </a:p>
        </p:txBody>
      </p:sp>
      <p:cxnSp>
        <p:nvCxnSpPr>
          <p:cNvPr id="18" name="AutoShape 15"/>
          <p:cNvCxnSpPr>
            <a:cxnSpLocks noChangeShapeType="1"/>
            <a:stCxn id="11" idx="3"/>
            <a:endCxn id="17" idx="0"/>
          </p:cNvCxnSpPr>
          <p:nvPr/>
        </p:nvCxnSpPr>
        <p:spPr bwMode="auto">
          <a:xfrm>
            <a:off x="7592305" y="2565444"/>
            <a:ext cx="608971" cy="600231"/>
          </a:xfrm>
          <a:prstGeom prst="bentConnector2">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7355540" y="3165675"/>
            <a:ext cx="1691471" cy="70139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ea typeface="SimSun" pitchFamily="2" charset="-122"/>
              </a:rPr>
              <a:t>Suivi par </a:t>
            </a:r>
            <a:r>
              <a:rPr lang="fr-FR" altLang="zh-CN" dirty="0" err="1">
                <a:solidFill>
                  <a:srgbClr val="FFFFFF"/>
                </a:solidFill>
                <a:ea typeface="SimSun" pitchFamily="2" charset="-122"/>
              </a:rPr>
              <a:t>co</a:t>
            </a:r>
            <a:r>
              <a:rPr kumimoji="0" lang="fr-FR" altLang="zh-CN" sz="1800" b="0" i="0" u="none" strike="noStrike" kern="1200" cap="none" spc="0" normalizeH="0" baseline="0" noProof="0" dirty="0" err="1">
                <a:ln>
                  <a:noFill/>
                </a:ln>
                <a:solidFill>
                  <a:srgbClr val="FFFFFF"/>
                </a:solidFill>
                <a:effectLst/>
                <a:uLnTx/>
                <a:uFillTx/>
                <a:latin typeface="Arial" charset="0"/>
                <a:ea typeface="SimSun" pitchFamily="2" charset="-122"/>
                <a:cs typeface="Arial" charset="0"/>
              </a:rPr>
              <a:t>lonoscopie</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9" name="AutoShape 15"/>
          <p:cNvCxnSpPr>
            <a:cxnSpLocks noChangeShapeType="1"/>
            <a:stCxn id="10" idx="3"/>
            <a:endCxn id="17" idx="2"/>
          </p:cNvCxnSpPr>
          <p:nvPr/>
        </p:nvCxnSpPr>
        <p:spPr bwMode="auto">
          <a:xfrm flipV="1">
            <a:off x="7563462" y="3867074"/>
            <a:ext cx="637814" cy="634260"/>
          </a:xfrm>
          <a:prstGeom prst="bentConnector2">
            <a:avLst/>
          </a:prstGeom>
          <a:noFill/>
          <a:ln w="57150">
            <a:solidFill>
              <a:schemeClr val="bg2">
                <a:lumMod val="60000"/>
                <a:lumOff val="40000"/>
              </a:schemeClr>
            </a:solidFill>
            <a:round/>
            <a:headEnd/>
            <a:tailEnd type="triangle" w="med" len="med"/>
          </a:ln>
        </p:spPr>
      </p:cxnSp>
      <p:sp>
        <p:nvSpPr>
          <p:cNvPr id="44" name="Content Placeholder 26"/>
          <p:cNvSpPr txBox="1">
            <a:spLocks/>
          </p:cNvSpPr>
          <p:nvPr/>
        </p:nvSpPr>
        <p:spPr bwMode="auto">
          <a:xfrm>
            <a:off x="2839889" y="4552337"/>
            <a:ext cx="2710669"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noProof="0" dirty="0">
                <a:ln>
                  <a:noFill/>
                </a:ln>
                <a:solidFill>
                  <a:srgbClr val="4D4D4D"/>
                </a:solidFill>
                <a:effectLst/>
                <a:uLnTx/>
                <a:uFillTx/>
                <a:latin typeface="Arial"/>
              </a:rPr>
              <a:t>Aspirine faible dose</a:t>
            </a:r>
            <a:r>
              <a:rPr kumimoji="0" lang="fr-FR" sz="1200" b="0" i="0" u="none" strike="noStrike" kern="1200" cap="none" spc="0" normalizeH="0" baseline="30000" noProof="0" dirty="0">
                <a:ln>
                  <a:noFill/>
                </a:ln>
                <a:solidFill>
                  <a:srgbClr val="4D4D4D"/>
                </a:solidFill>
                <a:effectLst/>
                <a:uLnTx/>
                <a:uFillTx/>
                <a:latin typeface="Arial" panose="020B0604020202020204" pitchFamily="34" charset="0"/>
                <a:cs typeface="Arial" panose="020B0604020202020204" pitchFamily="34" charset="0"/>
              </a:rPr>
              <a:t>†</a:t>
            </a:r>
            <a:r>
              <a:rPr kumimoji="0" lang="fr-FR" sz="1200" b="0" i="0" u="none" strike="noStrike" kern="1200" cap="none" spc="0" normalizeH="0" noProof="0" dirty="0">
                <a:ln>
                  <a:noFill/>
                </a:ln>
                <a:solidFill>
                  <a:srgbClr val="4D4D4D"/>
                </a:solidFill>
                <a:effectLst/>
                <a:uLnTx/>
                <a:uFillTx/>
                <a:latin typeface="Arial"/>
              </a:rPr>
              <a:t> (oui vs. non)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200" dirty="0">
                <a:solidFill>
                  <a:srgbClr val="4D4D4D"/>
                </a:solidFill>
                <a:latin typeface="Arial"/>
              </a:rPr>
              <a:t>Centre</a:t>
            </a:r>
            <a:endParaRPr kumimoji="0" lang="fr-FR" sz="1200" b="0" i="0" u="none" strike="noStrike" kern="1200" cap="none" spc="0" normalizeH="0" baseline="0" noProof="0" dirty="0">
              <a:ln>
                <a:noFill/>
              </a:ln>
              <a:solidFill>
                <a:srgbClr val="4D4D4D"/>
              </a:solidFill>
              <a:effectLst/>
              <a:uLnTx/>
              <a:uFillTx/>
              <a:latin typeface="Arial"/>
            </a:endParaRPr>
          </a:p>
        </p:txBody>
      </p:sp>
    </p:spTree>
    <p:extLst>
      <p:ext uri="{BB962C8B-B14F-4D97-AF65-F5344CB8AC3E}">
        <p14:creationId xmlns:p14="http://schemas.microsoft.com/office/powerpoint/2010/main" xmlns="" val="6630101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en-GB" dirty="0"/>
              <a:t>LBA34: </a:t>
            </a:r>
            <a:r>
              <a:rPr lang="fr-FR" dirty="0"/>
              <a:t>MIRACLE: extrait de thé vert versus placebo pour la prévention de l’adénome colorectal : un essai randomisé contrôlé – </a:t>
            </a:r>
            <a:r>
              <a:rPr lang="fr-FR" dirty="0" err="1"/>
              <a:t>Seufferlein</a:t>
            </a:r>
            <a:r>
              <a:rPr lang="fr-FR" dirty="0"/>
              <a:t> </a:t>
            </a:r>
            <a:r>
              <a:rPr lang="fr-FR" dirty="0" err="1"/>
              <a:t>T</a:t>
            </a:r>
            <a:r>
              <a:rPr lang="fr-FR" dirty="0"/>
              <a:t>,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endParaRPr lang="en-GB" b="1" dirty="0"/>
          </a:p>
        </p:txBody>
      </p:sp>
      <p:sp>
        <p:nvSpPr>
          <p:cNvPr id="5" name="Text Placeholder 4"/>
          <p:cNvSpPr>
            <a:spLocks noGrp="1"/>
          </p:cNvSpPr>
          <p:nvPr>
            <p:ph type="body" sz="quarter" idx="11"/>
          </p:nvPr>
        </p:nvSpPr>
        <p:spPr/>
        <p:txBody>
          <a:bodyPr/>
          <a:lstStyle/>
          <a:p>
            <a:r>
              <a:rPr lang="en-GB" dirty="0"/>
              <a:t>Seufferlein T, et al, Ann Oncol 2019;30(</a:t>
            </a:r>
            <a:r>
              <a:rPr lang="en-GB" dirty="0" err="1"/>
              <a:t>suppl</a:t>
            </a:r>
            <a:r>
              <a:rPr lang="en-GB" dirty="0"/>
              <a:t>):</a:t>
            </a:r>
            <a:r>
              <a:rPr lang="en-GB" dirty="0" err="1"/>
              <a:t>abstr</a:t>
            </a:r>
            <a:r>
              <a:rPr lang="en-GB" dirty="0"/>
              <a:t> LBA34</a:t>
            </a:r>
          </a:p>
        </p:txBody>
      </p:sp>
      <p:graphicFrame>
        <p:nvGraphicFramePr>
          <p:cNvPr id="6" name="Group 88"/>
          <p:cNvGraphicFramePr>
            <a:graphicFrameLocks noGrp="1"/>
          </p:cNvGraphicFramePr>
          <p:nvPr>
            <p:extLst>
              <p:ext uri="{D42A27DB-BD31-4B8C-83A1-F6EECF244321}">
                <p14:modId xmlns:p14="http://schemas.microsoft.com/office/powerpoint/2010/main" xmlns="" val="2473863759"/>
              </p:ext>
            </p:extLst>
          </p:nvPr>
        </p:nvGraphicFramePr>
        <p:xfrm>
          <a:off x="193964" y="1724656"/>
          <a:ext cx="8742218" cy="1282800"/>
        </p:xfrm>
        <a:graphic>
          <a:graphicData uri="http://schemas.openxmlformats.org/drawingml/2006/table">
            <a:tbl>
              <a:tblPr firstRow="1" bandRow="1">
                <a:tableStyleId>{69012ECD-51FC-41F1-AA8D-1B2483CD663E}</a:tableStyleId>
              </a:tblPr>
              <a:tblGrid>
                <a:gridCol w="1801091">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43890">
                  <a:extLst>
                    <a:ext uri="{9D8B030D-6E8A-4147-A177-3AD203B41FA5}">
                      <a16:colId xmlns:a16="http://schemas.microsoft.com/office/drawing/2014/main" xmlns="" val="20002"/>
                    </a:ext>
                  </a:extLst>
                </a:gridCol>
                <a:gridCol w="1302328">
                  <a:extLst>
                    <a:ext uri="{9D8B030D-6E8A-4147-A177-3AD203B41FA5}">
                      <a16:colId xmlns:a16="http://schemas.microsoft.com/office/drawing/2014/main" xmlns="" val="1603472352"/>
                    </a:ext>
                  </a:extLst>
                </a:gridCol>
                <a:gridCol w="803563">
                  <a:extLst>
                    <a:ext uri="{9D8B030D-6E8A-4147-A177-3AD203B41FA5}">
                      <a16:colId xmlns:a16="http://schemas.microsoft.com/office/drawing/2014/main" xmlns="" val="3122552472"/>
                    </a:ext>
                  </a:extLst>
                </a:gridCol>
                <a:gridCol w="1316182">
                  <a:extLst>
                    <a:ext uri="{9D8B030D-6E8A-4147-A177-3AD203B41FA5}">
                      <a16:colId xmlns:a16="http://schemas.microsoft.com/office/drawing/2014/main" xmlns="" val="2830703761"/>
                    </a:ext>
                  </a:extLst>
                </a:gridCol>
                <a:gridCol w="803564">
                  <a:extLst>
                    <a:ext uri="{9D8B030D-6E8A-4147-A177-3AD203B41FA5}">
                      <a16:colId xmlns:a16="http://schemas.microsoft.com/office/drawing/2014/main" xmlns="" val="2121932947"/>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N, avec adénome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Extrait thé vert, </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n/N (%)</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Placebo,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RR brut (IC95% unilatéral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mn-lt"/>
                          <a:cs typeface="Arial" charset="0"/>
                        </a:rPr>
                        <a:t>RR ajusté (IC95% unilatéral)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mITT</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158/309 (51,1)</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180/323 (55,7)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0,918 (-1,037)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0,124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0,905 (-1,018)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0,081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Per protocol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129/267 (48,3)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151/278 (54,3)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0,890 (-1,021)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0,081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0,883 (-1,006)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0,058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4163942755"/>
              </p:ext>
            </p:extLst>
          </p:nvPr>
        </p:nvGraphicFramePr>
        <p:xfrm>
          <a:off x="658828" y="3796062"/>
          <a:ext cx="7826344" cy="1069440"/>
        </p:xfrm>
        <a:graphic>
          <a:graphicData uri="http://schemas.openxmlformats.org/drawingml/2006/table">
            <a:tbl>
              <a:tblPr firstRow="1" bandRow="1">
                <a:tableStyleId>{69012ECD-51FC-41F1-AA8D-1B2483CD663E}</a:tableStyleId>
              </a:tblPr>
              <a:tblGrid>
                <a:gridCol w="1801091">
                  <a:extLst>
                    <a:ext uri="{9D8B030D-6E8A-4147-A177-3AD203B41FA5}">
                      <a16:colId xmlns:a16="http://schemas.microsoft.com/office/drawing/2014/main" xmlns="" val="20000"/>
                    </a:ext>
                  </a:extLst>
                </a:gridCol>
                <a:gridCol w="1693492">
                  <a:extLst>
                    <a:ext uri="{9D8B030D-6E8A-4147-A177-3AD203B41FA5}">
                      <a16:colId xmlns:a16="http://schemas.microsoft.com/office/drawing/2014/main" xmlns="" val="20001"/>
                    </a:ext>
                  </a:extLst>
                </a:gridCol>
                <a:gridCol w="1693492">
                  <a:extLst>
                    <a:ext uri="{9D8B030D-6E8A-4147-A177-3AD203B41FA5}">
                      <a16:colId xmlns:a16="http://schemas.microsoft.com/office/drawing/2014/main" xmlns="" val="20002"/>
                    </a:ext>
                  </a:extLst>
                </a:gridCol>
                <a:gridCol w="1821305">
                  <a:extLst>
                    <a:ext uri="{9D8B030D-6E8A-4147-A177-3AD203B41FA5}">
                      <a16:colId xmlns:a16="http://schemas.microsoft.com/office/drawing/2014/main" xmlns="" val="1603472352"/>
                    </a:ext>
                  </a:extLst>
                </a:gridCol>
                <a:gridCol w="816964">
                  <a:extLst>
                    <a:ext uri="{9D8B030D-6E8A-4147-A177-3AD203B41FA5}">
                      <a16:colId xmlns:a16="http://schemas.microsoft.com/office/drawing/2014/main" xmlns="" val="312255247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N, avec adénome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Extrait thé vert, </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n/N (%)</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Placebo,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RR brut (IC95% </a:t>
                      </a:r>
                      <a:r>
                        <a:rPr kumimoji="0" lang="fr-FR" sz="1400" b="1" i="0" u="none" strike="noStrike" cap="none" normalizeH="0" baseline="0" noProof="0" dirty="0" smtClean="0">
                          <a:ln>
                            <a:noFill/>
                          </a:ln>
                          <a:solidFill>
                            <a:schemeClr val="tx2"/>
                          </a:solidFill>
                          <a:effectLst/>
                          <a:latin typeface="+mn-lt"/>
                          <a:cs typeface="Arial" charset="0"/>
                        </a:rPr>
                        <a:t>unilatéral)</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a:ln>
                            <a:noFill/>
                          </a:ln>
                          <a:solidFill>
                            <a:srgbClr val="4D4D4D"/>
                          </a:solidFill>
                          <a:effectLst/>
                          <a:latin typeface="+mn-lt"/>
                          <a:cs typeface="+mn-cs"/>
                        </a:rPr>
                        <a:t>mITT</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a:ln>
                            <a:noFill/>
                          </a:ln>
                          <a:solidFill>
                            <a:srgbClr val="4D4D4D"/>
                          </a:solidFill>
                          <a:effectLst/>
                          <a:latin typeface="+mn-lt"/>
                        </a:rPr>
                        <a:t>25/48 (52,1)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a:ln>
                            <a:noFill/>
                          </a:ln>
                          <a:solidFill>
                            <a:srgbClr val="4D4D4D"/>
                          </a:solidFill>
                          <a:effectLst/>
                          <a:latin typeface="+mn-lt"/>
                          <a:cs typeface="Arial" charset="0"/>
                        </a:rPr>
                        <a:t>35/58 (60,3)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a:ln>
                            <a:noFill/>
                          </a:ln>
                          <a:solidFill>
                            <a:srgbClr val="4D4D4D"/>
                          </a:solidFill>
                          <a:effectLst/>
                          <a:latin typeface="+mn-lt"/>
                          <a:cs typeface="Arial" charset="0"/>
                        </a:rPr>
                        <a:t>0,863 (0,613, 1,215)</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0,393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Per protocol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20/42 (47,6)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28/47 (59,6)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0,799 (0,539, 1,187)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mn-lt"/>
                          <a:cs typeface="Arial" charset="0"/>
                        </a:rPr>
                        <a:t>0,259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
        <p:nvSpPr>
          <p:cNvPr id="9" name="TextBox 8"/>
          <p:cNvSpPr txBox="1"/>
          <p:nvPr/>
        </p:nvSpPr>
        <p:spPr>
          <a:xfrm>
            <a:off x="3134748" y="3460085"/>
            <a:ext cx="3547766" cy="338554"/>
          </a:xfrm>
          <a:prstGeom prst="rect">
            <a:avLst/>
          </a:prstGeom>
          <a:noFill/>
        </p:spPr>
        <p:txBody>
          <a:bodyPr wrap="none" rtlCol="0">
            <a:spAutoFit/>
          </a:bodyPr>
          <a:lstStyle/>
          <a:p>
            <a:r>
              <a:rPr lang="en-GB" sz="1600" b="1" dirty="0"/>
              <a:t>Sous-</a:t>
            </a:r>
            <a:r>
              <a:rPr lang="en-GB" sz="1600" b="1" dirty="0" err="1"/>
              <a:t>groupe</a:t>
            </a:r>
            <a:r>
              <a:rPr lang="en-GB" sz="1600" b="1" dirty="0"/>
              <a:t> </a:t>
            </a:r>
            <a:r>
              <a:rPr lang="en-GB" sz="1600" b="1" dirty="0" err="1"/>
              <a:t>aspirine</a:t>
            </a:r>
            <a:r>
              <a:rPr lang="en-GB" sz="1600" b="1" dirty="0"/>
              <a:t> </a:t>
            </a:r>
            <a:r>
              <a:rPr lang="en-GB" sz="1600" b="1" dirty="0" err="1"/>
              <a:t>faible</a:t>
            </a:r>
            <a:r>
              <a:rPr lang="en-GB" sz="1600" b="1" dirty="0"/>
              <a:t> dose</a:t>
            </a:r>
          </a:p>
        </p:txBody>
      </p:sp>
    </p:spTree>
    <p:extLst>
      <p:ext uri="{BB962C8B-B14F-4D97-AF65-F5344CB8AC3E}">
        <p14:creationId xmlns:p14="http://schemas.microsoft.com/office/powerpoint/2010/main" xmlns="" val="31239992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LBA34: </a:t>
            </a:r>
            <a:r>
              <a:rPr lang="fr-FR" smtClean="0"/>
              <a:t>MIRACLE: extrait de thé vert versus placebo pour la prévention de l’adénome colorectal : un essai randomisé contrôlé – Seufferlein T,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r>
              <a:rPr lang="en-GB" b="1" dirty="0" smtClean="0"/>
              <a:t> </a:t>
            </a:r>
            <a:endParaRPr lang="en-GB" b="1" dirty="0"/>
          </a:p>
        </p:txBody>
      </p:sp>
      <p:sp>
        <p:nvSpPr>
          <p:cNvPr id="5" name="Text Placeholder 4"/>
          <p:cNvSpPr>
            <a:spLocks noGrp="1"/>
          </p:cNvSpPr>
          <p:nvPr>
            <p:ph type="body" sz="quarter" idx="11"/>
          </p:nvPr>
        </p:nvSpPr>
        <p:spPr/>
        <p:txBody>
          <a:bodyPr/>
          <a:lstStyle/>
          <a:p>
            <a:r>
              <a:rPr lang="en-GB" smtClean="0"/>
              <a:t>Seufferlein T, et al, Ann Oncol 2019;30(suppl):abstr LBA34</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25087049"/>
              </p:ext>
            </p:extLst>
          </p:nvPr>
        </p:nvGraphicFramePr>
        <p:xfrm>
          <a:off x="159024" y="1569697"/>
          <a:ext cx="8825949" cy="4804560"/>
        </p:xfrm>
        <a:graphic>
          <a:graphicData uri="http://schemas.openxmlformats.org/drawingml/2006/table">
            <a:tbl>
              <a:tblPr firstRow="1" bandRow="1">
                <a:tableStyleId>{69012ECD-51FC-41F1-AA8D-1B2483CD663E}</a:tableStyleId>
              </a:tblPr>
              <a:tblGrid>
                <a:gridCol w="3790122">
                  <a:extLst>
                    <a:ext uri="{9D8B030D-6E8A-4147-A177-3AD203B41FA5}">
                      <a16:colId xmlns:a16="http://schemas.microsoft.com/office/drawing/2014/main" xmlns="" val="20000"/>
                    </a:ext>
                  </a:extLst>
                </a:gridCol>
                <a:gridCol w="2001080">
                  <a:extLst>
                    <a:ext uri="{9D8B030D-6E8A-4147-A177-3AD203B41FA5}">
                      <a16:colId xmlns:a16="http://schemas.microsoft.com/office/drawing/2014/main" xmlns="" val="20001"/>
                    </a:ext>
                  </a:extLst>
                </a:gridCol>
                <a:gridCol w="1459077">
                  <a:extLst>
                    <a:ext uri="{9D8B030D-6E8A-4147-A177-3AD203B41FA5}">
                      <a16:colId xmlns:a16="http://schemas.microsoft.com/office/drawing/2014/main" xmlns="" val="20002"/>
                    </a:ext>
                  </a:extLst>
                </a:gridCol>
                <a:gridCol w="1575670">
                  <a:extLst>
                    <a:ext uri="{9D8B030D-6E8A-4147-A177-3AD203B41FA5}">
                      <a16:colId xmlns:a16="http://schemas.microsoft.com/office/drawing/2014/main" xmlns="" val="160347235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Période initiale de 4 semaines (n=960)</a:t>
                      </a:r>
                      <a:endParaRPr kumimoji="0" lang="fr-FR" sz="1400" b="1" i="0" u="none" strike="noStrike" cap="none" normalizeH="0" baseline="0" noProof="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Extrait de thé vert (n=411)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Placebo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(n=426)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Tous</a:t>
                      </a:r>
                      <a:endParaRPr kumimoji="0" lang="fr-FR" sz="1400" b="0" i="0" u="none" strike="noStrike" cap="none" normalizeH="0" baseline="0" noProof="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175 (18,2)</a:t>
                      </a:r>
                      <a:endParaRPr kumimoji="0" lang="fr-FR" sz="1400" b="0" i="0" u="none" strike="noStrike" cap="none" normalizeH="0" baseline="0" noProof="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244 (59,4)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227 (53,3)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Anomalies sanguines/système lymphatique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Troubles cardiaques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(0,5)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16 (3,9)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19 (4,5)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70326793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Troubles oculaires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(0,3)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(1,4)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1646056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Troubles </a:t>
                      </a:r>
                      <a:r>
                        <a:rPr kumimoji="0" lang="fr-FR" sz="1400" b="0" i="0" u="none" strike="noStrike" cap="none" normalizeH="0" baseline="0" noProof="0" dirty="0" err="1">
                          <a:ln>
                            <a:noFill/>
                          </a:ln>
                          <a:solidFill>
                            <a:srgbClr val="4D4D4D"/>
                          </a:solidFill>
                          <a:effectLst/>
                          <a:latin typeface="+mn-lt"/>
                          <a:cs typeface="Arial" charset="0"/>
                        </a:rPr>
                        <a:t>gastrointestinaux</a:t>
                      </a:r>
                      <a:endParaRPr kumimoji="0" lang="fr-FR" sz="1400" b="0" i="0" u="none" strike="noStrike" cap="none" normalizeH="0" baseline="0" noProof="0" dirty="0">
                        <a:ln>
                          <a:noFill/>
                        </a:ln>
                        <a:solidFill>
                          <a:srgbClr val="4D4D4D"/>
                        </a:solidFill>
                        <a:effectLst/>
                        <a:latin typeface="+mn-lt"/>
                        <a:cs typeface="Arial" charset="0"/>
                      </a:endParaRP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Inconfort abdominal</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Douleur abdominale</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Nausées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Distension abdominale</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Constipation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96 (10,0)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18 (1,9)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 (0,9)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(0,8)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21 (2,2)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19 (2,0)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14 (1,5)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94 (22,9)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26 (6,3)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16 (3,9)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 (2,7)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 (2,7)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 (1,5)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(1,2)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95 (22,3)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30 (7,0)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 (1,9)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 (2,8)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15 (3,5)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12 (2,8)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 (2,6)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974927606"/>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Troubles hépatobiliaires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Hépatite</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Hépatite alcoolique</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Anomalies hépatiques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 (0,1)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 (0)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 (0)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(1,0)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5 (1,2)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(0,2)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(0,2)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 (0,2)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80810998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Anomalies système immunitaire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 (1,0)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(0,7)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1574042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Infections/infestations</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Rhinopharyngite</a:t>
                      </a:r>
                    </a:p>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Bronchite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21 (2,2)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10 (1,0)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 (0,3)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96 (23,4)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36 (8,8)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7 (1,7)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107 (25,1)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55 (12,9)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15 (3,5)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96215312"/>
                  </a:ext>
                </a:extLst>
              </a:tr>
            </a:tbl>
          </a:graphicData>
        </a:graphic>
      </p:graphicFrame>
    </p:spTree>
    <p:extLst>
      <p:ext uri="{BB962C8B-B14F-4D97-AF65-F5344CB8AC3E}">
        <p14:creationId xmlns:p14="http://schemas.microsoft.com/office/powerpoint/2010/main" xmlns="" val="8083645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LBA34: MIRACLE: extrait de thé vert versus placebo pour la prévention de l’adénome colorectal : un essai randomisé contrôlé – </a:t>
            </a:r>
            <a:r>
              <a:rPr lang="fr-FR" dirty="0" err="1"/>
              <a:t>Seufferlein</a:t>
            </a:r>
            <a:r>
              <a:rPr lang="fr-FR" dirty="0"/>
              <a:t> </a:t>
            </a:r>
            <a:r>
              <a:rPr lang="fr-FR" dirty="0" err="1"/>
              <a:t>T</a:t>
            </a:r>
            <a:r>
              <a:rPr lang="fr-FR" dirty="0"/>
              <a:t>, et al</a:t>
            </a:r>
          </a:p>
        </p:txBody>
      </p:sp>
      <p:sp>
        <p:nvSpPr>
          <p:cNvPr id="3" name="Content Placeholder 2"/>
          <p:cNvSpPr>
            <a:spLocks noGrp="1"/>
          </p:cNvSpPr>
          <p:nvPr>
            <p:ph idx="1"/>
          </p:nvPr>
        </p:nvSpPr>
        <p:spPr/>
        <p:txBody>
          <a:bodyPr/>
          <a:lstStyle/>
          <a:p>
            <a:pPr marL="0" indent="0">
              <a:buNone/>
            </a:pPr>
            <a:r>
              <a:rPr lang="fr-FR" b="1" dirty="0"/>
              <a:t>Résultats </a:t>
            </a:r>
            <a:endParaRPr lang="fr-FR" dirty="0"/>
          </a:p>
          <a:p>
            <a:pPr marL="0" indent="0">
              <a:spcBef>
                <a:spcPts val="11400"/>
              </a:spcBef>
              <a:buNone/>
            </a:pPr>
            <a:r>
              <a:rPr lang="fr-FR" b="1" dirty="0"/>
              <a:t>Conclusion</a:t>
            </a:r>
          </a:p>
          <a:p>
            <a:r>
              <a:rPr lang="fr-FR" b="1" dirty="0"/>
              <a:t>L’extrait de thé vert a démontré une tendance à la prévention des adénomes du gros intestin et il a été globalement bien toléré</a:t>
            </a:r>
          </a:p>
        </p:txBody>
      </p:sp>
      <p:sp>
        <p:nvSpPr>
          <p:cNvPr id="5" name="Text Placeholder 4"/>
          <p:cNvSpPr>
            <a:spLocks noGrp="1"/>
          </p:cNvSpPr>
          <p:nvPr>
            <p:ph type="body" sz="quarter" idx="11"/>
          </p:nvPr>
        </p:nvSpPr>
        <p:spPr/>
        <p:txBody>
          <a:bodyPr/>
          <a:lstStyle/>
          <a:p>
            <a:r>
              <a:rPr lang="fr-FR" dirty="0" err="1"/>
              <a:t>Seufferlein</a:t>
            </a:r>
            <a:r>
              <a:rPr lang="fr-FR" dirty="0"/>
              <a:t> </a:t>
            </a:r>
            <a:r>
              <a:rPr lang="fr-FR" dirty="0" err="1"/>
              <a:t>T</a:t>
            </a:r>
            <a:r>
              <a:rPr lang="fr-FR" dirty="0"/>
              <a:t>, et al, Ann </a:t>
            </a:r>
            <a:r>
              <a:rPr lang="fr-FR" dirty="0" err="1"/>
              <a:t>Oncol</a:t>
            </a:r>
            <a:r>
              <a:rPr lang="fr-FR" dirty="0"/>
              <a:t> 2019;30(</a:t>
            </a:r>
            <a:r>
              <a:rPr lang="fr-FR" dirty="0" err="1"/>
              <a:t>suppl</a:t>
            </a:r>
            <a:r>
              <a:rPr lang="fr-FR" dirty="0"/>
              <a:t>):</a:t>
            </a:r>
            <a:r>
              <a:rPr lang="fr-FR" dirty="0" err="1"/>
              <a:t>abstr</a:t>
            </a:r>
            <a:r>
              <a:rPr lang="fr-FR" dirty="0"/>
              <a:t> LBA34</a:t>
            </a:r>
          </a:p>
        </p:txBody>
      </p:sp>
      <p:graphicFrame>
        <p:nvGraphicFramePr>
          <p:cNvPr id="6" name="Group 88"/>
          <p:cNvGraphicFramePr>
            <a:graphicFrameLocks noGrp="1"/>
          </p:cNvGraphicFramePr>
          <p:nvPr>
            <p:extLst>
              <p:ext uri="{D42A27DB-BD31-4B8C-83A1-F6EECF244321}">
                <p14:modId xmlns:p14="http://schemas.microsoft.com/office/powerpoint/2010/main" xmlns="" val="1276465170"/>
              </p:ext>
            </p:extLst>
          </p:nvPr>
        </p:nvGraphicFramePr>
        <p:xfrm>
          <a:off x="365124" y="1623172"/>
          <a:ext cx="8351656" cy="1210800"/>
        </p:xfrm>
        <a:graphic>
          <a:graphicData uri="http://schemas.openxmlformats.org/drawingml/2006/table">
            <a:tbl>
              <a:tblPr firstRow="1" bandRow="1">
                <a:tableStyleId>{69012ECD-51FC-41F1-AA8D-1B2483CD663E}</a:tableStyleId>
              </a:tblPr>
              <a:tblGrid>
                <a:gridCol w="2219050">
                  <a:extLst>
                    <a:ext uri="{9D8B030D-6E8A-4147-A177-3AD203B41FA5}">
                      <a16:colId xmlns:a16="http://schemas.microsoft.com/office/drawing/2014/main" xmlns="" val="20000"/>
                    </a:ext>
                  </a:extLst>
                </a:gridCol>
                <a:gridCol w="2464256">
                  <a:extLst>
                    <a:ext uri="{9D8B030D-6E8A-4147-A177-3AD203B41FA5}">
                      <a16:colId xmlns:a16="http://schemas.microsoft.com/office/drawing/2014/main" xmlns="" val="20001"/>
                    </a:ext>
                  </a:extLst>
                </a:gridCol>
                <a:gridCol w="1834175">
                  <a:extLst>
                    <a:ext uri="{9D8B030D-6E8A-4147-A177-3AD203B41FA5}">
                      <a16:colId xmlns:a16="http://schemas.microsoft.com/office/drawing/2014/main" xmlns="" val="20002"/>
                    </a:ext>
                  </a:extLst>
                </a:gridCol>
                <a:gridCol w="1834175">
                  <a:extLst>
                    <a:ext uri="{9D8B030D-6E8A-4147-A177-3AD203B41FA5}">
                      <a16:colId xmlns:a16="http://schemas.microsoft.com/office/drawing/2014/main" xmlns="" val="160347235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err="1">
                          <a:ln>
                            <a:noFill/>
                          </a:ln>
                          <a:solidFill>
                            <a:schemeClr val="tx2"/>
                          </a:solidFill>
                          <a:effectLst/>
                          <a:latin typeface="+mn-lt"/>
                          <a:cs typeface="Arial" charset="0"/>
                        </a:rPr>
                        <a:t>EIs</a:t>
                      </a:r>
                      <a:r>
                        <a:rPr kumimoji="0" lang="fr-FR" sz="1400" b="1" i="0" u="none" strike="noStrike" cap="none" normalizeH="0" baseline="0" noProof="0" dirty="0">
                          <a:ln>
                            <a:noFill/>
                          </a:ln>
                          <a:solidFill>
                            <a:schemeClr val="tx2"/>
                          </a:solidFill>
                          <a:effectLst/>
                          <a:latin typeface="+mn-lt"/>
                          <a:cs typeface="Arial" charset="0"/>
                        </a:rPr>
                        <a:t> grade 3–4, 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Période initiale de 4 semaines (n=960)</a:t>
                      </a:r>
                      <a:endParaRPr kumimoji="0" lang="fr-FR" sz="1400" b="1" i="0" u="none" strike="noStrike" cap="none" normalizeH="0" baseline="0" noProof="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Extrait de thé vert (n=411)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Placebo </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(n=426)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ALT</a:t>
                      </a:r>
                      <a:endParaRPr kumimoji="0" lang="fr-FR" sz="1400" b="0" i="0" u="none" strike="noStrike" cap="none" normalizeH="0" baseline="0" noProof="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a:t>
                      </a:r>
                      <a:endParaRPr kumimoji="0" lang="fr-FR" sz="1400" b="0" i="0" u="none" strike="noStrike" cap="none" normalizeH="0" baseline="0" noProof="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AST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Bilirubine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703267938"/>
                  </a:ext>
                </a:extLst>
              </a:tr>
            </a:tbl>
          </a:graphicData>
        </a:graphic>
      </p:graphicFrame>
    </p:spTree>
    <p:extLst>
      <p:ext uri="{BB962C8B-B14F-4D97-AF65-F5344CB8AC3E}">
        <p14:creationId xmlns:p14="http://schemas.microsoft.com/office/powerpoint/2010/main" xmlns="" val="17545247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522O: Le dépistage des mutations dans l’ADNtc détecte la maladie résiduelle (MR) chez les patients avec cancer colorectal localisé et permet d’identifier ceux à haut risque de récidive quels que soient le stade, l’absence d’expression de CDX2 et le sous-type CMS – Tarazona N,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une approche moléculaire multi-</a:t>
            </a:r>
            <a:r>
              <a:rPr lang="fr-FR" dirty="0" err="1"/>
              <a:t>omique</a:t>
            </a:r>
            <a:r>
              <a:rPr lang="fr-FR" dirty="0"/>
              <a:t> exhaustive en utilisant des données génomiques, </a:t>
            </a:r>
            <a:r>
              <a:rPr lang="fr-FR" dirty="0" err="1"/>
              <a:t>transcriptomiques</a:t>
            </a:r>
            <a:r>
              <a:rPr lang="fr-FR" dirty="0"/>
              <a:t> et </a:t>
            </a:r>
            <a:r>
              <a:rPr lang="fr-FR" dirty="0" err="1"/>
              <a:t>protéomiques</a:t>
            </a:r>
            <a:r>
              <a:rPr lang="fr-FR" dirty="0"/>
              <a:t> intégrées, en tant que modèle pronostique chez des patients avec cancer du côlon localisé</a:t>
            </a:r>
          </a:p>
          <a:p>
            <a:pPr marL="0" indent="0">
              <a:spcBef>
                <a:spcPts val="1200"/>
              </a:spcBef>
              <a:buNone/>
            </a:pPr>
            <a:r>
              <a:rPr lang="fr-FR" b="1" dirty="0"/>
              <a:t>Méthodes</a:t>
            </a:r>
          </a:p>
          <a:p>
            <a:r>
              <a:rPr lang="fr-FR" dirty="0"/>
              <a:t>Des échantillons sanguins et tumoraux ont été prélevés sur 150 patients avec cancer du côlon stade I–III au moment de la chirurgie pour étude par séquençage de nouvelle génération (tissu fixé par le formol et inclus en paraffine pour un panel spécifique de 29 gènes) et analyse d’ADNtc et </a:t>
            </a:r>
            <a:r>
              <a:rPr lang="fr-FR" dirty="0" smtClean="0"/>
              <a:t>ACE </a:t>
            </a:r>
            <a:r>
              <a:rPr lang="fr-FR" dirty="0"/>
              <a:t>dans le sang entre octobre 2015 et octobre 2017; des échantillons sanguins ont aussi été prélevés 6–8 semaines après la chirurgie puis tous les 4 mois pour analyse d’ADNtc et ACE pendant une durée maximale de 5 ans</a:t>
            </a:r>
          </a:p>
          <a:p>
            <a:r>
              <a:rPr lang="fr-FR" dirty="0"/>
              <a:t>Les patients pouvaient recevoir une chimiothérapie adjuvante à la discrétion du clinicien (55 des 150 patients ont reçu une chimiothérapie)</a:t>
            </a:r>
          </a:p>
          <a:p>
            <a:r>
              <a:rPr lang="fr-FR" dirty="0"/>
              <a:t>Des analyses de cytokines, expression génique et CDX2 ont été réalisées sur 132, 117 et 150 échantillons respectivement</a:t>
            </a:r>
          </a:p>
        </p:txBody>
      </p:sp>
      <p:sp>
        <p:nvSpPr>
          <p:cNvPr id="5" name="Text Placeholder 4"/>
          <p:cNvSpPr>
            <a:spLocks noGrp="1"/>
          </p:cNvSpPr>
          <p:nvPr>
            <p:ph type="body" sz="quarter" idx="11"/>
          </p:nvPr>
        </p:nvSpPr>
        <p:spPr/>
        <p:txBody>
          <a:bodyPr/>
          <a:lstStyle/>
          <a:p>
            <a:r>
              <a:rPr lang="en-GB" dirty="0" err="1"/>
              <a:t>Tarazona</a:t>
            </a:r>
            <a:r>
              <a:rPr lang="en-GB" dirty="0"/>
              <a:t> N, et al, Ann Oncol 2019;30(</a:t>
            </a:r>
            <a:r>
              <a:rPr lang="en-GB" dirty="0" err="1"/>
              <a:t>suppl</a:t>
            </a:r>
            <a:r>
              <a:rPr lang="en-GB" dirty="0"/>
              <a:t>):</a:t>
            </a:r>
            <a:r>
              <a:rPr lang="en-GB" dirty="0" err="1"/>
              <a:t>abstr</a:t>
            </a:r>
            <a:r>
              <a:rPr lang="en-GB" dirty="0"/>
              <a:t> 522O</a:t>
            </a:r>
          </a:p>
        </p:txBody>
      </p:sp>
    </p:spTree>
    <p:extLst>
      <p:ext uri="{BB962C8B-B14F-4D97-AF65-F5344CB8AC3E}">
        <p14:creationId xmlns:p14="http://schemas.microsoft.com/office/powerpoint/2010/main" xmlns="" val="2397513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522O: Le dépistage des mutations dans l’ADNtc détecte la maladie résiduelle (MR) chez les patients avec cancer colorectal localisé et permet d’identifier ceux à haut risque de récidive quels que soient le stade, l’absence d’expression de CDX2 et le sous-type CMS – Tarazona N, et al</a:t>
            </a:r>
          </a:p>
        </p:txBody>
      </p:sp>
      <p:sp>
        <p:nvSpPr>
          <p:cNvPr id="3" name="Content Placeholder 2"/>
          <p:cNvSpPr>
            <a:spLocks noGrp="1"/>
          </p:cNvSpPr>
          <p:nvPr>
            <p:ph idx="1"/>
          </p:nvPr>
        </p:nvSpPr>
        <p:spPr/>
        <p:txBody>
          <a:bodyPr/>
          <a:lstStyle/>
          <a:p>
            <a:pPr marL="0" indent="0">
              <a:buNone/>
            </a:pPr>
            <a:r>
              <a:rPr lang="fr-FR" b="1" dirty="0"/>
              <a:t>Résultats</a:t>
            </a:r>
          </a:p>
          <a:p>
            <a:r>
              <a:rPr lang="fr-FR" dirty="0"/>
              <a:t>L’ADNtc à l’inclusion n’était pas prédictif alors que l’ADNtc postopératoire était prédictif de la SSM</a:t>
            </a:r>
          </a:p>
        </p:txBody>
      </p:sp>
      <p:sp>
        <p:nvSpPr>
          <p:cNvPr id="5" name="Text Placeholder 4"/>
          <p:cNvSpPr>
            <a:spLocks noGrp="1"/>
          </p:cNvSpPr>
          <p:nvPr>
            <p:ph type="body" sz="quarter" idx="11"/>
          </p:nvPr>
        </p:nvSpPr>
        <p:spPr/>
        <p:txBody>
          <a:bodyPr/>
          <a:lstStyle/>
          <a:p>
            <a:r>
              <a:rPr lang="fr-FR" dirty="0"/>
              <a:t>Tarazona N, et al, Ann </a:t>
            </a:r>
            <a:r>
              <a:rPr lang="fr-FR" dirty="0" err="1"/>
              <a:t>Oncol</a:t>
            </a:r>
            <a:r>
              <a:rPr lang="fr-FR" dirty="0"/>
              <a:t> 2019;30(</a:t>
            </a:r>
            <a:r>
              <a:rPr lang="fr-FR" dirty="0" err="1"/>
              <a:t>suppl</a:t>
            </a:r>
            <a:r>
              <a:rPr lang="fr-FR" dirty="0"/>
              <a:t>):</a:t>
            </a:r>
            <a:r>
              <a:rPr lang="fr-FR" dirty="0" err="1"/>
              <a:t>abstr</a:t>
            </a:r>
            <a:r>
              <a:rPr lang="fr-FR" dirty="0"/>
              <a:t> 522O</a:t>
            </a:r>
          </a:p>
        </p:txBody>
      </p:sp>
      <p:sp>
        <p:nvSpPr>
          <p:cNvPr id="11" name="TextBox 10"/>
          <p:cNvSpPr txBox="1"/>
          <p:nvPr/>
        </p:nvSpPr>
        <p:spPr>
          <a:xfrm>
            <a:off x="1159934" y="2160438"/>
            <a:ext cx="205537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4D4D4D"/>
                </a:solidFill>
                <a:effectLst/>
                <a:uLnTx/>
                <a:uFillTx/>
                <a:latin typeface="Arial" charset="0"/>
                <a:ea typeface="+mn-ea"/>
                <a:cs typeface="Arial" charset="0"/>
              </a:rPr>
              <a:t>ADNtc à l’inclusion</a:t>
            </a:r>
          </a:p>
        </p:txBody>
      </p:sp>
      <p:sp>
        <p:nvSpPr>
          <p:cNvPr id="12" name="TextBox 11"/>
          <p:cNvSpPr txBox="1"/>
          <p:nvPr/>
        </p:nvSpPr>
        <p:spPr>
          <a:xfrm>
            <a:off x="4818200" y="2156906"/>
            <a:ext cx="3890809" cy="338554"/>
          </a:xfrm>
          <a:prstGeom prst="rect">
            <a:avLst/>
          </a:prstGeom>
          <a:noFill/>
        </p:spPr>
        <p:txBody>
          <a:bodyPr wrap="none" rtlCol="0">
            <a:spAutoFit/>
          </a:bodyPr>
          <a:lstStyle/>
          <a:p>
            <a:pPr lvl="0" algn="ctr">
              <a:defRPr/>
            </a:pPr>
            <a:r>
              <a:rPr lang="fr-FR" sz="1600" b="1" dirty="0">
                <a:solidFill>
                  <a:srgbClr val="4D4D4D"/>
                </a:solidFill>
              </a:rPr>
              <a:t>ADNtc postopératoire (6–8 semaines) </a:t>
            </a:r>
            <a:endParaRPr kumimoji="0" lang="fr-FR"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13" name="Group 12">
            <a:extLst>
              <a:ext uri="{FF2B5EF4-FFF2-40B4-BE49-F238E27FC236}">
                <a16:creationId xmlns:a16="http://schemas.microsoft.com/office/drawing/2014/main" xmlns="" id="{BD81F49A-2E46-4C3A-BCF4-C67545545CF5}"/>
              </a:ext>
            </a:extLst>
          </p:cNvPr>
          <p:cNvGrpSpPr/>
          <p:nvPr/>
        </p:nvGrpSpPr>
        <p:grpSpPr>
          <a:xfrm>
            <a:off x="2725281" y="2512710"/>
            <a:ext cx="3693256" cy="307754"/>
            <a:chOff x="3469545" y="5352072"/>
            <a:chExt cx="3693256" cy="307754"/>
          </a:xfrm>
        </p:grpSpPr>
        <p:sp>
          <p:nvSpPr>
            <p:cNvPr id="14" name="TextBox 5">
              <a:extLst>
                <a:ext uri="{FF2B5EF4-FFF2-40B4-BE49-F238E27FC236}">
                  <a16:creationId xmlns:a16="http://schemas.microsoft.com/office/drawing/2014/main" xmlns="" id="{5C98213D-A3F8-4201-9F0F-0014975B2D36}"/>
                </a:ext>
              </a:extLst>
            </p:cNvPr>
            <p:cNvSpPr txBox="1">
              <a:spLocks noChangeArrowheads="1"/>
            </p:cNvSpPr>
            <p:nvPr/>
          </p:nvSpPr>
          <p:spPr bwMode="auto">
            <a:xfrm>
              <a:off x="3796945" y="5352072"/>
              <a:ext cx="1365718" cy="307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ADNtc positif</a:t>
              </a:r>
            </a:p>
          </p:txBody>
        </p:sp>
        <p:sp>
          <p:nvSpPr>
            <p:cNvPr id="15" name="TextBox 5">
              <a:extLst>
                <a:ext uri="{FF2B5EF4-FFF2-40B4-BE49-F238E27FC236}">
                  <a16:creationId xmlns:a16="http://schemas.microsoft.com/office/drawing/2014/main" xmlns="" id="{58BAD0F3-7F5E-4E77-A3FA-9AAA070C51DC}"/>
                </a:ext>
              </a:extLst>
            </p:cNvPr>
            <p:cNvSpPr txBox="1">
              <a:spLocks noChangeArrowheads="1"/>
            </p:cNvSpPr>
            <p:nvPr/>
          </p:nvSpPr>
          <p:spPr bwMode="auto">
            <a:xfrm>
              <a:off x="5635397" y="5352072"/>
              <a:ext cx="1527404" cy="307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ADNtc négatif</a:t>
              </a:r>
            </a:p>
          </p:txBody>
        </p:sp>
        <p:grpSp>
          <p:nvGrpSpPr>
            <p:cNvPr id="16" name="Group 15">
              <a:extLst>
                <a:ext uri="{FF2B5EF4-FFF2-40B4-BE49-F238E27FC236}">
                  <a16:creationId xmlns:a16="http://schemas.microsoft.com/office/drawing/2014/main" xmlns="" id="{5A6547EE-310C-4D0A-B9AB-557F9465A627}"/>
                </a:ext>
              </a:extLst>
            </p:cNvPr>
            <p:cNvGrpSpPr/>
            <p:nvPr/>
          </p:nvGrpSpPr>
          <p:grpSpPr>
            <a:xfrm>
              <a:off x="3469545" y="5469949"/>
              <a:ext cx="360000" cy="72000"/>
              <a:chOff x="3469545" y="5478349"/>
              <a:chExt cx="360000" cy="72000"/>
            </a:xfrm>
          </p:grpSpPr>
          <p:cxnSp>
            <p:nvCxnSpPr>
              <p:cNvPr id="20" name="Straight Connector 19">
                <a:extLst>
                  <a:ext uri="{FF2B5EF4-FFF2-40B4-BE49-F238E27FC236}">
                    <a16:creationId xmlns:a16="http://schemas.microsoft.com/office/drawing/2014/main" xmlns="" id="{B4B6AA70-C112-4A7B-AEB2-14FF59110858}"/>
                  </a:ext>
                </a:extLst>
              </p:cNvPr>
              <p:cNvCxnSpPr/>
              <p:nvPr/>
            </p:nvCxnSpPr>
            <p:spPr>
              <a:xfrm>
                <a:off x="3469545" y="5550349"/>
                <a:ext cx="360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9730328-B202-484C-A012-4F3C3DC82B47}"/>
                  </a:ext>
                </a:extLst>
              </p:cNvPr>
              <p:cNvCxnSpPr>
                <a:cxnSpLocks/>
              </p:cNvCxnSpPr>
              <p:nvPr/>
            </p:nvCxnSpPr>
            <p:spPr>
              <a:xfrm rot="5400000">
                <a:off x="3613545" y="5514349"/>
                <a:ext cx="72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5A26EBD0-B7CE-4C59-AFDA-0662E784DCF2}"/>
                </a:ext>
              </a:extLst>
            </p:cNvPr>
            <p:cNvGrpSpPr/>
            <p:nvPr/>
          </p:nvGrpSpPr>
          <p:grpSpPr>
            <a:xfrm>
              <a:off x="5261361" y="5469949"/>
              <a:ext cx="360000" cy="72000"/>
              <a:chOff x="3469545" y="5478349"/>
              <a:chExt cx="360000" cy="72000"/>
            </a:xfrm>
          </p:grpSpPr>
          <p:cxnSp>
            <p:nvCxnSpPr>
              <p:cNvPr id="18" name="Straight Connector 17">
                <a:extLst>
                  <a:ext uri="{FF2B5EF4-FFF2-40B4-BE49-F238E27FC236}">
                    <a16:creationId xmlns:a16="http://schemas.microsoft.com/office/drawing/2014/main" xmlns="" id="{2A9F5B75-7A05-4649-9E42-D8BE213C65E8}"/>
                  </a:ext>
                </a:extLst>
              </p:cNvPr>
              <p:cNvCxnSpPr/>
              <p:nvPr/>
            </p:nvCxnSpPr>
            <p:spPr>
              <a:xfrm>
                <a:off x="3469545" y="5550349"/>
                <a:ext cx="360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70F0694-FE9A-437B-A64A-844747B8942E}"/>
                  </a:ext>
                </a:extLst>
              </p:cNvPr>
              <p:cNvCxnSpPr>
                <a:cxnSpLocks/>
              </p:cNvCxnSpPr>
              <p:nvPr/>
            </p:nvCxnSpPr>
            <p:spPr>
              <a:xfrm rot="5400000">
                <a:off x="3613545" y="5514349"/>
                <a:ext cx="72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xmlns="" id="{A6909620-FA66-4A61-971C-DC84336E5CA2}"/>
              </a:ext>
            </a:extLst>
          </p:cNvPr>
          <p:cNvGrpSpPr/>
          <p:nvPr/>
        </p:nvGrpSpPr>
        <p:grpSpPr>
          <a:xfrm>
            <a:off x="267051" y="2836155"/>
            <a:ext cx="3529894" cy="2426274"/>
            <a:chOff x="267051" y="2269259"/>
            <a:chExt cx="3529894" cy="2426274"/>
          </a:xfrm>
        </p:grpSpPr>
        <p:grpSp>
          <p:nvGrpSpPr>
            <p:cNvPr id="23" name="Group 22">
              <a:extLst>
                <a:ext uri="{FF2B5EF4-FFF2-40B4-BE49-F238E27FC236}">
                  <a16:creationId xmlns:a16="http://schemas.microsoft.com/office/drawing/2014/main" xmlns="" id="{898563DD-69D8-447C-945A-3E63D98A9A71}"/>
                </a:ext>
              </a:extLst>
            </p:cNvPr>
            <p:cNvGrpSpPr/>
            <p:nvPr/>
          </p:nvGrpSpPr>
          <p:grpSpPr>
            <a:xfrm>
              <a:off x="267051" y="2269259"/>
              <a:ext cx="3529894" cy="2426274"/>
              <a:chOff x="-159596" y="2037434"/>
              <a:chExt cx="4748033" cy="3745426"/>
            </a:xfrm>
          </p:grpSpPr>
          <p:sp>
            <p:nvSpPr>
              <p:cNvPr id="50" name="TextBox 49">
                <a:extLst>
                  <a:ext uri="{FF2B5EF4-FFF2-40B4-BE49-F238E27FC236}">
                    <a16:creationId xmlns:a16="http://schemas.microsoft.com/office/drawing/2014/main" xmlns="" id="{446610DF-6B00-4A50-9857-688D3EDDF142}"/>
                  </a:ext>
                </a:extLst>
              </p:cNvPr>
              <p:cNvSpPr txBox="1"/>
              <p:nvPr/>
            </p:nvSpPr>
            <p:spPr>
              <a:xfrm>
                <a:off x="422327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51" name="TextBox 50">
                <a:extLst>
                  <a:ext uri="{FF2B5EF4-FFF2-40B4-BE49-F238E27FC236}">
                    <a16:creationId xmlns:a16="http://schemas.microsoft.com/office/drawing/2014/main" xmlns="" id="{E0ED65FE-E43A-4798-A42A-6BBD6E0DFEA7}"/>
                  </a:ext>
                </a:extLst>
              </p:cNvPr>
              <p:cNvSpPr txBox="1"/>
              <p:nvPr/>
            </p:nvSpPr>
            <p:spPr>
              <a:xfrm>
                <a:off x="2259725" y="5225818"/>
                <a:ext cx="704445" cy="557042"/>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Mois</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52" name="Freeform 21">
                <a:extLst>
                  <a:ext uri="{FF2B5EF4-FFF2-40B4-BE49-F238E27FC236}">
                    <a16:creationId xmlns:a16="http://schemas.microsoft.com/office/drawing/2014/main" xmlns="" id="{5F8A31D1-49EE-4B6E-9DE7-02F7F6A46E08}"/>
                  </a:ext>
                </a:extLst>
              </p:cNvPr>
              <p:cNvSpPr>
                <a:spLocks/>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3" name="Line 6">
                <a:extLst>
                  <a:ext uri="{FF2B5EF4-FFF2-40B4-BE49-F238E27FC236}">
                    <a16:creationId xmlns:a16="http://schemas.microsoft.com/office/drawing/2014/main" xmlns="" id="{1ADEECFC-4719-4B22-BA8D-72EEAAE73504}"/>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4" name="Line 7">
                <a:extLst>
                  <a:ext uri="{FF2B5EF4-FFF2-40B4-BE49-F238E27FC236}">
                    <a16:creationId xmlns:a16="http://schemas.microsoft.com/office/drawing/2014/main" xmlns="" id="{811ADD28-EDD9-4402-8F1B-B059A2BB5A23}"/>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5" name="Line 8">
                <a:extLst>
                  <a:ext uri="{FF2B5EF4-FFF2-40B4-BE49-F238E27FC236}">
                    <a16:creationId xmlns:a16="http://schemas.microsoft.com/office/drawing/2014/main" xmlns="" id="{0500D135-2EF2-4B27-9FF8-BA2023178800}"/>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6" name="Line 10">
                <a:extLst>
                  <a:ext uri="{FF2B5EF4-FFF2-40B4-BE49-F238E27FC236}">
                    <a16:creationId xmlns:a16="http://schemas.microsoft.com/office/drawing/2014/main" xmlns="" id="{A131C629-F1FB-49DB-9E85-5B86654C25AE}"/>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7" name="Line 11">
                <a:extLst>
                  <a:ext uri="{FF2B5EF4-FFF2-40B4-BE49-F238E27FC236}">
                    <a16:creationId xmlns:a16="http://schemas.microsoft.com/office/drawing/2014/main" xmlns="" id="{F76A59C0-0F70-41C2-974C-581B15642C54}"/>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8" name="TextBox 57">
                <a:extLst>
                  <a:ext uri="{FF2B5EF4-FFF2-40B4-BE49-F238E27FC236}">
                    <a16:creationId xmlns:a16="http://schemas.microsoft.com/office/drawing/2014/main" xmlns="" id="{18ADA4D1-8762-4BE9-BBBA-C37C5373C928}"/>
                  </a:ext>
                </a:extLst>
              </p:cNvPr>
              <p:cNvSpPr txBox="1"/>
              <p:nvPr/>
            </p:nvSpPr>
            <p:spPr>
              <a:xfrm rot="16200000">
                <a:off x="-1497987" y="3375825"/>
                <a:ext cx="3064366"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latin typeface="Arial" charset="0"/>
                    <a:cs typeface="Arial" panose="020B0604020202020204" pitchFamily="34" charset="0"/>
                  </a:rPr>
                  <a:t>Survie sans maladie</a:t>
                </a:r>
                <a:r>
                  <a:rPr kumimoji="0" lang="fr-FR" sz="1400" b="0" i="0" u="none" strike="noStrike" kern="1200" cap="none" spc="0" normalizeH="0" baseline="0" noProof="0" dirty="0">
                    <a:ln>
                      <a:noFill/>
                    </a:ln>
                    <a:solidFill>
                      <a:srgbClr val="4D4D4D"/>
                    </a:solidFill>
                    <a:effectLst/>
                    <a:uLnTx/>
                    <a:uFillTx/>
                    <a:latin typeface="Arial" charset="0"/>
                    <a:cs typeface="Arial" panose="020B0604020202020204" pitchFamily="34" charset="0"/>
                  </a:rPr>
                  <a:t>, %</a:t>
                </a:r>
              </a:p>
            </p:txBody>
          </p:sp>
          <p:sp>
            <p:nvSpPr>
              <p:cNvPr id="59" name="TextBox 58">
                <a:extLst>
                  <a:ext uri="{FF2B5EF4-FFF2-40B4-BE49-F238E27FC236}">
                    <a16:creationId xmlns:a16="http://schemas.microsoft.com/office/drawing/2014/main" xmlns="" id="{1BE36F93-D91A-45D7-93DB-EE02495EC4A0}"/>
                  </a:ext>
                </a:extLst>
              </p:cNvPr>
              <p:cNvSpPr txBox="1"/>
              <p:nvPr/>
            </p:nvSpPr>
            <p:spPr>
              <a:xfrm>
                <a:off x="140529" y="2099856"/>
                <a:ext cx="498843"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60" name="TextBox 59">
                <a:extLst>
                  <a:ext uri="{FF2B5EF4-FFF2-40B4-BE49-F238E27FC236}">
                    <a16:creationId xmlns:a16="http://schemas.microsoft.com/office/drawing/2014/main" xmlns="" id="{72059DEC-BFC3-4945-A2CB-3D1E97326447}"/>
                  </a:ext>
                </a:extLst>
              </p:cNvPr>
              <p:cNvSpPr txBox="1"/>
              <p:nvPr/>
            </p:nvSpPr>
            <p:spPr>
              <a:xfrm>
                <a:off x="274215" y="2727026"/>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75</a:t>
                </a:r>
              </a:p>
            </p:txBody>
          </p:sp>
          <p:sp>
            <p:nvSpPr>
              <p:cNvPr id="61" name="TextBox 60">
                <a:extLst>
                  <a:ext uri="{FF2B5EF4-FFF2-40B4-BE49-F238E27FC236}">
                    <a16:creationId xmlns:a16="http://schemas.microsoft.com/office/drawing/2014/main" xmlns="" id="{6EF3EBCA-1540-46C5-80A5-8B9D4CE90F8D}"/>
                  </a:ext>
                </a:extLst>
              </p:cNvPr>
              <p:cNvSpPr txBox="1"/>
              <p:nvPr/>
            </p:nvSpPr>
            <p:spPr>
              <a:xfrm>
                <a:off x="274215" y="3353467"/>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62" name="TextBox 61">
                <a:extLst>
                  <a:ext uri="{FF2B5EF4-FFF2-40B4-BE49-F238E27FC236}">
                    <a16:creationId xmlns:a16="http://schemas.microsoft.com/office/drawing/2014/main" xmlns="" id="{F8F488BF-67DA-49C3-B30A-A3497D8DFF51}"/>
                  </a:ext>
                </a:extLst>
              </p:cNvPr>
              <p:cNvSpPr txBox="1"/>
              <p:nvPr/>
            </p:nvSpPr>
            <p:spPr>
              <a:xfrm>
                <a:off x="274215" y="3977609"/>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25</a:t>
                </a:r>
              </a:p>
            </p:txBody>
          </p:sp>
          <p:sp>
            <p:nvSpPr>
              <p:cNvPr id="63" name="TextBox 62">
                <a:extLst>
                  <a:ext uri="{FF2B5EF4-FFF2-40B4-BE49-F238E27FC236}">
                    <a16:creationId xmlns:a16="http://schemas.microsoft.com/office/drawing/2014/main" xmlns="" id="{B599C416-72B7-47FB-8265-37183E462834}"/>
                  </a:ext>
                </a:extLst>
              </p:cNvPr>
              <p:cNvSpPr txBox="1"/>
              <p:nvPr/>
            </p:nvSpPr>
            <p:spPr>
              <a:xfrm>
                <a:off x="407909" y="4639514"/>
                <a:ext cx="231477"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64" name="Line 21">
                <a:extLst>
                  <a:ext uri="{FF2B5EF4-FFF2-40B4-BE49-F238E27FC236}">
                    <a16:creationId xmlns:a16="http://schemas.microsoft.com/office/drawing/2014/main" xmlns="" id="{56BCD89B-B8B7-4597-A5F5-5C5AD26A80C4}"/>
                  </a:ext>
                </a:extLst>
              </p:cNvPr>
              <p:cNvSpPr>
                <a:spLocks noChangeShapeType="1"/>
              </p:cNvSpPr>
              <p:nvPr/>
            </p:nvSpPr>
            <p:spPr bwMode="auto">
              <a:xfrm>
                <a:off x="1531935"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65" name="TextBox 64">
                <a:extLst>
                  <a:ext uri="{FF2B5EF4-FFF2-40B4-BE49-F238E27FC236}">
                    <a16:creationId xmlns:a16="http://schemas.microsoft.com/office/drawing/2014/main" xmlns="" id="{CC26AAFA-C480-493B-AF6E-71B048AB94AC}"/>
                  </a:ext>
                </a:extLst>
              </p:cNvPr>
              <p:cNvSpPr txBox="1"/>
              <p:nvPr/>
            </p:nvSpPr>
            <p:spPr>
              <a:xfrm>
                <a:off x="1355052"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66" name="Line 19">
                <a:extLst>
                  <a:ext uri="{FF2B5EF4-FFF2-40B4-BE49-F238E27FC236}">
                    <a16:creationId xmlns:a16="http://schemas.microsoft.com/office/drawing/2014/main" xmlns="" id="{E4C23E69-4E13-47E0-B97C-4D7CE279A5C0}"/>
                  </a:ext>
                </a:extLst>
              </p:cNvPr>
              <p:cNvSpPr>
                <a:spLocks noChangeShapeType="1"/>
              </p:cNvSpPr>
              <p:nvPr/>
            </p:nvSpPr>
            <p:spPr bwMode="auto">
              <a:xfrm>
                <a:off x="3710972"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7" name="TextBox 66">
                <a:extLst>
                  <a:ext uri="{FF2B5EF4-FFF2-40B4-BE49-F238E27FC236}">
                    <a16:creationId xmlns:a16="http://schemas.microsoft.com/office/drawing/2014/main" xmlns="" id="{6E3239A7-1E6F-4436-980F-147664BD5CDF}"/>
                  </a:ext>
                </a:extLst>
              </p:cNvPr>
              <p:cNvSpPr txBox="1"/>
              <p:nvPr/>
            </p:nvSpPr>
            <p:spPr>
              <a:xfrm>
                <a:off x="352836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68" name="Line 21">
                <a:extLst>
                  <a:ext uri="{FF2B5EF4-FFF2-40B4-BE49-F238E27FC236}">
                    <a16:creationId xmlns:a16="http://schemas.microsoft.com/office/drawing/2014/main" xmlns="" id="{D193E3B3-4C9C-4D28-B4E7-03977E996A12}"/>
                  </a:ext>
                </a:extLst>
              </p:cNvPr>
              <p:cNvSpPr>
                <a:spLocks noChangeShapeType="1"/>
              </p:cNvSpPr>
              <p:nvPr/>
            </p:nvSpPr>
            <p:spPr bwMode="auto">
              <a:xfrm>
                <a:off x="4402674"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69" name="Line 21">
                <a:extLst>
                  <a:ext uri="{FF2B5EF4-FFF2-40B4-BE49-F238E27FC236}">
                    <a16:creationId xmlns:a16="http://schemas.microsoft.com/office/drawing/2014/main" xmlns="" id="{F73F2349-5141-4F07-B337-6E795C9424B6}"/>
                  </a:ext>
                </a:extLst>
              </p:cNvPr>
              <p:cNvSpPr>
                <a:spLocks noChangeShapeType="1"/>
              </p:cNvSpPr>
              <p:nvPr/>
            </p:nvSpPr>
            <p:spPr bwMode="auto">
              <a:xfrm>
                <a:off x="797072"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70" name="TextBox 69">
                <a:extLst>
                  <a:ext uri="{FF2B5EF4-FFF2-40B4-BE49-F238E27FC236}">
                    <a16:creationId xmlns:a16="http://schemas.microsoft.com/office/drawing/2014/main" xmlns="" id="{F3A24A46-FCC0-46CF-B457-EECF15BE055E}"/>
                  </a:ext>
                </a:extLst>
              </p:cNvPr>
              <p:cNvSpPr txBox="1"/>
              <p:nvPr/>
            </p:nvSpPr>
            <p:spPr>
              <a:xfrm>
                <a:off x="683819" y="4950499"/>
                <a:ext cx="231475"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71" name="Line 21">
                <a:extLst>
                  <a:ext uri="{FF2B5EF4-FFF2-40B4-BE49-F238E27FC236}">
                    <a16:creationId xmlns:a16="http://schemas.microsoft.com/office/drawing/2014/main" xmlns="" id="{A0CEB3DE-BB33-4623-9278-CCD0CD49E88F}"/>
                  </a:ext>
                </a:extLst>
              </p:cNvPr>
              <p:cNvSpPr>
                <a:spLocks noChangeShapeType="1"/>
              </p:cNvSpPr>
              <p:nvPr/>
            </p:nvSpPr>
            <p:spPr bwMode="auto">
              <a:xfrm>
                <a:off x="2261403"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72" name="TextBox 71">
                <a:extLst>
                  <a:ext uri="{FF2B5EF4-FFF2-40B4-BE49-F238E27FC236}">
                    <a16:creationId xmlns:a16="http://schemas.microsoft.com/office/drawing/2014/main" xmlns="" id="{4450DFED-E1B0-4FC2-9F11-8C911F0A8CBC}"/>
                  </a:ext>
                </a:extLst>
              </p:cNvPr>
              <p:cNvSpPr txBox="1"/>
              <p:nvPr/>
            </p:nvSpPr>
            <p:spPr>
              <a:xfrm>
                <a:off x="2082970"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73" name="Line 19">
                <a:extLst>
                  <a:ext uri="{FF2B5EF4-FFF2-40B4-BE49-F238E27FC236}">
                    <a16:creationId xmlns:a16="http://schemas.microsoft.com/office/drawing/2014/main" xmlns="" id="{62E91981-C51A-4369-982C-C442C73232FC}"/>
                  </a:ext>
                </a:extLst>
              </p:cNvPr>
              <p:cNvSpPr>
                <a:spLocks noChangeShapeType="1"/>
              </p:cNvSpPr>
              <p:nvPr/>
            </p:nvSpPr>
            <p:spPr bwMode="auto">
              <a:xfrm>
                <a:off x="2980083"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4" name="TextBox 73">
                <a:extLst>
                  <a:ext uri="{FF2B5EF4-FFF2-40B4-BE49-F238E27FC236}">
                    <a16:creationId xmlns:a16="http://schemas.microsoft.com/office/drawing/2014/main" xmlns="" id="{0D3C2B08-599B-4330-B4A1-22266E80C32F}"/>
                  </a:ext>
                </a:extLst>
              </p:cNvPr>
              <p:cNvSpPr txBox="1"/>
              <p:nvPr/>
            </p:nvSpPr>
            <p:spPr>
              <a:xfrm>
                <a:off x="2800097"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p>
            </p:txBody>
          </p:sp>
        </p:grpSp>
        <p:sp>
          <p:nvSpPr>
            <p:cNvPr id="24" name="TextBox 5">
              <a:extLst>
                <a:ext uri="{FF2B5EF4-FFF2-40B4-BE49-F238E27FC236}">
                  <a16:creationId xmlns:a16="http://schemas.microsoft.com/office/drawing/2014/main" xmlns="" id="{C38E2A2E-99AB-4E21-8CBB-648345A24DBF}"/>
                </a:ext>
              </a:extLst>
            </p:cNvPr>
            <p:cNvSpPr txBox="1">
              <a:spLocks noChangeArrowheads="1"/>
            </p:cNvSpPr>
            <p:nvPr/>
          </p:nvSpPr>
          <p:spPr bwMode="auto">
            <a:xfrm>
              <a:off x="975238" y="3461028"/>
              <a:ext cx="2683602" cy="64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HR 0,93 </a:t>
              </a:r>
              <a:br>
                <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(IC95% 0,33 - 2,69)</a:t>
              </a:r>
              <a:br>
                <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lang="fr-FR"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p=0,987</a:t>
              </a:r>
              <a:endPar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25" name="Group 24">
              <a:extLst>
                <a:ext uri="{FF2B5EF4-FFF2-40B4-BE49-F238E27FC236}">
                  <a16:creationId xmlns:a16="http://schemas.microsoft.com/office/drawing/2014/main" xmlns="" id="{A383883B-3D02-47FE-8F4E-057561B01E7E}"/>
                </a:ext>
              </a:extLst>
            </p:cNvPr>
            <p:cNvGrpSpPr/>
            <p:nvPr/>
          </p:nvGrpSpPr>
          <p:grpSpPr>
            <a:xfrm>
              <a:off x="988497" y="2456339"/>
              <a:ext cx="2202350" cy="393843"/>
              <a:chOff x="3417368" y="5317173"/>
              <a:chExt cx="3431670" cy="628650"/>
            </a:xfrm>
          </p:grpSpPr>
          <p:sp>
            <p:nvSpPr>
              <p:cNvPr id="43" name="Freeform: Shape 69">
                <a:extLst>
                  <a:ext uri="{FF2B5EF4-FFF2-40B4-BE49-F238E27FC236}">
                    <a16:creationId xmlns:a16="http://schemas.microsoft.com/office/drawing/2014/main" xmlns="" id="{C3428D71-48C1-4D59-82BC-D86CC81A570C}"/>
                  </a:ext>
                </a:extLst>
              </p:cNvPr>
              <p:cNvSpPr/>
              <p:nvPr/>
            </p:nvSpPr>
            <p:spPr>
              <a:xfrm>
                <a:off x="3417368" y="5317173"/>
                <a:ext cx="3419474" cy="628650"/>
              </a:xfrm>
              <a:custGeom>
                <a:avLst/>
                <a:gdLst>
                  <a:gd name="connsiteX0" fmla="*/ 3428181 w 3419475"/>
                  <a:gd name="connsiteY0" fmla="*/ 636368 h 628650"/>
                  <a:gd name="connsiteX1" fmla="*/ 2910869 w 3419475"/>
                  <a:gd name="connsiteY1" fmla="*/ 636368 h 628650"/>
                  <a:gd name="connsiteX2" fmla="*/ 2910869 w 3419475"/>
                  <a:gd name="connsiteY2" fmla="*/ 426983 h 628650"/>
                  <a:gd name="connsiteX3" fmla="*/ 1991220 w 3419475"/>
                  <a:gd name="connsiteY3" fmla="*/ 426983 h 628650"/>
                  <a:gd name="connsiteX4" fmla="*/ 1991220 w 3419475"/>
                  <a:gd name="connsiteY4" fmla="*/ 390033 h 628650"/>
                  <a:gd name="connsiteX5" fmla="*/ 1654559 w 3419475"/>
                  <a:gd name="connsiteY5" fmla="*/ 390033 h 628650"/>
                  <a:gd name="connsiteX6" fmla="*/ 1654559 w 3419475"/>
                  <a:gd name="connsiteY6" fmla="*/ 332554 h 628650"/>
                  <a:gd name="connsiteX7" fmla="*/ 1311745 w 3419475"/>
                  <a:gd name="connsiteY7" fmla="*/ 332554 h 628650"/>
                  <a:gd name="connsiteX8" fmla="*/ 1311745 w 3419475"/>
                  <a:gd name="connsiteY8" fmla="*/ 285339 h 628650"/>
                  <a:gd name="connsiteX9" fmla="*/ 1231678 w 3419475"/>
                  <a:gd name="connsiteY9" fmla="*/ 285339 h 628650"/>
                  <a:gd name="connsiteX10" fmla="*/ 1231678 w 3419475"/>
                  <a:gd name="connsiteY10" fmla="*/ 242230 h 628650"/>
                  <a:gd name="connsiteX11" fmla="*/ 1065400 w 3419475"/>
                  <a:gd name="connsiteY11" fmla="*/ 242230 h 628650"/>
                  <a:gd name="connsiteX12" fmla="*/ 1065400 w 3419475"/>
                  <a:gd name="connsiteY12" fmla="*/ 195016 h 628650"/>
                  <a:gd name="connsiteX13" fmla="*/ 970979 w 3419475"/>
                  <a:gd name="connsiteY13" fmla="*/ 195016 h 628650"/>
                  <a:gd name="connsiteX14" fmla="*/ 970979 w 3419475"/>
                  <a:gd name="connsiteY14" fmla="*/ 151908 h 628650"/>
                  <a:gd name="connsiteX15" fmla="*/ 812910 w 3419475"/>
                  <a:gd name="connsiteY15" fmla="*/ 151908 h 628650"/>
                  <a:gd name="connsiteX16" fmla="*/ 812910 w 3419475"/>
                  <a:gd name="connsiteY16" fmla="*/ 110851 h 628650"/>
                  <a:gd name="connsiteX17" fmla="*/ 728745 w 3419475"/>
                  <a:gd name="connsiteY17" fmla="*/ 110851 h 628650"/>
                  <a:gd name="connsiteX18" fmla="*/ 728745 w 3419475"/>
                  <a:gd name="connsiteY18" fmla="*/ 51320 h 628650"/>
                  <a:gd name="connsiteX19" fmla="*/ 223756 w 3419475"/>
                  <a:gd name="connsiteY19" fmla="*/ 51320 h 628650"/>
                  <a:gd name="connsiteX20" fmla="*/ 223756 w 3419475"/>
                  <a:gd name="connsiteY20" fmla="*/ 0 h 628650"/>
                  <a:gd name="connsiteX21" fmla="*/ 0 w 3419475"/>
                  <a:gd name="connsiteY21" fmla="*/ 0 h 628650"/>
                  <a:gd name="connsiteX22" fmla="*/ 0 w 3419475"/>
                  <a:gd name="connsiteY22" fmla="*/ 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19475" h="628650">
                    <a:moveTo>
                      <a:pt x="3428181" y="636368"/>
                    </a:moveTo>
                    <a:lnTo>
                      <a:pt x="2910869" y="636368"/>
                    </a:lnTo>
                    <a:lnTo>
                      <a:pt x="2910869" y="426983"/>
                    </a:lnTo>
                    <a:lnTo>
                      <a:pt x="1991220" y="426983"/>
                    </a:lnTo>
                    <a:lnTo>
                      <a:pt x="1991220" y="390033"/>
                    </a:lnTo>
                    <a:lnTo>
                      <a:pt x="1654559" y="390033"/>
                    </a:lnTo>
                    <a:lnTo>
                      <a:pt x="1654559" y="332554"/>
                    </a:lnTo>
                    <a:lnTo>
                      <a:pt x="1311745" y="332554"/>
                    </a:lnTo>
                    <a:lnTo>
                      <a:pt x="1311745" y="285339"/>
                    </a:lnTo>
                    <a:lnTo>
                      <a:pt x="1231678" y="285339"/>
                    </a:lnTo>
                    <a:lnTo>
                      <a:pt x="1231678" y="242230"/>
                    </a:lnTo>
                    <a:lnTo>
                      <a:pt x="1065400" y="242230"/>
                    </a:lnTo>
                    <a:lnTo>
                      <a:pt x="1065400" y="195016"/>
                    </a:lnTo>
                    <a:lnTo>
                      <a:pt x="970979" y="195016"/>
                    </a:lnTo>
                    <a:lnTo>
                      <a:pt x="970979" y="151908"/>
                    </a:lnTo>
                    <a:lnTo>
                      <a:pt x="812910" y="151908"/>
                    </a:lnTo>
                    <a:lnTo>
                      <a:pt x="812910" y="110851"/>
                    </a:lnTo>
                    <a:lnTo>
                      <a:pt x="728745" y="110851"/>
                    </a:lnTo>
                    <a:lnTo>
                      <a:pt x="728745" y="51320"/>
                    </a:lnTo>
                    <a:lnTo>
                      <a:pt x="223756" y="51320"/>
                    </a:lnTo>
                    <a:lnTo>
                      <a:pt x="223756" y="0"/>
                    </a:lnTo>
                    <a:lnTo>
                      <a:pt x="0"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4" name="Freeform: Shape 70">
                <a:extLst>
                  <a:ext uri="{FF2B5EF4-FFF2-40B4-BE49-F238E27FC236}">
                    <a16:creationId xmlns:a16="http://schemas.microsoft.com/office/drawing/2014/main" xmlns="" id="{0FBA917B-4644-486D-8C70-4112F1D86718}"/>
                  </a:ext>
                </a:extLst>
              </p:cNvPr>
              <p:cNvSpPr/>
              <p:nvPr/>
            </p:nvSpPr>
            <p:spPr>
              <a:xfrm>
                <a:off x="6839513" y="58584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5" name="Freeform: Shape 71">
                <a:extLst>
                  <a:ext uri="{FF2B5EF4-FFF2-40B4-BE49-F238E27FC236}">
                    <a16:creationId xmlns:a16="http://schemas.microsoft.com/office/drawing/2014/main" xmlns="" id="{CFA75A73-F35F-4899-8993-B665C515E9F5}"/>
                  </a:ext>
                </a:extLst>
              </p:cNvPr>
              <p:cNvSpPr/>
              <p:nvPr/>
            </p:nvSpPr>
            <p:spPr>
              <a:xfrm>
                <a:off x="6607793" y="58584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6" name="Freeform: Shape 72">
                <a:extLst>
                  <a:ext uri="{FF2B5EF4-FFF2-40B4-BE49-F238E27FC236}">
                    <a16:creationId xmlns:a16="http://schemas.microsoft.com/office/drawing/2014/main" xmlns="" id="{EA708842-D3FD-45D7-9A1B-BEC2286D8E51}"/>
                  </a:ext>
                </a:extLst>
              </p:cNvPr>
              <p:cNvSpPr/>
              <p:nvPr/>
            </p:nvSpPr>
            <p:spPr>
              <a:xfrm>
                <a:off x="6188683" y="56489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7" name="Freeform: Shape 73">
                <a:extLst>
                  <a:ext uri="{FF2B5EF4-FFF2-40B4-BE49-F238E27FC236}">
                    <a16:creationId xmlns:a16="http://schemas.microsoft.com/office/drawing/2014/main" xmlns="" id="{BEFE40E2-AD49-421C-B563-45A05E87441E}"/>
                  </a:ext>
                </a:extLst>
              </p:cNvPr>
              <p:cNvSpPr/>
              <p:nvPr/>
            </p:nvSpPr>
            <p:spPr>
              <a:xfrm>
                <a:off x="5674333" y="56489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8" name="Freeform: Shape 74">
                <a:extLst>
                  <a:ext uri="{FF2B5EF4-FFF2-40B4-BE49-F238E27FC236}">
                    <a16:creationId xmlns:a16="http://schemas.microsoft.com/office/drawing/2014/main" xmlns="" id="{D8CA7531-B80E-4B28-B6F0-4E0080C8CB87}"/>
                  </a:ext>
                </a:extLst>
              </p:cNvPr>
              <p:cNvSpPr/>
              <p:nvPr/>
            </p:nvSpPr>
            <p:spPr>
              <a:xfrm>
                <a:off x="5350483" y="56108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9" name="Freeform: Shape 75">
                <a:extLst>
                  <a:ext uri="{FF2B5EF4-FFF2-40B4-BE49-F238E27FC236}">
                    <a16:creationId xmlns:a16="http://schemas.microsoft.com/office/drawing/2014/main" xmlns="" id="{92961C07-B8C3-4EC4-997A-9108F67C01BE}"/>
                  </a:ext>
                </a:extLst>
              </p:cNvPr>
              <p:cNvSpPr/>
              <p:nvPr/>
            </p:nvSpPr>
            <p:spPr>
              <a:xfrm>
                <a:off x="5255233" y="56108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nvGrpSpPr>
            <p:cNvPr id="26" name="Group 25">
              <a:extLst>
                <a:ext uri="{FF2B5EF4-FFF2-40B4-BE49-F238E27FC236}">
                  <a16:creationId xmlns:a16="http://schemas.microsoft.com/office/drawing/2014/main" xmlns="" id="{0BB71AED-8A56-4C84-BBA7-0377DACCE0EC}"/>
                </a:ext>
              </a:extLst>
            </p:cNvPr>
            <p:cNvGrpSpPr/>
            <p:nvPr/>
          </p:nvGrpSpPr>
          <p:grpSpPr>
            <a:xfrm>
              <a:off x="997290" y="2456339"/>
              <a:ext cx="2190190" cy="547200"/>
              <a:chOff x="4209805" y="4817811"/>
              <a:chExt cx="3436830" cy="857250"/>
            </a:xfrm>
          </p:grpSpPr>
          <p:sp>
            <p:nvSpPr>
              <p:cNvPr id="27" name="Freeform: Shape 79">
                <a:extLst>
                  <a:ext uri="{FF2B5EF4-FFF2-40B4-BE49-F238E27FC236}">
                    <a16:creationId xmlns:a16="http://schemas.microsoft.com/office/drawing/2014/main" xmlns="" id="{733EACDC-3FAA-4877-B08C-826744C0989C}"/>
                  </a:ext>
                </a:extLst>
              </p:cNvPr>
              <p:cNvSpPr/>
              <p:nvPr/>
            </p:nvSpPr>
            <p:spPr>
              <a:xfrm>
                <a:off x="4209805" y="4817811"/>
                <a:ext cx="3429000" cy="857250"/>
              </a:xfrm>
              <a:custGeom>
                <a:avLst/>
                <a:gdLst>
                  <a:gd name="connsiteX0" fmla="*/ 3436392 w 3429000"/>
                  <a:gd name="connsiteY0" fmla="*/ 858071 h 857250"/>
                  <a:gd name="connsiteX1" fmla="*/ 3015568 w 3429000"/>
                  <a:gd name="connsiteY1" fmla="*/ 858071 h 857250"/>
                  <a:gd name="connsiteX2" fmla="*/ 3015568 w 3429000"/>
                  <a:gd name="connsiteY2" fmla="*/ 433141 h 857250"/>
                  <a:gd name="connsiteX3" fmla="*/ 1744885 w 3429000"/>
                  <a:gd name="connsiteY3" fmla="*/ 433141 h 857250"/>
                  <a:gd name="connsiteX4" fmla="*/ 1744885 w 3429000"/>
                  <a:gd name="connsiteY4" fmla="*/ 324342 h 857250"/>
                  <a:gd name="connsiteX5" fmla="*/ 1071563 w 3429000"/>
                  <a:gd name="connsiteY5" fmla="*/ 324342 h 857250"/>
                  <a:gd name="connsiteX6" fmla="*/ 1071563 w 3429000"/>
                  <a:gd name="connsiteY6" fmla="*/ 162172 h 857250"/>
                  <a:gd name="connsiteX7" fmla="*/ 983294 w 3429000"/>
                  <a:gd name="connsiteY7" fmla="*/ 162172 h 857250"/>
                  <a:gd name="connsiteX8" fmla="*/ 983294 w 3429000"/>
                  <a:gd name="connsiteY8" fmla="*/ 84165 h 857250"/>
                  <a:gd name="connsiteX9" fmla="*/ 312027 w 3429000"/>
                  <a:gd name="connsiteY9" fmla="*/ 84165 h 857250"/>
                  <a:gd name="connsiteX10" fmla="*/ 312027 w 3429000"/>
                  <a:gd name="connsiteY10" fmla="*/ 0 h 857250"/>
                  <a:gd name="connsiteX11" fmla="*/ 0 w 3429000"/>
                  <a:gd name="connsiteY11" fmla="*/ 0 h 857250"/>
                  <a:gd name="connsiteX12" fmla="*/ 0 w 3429000"/>
                  <a:gd name="connsiteY12" fmla="*/ 615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857250">
                    <a:moveTo>
                      <a:pt x="3436392" y="858071"/>
                    </a:moveTo>
                    <a:lnTo>
                      <a:pt x="3015568" y="858071"/>
                    </a:lnTo>
                    <a:lnTo>
                      <a:pt x="3015568" y="433141"/>
                    </a:lnTo>
                    <a:lnTo>
                      <a:pt x="1744885" y="433141"/>
                    </a:lnTo>
                    <a:lnTo>
                      <a:pt x="1744885" y="324342"/>
                    </a:lnTo>
                    <a:lnTo>
                      <a:pt x="1071563" y="324342"/>
                    </a:lnTo>
                    <a:lnTo>
                      <a:pt x="1071563" y="162172"/>
                    </a:lnTo>
                    <a:lnTo>
                      <a:pt x="983294" y="162172"/>
                    </a:lnTo>
                    <a:lnTo>
                      <a:pt x="983294" y="84165"/>
                    </a:lnTo>
                    <a:lnTo>
                      <a:pt x="312027" y="84165"/>
                    </a:lnTo>
                    <a:lnTo>
                      <a:pt x="312027" y="0"/>
                    </a:lnTo>
                    <a:lnTo>
                      <a:pt x="0" y="0"/>
                    </a:lnTo>
                    <a:lnTo>
                      <a:pt x="0" y="6158"/>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28" name="Group 27">
                <a:extLst>
                  <a:ext uri="{FF2B5EF4-FFF2-40B4-BE49-F238E27FC236}">
                    <a16:creationId xmlns:a16="http://schemas.microsoft.com/office/drawing/2014/main" xmlns="" id="{D495D00D-54FE-4AA3-94D3-E28BC44D113B}"/>
                  </a:ext>
                </a:extLst>
              </p:cNvPr>
              <p:cNvGrpSpPr/>
              <p:nvPr/>
            </p:nvGrpSpPr>
            <p:grpSpPr>
              <a:xfrm>
                <a:off x="5713050" y="5047507"/>
                <a:ext cx="1933585" cy="619126"/>
                <a:chOff x="5713050" y="5047507"/>
                <a:chExt cx="1933585" cy="619126"/>
              </a:xfrm>
            </p:grpSpPr>
            <p:sp>
              <p:nvSpPr>
                <p:cNvPr id="29" name="Freeform: Shape 80">
                  <a:extLst>
                    <a:ext uri="{FF2B5EF4-FFF2-40B4-BE49-F238E27FC236}">
                      <a16:creationId xmlns:a16="http://schemas.microsoft.com/office/drawing/2014/main" xmlns="" id="{8D33C523-154C-4C70-AE24-DD290B430995}"/>
                    </a:ext>
                  </a:extLst>
                </p:cNvPr>
                <p:cNvSpPr/>
                <p:nvPr/>
              </p:nvSpPr>
              <p:spPr>
                <a:xfrm>
                  <a:off x="7637110" y="558090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0" name="Freeform: Shape 81">
                  <a:extLst>
                    <a:ext uri="{FF2B5EF4-FFF2-40B4-BE49-F238E27FC236}">
                      <a16:creationId xmlns:a16="http://schemas.microsoft.com/office/drawing/2014/main" xmlns="" id="{7EFFBBCC-C6D3-438F-AB3F-6301E04F09E3}"/>
                    </a:ext>
                  </a:extLst>
                </p:cNvPr>
                <p:cNvSpPr/>
                <p:nvPr/>
              </p:nvSpPr>
              <p:spPr>
                <a:xfrm>
                  <a:off x="7389460" y="558090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1" name="Freeform: Shape 82">
                  <a:extLst>
                    <a:ext uri="{FF2B5EF4-FFF2-40B4-BE49-F238E27FC236}">
                      <a16:creationId xmlns:a16="http://schemas.microsoft.com/office/drawing/2014/main" xmlns="" id="{C984B727-9DFD-448C-A1D5-E484D4D2DC25}"/>
                    </a:ext>
                  </a:extLst>
                </p:cNvPr>
                <p:cNvSpPr/>
                <p:nvPr/>
              </p:nvSpPr>
              <p:spPr>
                <a:xfrm>
                  <a:off x="706561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2" name="Freeform: Shape 83">
                  <a:extLst>
                    <a:ext uri="{FF2B5EF4-FFF2-40B4-BE49-F238E27FC236}">
                      <a16:creationId xmlns:a16="http://schemas.microsoft.com/office/drawing/2014/main" xmlns="" id="{65DEF8A5-C8BE-45D2-B85A-29FC031A2303}"/>
                    </a:ext>
                  </a:extLst>
                </p:cNvPr>
                <p:cNvSpPr/>
                <p:nvPr/>
              </p:nvSpPr>
              <p:spPr>
                <a:xfrm>
                  <a:off x="67989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3" name="Freeform: Shape 84">
                  <a:extLst>
                    <a:ext uri="{FF2B5EF4-FFF2-40B4-BE49-F238E27FC236}">
                      <a16:creationId xmlns:a16="http://schemas.microsoft.com/office/drawing/2014/main" xmlns="" id="{F4EE3973-59AC-4C04-8D1B-57CDE2893D99}"/>
                    </a:ext>
                  </a:extLst>
                </p:cNvPr>
                <p:cNvSpPr/>
                <p:nvPr/>
              </p:nvSpPr>
              <p:spPr>
                <a:xfrm>
                  <a:off x="67227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4" name="Freeform: Shape 85">
                  <a:extLst>
                    <a:ext uri="{FF2B5EF4-FFF2-40B4-BE49-F238E27FC236}">
                      <a16:creationId xmlns:a16="http://schemas.microsoft.com/office/drawing/2014/main" xmlns="" id="{C2322A8F-0350-4E66-A447-83EA06D51628}"/>
                    </a:ext>
                  </a:extLst>
                </p:cNvPr>
                <p:cNvSpPr/>
                <p:nvPr/>
              </p:nvSpPr>
              <p:spPr>
                <a:xfrm>
                  <a:off x="66465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5" name="Freeform: Shape 86">
                  <a:extLst>
                    <a:ext uri="{FF2B5EF4-FFF2-40B4-BE49-F238E27FC236}">
                      <a16:creationId xmlns:a16="http://schemas.microsoft.com/office/drawing/2014/main" xmlns="" id="{F7B8F906-C6A7-4272-8A17-A45BAE6476E8}"/>
                    </a:ext>
                  </a:extLst>
                </p:cNvPr>
                <p:cNvSpPr/>
                <p:nvPr/>
              </p:nvSpPr>
              <p:spPr>
                <a:xfrm>
                  <a:off x="63798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6" name="Freeform: Shape 87">
                  <a:extLst>
                    <a:ext uri="{FF2B5EF4-FFF2-40B4-BE49-F238E27FC236}">
                      <a16:creationId xmlns:a16="http://schemas.microsoft.com/office/drawing/2014/main" xmlns="" id="{5BB21318-1BDA-41FA-8DD4-B332BE57C584}"/>
                    </a:ext>
                  </a:extLst>
                </p:cNvPr>
                <p:cNvSpPr/>
                <p:nvPr/>
              </p:nvSpPr>
              <p:spPr>
                <a:xfrm>
                  <a:off x="63036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7" name="Freeform: Shape 88">
                  <a:extLst>
                    <a:ext uri="{FF2B5EF4-FFF2-40B4-BE49-F238E27FC236}">
                      <a16:creationId xmlns:a16="http://schemas.microsoft.com/office/drawing/2014/main" xmlns="" id="{537C5061-26A9-4F39-80EA-E94AFCEF8274}"/>
                    </a:ext>
                  </a:extLst>
                </p:cNvPr>
                <p:cNvSpPr/>
                <p:nvPr/>
              </p:nvSpPr>
              <p:spPr>
                <a:xfrm>
                  <a:off x="620835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8" name="Freeform: Shape 89">
                  <a:extLst>
                    <a:ext uri="{FF2B5EF4-FFF2-40B4-BE49-F238E27FC236}">
                      <a16:creationId xmlns:a16="http://schemas.microsoft.com/office/drawing/2014/main" xmlns="" id="{BC79ACAB-5D3C-4F1B-9182-950094DC9BBB}"/>
                    </a:ext>
                  </a:extLst>
                </p:cNvPr>
                <p:cNvSpPr/>
                <p:nvPr/>
              </p:nvSpPr>
              <p:spPr>
                <a:xfrm>
                  <a:off x="613215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39" name="Freeform: Shape 90">
                  <a:extLst>
                    <a:ext uri="{FF2B5EF4-FFF2-40B4-BE49-F238E27FC236}">
                      <a16:creationId xmlns:a16="http://schemas.microsoft.com/office/drawing/2014/main" xmlns="" id="{A054AEA2-9F26-41AF-94A0-520F9E975C91}"/>
                    </a:ext>
                  </a:extLst>
                </p:cNvPr>
                <p:cNvSpPr/>
                <p:nvPr/>
              </p:nvSpPr>
              <p:spPr>
                <a:xfrm>
                  <a:off x="60369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0" name="Freeform: Shape 91">
                  <a:extLst>
                    <a:ext uri="{FF2B5EF4-FFF2-40B4-BE49-F238E27FC236}">
                      <a16:creationId xmlns:a16="http://schemas.microsoft.com/office/drawing/2014/main" xmlns="" id="{312614CB-3D16-4F77-AFEE-9D72A1E3595A}"/>
                    </a:ext>
                  </a:extLst>
                </p:cNvPr>
                <p:cNvSpPr/>
                <p:nvPr/>
              </p:nvSpPr>
              <p:spPr>
                <a:xfrm>
                  <a:off x="5884500" y="50475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1" name="Freeform: Shape 92">
                  <a:extLst>
                    <a:ext uri="{FF2B5EF4-FFF2-40B4-BE49-F238E27FC236}">
                      <a16:creationId xmlns:a16="http://schemas.microsoft.com/office/drawing/2014/main" xmlns="" id="{687E9767-308C-4130-9327-56D27CDCC66C}"/>
                    </a:ext>
                  </a:extLst>
                </p:cNvPr>
                <p:cNvSpPr/>
                <p:nvPr/>
              </p:nvSpPr>
              <p:spPr>
                <a:xfrm>
                  <a:off x="5789250" y="50475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42" name="Freeform: Shape 93">
                  <a:extLst>
                    <a:ext uri="{FF2B5EF4-FFF2-40B4-BE49-F238E27FC236}">
                      <a16:creationId xmlns:a16="http://schemas.microsoft.com/office/drawing/2014/main" xmlns="" id="{5DA6897B-75A5-4709-A1F1-EBC86ACB5D58}"/>
                    </a:ext>
                  </a:extLst>
                </p:cNvPr>
                <p:cNvSpPr/>
                <p:nvPr/>
              </p:nvSpPr>
              <p:spPr>
                <a:xfrm>
                  <a:off x="5713050" y="50475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grpSp>
      <p:grpSp>
        <p:nvGrpSpPr>
          <p:cNvPr id="75" name="Group 74">
            <a:extLst>
              <a:ext uri="{FF2B5EF4-FFF2-40B4-BE49-F238E27FC236}">
                <a16:creationId xmlns:a16="http://schemas.microsoft.com/office/drawing/2014/main" xmlns="" id="{585721C0-FB89-4CAC-8138-5F4B9DA2AFB3}"/>
              </a:ext>
            </a:extLst>
          </p:cNvPr>
          <p:cNvGrpSpPr/>
          <p:nvPr/>
        </p:nvGrpSpPr>
        <p:grpSpPr>
          <a:xfrm>
            <a:off x="5197766" y="2836155"/>
            <a:ext cx="3529894" cy="2426274"/>
            <a:chOff x="-159596" y="2037434"/>
            <a:chExt cx="4748033" cy="3745426"/>
          </a:xfrm>
        </p:grpSpPr>
        <p:sp>
          <p:nvSpPr>
            <p:cNvPr id="76" name="TextBox 75">
              <a:extLst>
                <a:ext uri="{FF2B5EF4-FFF2-40B4-BE49-F238E27FC236}">
                  <a16:creationId xmlns:a16="http://schemas.microsoft.com/office/drawing/2014/main" xmlns="" id="{C2E2720A-DEF9-45A1-8336-50764EA76F12}"/>
                </a:ext>
              </a:extLst>
            </p:cNvPr>
            <p:cNvSpPr txBox="1"/>
            <p:nvPr/>
          </p:nvSpPr>
          <p:spPr>
            <a:xfrm>
              <a:off x="422327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77" name="TextBox 76">
              <a:extLst>
                <a:ext uri="{FF2B5EF4-FFF2-40B4-BE49-F238E27FC236}">
                  <a16:creationId xmlns:a16="http://schemas.microsoft.com/office/drawing/2014/main" xmlns="" id="{E1C6CF6A-A623-4BB1-9315-EB3A15AAA6C6}"/>
                </a:ext>
              </a:extLst>
            </p:cNvPr>
            <p:cNvSpPr txBox="1"/>
            <p:nvPr/>
          </p:nvSpPr>
          <p:spPr>
            <a:xfrm>
              <a:off x="2259725" y="5225818"/>
              <a:ext cx="704445" cy="557042"/>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Mois</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78" name="Freeform 21">
              <a:extLst>
                <a:ext uri="{FF2B5EF4-FFF2-40B4-BE49-F238E27FC236}">
                  <a16:creationId xmlns:a16="http://schemas.microsoft.com/office/drawing/2014/main" xmlns="" id="{DA71650D-2661-408B-8725-2655BF2C4DD3}"/>
                </a:ext>
              </a:extLst>
            </p:cNvPr>
            <p:cNvSpPr>
              <a:spLocks/>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9" name="Line 6">
              <a:extLst>
                <a:ext uri="{FF2B5EF4-FFF2-40B4-BE49-F238E27FC236}">
                  <a16:creationId xmlns:a16="http://schemas.microsoft.com/office/drawing/2014/main" xmlns="" id="{7DD85976-B10F-4EA8-A26B-C3E4EE54CE39}"/>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0" name="Line 7">
              <a:extLst>
                <a:ext uri="{FF2B5EF4-FFF2-40B4-BE49-F238E27FC236}">
                  <a16:creationId xmlns:a16="http://schemas.microsoft.com/office/drawing/2014/main" xmlns="" id="{2DF7AD88-D8E7-4E30-A336-8B58A93FAEA5}"/>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1" name="Line 8">
              <a:extLst>
                <a:ext uri="{FF2B5EF4-FFF2-40B4-BE49-F238E27FC236}">
                  <a16:creationId xmlns:a16="http://schemas.microsoft.com/office/drawing/2014/main" xmlns="" id="{5513B827-26D4-4ECE-920B-7E6ACA517FA5}"/>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2" name="Line 10">
              <a:extLst>
                <a:ext uri="{FF2B5EF4-FFF2-40B4-BE49-F238E27FC236}">
                  <a16:creationId xmlns:a16="http://schemas.microsoft.com/office/drawing/2014/main" xmlns="" id="{F3455285-787F-4ABD-B309-485585FBAFD5}"/>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3" name="Line 11">
              <a:extLst>
                <a:ext uri="{FF2B5EF4-FFF2-40B4-BE49-F238E27FC236}">
                  <a16:creationId xmlns:a16="http://schemas.microsoft.com/office/drawing/2014/main" xmlns="" id="{44C89C38-287D-4F6C-94A1-466E4194A492}"/>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4" name="TextBox 83">
              <a:extLst>
                <a:ext uri="{FF2B5EF4-FFF2-40B4-BE49-F238E27FC236}">
                  <a16:creationId xmlns:a16="http://schemas.microsoft.com/office/drawing/2014/main" xmlns="" id="{80EB6B21-DAAF-4AFA-8220-2CC6D2558F3A}"/>
                </a:ext>
              </a:extLst>
            </p:cNvPr>
            <p:cNvSpPr txBox="1"/>
            <p:nvPr/>
          </p:nvSpPr>
          <p:spPr>
            <a:xfrm rot="16200000">
              <a:off x="-1497987" y="3375825"/>
              <a:ext cx="3064366"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latin typeface="Arial" charset="0"/>
                  <a:cs typeface="Arial" panose="020B0604020202020204" pitchFamily="34" charset="0"/>
                </a:rPr>
                <a:t>Survie sans maladie</a:t>
              </a:r>
              <a:r>
                <a:rPr kumimoji="0" lang="fr-FR" sz="1400" b="0" i="0" u="none" strike="noStrike" kern="1200" cap="none" spc="0" normalizeH="0" baseline="0" noProof="0" dirty="0">
                  <a:ln>
                    <a:noFill/>
                  </a:ln>
                  <a:solidFill>
                    <a:srgbClr val="4D4D4D"/>
                  </a:solidFill>
                  <a:effectLst/>
                  <a:uLnTx/>
                  <a:uFillTx/>
                  <a:latin typeface="Arial" charset="0"/>
                  <a:cs typeface="Arial" panose="020B0604020202020204" pitchFamily="34" charset="0"/>
                </a:rPr>
                <a:t>, %</a:t>
              </a:r>
            </a:p>
          </p:txBody>
        </p:sp>
        <p:sp>
          <p:nvSpPr>
            <p:cNvPr id="85" name="TextBox 84">
              <a:extLst>
                <a:ext uri="{FF2B5EF4-FFF2-40B4-BE49-F238E27FC236}">
                  <a16:creationId xmlns:a16="http://schemas.microsoft.com/office/drawing/2014/main" xmlns="" id="{D40C26BA-659B-49E1-AD1A-32E0167B0B3F}"/>
                </a:ext>
              </a:extLst>
            </p:cNvPr>
            <p:cNvSpPr txBox="1"/>
            <p:nvPr/>
          </p:nvSpPr>
          <p:spPr>
            <a:xfrm>
              <a:off x="140529" y="2099856"/>
              <a:ext cx="498843"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86" name="TextBox 85">
              <a:extLst>
                <a:ext uri="{FF2B5EF4-FFF2-40B4-BE49-F238E27FC236}">
                  <a16:creationId xmlns:a16="http://schemas.microsoft.com/office/drawing/2014/main" xmlns="" id="{F0A8F001-AE28-4FA7-8FBE-C16FB4EA27D8}"/>
                </a:ext>
              </a:extLst>
            </p:cNvPr>
            <p:cNvSpPr txBox="1"/>
            <p:nvPr/>
          </p:nvSpPr>
          <p:spPr>
            <a:xfrm>
              <a:off x="274215" y="2727026"/>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75</a:t>
              </a:r>
            </a:p>
          </p:txBody>
        </p:sp>
        <p:sp>
          <p:nvSpPr>
            <p:cNvPr id="87" name="TextBox 86">
              <a:extLst>
                <a:ext uri="{FF2B5EF4-FFF2-40B4-BE49-F238E27FC236}">
                  <a16:creationId xmlns:a16="http://schemas.microsoft.com/office/drawing/2014/main" xmlns="" id="{C4E93ECD-7211-4E09-8CE2-828B5DC426F3}"/>
                </a:ext>
              </a:extLst>
            </p:cNvPr>
            <p:cNvSpPr txBox="1"/>
            <p:nvPr/>
          </p:nvSpPr>
          <p:spPr>
            <a:xfrm>
              <a:off x="274215" y="3353467"/>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88" name="TextBox 87">
              <a:extLst>
                <a:ext uri="{FF2B5EF4-FFF2-40B4-BE49-F238E27FC236}">
                  <a16:creationId xmlns:a16="http://schemas.microsoft.com/office/drawing/2014/main" xmlns="" id="{B6B1597E-44CE-48FB-9DF3-E669CF30476A}"/>
                </a:ext>
              </a:extLst>
            </p:cNvPr>
            <p:cNvSpPr txBox="1"/>
            <p:nvPr/>
          </p:nvSpPr>
          <p:spPr>
            <a:xfrm>
              <a:off x="274215" y="3977609"/>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25</a:t>
              </a:r>
            </a:p>
          </p:txBody>
        </p:sp>
        <p:sp>
          <p:nvSpPr>
            <p:cNvPr id="89" name="TextBox 88">
              <a:extLst>
                <a:ext uri="{FF2B5EF4-FFF2-40B4-BE49-F238E27FC236}">
                  <a16:creationId xmlns:a16="http://schemas.microsoft.com/office/drawing/2014/main" xmlns="" id="{A0CE39CE-1398-47B6-9C08-E3299013FDE0}"/>
                </a:ext>
              </a:extLst>
            </p:cNvPr>
            <p:cNvSpPr txBox="1"/>
            <p:nvPr/>
          </p:nvSpPr>
          <p:spPr>
            <a:xfrm>
              <a:off x="407909" y="4639514"/>
              <a:ext cx="231477"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90" name="Line 21">
              <a:extLst>
                <a:ext uri="{FF2B5EF4-FFF2-40B4-BE49-F238E27FC236}">
                  <a16:creationId xmlns:a16="http://schemas.microsoft.com/office/drawing/2014/main" xmlns="" id="{E1CFA232-5C4B-4CCF-986C-4E60C32CFFBB}"/>
                </a:ext>
              </a:extLst>
            </p:cNvPr>
            <p:cNvSpPr>
              <a:spLocks noChangeShapeType="1"/>
            </p:cNvSpPr>
            <p:nvPr/>
          </p:nvSpPr>
          <p:spPr bwMode="auto">
            <a:xfrm>
              <a:off x="1531935"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91" name="TextBox 90">
              <a:extLst>
                <a:ext uri="{FF2B5EF4-FFF2-40B4-BE49-F238E27FC236}">
                  <a16:creationId xmlns:a16="http://schemas.microsoft.com/office/drawing/2014/main" xmlns="" id="{2FCA788C-874C-418A-8B21-A81DCCF95F99}"/>
                </a:ext>
              </a:extLst>
            </p:cNvPr>
            <p:cNvSpPr txBox="1"/>
            <p:nvPr/>
          </p:nvSpPr>
          <p:spPr>
            <a:xfrm>
              <a:off x="1355052"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92" name="Line 19">
              <a:extLst>
                <a:ext uri="{FF2B5EF4-FFF2-40B4-BE49-F238E27FC236}">
                  <a16:creationId xmlns:a16="http://schemas.microsoft.com/office/drawing/2014/main" xmlns="" id="{FB4526BD-87FE-49E2-91AA-6897AF065A4F}"/>
                </a:ext>
              </a:extLst>
            </p:cNvPr>
            <p:cNvSpPr>
              <a:spLocks noChangeShapeType="1"/>
            </p:cNvSpPr>
            <p:nvPr/>
          </p:nvSpPr>
          <p:spPr bwMode="auto">
            <a:xfrm>
              <a:off x="3710972"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3" name="TextBox 92">
              <a:extLst>
                <a:ext uri="{FF2B5EF4-FFF2-40B4-BE49-F238E27FC236}">
                  <a16:creationId xmlns:a16="http://schemas.microsoft.com/office/drawing/2014/main" xmlns="" id="{69CF7AA1-57BF-457C-A0D7-C37A9BA91151}"/>
                </a:ext>
              </a:extLst>
            </p:cNvPr>
            <p:cNvSpPr txBox="1"/>
            <p:nvPr/>
          </p:nvSpPr>
          <p:spPr>
            <a:xfrm>
              <a:off x="352836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94" name="Line 21">
              <a:extLst>
                <a:ext uri="{FF2B5EF4-FFF2-40B4-BE49-F238E27FC236}">
                  <a16:creationId xmlns:a16="http://schemas.microsoft.com/office/drawing/2014/main" xmlns="" id="{77E8A62F-852A-47E5-A631-639EC3179362}"/>
                </a:ext>
              </a:extLst>
            </p:cNvPr>
            <p:cNvSpPr>
              <a:spLocks noChangeShapeType="1"/>
            </p:cNvSpPr>
            <p:nvPr/>
          </p:nvSpPr>
          <p:spPr bwMode="auto">
            <a:xfrm>
              <a:off x="4402674"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95" name="Line 21">
              <a:extLst>
                <a:ext uri="{FF2B5EF4-FFF2-40B4-BE49-F238E27FC236}">
                  <a16:creationId xmlns:a16="http://schemas.microsoft.com/office/drawing/2014/main" xmlns="" id="{09007306-1252-4D33-BE42-5247BADF5A25}"/>
                </a:ext>
              </a:extLst>
            </p:cNvPr>
            <p:cNvSpPr>
              <a:spLocks noChangeShapeType="1"/>
            </p:cNvSpPr>
            <p:nvPr/>
          </p:nvSpPr>
          <p:spPr bwMode="auto">
            <a:xfrm>
              <a:off x="797072"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96" name="TextBox 95">
              <a:extLst>
                <a:ext uri="{FF2B5EF4-FFF2-40B4-BE49-F238E27FC236}">
                  <a16:creationId xmlns:a16="http://schemas.microsoft.com/office/drawing/2014/main" xmlns="" id="{C6CCD658-C1B8-4100-B2AD-AD35A7C18769}"/>
                </a:ext>
              </a:extLst>
            </p:cNvPr>
            <p:cNvSpPr txBox="1"/>
            <p:nvPr/>
          </p:nvSpPr>
          <p:spPr>
            <a:xfrm>
              <a:off x="683819" y="4950499"/>
              <a:ext cx="231475"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97" name="Line 21">
              <a:extLst>
                <a:ext uri="{FF2B5EF4-FFF2-40B4-BE49-F238E27FC236}">
                  <a16:creationId xmlns:a16="http://schemas.microsoft.com/office/drawing/2014/main" xmlns="" id="{B16E4E60-DFE1-40CC-A519-3ED3A8618F5B}"/>
                </a:ext>
              </a:extLst>
            </p:cNvPr>
            <p:cNvSpPr>
              <a:spLocks noChangeShapeType="1"/>
            </p:cNvSpPr>
            <p:nvPr/>
          </p:nvSpPr>
          <p:spPr bwMode="auto">
            <a:xfrm>
              <a:off x="2261403"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98" name="TextBox 97">
              <a:extLst>
                <a:ext uri="{FF2B5EF4-FFF2-40B4-BE49-F238E27FC236}">
                  <a16:creationId xmlns:a16="http://schemas.microsoft.com/office/drawing/2014/main" xmlns="" id="{FC32A22F-026F-40BC-A57B-85639A5C2355}"/>
                </a:ext>
              </a:extLst>
            </p:cNvPr>
            <p:cNvSpPr txBox="1"/>
            <p:nvPr/>
          </p:nvSpPr>
          <p:spPr>
            <a:xfrm>
              <a:off x="2082970"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99" name="Line 19">
              <a:extLst>
                <a:ext uri="{FF2B5EF4-FFF2-40B4-BE49-F238E27FC236}">
                  <a16:creationId xmlns:a16="http://schemas.microsoft.com/office/drawing/2014/main" xmlns="" id="{2E25C01A-C5B6-4C15-A8D6-3BD036B950E2}"/>
                </a:ext>
              </a:extLst>
            </p:cNvPr>
            <p:cNvSpPr>
              <a:spLocks noChangeShapeType="1"/>
            </p:cNvSpPr>
            <p:nvPr/>
          </p:nvSpPr>
          <p:spPr bwMode="auto">
            <a:xfrm>
              <a:off x="2980083"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0" name="TextBox 99">
              <a:extLst>
                <a:ext uri="{FF2B5EF4-FFF2-40B4-BE49-F238E27FC236}">
                  <a16:creationId xmlns:a16="http://schemas.microsoft.com/office/drawing/2014/main" xmlns="" id="{D17EF797-6525-48D0-AD85-F565FDDAD25E}"/>
                </a:ext>
              </a:extLst>
            </p:cNvPr>
            <p:cNvSpPr txBox="1"/>
            <p:nvPr/>
          </p:nvSpPr>
          <p:spPr>
            <a:xfrm>
              <a:off x="2800097"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p>
          </p:txBody>
        </p:sp>
      </p:grpSp>
      <p:sp>
        <p:nvSpPr>
          <p:cNvPr id="101" name="TextBox 5">
            <a:extLst>
              <a:ext uri="{FF2B5EF4-FFF2-40B4-BE49-F238E27FC236}">
                <a16:creationId xmlns:a16="http://schemas.microsoft.com/office/drawing/2014/main" xmlns="" id="{23B07834-AAB5-45B8-BDC3-4AF348419EFA}"/>
              </a:ext>
            </a:extLst>
          </p:cNvPr>
          <p:cNvSpPr txBox="1">
            <a:spLocks noChangeArrowheads="1"/>
          </p:cNvSpPr>
          <p:nvPr/>
        </p:nvSpPr>
        <p:spPr bwMode="auto">
          <a:xfrm>
            <a:off x="5919026" y="4028309"/>
            <a:ext cx="2670530" cy="64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HR 6,96 </a:t>
            </a:r>
            <a:r>
              <a:rPr lang="fr-FR"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
            </a:r>
            <a:br>
              <a:rPr lang="fr-FR"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br>
            <a:r>
              <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(IC95% 2,57 - 18,91)</a:t>
            </a:r>
          </a:p>
          <a:p>
            <a:pPr marL="0" marR="0" lvl="0" indent="0" defTabSz="914400" rtl="0" eaLnBrk="1" fontAlgn="base" latinLnBrk="0" hangingPunct="1">
              <a:lnSpc>
                <a:spcPct val="100000"/>
              </a:lnSpc>
              <a:spcBef>
                <a:spcPct val="0"/>
              </a:spcBef>
              <a:spcAft>
                <a:spcPct val="0"/>
              </a:spcAft>
              <a:buClrTx/>
              <a:buSzTx/>
              <a:buFontTx/>
              <a:buNone/>
              <a:tabLst/>
              <a:defRPr/>
            </a:pPr>
            <a:r>
              <a:rPr lang="fr-FR"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p=0,0001</a:t>
            </a:r>
            <a:endPar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102" name="Group 101">
            <a:extLst>
              <a:ext uri="{FF2B5EF4-FFF2-40B4-BE49-F238E27FC236}">
                <a16:creationId xmlns:a16="http://schemas.microsoft.com/office/drawing/2014/main" xmlns="" id="{40BDF0C8-66E8-4D48-AA68-23CD3FFB2696}"/>
              </a:ext>
            </a:extLst>
          </p:cNvPr>
          <p:cNvGrpSpPr/>
          <p:nvPr/>
        </p:nvGrpSpPr>
        <p:grpSpPr>
          <a:xfrm>
            <a:off x="5919170" y="3025102"/>
            <a:ext cx="1944000" cy="1627200"/>
            <a:chOff x="3599534" y="3458418"/>
            <a:chExt cx="3000375" cy="2495550"/>
          </a:xfrm>
        </p:grpSpPr>
        <p:sp>
          <p:nvSpPr>
            <p:cNvPr id="103" name="Freeform: Shape 207">
              <a:extLst>
                <a:ext uri="{FF2B5EF4-FFF2-40B4-BE49-F238E27FC236}">
                  <a16:creationId xmlns:a16="http://schemas.microsoft.com/office/drawing/2014/main" xmlns="" id="{85804F60-2737-45CA-906A-654F2598F310}"/>
                </a:ext>
              </a:extLst>
            </p:cNvPr>
            <p:cNvSpPr/>
            <p:nvPr/>
          </p:nvSpPr>
          <p:spPr>
            <a:xfrm>
              <a:off x="3599534" y="3458418"/>
              <a:ext cx="3000375" cy="2495550"/>
            </a:xfrm>
            <a:custGeom>
              <a:avLst/>
              <a:gdLst>
                <a:gd name="connsiteX0" fmla="*/ 3000709 w 3000375"/>
                <a:gd name="connsiteY0" fmla="*/ 2504475 h 2495550"/>
                <a:gd name="connsiteX1" fmla="*/ 3000709 w 3000375"/>
                <a:gd name="connsiteY1" fmla="*/ 1352150 h 2495550"/>
                <a:gd name="connsiteX2" fmla="*/ 1645225 w 3000375"/>
                <a:gd name="connsiteY2" fmla="*/ 1352150 h 2495550"/>
                <a:gd name="connsiteX3" fmla="*/ 1645225 w 3000375"/>
                <a:gd name="connsiteY3" fmla="*/ 1195616 h 2495550"/>
                <a:gd name="connsiteX4" fmla="*/ 1062400 w 3000375"/>
                <a:gd name="connsiteY4" fmla="*/ 1195616 h 2495550"/>
                <a:gd name="connsiteX5" fmla="*/ 1062400 w 3000375"/>
                <a:gd name="connsiteY5" fmla="*/ 849257 h 2495550"/>
                <a:gd name="connsiteX6" fmla="*/ 975817 w 3000375"/>
                <a:gd name="connsiteY6" fmla="*/ 849257 h 2495550"/>
                <a:gd name="connsiteX7" fmla="*/ 975817 w 3000375"/>
                <a:gd name="connsiteY7" fmla="*/ 682736 h 2495550"/>
                <a:gd name="connsiteX8" fmla="*/ 819283 w 3000375"/>
                <a:gd name="connsiteY8" fmla="*/ 682736 h 2495550"/>
                <a:gd name="connsiteX9" fmla="*/ 819283 w 3000375"/>
                <a:gd name="connsiteY9" fmla="*/ 509554 h 2495550"/>
                <a:gd name="connsiteX10" fmla="*/ 726032 w 3000375"/>
                <a:gd name="connsiteY10" fmla="*/ 509554 h 2495550"/>
                <a:gd name="connsiteX11" fmla="*/ 726032 w 3000375"/>
                <a:gd name="connsiteY11" fmla="*/ 176513 h 2495550"/>
                <a:gd name="connsiteX12" fmla="*/ 219807 w 3000375"/>
                <a:gd name="connsiteY12" fmla="*/ 176513 h 2495550"/>
                <a:gd name="connsiteX13" fmla="*/ 219807 w 3000375"/>
                <a:gd name="connsiteY13" fmla="*/ 0 h 2495550"/>
                <a:gd name="connsiteX14" fmla="*/ 0 w 3000375"/>
                <a:gd name="connsiteY14"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0375" h="2495550">
                  <a:moveTo>
                    <a:pt x="3000709" y="2504475"/>
                  </a:moveTo>
                  <a:lnTo>
                    <a:pt x="3000709" y="1352150"/>
                  </a:lnTo>
                  <a:lnTo>
                    <a:pt x="1645225" y="1352150"/>
                  </a:lnTo>
                  <a:lnTo>
                    <a:pt x="1645225" y="1195616"/>
                  </a:lnTo>
                  <a:lnTo>
                    <a:pt x="1062400" y="1195616"/>
                  </a:lnTo>
                  <a:lnTo>
                    <a:pt x="1062400" y="849257"/>
                  </a:lnTo>
                  <a:lnTo>
                    <a:pt x="975817" y="849257"/>
                  </a:lnTo>
                  <a:lnTo>
                    <a:pt x="975817" y="682736"/>
                  </a:lnTo>
                  <a:lnTo>
                    <a:pt x="819283" y="682736"/>
                  </a:lnTo>
                  <a:lnTo>
                    <a:pt x="819283" y="509554"/>
                  </a:lnTo>
                  <a:lnTo>
                    <a:pt x="726032" y="509554"/>
                  </a:lnTo>
                  <a:lnTo>
                    <a:pt x="726032" y="176513"/>
                  </a:lnTo>
                  <a:lnTo>
                    <a:pt x="219807" y="176513"/>
                  </a:lnTo>
                  <a:lnTo>
                    <a:pt x="219807"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nvGrpSpPr>
            <p:cNvPr id="104" name="Group 103">
              <a:extLst>
                <a:ext uri="{FF2B5EF4-FFF2-40B4-BE49-F238E27FC236}">
                  <a16:creationId xmlns:a16="http://schemas.microsoft.com/office/drawing/2014/main" xmlns="" id="{037E16D7-DB89-4DB0-B248-577F02F0CEA8}"/>
                </a:ext>
              </a:extLst>
            </p:cNvPr>
            <p:cNvGrpSpPr/>
            <p:nvPr/>
          </p:nvGrpSpPr>
          <p:grpSpPr>
            <a:xfrm>
              <a:off x="5499467" y="4723899"/>
              <a:ext cx="790584" cy="85725"/>
              <a:chOff x="5499467" y="4723899"/>
              <a:chExt cx="790584" cy="85725"/>
            </a:xfrm>
          </p:grpSpPr>
          <p:sp>
            <p:nvSpPr>
              <p:cNvPr id="105" name="Freeform: Shape 208">
                <a:extLst>
                  <a:ext uri="{FF2B5EF4-FFF2-40B4-BE49-F238E27FC236}">
                    <a16:creationId xmlns:a16="http://schemas.microsoft.com/office/drawing/2014/main" xmlns="" id="{3167EAEC-1E2E-43D6-B4DE-3B06D2163DE7}"/>
                  </a:ext>
                </a:extLst>
              </p:cNvPr>
              <p:cNvSpPr/>
              <p:nvPr/>
            </p:nvSpPr>
            <p:spPr>
              <a:xfrm>
                <a:off x="6280526"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6" name="Freeform: Shape 209">
                <a:extLst>
                  <a:ext uri="{FF2B5EF4-FFF2-40B4-BE49-F238E27FC236}">
                    <a16:creationId xmlns:a16="http://schemas.microsoft.com/office/drawing/2014/main" xmlns="" id="{7D8986C8-BE9D-4244-94C9-41E6CCD2FC11}"/>
                  </a:ext>
                </a:extLst>
              </p:cNvPr>
              <p:cNvSpPr/>
              <p:nvPr/>
            </p:nvSpPr>
            <p:spPr>
              <a:xfrm>
                <a:off x="5918567"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7" name="Freeform: Shape 210">
                <a:extLst>
                  <a:ext uri="{FF2B5EF4-FFF2-40B4-BE49-F238E27FC236}">
                    <a16:creationId xmlns:a16="http://schemas.microsoft.com/office/drawing/2014/main" xmlns="" id="{60B0ABC2-0F97-4D18-A2EC-9D027C4035B9}"/>
                  </a:ext>
                </a:extLst>
              </p:cNvPr>
              <p:cNvSpPr/>
              <p:nvPr/>
            </p:nvSpPr>
            <p:spPr>
              <a:xfrm>
                <a:off x="5670917"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108" name="Freeform: Shape 211">
                <a:extLst>
                  <a:ext uri="{FF2B5EF4-FFF2-40B4-BE49-F238E27FC236}">
                    <a16:creationId xmlns:a16="http://schemas.microsoft.com/office/drawing/2014/main" xmlns="" id="{69AFD7B3-AA59-4327-8C6A-36F4728FE490}"/>
                  </a:ext>
                </a:extLst>
              </p:cNvPr>
              <p:cNvSpPr/>
              <p:nvPr/>
            </p:nvSpPr>
            <p:spPr>
              <a:xfrm>
                <a:off x="5499467"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sp>
        <p:nvSpPr>
          <p:cNvPr id="109" name="TextBox 108">
            <a:extLst>
              <a:ext uri="{FF2B5EF4-FFF2-40B4-BE49-F238E27FC236}">
                <a16:creationId xmlns:a16="http://schemas.microsoft.com/office/drawing/2014/main" xmlns="" id="{60B668E4-DDBE-4193-A0EF-CA38A63D1B85}"/>
              </a:ext>
            </a:extLst>
          </p:cNvPr>
          <p:cNvSpPr txBox="1"/>
          <p:nvPr/>
        </p:nvSpPr>
        <p:spPr>
          <a:xfrm>
            <a:off x="7878321" y="4330677"/>
            <a:ext cx="587020" cy="27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defPPr>
              <a:defRPr lang="en-US"/>
            </a:defPPr>
            <a:lvl1pPr marR="0" lvl="0" indent="0" algn="ctr" defTabSz="914400" fontAlgn="base">
              <a:lnSpc>
                <a:spcPct val="100000"/>
              </a:lnSpc>
              <a:spcBef>
                <a:spcPct val="0"/>
              </a:spcBef>
              <a:spcAft>
                <a:spcPct val="0"/>
              </a:spcAft>
              <a:buClrTx/>
              <a:buSzTx/>
              <a:buFontTx/>
              <a:buNone/>
              <a:tabLst/>
              <a:defRPr kumimoji="0" sz="1400" b="0" i="0" u="none" strike="noStrike" cap="none" spc="0" normalizeH="0" baseline="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algn="l"/>
            <a:r>
              <a:rPr lang="fr-FR" sz="1200" dirty="0"/>
              <a:t>n=14</a:t>
            </a:r>
          </a:p>
        </p:txBody>
      </p:sp>
      <p:grpSp>
        <p:nvGrpSpPr>
          <p:cNvPr id="110" name="Group 109">
            <a:extLst>
              <a:ext uri="{FF2B5EF4-FFF2-40B4-BE49-F238E27FC236}">
                <a16:creationId xmlns:a16="http://schemas.microsoft.com/office/drawing/2014/main" xmlns="" id="{DA55F32C-46EE-422A-8A07-F00F7BAD8B77}"/>
              </a:ext>
            </a:extLst>
          </p:cNvPr>
          <p:cNvGrpSpPr/>
          <p:nvPr/>
        </p:nvGrpSpPr>
        <p:grpSpPr>
          <a:xfrm>
            <a:off x="5919171" y="3025102"/>
            <a:ext cx="2297650" cy="396000"/>
            <a:chOff x="4201422" y="5082672"/>
            <a:chExt cx="3590421" cy="647700"/>
          </a:xfrm>
        </p:grpSpPr>
        <p:sp>
          <p:nvSpPr>
            <p:cNvPr id="111" name="Freeform: Shape 217">
              <a:extLst>
                <a:ext uri="{FF2B5EF4-FFF2-40B4-BE49-F238E27FC236}">
                  <a16:creationId xmlns:a16="http://schemas.microsoft.com/office/drawing/2014/main" xmlns="" id="{FE65B3A5-BB52-4185-9B49-E3647D9EE8AF}"/>
                </a:ext>
              </a:extLst>
            </p:cNvPr>
            <p:cNvSpPr/>
            <p:nvPr/>
          </p:nvSpPr>
          <p:spPr>
            <a:xfrm>
              <a:off x="4201422" y="5082672"/>
              <a:ext cx="3581400" cy="647700"/>
            </a:xfrm>
            <a:custGeom>
              <a:avLst/>
              <a:gdLst>
                <a:gd name="connsiteX0" fmla="*/ 3590820 w 3581400"/>
                <a:gd name="connsiteY0" fmla="*/ 649432 h 647700"/>
                <a:gd name="connsiteX1" fmla="*/ 3249863 w 3581400"/>
                <a:gd name="connsiteY1" fmla="*/ 649432 h 647700"/>
                <a:gd name="connsiteX2" fmla="*/ 3249863 w 3581400"/>
                <a:gd name="connsiteY2" fmla="*/ 430249 h 647700"/>
                <a:gd name="connsiteX3" fmla="*/ 2922442 w 3581400"/>
                <a:gd name="connsiteY3" fmla="*/ 430249 h 647700"/>
                <a:gd name="connsiteX4" fmla="*/ 2922442 w 3581400"/>
                <a:gd name="connsiteY4" fmla="*/ 294950 h 647700"/>
                <a:gd name="connsiteX5" fmla="*/ 2240537 w 3581400"/>
                <a:gd name="connsiteY5" fmla="*/ 294950 h 647700"/>
                <a:gd name="connsiteX6" fmla="*/ 2240537 w 3581400"/>
                <a:gd name="connsiteY6" fmla="*/ 238125 h 647700"/>
                <a:gd name="connsiteX7" fmla="*/ 1739932 w 3581400"/>
                <a:gd name="connsiteY7" fmla="*/ 238125 h 647700"/>
                <a:gd name="connsiteX8" fmla="*/ 1739932 w 3581400"/>
                <a:gd name="connsiteY8" fmla="*/ 189418 h 647700"/>
                <a:gd name="connsiteX9" fmla="*/ 1323213 w 3581400"/>
                <a:gd name="connsiteY9" fmla="*/ 189418 h 647700"/>
                <a:gd name="connsiteX10" fmla="*/ 1323213 w 3581400"/>
                <a:gd name="connsiteY10" fmla="*/ 151534 h 647700"/>
                <a:gd name="connsiteX11" fmla="*/ 1239336 w 3581400"/>
                <a:gd name="connsiteY11" fmla="*/ 151534 h 647700"/>
                <a:gd name="connsiteX12" fmla="*/ 1239336 w 3581400"/>
                <a:gd name="connsiteY12" fmla="*/ 89297 h 647700"/>
                <a:gd name="connsiteX13" fmla="*/ 1066152 w 3581400"/>
                <a:gd name="connsiteY13" fmla="*/ 89297 h 647700"/>
                <a:gd name="connsiteX14" fmla="*/ 1066152 w 3581400"/>
                <a:gd name="connsiteY14" fmla="*/ 56825 h 647700"/>
                <a:gd name="connsiteX15" fmla="*/ 313893 w 3581400"/>
                <a:gd name="connsiteY15" fmla="*/ 56825 h 647700"/>
                <a:gd name="connsiteX16" fmla="*/ 313893 w 3581400"/>
                <a:gd name="connsiteY16" fmla="*/ 0 h 647700"/>
                <a:gd name="connsiteX17" fmla="*/ 0 w 3581400"/>
                <a:gd name="connsiteY17"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1400" h="647700">
                  <a:moveTo>
                    <a:pt x="3590820" y="649432"/>
                  </a:moveTo>
                  <a:lnTo>
                    <a:pt x="3249863" y="649432"/>
                  </a:lnTo>
                  <a:lnTo>
                    <a:pt x="3249863" y="430249"/>
                  </a:lnTo>
                  <a:lnTo>
                    <a:pt x="2922442" y="430249"/>
                  </a:lnTo>
                  <a:lnTo>
                    <a:pt x="2922442" y="294950"/>
                  </a:lnTo>
                  <a:lnTo>
                    <a:pt x="2240537" y="294950"/>
                  </a:lnTo>
                  <a:lnTo>
                    <a:pt x="2240537" y="238125"/>
                  </a:lnTo>
                  <a:lnTo>
                    <a:pt x="1739932" y="238125"/>
                  </a:lnTo>
                  <a:lnTo>
                    <a:pt x="1739932" y="189418"/>
                  </a:lnTo>
                  <a:lnTo>
                    <a:pt x="1323213" y="189418"/>
                  </a:lnTo>
                  <a:lnTo>
                    <a:pt x="1323213" y="151534"/>
                  </a:lnTo>
                  <a:lnTo>
                    <a:pt x="1239336" y="151534"/>
                  </a:lnTo>
                  <a:lnTo>
                    <a:pt x="1239336" y="89297"/>
                  </a:lnTo>
                  <a:lnTo>
                    <a:pt x="1066152" y="89297"/>
                  </a:lnTo>
                  <a:lnTo>
                    <a:pt x="1066152" y="56825"/>
                  </a:lnTo>
                  <a:lnTo>
                    <a:pt x="313893" y="56825"/>
                  </a:lnTo>
                  <a:lnTo>
                    <a:pt x="313893" y="0"/>
                  </a:lnTo>
                  <a:lnTo>
                    <a:pt x="0" y="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112" name="Group 111">
              <a:extLst>
                <a:ext uri="{FF2B5EF4-FFF2-40B4-BE49-F238E27FC236}">
                  <a16:creationId xmlns:a16="http://schemas.microsoft.com/office/drawing/2014/main" xmlns="" id="{5EA59D9F-FAF8-460B-94E8-463C364681B3}"/>
                </a:ext>
              </a:extLst>
            </p:cNvPr>
            <p:cNvGrpSpPr/>
            <p:nvPr/>
          </p:nvGrpSpPr>
          <p:grpSpPr>
            <a:xfrm>
              <a:off x="5849123" y="5184900"/>
              <a:ext cx="1942720" cy="542928"/>
              <a:chOff x="5849123" y="5184900"/>
              <a:chExt cx="1942720" cy="542928"/>
            </a:xfrm>
          </p:grpSpPr>
          <p:sp>
            <p:nvSpPr>
              <p:cNvPr id="113" name="Freeform: Shape 218">
                <a:extLst>
                  <a:ext uri="{FF2B5EF4-FFF2-40B4-BE49-F238E27FC236}">
                    <a16:creationId xmlns:a16="http://schemas.microsoft.com/office/drawing/2014/main" xmlns="" id="{D9D5CE38-8DCA-4256-A193-391075363D81}"/>
                  </a:ext>
                </a:extLst>
              </p:cNvPr>
              <p:cNvSpPr/>
              <p:nvPr/>
            </p:nvSpPr>
            <p:spPr>
              <a:xfrm>
                <a:off x="7782319" y="5642103"/>
                <a:ext cx="9524"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4" name="Freeform: Shape 219">
                <a:extLst>
                  <a:ext uri="{FF2B5EF4-FFF2-40B4-BE49-F238E27FC236}">
                    <a16:creationId xmlns:a16="http://schemas.microsoft.com/office/drawing/2014/main" xmlns="" id="{829D5F47-5853-4F36-96B0-7EAD7BB8EB4F}"/>
                  </a:ext>
                </a:extLst>
              </p:cNvPr>
              <p:cNvSpPr/>
              <p:nvPr/>
            </p:nvSpPr>
            <p:spPr>
              <a:xfrm>
                <a:off x="7525533" y="564210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5" name="Freeform: Shape 220">
                <a:extLst>
                  <a:ext uri="{FF2B5EF4-FFF2-40B4-BE49-F238E27FC236}">
                    <a16:creationId xmlns:a16="http://schemas.microsoft.com/office/drawing/2014/main" xmlns="" id="{0BCBC0AD-326C-4C88-8848-0EA079594D81}"/>
                  </a:ext>
                </a:extLst>
              </p:cNvPr>
              <p:cNvSpPr/>
              <p:nvPr/>
            </p:nvSpPr>
            <p:spPr>
              <a:xfrm>
                <a:off x="7296933" y="541350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6" name="Freeform: Shape 221">
                <a:extLst>
                  <a:ext uri="{FF2B5EF4-FFF2-40B4-BE49-F238E27FC236}">
                    <a16:creationId xmlns:a16="http://schemas.microsoft.com/office/drawing/2014/main" xmlns="" id="{70DF3747-BA41-4D03-BC6F-E377BDD5B376}"/>
                  </a:ext>
                </a:extLst>
              </p:cNvPr>
              <p:cNvSpPr/>
              <p:nvPr/>
            </p:nvSpPr>
            <p:spPr>
              <a:xfrm>
                <a:off x="7201683" y="541350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7" name="Freeform: Shape 222">
                <a:extLst>
                  <a:ext uri="{FF2B5EF4-FFF2-40B4-BE49-F238E27FC236}">
                    <a16:creationId xmlns:a16="http://schemas.microsoft.com/office/drawing/2014/main" xmlns="" id="{076C5456-2E3D-41F5-B51E-ABA04C80DBAD}"/>
                  </a:ext>
                </a:extLst>
              </p:cNvPr>
              <p:cNvSpPr/>
              <p:nvPr/>
            </p:nvSpPr>
            <p:spPr>
              <a:xfrm>
                <a:off x="69540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8" name="Freeform: Shape 223">
                <a:extLst>
                  <a:ext uri="{FF2B5EF4-FFF2-40B4-BE49-F238E27FC236}">
                    <a16:creationId xmlns:a16="http://schemas.microsoft.com/office/drawing/2014/main" xmlns="" id="{9A76E5E1-7988-48F0-9F5D-332FFDA7490B}"/>
                  </a:ext>
                </a:extLst>
              </p:cNvPr>
              <p:cNvSpPr/>
              <p:nvPr/>
            </p:nvSpPr>
            <p:spPr>
              <a:xfrm>
                <a:off x="68778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9" name="Freeform: Shape 224">
                <a:extLst>
                  <a:ext uri="{FF2B5EF4-FFF2-40B4-BE49-F238E27FC236}">
                    <a16:creationId xmlns:a16="http://schemas.microsoft.com/office/drawing/2014/main" xmlns="" id="{C737A86F-317D-44DF-B3E8-A84A8168E5D1}"/>
                  </a:ext>
                </a:extLst>
              </p:cNvPr>
              <p:cNvSpPr/>
              <p:nvPr/>
            </p:nvSpPr>
            <p:spPr>
              <a:xfrm>
                <a:off x="678258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0" name="Freeform: Shape 225">
                <a:extLst>
                  <a:ext uri="{FF2B5EF4-FFF2-40B4-BE49-F238E27FC236}">
                    <a16:creationId xmlns:a16="http://schemas.microsoft.com/office/drawing/2014/main" xmlns="" id="{79504900-12C2-4D3E-B1CB-C09EA9BA16B1}"/>
                  </a:ext>
                </a:extLst>
              </p:cNvPr>
              <p:cNvSpPr/>
              <p:nvPr/>
            </p:nvSpPr>
            <p:spPr>
              <a:xfrm>
                <a:off x="66111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1" name="Freeform: Shape 226">
                <a:extLst>
                  <a:ext uri="{FF2B5EF4-FFF2-40B4-BE49-F238E27FC236}">
                    <a16:creationId xmlns:a16="http://schemas.microsoft.com/office/drawing/2014/main" xmlns="" id="{79512035-507B-457F-9E6F-7C38448911D8}"/>
                  </a:ext>
                </a:extLst>
              </p:cNvPr>
              <p:cNvSpPr/>
              <p:nvPr/>
            </p:nvSpPr>
            <p:spPr>
              <a:xfrm>
                <a:off x="65349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2" name="Freeform: Shape 227">
                <a:extLst>
                  <a:ext uri="{FF2B5EF4-FFF2-40B4-BE49-F238E27FC236}">
                    <a16:creationId xmlns:a16="http://schemas.microsoft.com/office/drawing/2014/main" xmlns="" id="{4D75A223-FDED-4743-BAFB-E40EB7BD5094}"/>
                  </a:ext>
                </a:extLst>
              </p:cNvPr>
              <p:cNvSpPr/>
              <p:nvPr/>
            </p:nvSpPr>
            <p:spPr>
              <a:xfrm>
                <a:off x="636348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3" name="Freeform: Shape 228">
                <a:extLst>
                  <a:ext uri="{FF2B5EF4-FFF2-40B4-BE49-F238E27FC236}">
                    <a16:creationId xmlns:a16="http://schemas.microsoft.com/office/drawing/2014/main" xmlns="" id="{9CDB87C3-E7C7-48F7-A36E-32B36F1673BA}"/>
                  </a:ext>
                </a:extLst>
              </p:cNvPr>
              <p:cNvSpPr/>
              <p:nvPr/>
            </p:nvSpPr>
            <p:spPr>
              <a:xfrm>
                <a:off x="628728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4" name="Freeform: Shape 229">
                <a:extLst>
                  <a:ext uri="{FF2B5EF4-FFF2-40B4-BE49-F238E27FC236}">
                    <a16:creationId xmlns:a16="http://schemas.microsoft.com/office/drawing/2014/main" xmlns="" id="{FDF94189-2E7A-48DB-BDDA-B6E9273215CA}"/>
                  </a:ext>
                </a:extLst>
              </p:cNvPr>
              <p:cNvSpPr/>
              <p:nvPr/>
            </p:nvSpPr>
            <p:spPr>
              <a:xfrm>
                <a:off x="619203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5" name="Freeform: Shape 230">
                <a:extLst>
                  <a:ext uri="{FF2B5EF4-FFF2-40B4-BE49-F238E27FC236}">
                    <a16:creationId xmlns:a16="http://schemas.microsoft.com/office/drawing/2014/main" xmlns="" id="{41F9F4A3-6636-435E-9D04-ABCD04B63B47}"/>
                  </a:ext>
                </a:extLst>
              </p:cNvPr>
              <p:cNvSpPr/>
              <p:nvPr/>
            </p:nvSpPr>
            <p:spPr>
              <a:xfrm>
                <a:off x="611583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6" name="Freeform: Shape 231">
                <a:extLst>
                  <a:ext uri="{FF2B5EF4-FFF2-40B4-BE49-F238E27FC236}">
                    <a16:creationId xmlns:a16="http://schemas.microsoft.com/office/drawing/2014/main" xmlns="" id="{0A386DBF-D52C-4B79-8706-730C2E2BEFC6}"/>
                  </a:ext>
                </a:extLst>
              </p:cNvPr>
              <p:cNvSpPr/>
              <p:nvPr/>
            </p:nvSpPr>
            <p:spPr>
              <a:xfrm>
                <a:off x="602057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7" name="Freeform: Shape 232">
                <a:extLst>
                  <a:ext uri="{FF2B5EF4-FFF2-40B4-BE49-F238E27FC236}">
                    <a16:creationId xmlns:a16="http://schemas.microsoft.com/office/drawing/2014/main" xmlns="" id="{73734FCD-AEFD-45B2-A3FC-95AEAEB9FD30}"/>
                  </a:ext>
                </a:extLst>
              </p:cNvPr>
              <p:cNvSpPr/>
              <p:nvPr/>
            </p:nvSpPr>
            <p:spPr>
              <a:xfrm>
                <a:off x="5849123" y="51849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sp>
        <p:nvSpPr>
          <p:cNvPr id="128" name="TextBox 127">
            <a:extLst>
              <a:ext uri="{FF2B5EF4-FFF2-40B4-BE49-F238E27FC236}">
                <a16:creationId xmlns:a16="http://schemas.microsoft.com/office/drawing/2014/main" xmlns="" id="{8BC6855B-F360-4204-A892-7D365B1E3B5A}"/>
              </a:ext>
            </a:extLst>
          </p:cNvPr>
          <p:cNvSpPr txBox="1"/>
          <p:nvPr/>
        </p:nvSpPr>
        <p:spPr>
          <a:xfrm>
            <a:off x="8221296" y="3241500"/>
            <a:ext cx="587020" cy="27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defPPr>
              <a:defRPr lang="en-US"/>
            </a:defPPr>
            <a:lvl1pPr marR="0" lvl="0" indent="0" algn="ctr" defTabSz="914400" fontAlgn="base">
              <a:lnSpc>
                <a:spcPct val="100000"/>
              </a:lnSpc>
              <a:spcBef>
                <a:spcPct val="0"/>
              </a:spcBef>
              <a:spcAft>
                <a:spcPct val="0"/>
              </a:spcAft>
              <a:buClrTx/>
              <a:buSzTx/>
              <a:buFontTx/>
              <a:buNone/>
              <a:tabLst/>
              <a:defRPr kumimoji="0" sz="1400" b="0" i="0" u="none" strike="noStrike" cap="none" spc="0" normalizeH="0" baseline="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algn="l"/>
            <a:r>
              <a:rPr lang="fr-FR" sz="1200" dirty="0"/>
              <a:t>n=55</a:t>
            </a:r>
          </a:p>
        </p:txBody>
      </p:sp>
      <p:sp>
        <p:nvSpPr>
          <p:cNvPr id="129" name="TextBox 5">
            <a:extLst>
              <a:ext uri="{FF2B5EF4-FFF2-40B4-BE49-F238E27FC236}">
                <a16:creationId xmlns:a16="http://schemas.microsoft.com/office/drawing/2014/main" xmlns="" id="{C0DB23CD-6879-4789-8247-44CF0D002DF5}"/>
              </a:ext>
            </a:extLst>
          </p:cNvPr>
          <p:cNvSpPr txBox="1">
            <a:spLocks noChangeArrowheads="1"/>
          </p:cNvSpPr>
          <p:nvPr/>
        </p:nvSpPr>
        <p:spPr bwMode="auto">
          <a:xfrm>
            <a:off x="495453" y="5356393"/>
            <a:ext cx="3384331" cy="52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defRPr/>
            </a:pPr>
            <a:r>
              <a:rPr lang="fr-FR" altLang="es-ES" sz="14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Détection d’ADNtc dans 60 de 94 (</a:t>
            </a:r>
            <a:r>
              <a:rPr kumimoji="0" lang="fr-FR"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63,8%) ADN plasmatiques à l’inclusion</a:t>
            </a:r>
          </a:p>
        </p:txBody>
      </p:sp>
    </p:spTree>
    <p:extLst>
      <p:ext uri="{BB962C8B-B14F-4D97-AF65-F5344CB8AC3E}">
        <p14:creationId xmlns:p14="http://schemas.microsoft.com/office/powerpoint/2010/main" xmlns="" val="36136641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522O: Le dépistage des mutations dans l’ADNtc détecte la maladie résiduelle (MR) chez les patients avec cancer colorectal localisé et permet d’identifier ceux à haut risque de récidive quels que soient le stade, l’absence d’expression de CDX2 et le sous-type CMS – Tarazona N, et al</a:t>
            </a:r>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a:t>Tarazona N, et al, Ann </a:t>
            </a:r>
            <a:r>
              <a:rPr lang="fr-FR" dirty="0" err="1"/>
              <a:t>Oncol</a:t>
            </a:r>
            <a:r>
              <a:rPr lang="fr-FR" dirty="0"/>
              <a:t> 2019;30(</a:t>
            </a:r>
            <a:r>
              <a:rPr lang="fr-FR" dirty="0" err="1"/>
              <a:t>suppl</a:t>
            </a:r>
            <a:r>
              <a:rPr lang="fr-FR" dirty="0"/>
              <a:t>):</a:t>
            </a:r>
            <a:r>
              <a:rPr lang="fr-FR" dirty="0" err="1"/>
              <a:t>abstr</a:t>
            </a:r>
            <a:r>
              <a:rPr lang="fr-FR" dirty="0"/>
              <a:t> 522O</a:t>
            </a:r>
          </a:p>
        </p:txBody>
      </p:sp>
      <p:sp>
        <p:nvSpPr>
          <p:cNvPr id="12" name="TextBox 11">
            <a:extLst>
              <a:ext uri="{FF2B5EF4-FFF2-40B4-BE49-F238E27FC236}">
                <a16:creationId xmlns:a16="http://schemas.microsoft.com/office/drawing/2014/main" xmlns="" id="{DBC81F93-4BFC-5D4E-A74F-66A1F04257C9}"/>
              </a:ext>
            </a:extLst>
          </p:cNvPr>
          <p:cNvSpPr txBox="1">
            <a:spLocks noChangeArrowheads="1"/>
          </p:cNvSpPr>
          <p:nvPr/>
        </p:nvSpPr>
        <p:spPr bwMode="auto">
          <a:xfrm>
            <a:off x="0" y="5096915"/>
            <a:ext cx="5007534" cy="954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Détection d’ADNtc dans 28% des échantillons post chimiothérapie.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altLang="es-ES" sz="1400" b="0" i="0" u="none" strike="noStrike" kern="1200" cap="none" spc="0" normalizeH="0" baseline="0" noProof="0" dirty="0">
                <a:ln>
                  <a:noFill/>
                </a:ln>
                <a:solidFill>
                  <a:srgbClr val="4D4D4D"/>
                </a:solidFill>
                <a:effectLst/>
                <a:uLnTx/>
                <a:uFillTx/>
                <a:latin typeface="Arial" panose="020B0604020202020204" pitchFamily="34" charset="0"/>
                <a:cs typeface="Arial" panose="020B0604020202020204" pitchFamily="34" charset="0"/>
              </a:rPr>
              <a:t>Le taux de récidive chez les patients avec ADNtc positif post chimiothérapie était de 85,7% (6 / 7 patients)</a:t>
            </a:r>
            <a:endParaRPr kumimoji="0" lang="fr-FR"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3" name="TextBox 4">
            <a:extLst>
              <a:ext uri="{FF2B5EF4-FFF2-40B4-BE49-F238E27FC236}">
                <a16:creationId xmlns:a16="http://schemas.microsoft.com/office/drawing/2014/main" xmlns="" id="{1C64257E-A87F-8245-B49F-43F803025317}"/>
              </a:ext>
            </a:extLst>
          </p:cNvPr>
          <p:cNvSpPr txBox="1">
            <a:spLocks noChangeArrowheads="1"/>
          </p:cNvSpPr>
          <p:nvPr/>
        </p:nvSpPr>
        <p:spPr bwMode="auto">
          <a:xfrm>
            <a:off x="4984116" y="5096915"/>
            <a:ext cx="3938588" cy="73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7" tIns="45709" rIns="91417" bIns="4570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Prédiction de récidive clinique prédite par ADNtc 11,5 mois plus tôt que l’imagerie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(délai médian)</a:t>
            </a:r>
          </a:p>
        </p:txBody>
      </p:sp>
      <p:sp>
        <p:nvSpPr>
          <p:cNvPr id="14" name="TextBox 13"/>
          <p:cNvSpPr txBox="1"/>
          <p:nvPr/>
        </p:nvSpPr>
        <p:spPr>
          <a:xfrm>
            <a:off x="539314" y="1580543"/>
            <a:ext cx="356059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4D4D4D"/>
                </a:solidFill>
                <a:effectLst/>
                <a:uLnTx/>
                <a:uFillTx/>
                <a:latin typeface="Arial" charset="0"/>
                <a:ea typeface="+mn-ea"/>
                <a:cs typeface="Arial" charset="0"/>
              </a:rPr>
              <a:t>Prédiction des récidives précoces </a:t>
            </a:r>
            <a:br>
              <a:rPr kumimoji="0" lang="fr-FR" sz="1600" b="1" i="0" u="none" strike="noStrike" kern="1200" cap="none" spc="0" normalizeH="0" baseline="0" noProof="0" dirty="0">
                <a:ln>
                  <a:noFill/>
                </a:ln>
                <a:solidFill>
                  <a:srgbClr val="4D4D4D"/>
                </a:solidFill>
                <a:effectLst/>
                <a:uLnTx/>
                <a:uFillTx/>
                <a:latin typeface="Arial" charset="0"/>
                <a:ea typeface="+mn-ea"/>
                <a:cs typeface="Arial" charset="0"/>
              </a:rPr>
            </a:br>
            <a:r>
              <a:rPr kumimoji="0" lang="fr-FR" sz="1600" b="1" i="0" u="none" strike="noStrike" kern="1200" cap="none" spc="0" normalizeH="0" baseline="0" noProof="0" dirty="0">
                <a:ln>
                  <a:noFill/>
                </a:ln>
                <a:solidFill>
                  <a:srgbClr val="4D4D4D"/>
                </a:solidFill>
                <a:effectLst/>
                <a:uLnTx/>
                <a:uFillTx/>
                <a:latin typeface="Arial" charset="0"/>
                <a:ea typeface="+mn-ea"/>
                <a:cs typeface="Arial" charset="0"/>
              </a:rPr>
              <a:t>après chimiothérapie</a:t>
            </a:r>
          </a:p>
        </p:txBody>
      </p:sp>
      <p:sp>
        <p:nvSpPr>
          <p:cNvPr id="15" name="TextBox 14"/>
          <p:cNvSpPr txBox="1"/>
          <p:nvPr/>
        </p:nvSpPr>
        <p:spPr>
          <a:xfrm>
            <a:off x="5953898" y="1457327"/>
            <a:ext cx="2635658"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4D4D4D"/>
                </a:solidFill>
                <a:effectLst/>
                <a:uLnTx/>
                <a:uFillTx/>
                <a:latin typeface="Arial" charset="0"/>
                <a:ea typeface="+mn-ea"/>
                <a:cs typeface="Arial" charset="0"/>
              </a:rPr>
              <a:t>ADNtc </a:t>
            </a:r>
            <a:r>
              <a:rPr lang="fr-FR" sz="1600" b="1" dirty="0">
                <a:solidFill>
                  <a:srgbClr val="4D4D4D"/>
                </a:solidFill>
              </a:rPr>
              <a:t>plasmatique pour </a:t>
            </a:r>
            <a:br>
              <a:rPr lang="fr-FR" sz="1600" b="1" dirty="0">
                <a:solidFill>
                  <a:srgbClr val="4D4D4D"/>
                </a:solidFill>
              </a:rPr>
            </a:br>
            <a:r>
              <a:rPr lang="fr-FR" sz="1600" b="1" dirty="0">
                <a:solidFill>
                  <a:srgbClr val="4D4D4D"/>
                </a:solidFill>
              </a:rPr>
              <a:t>détection des récidives</a:t>
            </a:r>
            <a:endParaRPr kumimoji="0" lang="fr-FR"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16" name="Group 15">
            <a:extLst>
              <a:ext uri="{FF2B5EF4-FFF2-40B4-BE49-F238E27FC236}">
                <a16:creationId xmlns:a16="http://schemas.microsoft.com/office/drawing/2014/main" xmlns="" id="{F63C46CF-D99D-459F-AD13-3307047AE6BB}"/>
              </a:ext>
            </a:extLst>
          </p:cNvPr>
          <p:cNvGrpSpPr/>
          <p:nvPr/>
        </p:nvGrpSpPr>
        <p:grpSpPr>
          <a:xfrm>
            <a:off x="2725281" y="2177765"/>
            <a:ext cx="2204708" cy="523198"/>
            <a:chOff x="2725281" y="2131110"/>
            <a:chExt cx="2204708" cy="523198"/>
          </a:xfrm>
        </p:grpSpPr>
        <p:sp>
          <p:nvSpPr>
            <p:cNvPr id="17" name="TextBox 5">
              <a:extLst>
                <a:ext uri="{FF2B5EF4-FFF2-40B4-BE49-F238E27FC236}">
                  <a16:creationId xmlns:a16="http://schemas.microsoft.com/office/drawing/2014/main" xmlns="" id="{03F4C74F-9E20-497F-A614-52E9CD961C76}"/>
                </a:ext>
              </a:extLst>
            </p:cNvPr>
            <p:cNvSpPr txBox="1">
              <a:spLocks noChangeArrowheads="1"/>
            </p:cNvSpPr>
            <p:nvPr/>
          </p:nvSpPr>
          <p:spPr bwMode="auto">
            <a:xfrm>
              <a:off x="3052681" y="2131110"/>
              <a:ext cx="1877308" cy="52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ADNtc+ post CT</a:t>
              </a:r>
            </a:p>
            <a:p>
              <a:pPr defTabSz="914400" fontAlgn="base">
                <a:lnSpc>
                  <a:spcPct val="100000"/>
                </a:lnSpc>
                <a:spcBef>
                  <a:spcPct val="0"/>
                </a:spcBef>
                <a:spcAft>
                  <a:spcPct val="0"/>
                </a:spcAft>
                <a:buNone/>
                <a:defRPr/>
              </a:pPr>
              <a:r>
                <a:rPr lang="fr-FR" altLang="es-ES" sz="14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ADNtc- post CT</a:t>
              </a:r>
            </a:p>
          </p:txBody>
        </p:sp>
        <p:grpSp>
          <p:nvGrpSpPr>
            <p:cNvPr id="18" name="Group 17">
              <a:extLst>
                <a:ext uri="{FF2B5EF4-FFF2-40B4-BE49-F238E27FC236}">
                  <a16:creationId xmlns:a16="http://schemas.microsoft.com/office/drawing/2014/main" xmlns="" id="{9399E1A7-2052-4BD7-9009-9F2B3F7B9030}"/>
                </a:ext>
              </a:extLst>
            </p:cNvPr>
            <p:cNvGrpSpPr/>
            <p:nvPr/>
          </p:nvGrpSpPr>
          <p:grpSpPr>
            <a:xfrm>
              <a:off x="2725281" y="2248987"/>
              <a:ext cx="360000" cy="72000"/>
              <a:chOff x="3469545" y="5478349"/>
              <a:chExt cx="360000" cy="72000"/>
            </a:xfrm>
          </p:grpSpPr>
          <p:cxnSp>
            <p:nvCxnSpPr>
              <p:cNvPr id="22" name="Straight Connector 21">
                <a:extLst>
                  <a:ext uri="{FF2B5EF4-FFF2-40B4-BE49-F238E27FC236}">
                    <a16:creationId xmlns:a16="http://schemas.microsoft.com/office/drawing/2014/main" xmlns="" id="{2B52CF67-221E-4F6A-845B-D6CAF0063FA1}"/>
                  </a:ext>
                </a:extLst>
              </p:cNvPr>
              <p:cNvCxnSpPr/>
              <p:nvPr/>
            </p:nvCxnSpPr>
            <p:spPr>
              <a:xfrm>
                <a:off x="3469545" y="5550349"/>
                <a:ext cx="360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FEFBD0A-8EBF-4CFB-B555-DC186CC9ACCC}"/>
                  </a:ext>
                </a:extLst>
              </p:cNvPr>
              <p:cNvCxnSpPr>
                <a:cxnSpLocks/>
              </p:cNvCxnSpPr>
              <p:nvPr/>
            </p:nvCxnSpPr>
            <p:spPr>
              <a:xfrm rot="5400000">
                <a:off x="3613545" y="5514349"/>
                <a:ext cx="72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xmlns="" id="{3B83C125-1D13-4CD5-B435-9A350DF9C64E}"/>
                </a:ext>
              </a:extLst>
            </p:cNvPr>
            <p:cNvGrpSpPr/>
            <p:nvPr/>
          </p:nvGrpSpPr>
          <p:grpSpPr>
            <a:xfrm>
              <a:off x="2731880" y="2451312"/>
              <a:ext cx="360000" cy="72000"/>
              <a:chOff x="3469545" y="5478349"/>
              <a:chExt cx="360000" cy="72000"/>
            </a:xfrm>
          </p:grpSpPr>
          <p:cxnSp>
            <p:nvCxnSpPr>
              <p:cNvPr id="20" name="Straight Connector 19">
                <a:extLst>
                  <a:ext uri="{FF2B5EF4-FFF2-40B4-BE49-F238E27FC236}">
                    <a16:creationId xmlns:a16="http://schemas.microsoft.com/office/drawing/2014/main" xmlns="" id="{2D131D14-1D57-4E3D-95BE-CBF8F4073CC0}"/>
                  </a:ext>
                </a:extLst>
              </p:cNvPr>
              <p:cNvCxnSpPr/>
              <p:nvPr/>
            </p:nvCxnSpPr>
            <p:spPr>
              <a:xfrm>
                <a:off x="3469545" y="5550349"/>
                <a:ext cx="360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4238858F-B9BF-4B7B-B1AC-FB789784DD17}"/>
                  </a:ext>
                </a:extLst>
              </p:cNvPr>
              <p:cNvCxnSpPr>
                <a:cxnSpLocks/>
              </p:cNvCxnSpPr>
              <p:nvPr/>
            </p:nvCxnSpPr>
            <p:spPr>
              <a:xfrm rot="5400000">
                <a:off x="3613545" y="5514349"/>
                <a:ext cx="72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xmlns="" id="{87762931-6600-4A71-B664-EED27505EDAF}"/>
              </a:ext>
            </a:extLst>
          </p:cNvPr>
          <p:cNvGrpSpPr/>
          <p:nvPr/>
        </p:nvGrpSpPr>
        <p:grpSpPr>
          <a:xfrm>
            <a:off x="267051" y="2418558"/>
            <a:ext cx="3838792" cy="2641716"/>
            <a:chOff x="-159595" y="2037433"/>
            <a:chExt cx="5163528" cy="4078005"/>
          </a:xfrm>
        </p:grpSpPr>
        <p:sp>
          <p:nvSpPr>
            <p:cNvPr id="25" name="TextBox 24">
              <a:extLst>
                <a:ext uri="{FF2B5EF4-FFF2-40B4-BE49-F238E27FC236}">
                  <a16:creationId xmlns:a16="http://schemas.microsoft.com/office/drawing/2014/main" xmlns="" id="{48A3140A-74D9-4510-B02E-FC21055E938D}"/>
                </a:ext>
              </a:extLst>
            </p:cNvPr>
            <p:cNvSpPr txBox="1"/>
            <p:nvPr/>
          </p:nvSpPr>
          <p:spPr>
            <a:xfrm>
              <a:off x="422327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26" name="TextBox 25">
              <a:extLst>
                <a:ext uri="{FF2B5EF4-FFF2-40B4-BE49-F238E27FC236}">
                  <a16:creationId xmlns:a16="http://schemas.microsoft.com/office/drawing/2014/main" xmlns="" id="{93229FB8-3F16-4522-A8D0-D3E15649978D}"/>
                </a:ext>
              </a:extLst>
            </p:cNvPr>
            <p:cNvSpPr txBox="1"/>
            <p:nvPr/>
          </p:nvSpPr>
          <p:spPr>
            <a:xfrm>
              <a:off x="219985" y="5225818"/>
              <a:ext cx="4783948" cy="889620"/>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Mois </a:t>
              </a:r>
              <a:r>
                <a:rPr lang="fr-FR" sz="1400" dirty="0">
                  <a:solidFill>
                    <a:srgbClr val="4D4D4D"/>
                  </a:solidFill>
                  <a:cs typeface="Arial" panose="020B0604020202020204" pitchFamily="34" charset="0"/>
                </a:rPr>
                <a:t>à partir de la fin de la </a:t>
              </a: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chimiothérapie </a:t>
              </a:r>
              <a:b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b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27" name="Freeform 21">
              <a:extLst>
                <a:ext uri="{FF2B5EF4-FFF2-40B4-BE49-F238E27FC236}">
                  <a16:creationId xmlns:a16="http://schemas.microsoft.com/office/drawing/2014/main" xmlns="" id="{0AF14C42-E9A1-40F8-9131-9F26A0232A99}"/>
                </a:ext>
              </a:extLst>
            </p:cNvPr>
            <p:cNvSpPr>
              <a:spLocks/>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8" name="Line 6">
              <a:extLst>
                <a:ext uri="{FF2B5EF4-FFF2-40B4-BE49-F238E27FC236}">
                  <a16:creationId xmlns:a16="http://schemas.microsoft.com/office/drawing/2014/main" xmlns="" id="{9462D3EB-53AF-471A-AF73-270290BF29EA}"/>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9" name="Line 7">
              <a:extLst>
                <a:ext uri="{FF2B5EF4-FFF2-40B4-BE49-F238E27FC236}">
                  <a16:creationId xmlns:a16="http://schemas.microsoft.com/office/drawing/2014/main" xmlns="" id="{B0B90580-1861-4037-872E-2001BB91B449}"/>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0" name="Line 8">
              <a:extLst>
                <a:ext uri="{FF2B5EF4-FFF2-40B4-BE49-F238E27FC236}">
                  <a16:creationId xmlns:a16="http://schemas.microsoft.com/office/drawing/2014/main" xmlns="" id="{2700437A-BC0D-44FD-A049-E57F9C99E044}"/>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1" name="Line 10">
              <a:extLst>
                <a:ext uri="{FF2B5EF4-FFF2-40B4-BE49-F238E27FC236}">
                  <a16:creationId xmlns:a16="http://schemas.microsoft.com/office/drawing/2014/main" xmlns="" id="{8EEF8CCB-CA42-4723-84C5-F6989E3150E1}"/>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2" name="Line 11">
              <a:extLst>
                <a:ext uri="{FF2B5EF4-FFF2-40B4-BE49-F238E27FC236}">
                  <a16:creationId xmlns:a16="http://schemas.microsoft.com/office/drawing/2014/main" xmlns="" id="{CCEE81B5-4D65-438E-8F8D-59BE6FAD201A}"/>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3" name="TextBox 32">
              <a:extLst>
                <a:ext uri="{FF2B5EF4-FFF2-40B4-BE49-F238E27FC236}">
                  <a16:creationId xmlns:a16="http://schemas.microsoft.com/office/drawing/2014/main" xmlns="" id="{3E9B6161-405B-4363-AC09-3B8EA10F0F27}"/>
                </a:ext>
              </a:extLst>
            </p:cNvPr>
            <p:cNvSpPr txBox="1"/>
            <p:nvPr/>
          </p:nvSpPr>
          <p:spPr>
            <a:xfrm rot="16200000">
              <a:off x="-1497986" y="3375824"/>
              <a:ext cx="3064366"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latin typeface="Arial" charset="0"/>
                  <a:cs typeface="Arial" panose="020B0604020202020204" pitchFamily="34" charset="0"/>
                </a:rPr>
                <a:t>Survie sans maladie</a:t>
              </a:r>
              <a:r>
                <a:rPr kumimoji="0" lang="fr-FR" sz="1400" b="0" i="0" u="none" strike="noStrike" kern="1200" cap="none" spc="0" normalizeH="0" baseline="0" noProof="0" dirty="0">
                  <a:ln>
                    <a:noFill/>
                  </a:ln>
                  <a:solidFill>
                    <a:srgbClr val="4D4D4D"/>
                  </a:solidFill>
                  <a:effectLst/>
                  <a:uLnTx/>
                  <a:uFillTx/>
                  <a:latin typeface="Arial" charset="0"/>
                  <a:cs typeface="Arial" panose="020B0604020202020204" pitchFamily="34" charset="0"/>
                </a:rPr>
                <a:t>, %</a:t>
              </a:r>
            </a:p>
          </p:txBody>
        </p:sp>
        <p:sp>
          <p:nvSpPr>
            <p:cNvPr id="34" name="TextBox 33">
              <a:extLst>
                <a:ext uri="{FF2B5EF4-FFF2-40B4-BE49-F238E27FC236}">
                  <a16:creationId xmlns:a16="http://schemas.microsoft.com/office/drawing/2014/main" xmlns="" id="{39C5A62D-BF07-4307-A5E9-2740196C8CBD}"/>
                </a:ext>
              </a:extLst>
            </p:cNvPr>
            <p:cNvSpPr txBox="1"/>
            <p:nvPr/>
          </p:nvSpPr>
          <p:spPr>
            <a:xfrm>
              <a:off x="140529" y="2099856"/>
              <a:ext cx="498843"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35" name="TextBox 34">
              <a:extLst>
                <a:ext uri="{FF2B5EF4-FFF2-40B4-BE49-F238E27FC236}">
                  <a16:creationId xmlns:a16="http://schemas.microsoft.com/office/drawing/2014/main" xmlns="" id="{11DC1862-F10F-4412-BE63-F65F6D206B3A}"/>
                </a:ext>
              </a:extLst>
            </p:cNvPr>
            <p:cNvSpPr txBox="1"/>
            <p:nvPr/>
          </p:nvSpPr>
          <p:spPr>
            <a:xfrm>
              <a:off x="274215" y="2727026"/>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75</a:t>
              </a:r>
            </a:p>
          </p:txBody>
        </p:sp>
        <p:sp>
          <p:nvSpPr>
            <p:cNvPr id="36" name="TextBox 35">
              <a:extLst>
                <a:ext uri="{FF2B5EF4-FFF2-40B4-BE49-F238E27FC236}">
                  <a16:creationId xmlns:a16="http://schemas.microsoft.com/office/drawing/2014/main" xmlns="" id="{D50C9DC6-60A5-43B7-A3E6-B9A3FECFA8E3}"/>
                </a:ext>
              </a:extLst>
            </p:cNvPr>
            <p:cNvSpPr txBox="1"/>
            <p:nvPr/>
          </p:nvSpPr>
          <p:spPr>
            <a:xfrm>
              <a:off x="274215" y="3353467"/>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37" name="TextBox 36">
              <a:extLst>
                <a:ext uri="{FF2B5EF4-FFF2-40B4-BE49-F238E27FC236}">
                  <a16:creationId xmlns:a16="http://schemas.microsoft.com/office/drawing/2014/main" xmlns="" id="{06E853DE-EA2F-49C0-87A0-CDEDD4D2F8F0}"/>
                </a:ext>
              </a:extLst>
            </p:cNvPr>
            <p:cNvSpPr txBox="1"/>
            <p:nvPr/>
          </p:nvSpPr>
          <p:spPr>
            <a:xfrm>
              <a:off x="274215" y="3977609"/>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25</a:t>
              </a:r>
            </a:p>
          </p:txBody>
        </p:sp>
        <p:sp>
          <p:nvSpPr>
            <p:cNvPr id="38" name="TextBox 37">
              <a:extLst>
                <a:ext uri="{FF2B5EF4-FFF2-40B4-BE49-F238E27FC236}">
                  <a16:creationId xmlns:a16="http://schemas.microsoft.com/office/drawing/2014/main" xmlns="" id="{9A9D1D24-2551-42BE-A9CE-24E5ED404364}"/>
                </a:ext>
              </a:extLst>
            </p:cNvPr>
            <p:cNvSpPr txBox="1"/>
            <p:nvPr/>
          </p:nvSpPr>
          <p:spPr>
            <a:xfrm>
              <a:off x="407909" y="4639514"/>
              <a:ext cx="231477"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39" name="Line 21">
              <a:extLst>
                <a:ext uri="{FF2B5EF4-FFF2-40B4-BE49-F238E27FC236}">
                  <a16:creationId xmlns:a16="http://schemas.microsoft.com/office/drawing/2014/main" xmlns="" id="{84A2D682-66E2-497A-9116-30FA35A56F25}"/>
                </a:ext>
              </a:extLst>
            </p:cNvPr>
            <p:cNvSpPr>
              <a:spLocks noChangeShapeType="1"/>
            </p:cNvSpPr>
            <p:nvPr/>
          </p:nvSpPr>
          <p:spPr bwMode="auto">
            <a:xfrm>
              <a:off x="1531935"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40" name="TextBox 39">
              <a:extLst>
                <a:ext uri="{FF2B5EF4-FFF2-40B4-BE49-F238E27FC236}">
                  <a16:creationId xmlns:a16="http://schemas.microsoft.com/office/drawing/2014/main" xmlns="" id="{802BAD2D-F7F6-4979-8C0C-9969D3E6F71F}"/>
                </a:ext>
              </a:extLst>
            </p:cNvPr>
            <p:cNvSpPr txBox="1"/>
            <p:nvPr/>
          </p:nvSpPr>
          <p:spPr>
            <a:xfrm>
              <a:off x="1355052"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41" name="Line 19">
              <a:extLst>
                <a:ext uri="{FF2B5EF4-FFF2-40B4-BE49-F238E27FC236}">
                  <a16:creationId xmlns:a16="http://schemas.microsoft.com/office/drawing/2014/main" xmlns="" id="{870BBFDC-D539-4A68-8FA4-4E23C39E8556}"/>
                </a:ext>
              </a:extLst>
            </p:cNvPr>
            <p:cNvSpPr>
              <a:spLocks noChangeShapeType="1"/>
            </p:cNvSpPr>
            <p:nvPr/>
          </p:nvSpPr>
          <p:spPr bwMode="auto">
            <a:xfrm>
              <a:off x="3710972"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2" name="TextBox 41">
              <a:extLst>
                <a:ext uri="{FF2B5EF4-FFF2-40B4-BE49-F238E27FC236}">
                  <a16:creationId xmlns:a16="http://schemas.microsoft.com/office/drawing/2014/main" xmlns="" id="{F95FC758-3735-4FAF-95CA-15B0CDA20EB9}"/>
                </a:ext>
              </a:extLst>
            </p:cNvPr>
            <p:cNvSpPr txBox="1"/>
            <p:nvPr/>
          </p:nvSpPr>
          <p:spPr>
            <a:xfrm>
              <a:off x="352836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43" name="Line 21">
              <a:extLst>
                <a:ext uri="{FF2B5EF4-FFF2-40B4-BE49-F238E27FC236}">
                  <a16:creationId xmlns:a16="http://schemas.microsoft.com/office/drawing/2014/main" xmlns="" id="{BF64510E-0921-4B70-9EAC-3BA31F3C890B}"/>
                </a:ext>
              </a:extLst>
            </p:cNvPr>
            <p:cNvSpPr>
              <a:spLocks noChangeShapeType="1"/>
            </p:cNvSpPr>
            <p:nvPr/>
          </p:nvSpPr>
          <p:spPr bwMode="auto">
            <a:xfrm>
              <a:off x="4402674"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44" name="Line 21">
              <a:extLst>
                <a:ext uri="{FF2B5EF4-FFF2-40B4-BE49-F238E27FC236}">
                  <a16:creationId xmlns:a16="http://schemas.microsoft.com/office/drawing/2014/main" xmlns="" id="{2C0D8B38-8866-434E-B6D4-155A0C738037}"/>
                </a:ext>
              </a:extLst>
            </p:cNvPr>
            <p:cNvSpPr>
              <a:spLocks noChangeShapeType="1"/>
            </p:cNvSpPr>
            <p:nvPr/>
          </p:nvSpPr>
          <p:spPr bwMode="auto">
            <a:xfrm>
              <a:off x="797072"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45" name="TextBox 44">
              <a:extLst>
                <a:ext uri="{FF2B5EF4-FFF2-40B4-BE49-F238E27FC236}">
                  <a16:creationId xmlns:a16="http://schemas.microsoft.com/office/drawing/2014/main" xmlns="" id="{B3B40543-3C5A-4FC0-B270-C60695FAC0B5}"/>
                </a:ext>
              </a:extLst>
            </p:cNvPr>
            <p:cNvSpPr txBox="1"/>
            <p:nvPr/>
          </p:nvSpPr>
          <p:spPr>
            <a:xfrm>
              <a:off x="683819" y="4950499"/>
              <a:ext cx="231475"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46" name="Line 21">
              <a:extLst>
                <a:ext uri="{FF2B5EF4-FFF2-40B4-BE49-F238E27FC236}">
                  <a16:creationId xmlns:a16="http://schemas.microsoft.com/office/drawing/2014/main" xmlns="" id="{14778D11-080E-4B0F-ADAE-E7F65B6DF79C}"/>
                </a:ext>
              </a:extLst>
            </p:cNvPr>
            <p:cNvSpPr>
              <a:spLocks noChangeShapeType="1"/>
            </p:cNvSpPr>
            <p:nvPr/>
          </p:nvSpPr>
          <p:spPr bwMode="auto">
            <a:xfrm>
              <a:off x="2261403"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47" name="TextBox 46">
              <a:extLst>
                <a:ext uri="{FF2B5EF4-FFF2-40B4-BE49-F238E27FC236}">
                  <a16:creationId xmlns:a16="http://schemas.microsoft.com/office/drawing/2014/main" xmlns="" id="{D4B1749E-48E5-4DD8-A816-D92B1C855E1B}"/>
                </a:ext>
              </a:extLst>
            </p:cNvPr>
            <p:cNvSpPr txBox="1"/>
            <p:nvPr/>
          </p:nvSpPr>
          <p:spPr>
            <a:xfrm>
              <a:off x="2082970"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48" name="Line 19">
              <a:extLst>
                <a:ext uri="{FF2B5EF4-FFF2-40B4-BE49-F238E27FC236}">
                  <a16:creationId xmlns:a16="http://schemas.microsoft.com/office/drawing/2014/main" xmlns="" id="{A6C09DA7-D886-43E8-80FF-77D029777DA5}"/>
                </a:ext>
              </a:extLst>
            </p:cNvPr>
            <p:cNvSpPr>
              <a:spLocks noChangeShapeType="1"/>
            </p:cNvSpPr>
            <p:nvPr/>
          </p:nvSpPr>
          <p:spPr bwMode="auto">
            <a:xfrm>
              <a:off x="2980083"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 name="TextBox 48">
              <a:extLst>
                <a:ext uri="{FF2B5EF4-FFF2-40B4-BE49-F238E27FC236}">
                  <a16:creationId xmlns:a16="http://schemas.microsoft.com/office/drawing/2014/main" xmlns="" id="{7109913B-6F78-4E27-B59A-E897BF52ED21}"/>
                </a:ext>
              </a:extLst>
            </p:cNvPr>
            <p:cNvSpPr txBox="1"/>
            <p:nvPr/>
          </p:nvSpPr>
          <p:spPr>
            <a:xfrm>
              <a:off x="2800097"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p>
          </p:txBody>
        </p:sp>
      </p:grpSp>
      <p:sp>
        <p:nvSpPr>
          <p:cNvPr id="50" name="TextBox 5">
            <a:extLst>
              <a:ext uri="{FF2B5EF4-FFF2-40B4-BE49-F238E27FC236}">
                <a16:creationId xmlns:a16="http://schemas.microsoft.com/office/drawing/2014/main" xmlns="" id="{88FBD6F8-15AA-4CB8-AF98-513AC42DFD72}"/>
              </a:ext>
            </a:extLst>
          </p:cNvPr>
          <p:cNvSpPr txBox="1">
            <a:spLocks noChangeArrowheads="1"/>
          </p:cNvSpPr>
          <p:nvPr/>
        </p:nvSpPr>
        <p:spPr bwMode="auto">
          <a:xfrm>
            <a:off x="2175900" y="3602426"/>
            <a:ext cx="2517596" cy="64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HR 10,02 </a:t>
            </a:r>
            <a:r>
              <a:rPr lang="fr-FR"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
            </a:r>
            <a:br>
              <a:rPr lang="fr-FR"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br>
            <a:r>
              <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(IC95% 9,202 - 307,3)</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p&lt;0,0001</a:t>
            </a:r>
            <a:endPar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51" name="Group 50">
            <a:extLst>
              <a:ext uri="{FF2B5EF4-FFF2-40B4-BE49-F238E27FC236}">
                <a16:creationId xmlns:a16="http://schemas.microsoft.com/office/drawing/2014/main" xmlns="" id="{AE836B0F-0462-4C17-B5FF-C4F15EC71BC1}"/>
              </a:ext>
            </a:extLst>
          </p:cNvPr>
          <p:cNvGrpSpPr/>
          <p:nvPr/>
        </p:nvGrpSpPr>
        <p:grpSpPr>
          <a:xfrm>
            <a:off x="5197766" y="2418555"/>
            <a:ext cx="3529894" cy="2426274"/>
            <a:chOff x="-159596" y="2037434"/>
            <a:chExt cx="4748033" cy="3745426"/>
          </a:xfrm>
        </p:grpSpPr>
        <p:sp>
          <p:nvSpPr>
            <p:cNvPr id="52" name="TextBox 51">
              <a:extLst>
                <a:ext uri="{FF2B5EF4-FFF2-40B4-BE49-F238E27FC236}">
                  <a16:creationId xmlns:a16="http://schemas.microsoft.com/office/drawing/2014/main" xmlns="" id="{089C39F3-E688-4EB3-B44C-E40896C453AF}"/>
                </a:ext>
              </a:extLst>
            </p:cNvPr>
            <p:cNvSpPr txBox="1"/>
            <p:nvPr/>
          </p:nvSpPr>
          <p:spPr>
            <a:xfrm>
              <a:off x="4223278"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53" name="TextBox 52">
              <a:extLst>
                <a:ext uri="{FF2B5EF4-FFF2-40B4-BE49-F238E27FC236}">
                  <a16:creationId xmlns:a16="http://schemas.microsoft.com/office/drawing/2014/main" xmlns="" id="{8DE5DF13-5DA1-491A-88D6-A85A14C4649D}"/>
                </a:ext>
              </a:extLst>
            </p:cNvPr>
            <p:cNvSpPr txBox="1"/>
            <p:nvPr/>
          </p:nvSpPr>
          <p:spPr>
            <a:xfrm>
              <a:off x="2259725" y="5225818"/>
              <a:ext cx="704445" cy="557042"/>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Mois</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54" name="Freeform 21">
              <a:extLst>
                <a:ext uri="{FF2B5EF4-FFF2-40B4-BE49-F238E27FC236}">
                  <a16:creationId xmlns:a16="http://schemas.microsoft.com/office/drawing/2014/main" xmlns="" id="{3711106E-C6A2-41B3-9D7F-3EB8BFCA15FE}"/>
                </a:ext>
              </a:extLst>
            </p:cNvPr>
            <p:cNvSpPr>
              <a:spLocks/>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5" name="Line 6">
              <a:extLst>
                <a:ext uri="{FF2B5EF4-FFF2-40B4-BE49-F238E27FC236}">
                  <a16:creationId xmlns:a16="http://schemas.microsoft.com/office/drawing/2014/main" xmlns="" id="{FA5EA620-6904-4D5F-B709-238DF5397758}"/>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6" name="Line 7">
              <a:extLst>
                <a:ext uri="{FF2B5EF4-FFF2-40B4-BE49-F238E27FC236}">
                  <a16:creationId xmlns:a16="http://schemas.microsoft.com/office/drawing/2014/main" xmlns="" id="{EE845AE9-ED8C-4D1E-BBE7-5B643890B221}"/>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7" name="Line 8">
              <a:extLst>
                <a:ext uri="{FF2B5EF4-FFF2-40B4-BE49-F238E27FC236}">
                  <a16:creationId xmlns:a16="http://schemas.microsoft.com/office/drawing/2014/main" xmlns="" id="{CCBBA763-2DC0-4226-82A3-3BC90A768DC6}"/>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8" name="Line 10">
              <a:extLst>
                <a:ext uri="{FF2B5EF4-FFF2-40B4-BE49-F238E27FC236}">
                  <a16:creationId xmlns:a16="http://schemas.microsoft.com/office/drawing/2014/main" xmlns="" id="{2605829C-BCC4-4962-B278-ACF4CF1ADCD4}"/>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9" name="Line 11">
              <a:extLst>
                <a:ext uri="{FF2B5EF4-FFF2-40B4-BE49-F238E27FC236}">
                  <a16:creationId xmlns:a16="http://schemas.microsoft.com/office/drawing/2014/main" xmlns="" id="{C7771E93-DCE5-4CE2-A056-8AA7F7546EFD}"/>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0" name="TextBox 59">
              <a:extLst>
                <a:ext uri="{FF2B5EF4-FFF2-40B4-BE49-F238E27FC236}">
                  <a16:creationId xmlns:a16="http://schemas.microsoft.com/office/drawing/2014/main" xmlns="" id="{846F1169-6875-41B4-92DA-9202349B8C58}"/>
                </a:ext>
              </a:extLst>
            </p:cNvPr>
            <p:cNvSpPr txBox="1"/>
            <p:nvPr/>
          </p:nvSpPr>
          <p:spPr>
            <a:xfrm rot="16200000">
              <a:off x="-1497987" y="3375825"/>
              <a:ext cx="3064366"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latin typeface="Arial" charset="0"/>
                  <a:cs typeface="Arial" panose="020B0604020202020204" pitchFamily="34" charset="0"/>
                </a:rPr>
                <a:t>Survie sans maladie</a:t>
              </a:r>
              <a:r>
                <a:rPr kumimoji="0" lang="fr-FR" sz="1400" b="0" i="0" u="none" strike="noStrike" kern="1200" cap="none" spc="0" normalizeH="0" baseline="0" noProof="0" dirty="0">
                  <a:ln>
                    <a:noFill/>
                  </a:ln>
                  <a:solidFill>
                    <a:srgbClr val="4D4D4D"/>
                  </a:solidFill>
                  <a:effectLst/>
                  <a:uLnTx/>
                  <a:uFillTx/>
                  <a:latin typeface="Arial" charset="0"/>
                  <a:cs typeface="Arial" panose="020B0604020202020204" pitchFamily="34" charset="0"/>
                </a:rPr>
                <a:t>, %</a:t>
              </a:r>
            </a:p>
          </p:txBody>
        </p:sp>
        <p:sp>
          <p:nvSpPr>
            <p:cNvPr id="61" name="TextBox 60">
              <a:extLst>
                <a:ext uri="{FF2B5EF4-FFF2-40B4-BE49-F238E27FC236}">
                  <a16:creationId xmlns:a16="http://schemas.microsoft.com/office/drawing/2014/main" xmlns="" id="{4D5F255D-2FD2-48B0-BCA9-EDD89B866379}"/>
                </a:ext>
              </a:extLst>
            </p:cNvPr>
            <p:cNvSpPr txBox="1"/>
            <p:nvPr/>
          </p:nvSpPr>
          <p:spPr>
            <a:xfrm>
              <a:off x="140529" y="2099856"/>
              <a:ext cx="498843"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62" name="TextBox 61">
              <a:extLst>
                <a:ext uri="{FF2B5EF4-FFF2-40B4-BE49-F238E27FC236}">
                  <a16:creationId xmlns:a16="http://schemas.microsoft.com/office/drawing/2014/main" xmlns="" id="{70963926-AC34-4961-9355-3497FE5C7F65}"/>
                </a:ext>
              </a:extLst>
            </p:cNvPr>
            <p:cNvSpPr txBox="1"/>
            <p:nvPr/>
          </p:nvSpPr>
          <p:spPr>
            <a:xfrm>
              <a:off x="274215" y="2727026"/>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75</a:t>
              </a:r>
            </a:p>
          </p:txBody>
        </p:sp>
        <p:sp>
          <p:nvSpPr>
            <p:cNvPr id="63" name="TextBox 62">
              <a:extLst>
                <a:ext uri="{FF2B5EF4-FFF2-40B4-BE49-F238E27FC236}">
                  <a16:creationId xmlns:a16="http://schemas.microsoft.com/office/drawing/2014/main" xmlns="" id="{D59D901E-B674-47C6-99F6-5065088953AA}"/>
                </a:ext>
              </a:extLst>
            </p:cNvPr>
            <p:cNvSpPr txBox="1"/>
            <p:nvPr/>
          </p:nvSpPr>
          <p:spPr>
            <a:xfrm>
              <a:off x="274215" y="3353467"/>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50</a:t>
              </a:r>
            </a:p>
          </p:txBody>
        </p:sp>
        <p:sp>
          <p:nvSpPr>
            <p:cNvPr id="64" name="TextBox 63">
              <a:extLst>
                <a:ext uri="{FF2B5EF4-FFF2-40B4-BE49-F238E27FC236}">
                  <a16:creationId xmlns:a16="http://schemas.microsoft.com/office/drawing/2014/main" xmlns="" id="{7263BAB6-30F1-4C39-9824-BDC51D539A16}"/>
                </a:ext>
              </a:extLst>
            </p:cNvPr>
            <p:cNvSpPr txBox="1"/>
            <p:nvPr/>
          </p:nvSpPr>
          <p:spPr>
            <a:xfrm>
              <a:off x="274215" y="3977609"/>
              <a:ext cx="365160"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25</a:t>
              </a:r>
            </a:p>
          </p:txBody>
        </p:sp>
        <p:sp>
          <p:nvSpPr>
            <p:cNvPr id="65" name="TextBox 64">
              <a:extLst>
                <a:ext uri="{FF2B5EF4-FFF2-40B4-BE49-F238E27FC236}">
                  <a16:creationId xmlns:a16="http://schemas.microsoft.com/office/drawing/2014/main" xmlns="" id="{34B1D997-A095-438A-8F14-C60C5D271AA0}"/>
                </a:ext>
              </a:extLst>
            </p:cNvPr>
            <p:cNvSpPr txBox="1"/>
            <p:nvPr/>
          </p:nvSpPr>
          <p:spPr>
            <a:xfrm>
              <a:off x="407909" y="4639514"/>
              <a:ext cx="231477"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sp>
          <p:nvSpPr>
            <p:cNvPr id="66" name="Line 21">
              <a:extLst>
                <a:ext uri="{FF2B5EF4-FFF2-40B4-BE49-F238E27FC236}">
                  <a16:creationId xmlns:a16="http://schemas.microsoft.com/office/drawing/2014/main" xmlns="" id="{1ACA0765-21CE-4E67-B6DD-1EECFFC00BEA}"/>
                </a:ext>
              </a:extLst>
            </p:cNvPr>
            <p:cNvSpPr>
              <a:spLocks noChangeShapeType="1"/>
            </p:cNvSpPr>
            <p:nvPr/>
          </p:nvSpPr>
          <p:spPr bwMode="auto">
            <a:xfrm>
              <a:off x="1531935"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67" name="TextBox 66">
              <a:extLst>
                <a:ext uri="{FF2B5EF4-FFF2-40B4-BE49-F238E27FC236}">
                  <a16:creationId xmlns:a16="http://schemas.microsoft.com/office/drawing/2014/main" xmlns="" id="{392CA265-EEC4-4D2D-B450-75E824C7E385}"/>
                </a:ext>
              </a:extLst>
            </p:cNvPr>
            <p:cNvSpPr txBox="1"/>
            <p:nvPr/>
          </p:nvSpPr>
          <p:spPr>
            <a:xfrm>
              <a:off x="1355052"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a:t>
              </a:r>
            </a:p>
          </p:txBody>
        </p:sp>
        <p:sp>
          <p:nvSpPr>
            <p:cNvPr id="68" name="Line 19">
              <a:extLst>
                <a:ext uri="{FF2B5EF4-FFF2-40B4-BE49-F238E27FC236}">
                  <a16:creationId xmlns:a16="http://schemas.microsoft.com/office/drawing/2014/main" xmlns="" id="{DF6EEF52-E75E-4F4E-8E7D-9039624F9BA3}"/>
                </a:ext>
              </a:extLst>
            </p:cNvPr>
            <p:cNvSpPr>
              <a:spLocks noChangeShapeType="1"/>
            </p:cNvSpPr>
            <p:nvPr/>
          </p:nvSpPr>
          <p:spPr bwMode="auto">
            <a:xfrm>
              <a:off x="3710972"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9" name="TextBox 68">
              <a:extLst>
                <a:ext uri="{FF2B5EF4-FFF2-40B4-BE49-F238E27FC236}">
                  <a16:creationId xmlns:a16="http://schemas.microsoft.com/office/drawing/2014/main" xmlns="" id="{1B31C7D7-43E5-423C-A788-CDA682816B2B}"/>
                </a:ext>
              </a:extLst>
            </p:cNvPr>
            <p:cNvSpPr txBox="1"/>
            <p:nvPr/>
          </p:nvSpPr>
          <p:spPr>
            <a:xfrm>
              <a:off x="352836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70" name="Line 21">
              <a:extLst>
                <a:ext uri="{FF2B5EF4-FFF2-40B4-BE49-F238E27FC236}">
                  <a16:creationId xmlns:a16="http://schemas.microsoft.com/office/drawing/2014/main" xmlns="" id="{77217DB9-4549-4DF8-A16A-E77E19A718C1}"/>
                </a:ext>
              </a:extLst>
            </p:cNvPr>
            <p:cNvSpPr>
              <a:spLocks noChangeShapeType="1"/>
            </p:cNvSpPr>
            <p:nvPr/>
          </p:nvSpPr>
          <p:spPr bwMode="auto">
            <a:xfrm>
              <a:off x="4402674"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71" name="Line 21">
              <a:extLst>
                <a:ext uri="{FF2B5EF4-FFF2-40B4-BE49-F238E27FC236}">
                  <a16:creationId xmlns:a16="http://schemas.microsoft.com/office/drawing/2014/main" xmlns="" id="{4BDBE8C1-DD7E-420D-9A79-4E20EE58BD65}"/>
                </a:ext>
              </a:extLst>
            </p:cNvPr>
            <p:cNvSpPr>
              <a:spLocks noChangeShapeType="1"/>
            </p:cNvSpPr>
            <p:nvPr/>
          </p:nvSpPr>
          <p:spPr bwMode="auto">
            <a:xfrm>
              <a:off x="797072" y="4863344"/>
              <a:ext cx="0" cy="71693"/>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72" name="TextBox 71">
              <a:extLst>
                <a:ext uri="{FF2B5EF4-FFF2-40B4-BE49-F238E27FC236}">
                  <a16:creationId xmlns:a16="http://schemas.microsoft.com/office/drawing/2014/main" xmlns="" id="{A63587E3-06A4-42EB-87B6-DCD8F1D7E7AC}"/>
                </a:ext>
              </a:extLst>
            </p:cNvPr>
            <p:cNvSpPr txBox="1"/>
            <p:nvPr/>
          </p:nvSpPr>
          <p:spPr>
            <a:xfrm>
              <a:off x="683819" y="4950499"/>
              <a:ext cx="231475"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73" name="Line 21">
              <a:extLst>
                <a:ext uri="{FF2B5EF4-FFF2-40B4-BE49-F238E27FC236}">
                  <a16:creationId xmlns:a16="http://schemas.microsoft.com/office/drawing/2014/main" xmlns="" id="{39332BAF-F75C-4F89-AD79-99FC2A43ED3B}"/>
                </a:ext>
              </a:extLst>
            </p:cNvPr>
            <p:cNvSpPr>
              <a:spLocks noChangeShapeType="1"/>
            </p:cNvSpPr>
            <p:nvPr/>
          </p:nvSpPr>
          <p:spPr bwMode="auto">
            <a:xfrm>
              <a:off x="2261403" y="4863344"/>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74" name="TextBox 73">
              <a:extLst>
                <a:ext uri="{FF2B5EF4-FFF2-40B4-BE49-F238E27FC236}">
                  <a16:creationId xmlns:a16="http://schemas.microsoft.com/office/drawing/2014/main" xmlns="" id="{83AF11CC-A3C3-40C6-BB48-3C823F64D784}"/>
                </a:ext>
              </a:extLst>
            </p:cNvPr>
            <p:cNvSpPr txBox="1"/>
            <p:nvPr/>
          </p:nvSpPr>
          <p:spPr>
            <a:xfrm>
              <a:off x="2082970"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75" name="Line 19">
              <a:extLst>
                <a:ext uri="{FF2B5EF4-FFF2-40B4-BE49-F238E27FC236}">
                  <a16:creationId xmlns:a16="http://schemas.microsoft.com/office/drawing/2014/main" xmlns="" id="{C97F3781-E6BA-400C-BFEB-A2EA73E7FD09}"/>
                </a:ext>
              </a:extLst>
            </p:cNvPr>
            <p:cNvSpPr>
              <a:spLocks noChangeShapeType="1"/>
            </p:cNvSpPr>
            <p:nvPr/>
          </p:nvSpPr>
          <p:spPr bwMode="auto">
            <a:xfrm>
              <a:off x="2980083" y="4863345"/>
              <a:ext cx="0" cy="71692"/>
            </a:xfrm>
            <a:prstGeom prst="line">
              <a:avLst/>
            </a:prstGeom>
            <a:noFill/>
            <a:ln w="2222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6" name="TextBox 75">
              <a:extLst>
                <a:ext uri="{FF2B5EF4-FFF2-40B4-BE49-F238E27FC236}">
                  <a16:creationId xmlns:a16="http://schemas.microsoft.com/office/drawing/2014/main" xmlns="" id="{5B522FD3-72BF-4A56-A965-919E371D7244}"/>
                </a:ext>
              </a:extLst>
            </p:cNvPr>
            <p:cNvSpPr txBox="1"/>
            <p:nvPr/>
          </p:nvSpPr>
          <p:spPr>
            <a:xfrm>
              <a:off x="2800097"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30</a:t>
              </a:r>
            </a:p>
          </p:txBody>
        </p:sp>
      </p:grpSp>
      <p:sp>
        <p:nvSpPr>
          <p:cNvPr id="77" name="TextBox 5">
            <a:extLst>
              <a:ext uri="{FF2B5EF4-FFF2-40B4-BE49-F238E27FC236}">
                <a16:creationId xmlns:a16="http://schemas.microsoft.com/office/drawing/2014/main" xmlns="" id="{22BF16BB-DB12-43CB-8114-11FED5B13B06}"/>
              </a:ext>
            </a:extLst>
          </p:cNvPr>
          <p:cNvSpPr txBox="1">
            <a:spLocks noChangeArrowheads="1"/>
          </p:cNvSpPr>
          <p:nvPr/>
        </p:nvSpPr>
        <p:spPr bwMode="auto">
          <a:xfrm>
            <a:off x="6823643" y="2847037"/>
            <a:ext cx="2517596" cy="64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HR 3,40 </a:t>
            </a:r>
            <a:r>
              <a:rPr lang="fr-FR"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
            </a:r>
            <a:br>
              <a:rPr lang="fr-FR"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br>
            <a:r>
              <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(IC95% 2,777 - 25,34)</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es-ES" sz="12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p=0,001</a:t>
            </a:r>
            <a:endPar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78" name="Group 77">
            <a:extLst>
              <a:ext uri="{FF2B5EF4-FFF2-40B4-BE49-F238E27FC236}">
                <a16:creationId xmlns:a16="http://schemas.microsoft.com/office/drawing/2014/main" xmlns="" id="{E5B44A68-C05A-4A88-990A-AD6D80AA5B59}"/>
              </a:ext>
            </a:extLst>
          </p:cNvPr>
          <p:cNvGrpSpPr/>
          <p:nvPr/>
        </p:nvGrpSpPr>
        <p:grpSpPr>
          <a:xfrm>
            <a:off x="977407" y="2606636"/>
            <a:ext cx="1308593" cy="1435451"/>
            <a:chOff x="9198015" y="-184750"/>
            <a:chExt cx="2025463" cy="2241176"/>
          </a:xfrm>
        </p:grpSpPr>
        <p:sp>
          <p:nvSpPr>
            <p:cNvPr id="79" name="Freeform: Shape 246">
              <a:extLst>
                <a:ext uri="{FF2B5EF4-FFF2-40B4-BE49-F238E27FC236}">
                  <a16:creationId xmlns:a16="http://schemas.microsoft.com/office/drawing/2014/main" xmlns="" id="{C0A9C60C-4613-4610-88A0-5D1BB2C5F388}"/>
                </a:ext>
              </a:extLst>
            </p:cNvPr>
            <p:cNvSpPr/>
            <p:nvPr/>
          </p:nvSpPr>
          <p:spPr>
            <a:xfrm>
              <a:off x="9198015" y="-184750"/>
              <a:ext cx="2009775" cy="2238375"/>
            </a:xfrm>
            <a:custGeom>
              <a:avLst/>
              <a:gdLst>
                <a:gd name="connsiteX0" fmla="*/ 2015938 w 2009775"/>
                <a:gd name="connsiteY0" fmla="*/ 2245452 h 2238375"/>
                <a:gd name="connsiteX1" fmla="*/ 1755810 w 2009775"/>
                <a:gd name="connsiteY1" fmla="*/ 2245452 h 2238375"/>
                <a:gd name="connsiteX2" fmla="*/ 1755810 w 2009775"/>
                <a:gd name="connsiteY2" fmla="*/ 1870577 h 2238375"/>
                <a:gd name="connsiteX3" fmla="*/ 1671657 w 2009775"/>
                <a:gd name="connsiteY3" fmla="*/ 1870577 h 2238375"/>
                <a:gd name="connsiteX4" fmla="*/ 1671657 w 2009775"/>
                <a:gd name="connsiteY4" fmla="*/ 1495692 h 2238375"/>
                <a:gd name="connsiteX5" fmla="*/ 1262348 w 2009775"/>
                <a:gd name="connsiteY5" fmla="*/ 1495692 h 2238375"/>
                <a:gd name="connsiteX6" fmla="*/ 1262348 w 2009775"/>
                <a:gd name="connsiteY6" fmla="*/ 1120816 h 2238375"/>
                <a:gd name="connsiteX7" fmla="*/ 1086383 w 2009775"/>
                <a:gd name="connsiteY7" fmla="*/ 1120816 h 2238375"/>
                <a:gd name="connsiteX8" fmla="*/ 1086383 w 2009775"/>
                <a:gd name="connsiteY8" fmla="*/ 371054 h 2238375"/>
                <a:gd name="connsiteX9" fmla="*/ 317500 w 2009775"/>
                <a:gd name="connsiteY9" fmla="*/ 371054 h 2238375"/>
                <a:gd name="connsiteX10" fmla="*/ 317500 w 2009775"/>
                <a:gd name="connsiteY10" fmla="*/ 0 h 2238375"/>
                <a:gd name="connsiteX11" fmla="*/ 0 w 2009775"/>
                <a:gd name="connsiteY11" fmla="*/ 0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9775" h="2238375">
                  <a:moveTo>
                    <a:pt x="2015938" y="2245452"/>
                  </a:moveTo>
                  <a:lnTo>
                    <a:pt x="1755810" y="2245452"/>
                  </a:lnTo>
                  <a:lnTo>
                    <a:pt x="1755810" y="1870577"/>
                  </a:lnTo>
                  <a:lnTo>
                    <a:pt x="1671657" y="1870577"/>
                  </a:lnTo>
                  <a:lnTo>
                    <a:pt x="1671657" y="1495692"/>
                  </a:lnTo>
                  <a:lnTo>
                    <a:pt x="1262348" y="1495692"/>
                  </a:lnTo>
                  <a:lnTo>
                    <a:pt x="1262348" y="1120816"/>
                  </a:lnTo>
                  <a:lnTo>
                    <a:pt x="1086383" y="1120816"/>
                  </a:lnTo>
                  <a:lnTo>
                    <a:pt x="1086383" y="371054"/>
                  </a:lnTo>
                  <a:lnTo>
                    <a:pt x="317500" y="371054"/>
                  </a:lnTo>
                  <a:lnTo>
                    <a:pt x="317500"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0" name="Freeform: Shape 247">
              <a:extLst>
                <a:ext uri="{FF2B5EF4-FFF2-40B4-BE49-F238E27FC236}">
                  <a16:creationId xmlns:a16="http://schemas.microsoft.com/office/drawing/2014/main" xmlns="" id="{A1D4BB6C-F20E-402D-AD0E-8A07387964A8}"/>
                </a:ext>
              </a:extLst>
            </p:cNvPr>
            <p:cNvSpPr/>
            <p:nvPr/>
          </p:nvSpPr>
          <p:spPr>
            <a:xfrm>
              <a:off x="11213953" y="19707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81" name="TextBox 5">
            <a:extLst>
              <a:ext uri="{FF2B5EF4-FFF2-40B4-BE49-F238E27FC236}">
                <a16:creationId xmlns:a16="http://schemas.microsoft.com/office/drawing/2014/main" xmlns="" id="{3FD88AD2-846F-4709-A97A-8BD3A89F87C1}"/>
              </a:ext>
            </a:extLst>
          </p:cNvPr>
          <p:cNvSpPr txBox="1">
            <a:spLocks noChangeArrowheads="1"/>
          </p:cNvSpPr>
          <p:nvPr/>
        </p:nvSpPr>
        <p:spPr bwMode="auto">
          <a:xfrm>
            <a:off x="2008381" y="3710650"/>
            <a:ext cx="682705" cy="27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n=7</a:t>
            </a:r>
          </a:p>
        </p:txBody>
      </p:sp>
      <p:grpSp>
        <p:nvGrpSpPr>
          <p:cNvPr id="82" name="Group 81">
            <a:extLst>
              <a:ext uri="{FF2B5EF4-FFF2-40B4-BE49-F238E27FC236}">
                <a16:creationId xmlns:a16="http://schemas.microsoft.com/office/drawing/2014/main" xmlns="" id="{4787B762-CFF7-438F-B96F-EB7EC7EC7D5F}"/>
              </a:ext>
            </a:extLst>
          </p:cNvPr>
          <p:cNvGrpSpPr/>
          <p:nvPr/>
        </p:nvGrpSpPr>
        <p:grpSpPr>
          <a:xfrm>
            <a:off x="977408" y="2606637"/>
            <a:ext cx="2107874" cy="720000"/>
            <a:chOff x="7939555" y="5451946"/>
            <a:chExt cx="3286125" cy="1114425"/>
          </a:xfrm>
        </p:grpSpPr>
        <p:sp>
          <p:nvSpPr>
            <p:cNvPr id="83" name="Freeform: Shape 266">
              <a:extLst>
                <a:ext uri="{FF2B5EF4-FFF2-40B4-BE49-F238E27FC236}">
                  <a16:creationId xmlns:a16="http://schemas.microsoft.com/office/drawing/2014/main" xmlns="" id="{05054B00-EEB8-45F1-AFE2-4DBD7FA1B1CA}"/>
                </a:ext>
              </a:extLst>
            </p:cNvPr>
            <p:cNvSpPr/>
            <p:nvPr/>
          </p:nvSpPr>
          <p:spPr>
            <a:xfrm>
              <a:off x="7939555" y="5451946"/>
              <a:ext cx="3286125" cy="1114425"/>
            </a:xfrm>
            <a:custGeom>
              <a:avLst/>
              <a:gdLst>
                <a:gd name="connsiteX0" fmla="*/ 3289764 w 3286125"/>
                <a:gd name="connsiteY0" fmla="*/ 1116987 h 1114425"/>
                <a:gd name="connsiteX1" fmla="*/ 3289764 w 3286125"/>
                <a:gd name="connsiteY1" fmla="*/ 328976 h 1114425"/>
                <a:gd name="connsiteX2" fmla="*/ 2272227 w 3286125"/>
                <a:gd name="connsiteY2" fmla="*/ 328976 h 1114425"/>
                <a:gd name="connsiteX3" fmla="*/ 2272227 w 3286125"/>
                <a:gd name="connsiteY3" fmla="*/ 149187 h 1114425"/>
                <a:gd name="connsiteX4" fmla="*/ 822440 w 3286125"/>
                <a:gd name="connsiteY4" fmla="*/ 149187 h 1114425"/>
                <a:gd name="connsiteX5" fmla="*/ 822440 w 3286125"/>
                <a:gd name="connsiteY5" fmla="*/ 0 h 1114425"/>
                <a:gd name="connsiteX6" fmla="*/ 0 w 3286125"/>
                <a:gd name="connsiteY6" fmla="*/ 0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5" h="1114425">
                  <a:moveTo>
                    <a:pt x="3289764" y="1116987"/>
                  </a:moveTo>
                  <a:lnTo>
                    <a:pt x="3289764" y="328976"/>
                  </a:lnTo>
                  <a:lnTo>
                    <a:pt x="2272227" y="328976"/>
                  </a:lnTo>
                  <a:lnTo>
                    <a:pt x="2272227" y="149187"/>
                  </a:lnTo>
                  <a:lnTo>
                    <a:pt x="822440" y="149187"/>
                  </a:lnTo>
                  <a:lnTo>
                    <a:pt x="822440" y="0"/>
                  </a:lnTo>
                  <a:lnTo>
                    <a:pt x="0" y="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84" name="Group 83">
              <a:extLst>
                <a:ext uri="{FF2B5EF4-FFF2-40B4-BE49-F238E27FC236}">
                  <a16:creationId xmlns:a16="http://schemas.microsoft.com/office/drawing/2014/main" xmlns="" id="{687AB271-1310-4133-B793-8FE6417188E2}"/>
                </a:ext>
              </a:extLst>
            </p:cNvPr>
            <p:cNvGrpSpPr/>
            <p:nvPr/>
          </p:nvGrpSpPr>
          <p:grpSpPr>
            <a:xfrm>
              <a:off x="9701175" y="5496595"/>
              <a:ext cx="1457335" cy="276227"/>
              <a:chOff x="9701175" y="5496595"/>
              <a:chExt cx="1457335" cy="276227"/>
            </a:xfrm>
          </p:grpSpPr>
          <p:sp>
            <p:nvSpPr>
              <p:cNvPr id="85" name="Freeform: Shape 267">
                <a:extLst>
                  <a:ext uri="{FF2B5EF4-FFF2-40B4-BE49-F238E27FC236}">
                    <a16:creationId xmlns:a16="http://schemas.microsoft.com/office/drawing/2014/main" xmlns="" id="{E2F5733D-B9E0-4EFF-B156-6C24D779F262}"/>
                  </a:ext>
                </a:extLst>
              </p:cNvPr>
              <p:cNvSpPr/>
              <p:nvPr/>
            </p:nvSpPr>
            <p:spPr>
              <a:xfrm>
                <a:off x="1114898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6" name="Freeform: Shape 268">
                <a:extLst>
                  <a:ext uri="{FF2B5EF4-FFF2-40B4-BE49-F238E27FC236}">
                    <a16:creationId xmlns:a16="http://schemas.microsoft.com/office/drawing/2014/main" xmlns="" id="{F43DF34A-CC85-407F-9E63-03934967F386}"/>
                  </a:ext>
                </a:extLst>
              </p:cNvPr>
              <p:cNvSpPr/>
              <p:nvPr/>
            </p:nvSpPr>
            <p:spPr>
              <a:xfrm>
                <a:off x="1088228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7" name="Freeform: Shape 269">
                <a:extLst>
                  <a:ext uri="{FF2B5EF4-FFF2-40B4-BE49-F238E27FC236}">
                    <a16:creationId xmlns:a16="http://schemas.microsoft.com/office/drawing/2014/main" xmlns="" id="{4372D44F-359A-4210-A169-68E8CC968E48}"/>
                  </a:ext>
                </a:extLst>
              </p:cNvPr>
              <p:cNvSpPr/>
              <p:nvPr/>
            </p:nvSpPr>
            <p:spPr>
              <a:xfrm>
                <a:off x="1063462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8" name="Freeform: Shape 270">
                <a:extLst>
                  <a:ext uri="{FF2B5EF4-FFF2-40B4-BE49-F238E27FC236}">
                    <a16:creationId xmlns:a16="http://schemas.microsoft.com/office/drawing/2014/main" xmlns="" id="{879C8CBF-8446-4AED-817C-8F818D156B48}"/>
                  </a:ext>
                </a:extLst>
              </p:cNvPr>
              <p:cNvSpPr/>
              <p:nvPr/>
            </p:nvSpPr>
            <p:spPr>
              <a:xfrm>
                <a:off x="1053937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9" name="Freeform: Shape 271">
                <a:extLst>
                  <a:ext uri="{FF2B5EF4-FFF2-40B4-BE49-F238E27FC236}">
                    <a16:creationId xmlns:a16="http://schemas.microsoft.com/office/drawing/2014/main" xmlns="" id="{D02FB62C-2B36-4605-B868-AEA74705DDD1}"/>
                  </a:ext>
                </a:extLst>
              </p:cNvPr>
              <p:cNvSpPr/>
              <p:nvPr/>
            </p:nvSpPr>
            <p:spPr>
              <a:xfrm>
                <a:off x="1046317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0" name="Freeform: Shape 272">
                <a:extLst>
                  <a:ext uri="{FF2B5EF4-FFF2-40B4-BE49-F238E27FC236}">
                    <a16:creationId xmlns:a16="http://schemas.microsoft.com/office/drawing/2014/main" xmlns="" id="{C83A16CE-537C-4433-A67C-934A0356135A}"/>
                  </a:ext>
                </a:extLst>
              </p:cNvPr>
              <p:cNvSpPr/>
              <p:nvPr/>
            </p:nvSpPr>
            <p:spPr>
              <a:xfrm>
                <a:off x="1038697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1" name="Freeform: Shape 273">
                <a:extLst>
                  <a:ext uri="{FF2B5EF4-FFF2-40B4-BE49-F238E27FC236}">
                    <a16:creationId xmlns:a16="http://schemas.microsoft.com/office/drawing/2014/main" xmlns="" id="{A49C7EB6-A86C-40A9-A96A-70EEF12D669A}"/>
                  </a:ext>
                </a:extLst>
              </p:cNvPr>
              <p:cNvSpPr/>
              <p:nvPr/>
            </p:nvSpPr>
            <p:spPr>
              <a:xfrm>
                <a:off x="1013932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2" name="Freeform: Shape 274">
                <a:extLst>
                  <a:ext uri="{FF2B5EF4-FFF2-40B4-BE49-F238E27FC236}">
                    <a16:creationId xmlns:a16="http://schemas.microsoft.com/office/drawing/2014/main" xmlns="" id="{E42E5DFA-6EA9-496C-9C09-CA4EF6493FEC}"/>
                  </a:ext>
                </a:extLst>
              </p:cNvPr>
              <p:cNvSpPr/>
              <p:nvPr/>
            </p:nvSpPr>
            <p:spPr>
              <a:xfrm>
                <a:off x="1004407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3" name="Freeform: Shape 275">
                <a:extLst>
                  <a:ext uri="{FF2B5EF4-FFF2-40B4-BE49-F238E27FC236}">
                    <a16:creationId xmlns:a16="http://schemas.microsoft.com/office/drawing/2014/main" xmlns="" id="{3BCED107-BC62-455F-885B-FE1B282D494E}"/>
                  </a:ext>
                </a:extLst>
              </p:cNvPr>
              <p:cNvSpPr/>
              <p:nvPr/>
            </p:nvSpPr>
            <p:spPr>
              <a:xfrm>
                <a:off x="996787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4" name="Freeform: Shape 276">
                <a:extLst>
                  <a:ext uri="{FF2B5EF4-FFF2-40B4-BE49-F238E27FC236}">
                    <a16:creationId xmlns:a16="http://schemas.microsoft.com/office/drawing/2014/main" xmlns="" id="{2878D1E9-D70E-4D17-9EDB-DF2843A4A83E}"/>
                  </a:ext>
                </a:extLst>
              </p:cNvPr>
              <p:cNvSpPr/>
              <p:nvPr/>
            </p:nvSpPr>
            <p:spPr>
              <a:xfrm>
                <a:off x="970117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sp>
        <p:nvSpPr>
          <p:cNvPr id="95" name="TextBox 5">
            <a:extLst>
              <a:ext uri="{FF2B5EF4-FFF2-40B4-BE49-F238E27FC236}">
                <a16:creationId xmlns:a16="http://schemas.microsoft.com/office/drawing/2014/main" xmlns="" id="{D19E2208-13B9-4B1E-863C-3EF1417C0896}"/>
              </a:ext>
            </a:extLst>
          </p:cNvPr>
          <p:cNvSpPr txBox="1">
            <a:spLocks noChangeArrowheads="1"/>
          </p:cNvSpPr>
          <p:nvPr/>
        </p:nvSpPr>
        <p:spPr bwMode="auto">
          <a:xfrm>
            <a:off x="2989269" y="2881434"/>
            <a:ext cx="682705" cy="27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s-ES" sz="12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n=18</a:t>
            </a:r>
          </a:p>
        </p:txBody>
      </p:sp>
      <p:sp>
        <p:nvSpPr>
          <p:cNvPr id="96" name="Graphic 280">
            <a:extLst>
              <a:ext uri="{FF2B5EF4-FFF2-40B4-BE49-F238E27FC236}">
                <a16:creationId xmlns:a16="http://schemas.microsoft.com/office/drawing/2014/main" xmlns="" id="{1684AA43-F57E-4FF3-8AB4-8553F1CC783F}"/>
              </a:ext>
            </a:extLst>
          </p:cNvPr>
          <p:cNvSpPr/>
          <p:nvPr/>
        </p:nvSpPr>
        <p:spPr>
          <a:xfrm>
            <a:off x="5912007" y="2602753"/>
            <a:ext cx="846425" cy="1656000"/>
          </a:xfrm>
          <a:custGeom>
            <a:avLst/>
            <a:gdLst>
              <a:gd name="connsiteX0" fmla="*/ 1338825 w 1333500"/>
              <a:gd name="connsiteY0" fmla="*/ 2484491 h 2476500"/>
              <a:gd name="connsiteX1" fmla="*/ 1338825 w 1333500"/>
              <a:gd name="connsiteY1" fmla="*/ 2231384 h 2476500"/>
              <a:gd name="connsiteX2" fmla="*/ 989133 w 1333500"/>
              <a:gd name="connsiteY2" fmla="*/ 2231384 h 2476500"/>
              <a:gd name="connsiteX3" fmla="*/ 989133 w 1333500"/>
              <a:gd name="connsiteY3" fmla="*/ 1948291 h 2476500"/>
              <a:gd name="connsiteX4" fmla="*/ 649432 w 1333500"/>
              <a:gd name="connsiteY4" fmla="*/ 1948291 h 2476500"/>
              <a:gd name="connsiteX5" fmla="*/ 649432 w 1333500"/>
              <a:gd name="connsiteY5" fmla="*/ 1675200 h 2476500"/>
              <a:gd name="connsiteX6" fmla="*/ 319720 w 1333500"/>
              <a:gd name="connsiteY6" fmla="*/ 1675200 h 2476500"/>
              <a:gd name="connsiteX7" fmla="*/ 319720 w 1333500"/>
              <a:gd name="connsiteY7" fmla="*/ 1392117 h 2476500"/>
              <a:gd name="connsiteX8" fmla="*/ 236460 w 1333500"/>
              <a:gd name="connsiteY8" fmla="*/ 1392117 h 2476500"/>
              <a:gd name="connsiteX9" fmla="*/ 236460 w 1333500"/>
              <a:gd name="connsiteY9" fmla="*/ 1112358 h 2476500"/>
              <a:gd name="connsiteX10" fmla="*/ 143208 w 1333500"/>
              <a:gd name="connsiteY10" fmla="*/ 1112358 h 2476500"/>
              <a:gd name="connsiteX11" fmla="*/ 143208 w 1333500"/>
              <a:gd name="connsiteY11" fmla="*/ 0 h 2476500"/>
              <a:gd name="connsiteX12" fmla="*/ 0 w 1333500"/>
              <a:gd name="connsiteY12"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0" h="2476500">
                <a:moveTo>
                  <a:pt x="1338825" y="2484491"/>
                </a:moveTo>
                <a:lnTo>
                  <a:pt x="1338825" y="2231384"/>
                </a:lnTo>
                <a:lnTo>
                  <a:pt x="989133" y="2231384"/>
                </a:lnTo>
                <a:lnTo>
                  <a:pt x="989133" y="1948291"/>
                </a:lnTo>
                <a:lnTo>
                  <a:pt x="649432" y="1948291"/>
                </a:lnTo>
                <a:lnTo>
                  <a:pt x="649432" y="1675200"/>
                </a:lnTo>
                <a:lnTo>
                  <a:pt x="319720" y="1675200"/>
                </a:lnTo>
                <a:lnTo>
                  <a:pt x="319720" y="1392117"/>
                </a:lnTo>
                <a:lnTo>
                  <a:pt x="236460" y="1392117"/>
                </a:lnTo>
                <a:lnTo>
                  <a:pt x="236460" y="1112358"/>
                </a:lnTo>
                <a:lnTo>
                  <a:pt x="143208" y="1112358"/>
                </a:lnTo>
                <a:lnTo>
                  <a:pt x="143208" y="0"/>
                </a:lnTo>
                <a:lnTo>
                  <a:pt x="0" y="0"/>
                </a:lnTo>
              </a:path>
            </a:pathLst>
          </a:cu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7" name="Graphic 282">
            <a:extLst>
              <a:ext uri="{FF2B5EF4-FFF2-40B4-BE49-F238E27FC236}">
                <a16:creationId xmlns:a16="http://schemas.microsoft.com/office/drawing/2014/main" xmlns="" id="{0108016F-1131-4AA6-A2AC-0802E66FBEFC}"/>
              </a:ext>
            </a:extLst>
          </p:cNvPr>
          <p:cNvSpPr/>
          <p:nvPr/>
        </p:nvSpPr>
        <p:spPr>
          <a:xfrm>
            <a:off x="5912007" y="2602753"/>
            <a:ext cx="2096678" cy="1656000"/>
          </a:xfrm>
          <a:custGeom>
            <a:avLst/>
            <a:gdLst>
              <a:gd name="connsiteX0" fmla="*/ 3283792 w 3276600"/>
              <a:gd name="connsiteY0" fmla="*/ 2477834 h 2476500"/>
              <a:gd name="connsiteX1" fmla="*/ 3283792 w 3276600"/>
              <a:gd name="connsiteY1" fmla="*/ 2244700 h 2476500"/>
              <a:gd name="connsiteX2" fmla="*/ 3024026 w 3276600"/>
              <a:gd name="connsiteY2" fmla="*/ 2244700 h 2476500"/>
              <a:gd name="connsiteX3" fmla="*/ 3024026 w 3276600"/>
              <a:gd name="connsiteY3" fmla="*/ 1988258 h 2476500"/>
              <a:gd name="connsiteX4" fmla="*/ 1751800 w 3276600"/>
              <a:gd name="connsiteY4" fmla="*/ 1988258 h 2476500"/>
              <a:gd name="connsiteX5" fmla="*/ 1751800 w 3276600"/>
              <a:gd name="connsiteY5" fmla="*/ 1741808 h 2476500"/>
              <a:gd name="connsiteX6" fmla="*/ 1675200 w 3276600"/>
              <a:gd name="connsiteY6" fmla="*/ 1741808 h 2476500"/>
              <a:gd name="connsiteX7" fmla="*/ 1675200 w 3276600"/>
              <a:gd name="connsiteY7" fmla="*/ 1495358 h 2476500"/>
              <a:gd name="connsiteX8" fmla="*/ 1252242 w 3276600"/>
              <a:gd name="connsiteY8" fmla="*/ 1495358 h 2476500"/>
              <a:gd name="connsiteX9" fmla="*/ 1252242 w 3276600"/>
              <a:gd name="connsiteY9" fmla="*/ 1248909 h 2476500"/>
              <a:gd name="connsiteX10" fmla="*/ 1072391 w 3276600"/>
              <a:gd name="connsiteY10" fmla="*/ 1248909 h 2476500"/>
              <a:gd name="connsiteX11" fmla="*/ 1072391 w 3276600"/>
              <a:gd name="connsiteY11" fmla="*/ 496233 h 2476500"/>
              <a:gd name="connsiteX12" fmla="*/ 1009117 w 3276600"/>
              <a:gd name="connsiteY12" fmla="*/ 496233 h 2476500"/>
              <a:gd name="connsiteX13" fmla="*/ 1009117 w 3276600"/>
              <a:gd name="connsiteY13" fmla="*/ 246451 h 2476500"/>
              <a:gd name="connsiteX14" fmla="*/ 835935 w 3276600"/>
              <a:gd name="connsiteY14" fmla="*/ 246451 h 2476500"/>
              <a:gd name="connsiteX15" fmla="*/ 835935 w 3276600"/>
              <a:gd name="connsiteY15" fmla="*/ 0 h 2476500"/>
              <a:gd name="connsiteX16" fmla="*/ 0 w 3276600"/>
              <a:gd name="connsiteY16"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6600" h="2476500">
                <a:moveTo>
                  <a:pt x="3283792" y="2477834"/>
                </a:moveTo>
                <a:lnTo>
                  <a:pt x="3283792" y="2244700"/>
                </a:lnTo>
                <a:lnTo>
                  <a:pt x="3024026" y="2244700"/>
                </a:lnTo>
                <a:lnTo>
                  <a:pt x="3024026" y="1988258"/>
                </a:lnTo>
                <a:lnTo>
                  <a:pt x="1751800" y="1988258"/>
                </a:lnTo>
                <a:lnTo>
                  <a:pt x="1751800" y="1741808"/>
                </a:lnTo>
                <a:lnTo>
                  <a:pt x="1675200" y="1741808"/>
                </a:lnTo>
                <a:lnTo>
                  <a:pt x="1675200" y="1495358"/>
                </a:lnTo>
                <a:lnTo>
                  <a:pt x="1252242" y="1495358"/>
                </a:lnTo>
                <a:lnTo>
                  <a:pt x="1252242" y="1248909"/>
                </a:lnTo>
                <a:lnTo>
                  <a:pt x="1072391" y="1248909"/>
                </a:lnTo>
                <a:lnTo>
                  <a:pt x="1072391" y="496233"/>
                </a:lnTo>
                <a:lnTo>
                  <a:pt x="1009117" y="496233"/>
                </a:lnTo>
                <a:lnTo>
                  <a:pt x="1009117" y="246451"/>
                </a:lnTo>
                <a:lnTo>
                  <a:pt x="835935" y="246451"/>
                </a:lnTo>
                <a:lnTo>
                  <a:pt x="835935" y="0"/>
                </a:lnTo>
                <a:lnTo>
                  <a:pt x="0" y="0"/>
                </a:lnTo>
              </a:path>
            </a:pathLst>
          </a:custGeom>
          <a:ln w="22225">
            <a:solidFill>
              <a:schemeClr val="accent6"/>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98" name="Group 97">
            <a:extLst>
              <a:ext uri="{FF2B5EF4-FFF2-40B4-BE49-F238E27FC236}">
                <a16:creationId xmlns:a16="http://schemas.microsoft.com/office/drawing/2014/main" xmlns="" id="{7EA9E8DE-361C-4DB9-A0CF-8AA98160B039}"/>
              </a:ext>
            </a:extLst>
          </p:cNvPr>
          <p:cNvGrpSpPr/>
          <p:nvPr/>
        </p:nvGrpSpPr>
        <p:grpSpPr>
          <a:xfrm>
            <a:off x="6727090" y="2177765"/>
            <a:ext cx="2204708" cy="523198"/>
            <a:chOff x="2725281" y="2131110"/>
            <a:chExt cx="2204708" cy="523198"/>
          </a:xfrm>
        </p:grpSpPr>
        <p:sp>
          <p:nvSpPr>
            <p:cNvPr id="99" name="TextBox 5">
              <a:extLst>
                <a:ext uri="{FF2B5EF4-FFF2-40B4-BE49-F238E27FC236}">
                  <a16:creationId xmlns:a16="http://schemas.microsoft.com/office/drawing/2014/main" xmlns="" id="{C02C6F5A-F44C-4C5F-8B64-6F7F130EB001}"/>
                </a:ext>
              </a:extLst>
            </p:cNvPr>
            <p:cNvSpPr txBox="1">
              <a:spLocks noChangeArrowheads="1"/>
            </p:cNvSpPr>
            <p:nvPr/>
          </p:nvSpPr>
          <p:spPr bwMode="auto">
            <a:xfrm>
              <a:off x="3052681" y="2131110"/>
              <a:ext cx="1877308" cy="52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es-ES" sz="1400" b="0" i="0" u="none" strike="noStrike" kern="1200" cap="none" spc="0" normalizeH="0" baseline="0" noProof="0" dirty="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rPr>
                <a:t>ADNtc</a:t>
              </a:r>
            </a:p>
            <a:p>
              <a:pPr defTabSz="914400" fontAlgn="base">
                <a:lnSpc>
                  <a:spcPct val="100000"/>
                </a:lnSpc>
                <a:spcBef>
                  <a:spcPct val="0"/>
                </a:spcBef>
                <a:spcAft>
                  <a:spcPct val="0"/>
                </a:spcAft>
                <a:buNone/>
                <a:defRPr/>
              </a:pPr>
              <a:r>
                <a:rPr lang="fr-FR" altLang="es-ES" sz="1400" dirty="0">
                  <a:solidFill>
                    <a:srgbClr val="4D4D4D"/>
                  </a:solidFill>
                  <a:latin typeface="Arial" panose="020B0604020202020204" pitchFamily="34" charset="0"/>
                  <a:ea typeface="ＭＳ Ｐゴシック" panose="020B0600070205080204" pitchFamily="34" charset="-128"/>
                  <a:cs typeface="Arial" panose="020B0604020202020204" pitchFamily="34" charset="0"/>
                </a:rPr>
                <a:t>Imagerie (scanner)</a:t>
              </a:r>
            </a:p>
          </p:txBody>
        </p:sp>
        <p:grpSp>
          <p:nvGrpSpPr>
            <p:cNvPr id="100" name="Group 99">
              <a:extLst>
                <a:ext uri="{FF2B5EF4-FFF2-40B4-BE49-F238E27FC236}">
                  <a16:creationId xmlns:a16="http://schemas.microsoft.com/office/drawing/2014/main" xmlns="" id="{C58F4D09-9737-4751-98F7-CF78A9C196AD}"/>
                </a:ext>
              </a:extLst>
            </p:cNvPr>
            <p:cNvGrpSpPr/>
            <p:nvPr/>
          </p:nvGrpSpPr>
          <p:grpSpPr>
            <a:xfrm>
              <a:off x="2725281" y="2248987"/>
              <a:ext cx="360000" cy="72000"/>
              <a:chOff x="3469545" y="5478349"/>
              <a:chExt cx="360000" cy="72000"/>
            </a:xfrm>
          </p:grpSpPr>
          <p:cxnSp>
            <p:nvCxnSpPr>
              <p:cNvPr id="104" name="Straight Connector 103">
                <a:extLst>
                  <a:ext uri="{FF2B5EF4-FFF2-40B4-BE49-F238E27FC236}">
                    <a16:creationId xmlns:a16="http://schemas.microsoft.com/office/drawing/2014/main" xmlns="" id="{32AF0913-2D1C-4419-A8CA-8D08FB8A690C}"/>
                  </a:ext>
                </a:extLst>
              </p:cNvPr>
              <p:cNvCxnSpPr/>
              <p:nvPr/>
            </p:nvCxnSpPr>
            <p:spPr>
              <a:xfrm>
                <a:off x="3469545" y="5550349"/>
                <a:ext cx="360000"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0221221E-BC2F-41E3-AB77-043672B81AB4}"/>
                  </a:ext>
                </a:extLst>
              </p:cNvPr>
              <p:cNvCxnSpPr>
                <a:cxnSpLocks/>
              </p:cNvCxnSpPr>
              <p:nvPr/>
            </p:nvCxnSpPr>
            <p:spPr>
              <a:xfrm rot="5400000">
                <a:off x="3613545" y="5514349"/>
                <a:ext cx="72000"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xmlns="" id="{A45C4793-A350-4F1F-9404-304318C0DC7F}"/>
                </a:ext>
              </a:extLst>
            </p:cNvPr>
            <p:cNvGrpSpPr/>
            <p:nvPr/>
          </p:nvGrpSpPr>
          <p:grpSpPr>
            <a:xfrm>
              <a:off x="2731880" y="2451312"/>
              <a:ext cx="360000" cy="72000"/>
              <a:chOff x="3469545" y="5478349"/>
              <a:chExt cx="360000" cy="72000"/>
            </a:xfrm>
          </p:grpSpPr>
          <p:cxnSp>
            <p:nvCxnSpPr>
              <p:cNvPr id="102" name="Straight Connector 101">
                <a:extLst>
                  <a:ext uri="{FF2B5EF4-FFF2-40B4-BE49-F238E27FC236}">
                    <a16:creationId xmlns:a16="http://schemas.microsoft.com/office/drawing/2014/main" xmlns="" id="{F1518CE6-C8A5-47C5-A09D-D7B944C77D3A}"/>
                  </a:ext>
                </a:extLst>
              </p:cNvPr>
              <p:cNvCxnSpPr/>
              <p:nvPr/>
            </p:nvCxnSpPr>
            <p:spPr>
              <a:xfrm>
                <a:off x="3469545" y="5550349"/>
                <a:ext cx="3600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79D573BF-4A9C-468D-9F3D-4D15D9157C57}"/>
                  </a:ext>
                </a:extLst>
              </p:cNvPr>
              <p:cNvCxnSpPr>
                <a:cxnSpLocks/>
              </p:cNvCxnSpPr>
              <p:nvPr/>
            </p:nvCxnSpPr>
            <p:spPr>
              <a:xfrm rot="5400000">
                <a:off x="3613545" y="5514349"/>
                <a:ext cx="720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34724825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smtClean="0"/>
              <a:t>522O: Le dépistage des mutations dans l’ADNtc détecte la maladie résiduelle (MR) chez les patients avec cancer colorectal localisé et permet d’identifier ceux à haut risque de récidive quels que soient le stade, l’absence d’expression de CDX2 et le sous-type CMS – Tarazona N, et al</a:t>
            </a:r>
            <a:endParaRPr lang="fr-FR" dirty="0"/>
          </a:p>
        </p:txBody>
      </p:sp>
      <p:sp>
        <p:nvSpPr>
          <p:cNvPr id="3" name="Content Placeholder 2"/>
          <p:cNvSpPr>
            <a:spLocks noGrp="1"/>
          </p:cNvSpPr>
          <p:nvPr>
            <p:ph idx="1"/>
          </p:nvPr>
        </p:nvSpPr>
        <p:spPr>
          <a:xfrm>
            <a:off x="365124" y="1254034"/>
            <a:ext cx="8548476" cy="5603965"/>
          </a:xfrm>
        </p:spPr>
        <p:txBody>
          <a:bodyPr/>
          <a:lstStyle/>
          <a:p>
            <a:pPr marL="0" indent="0">
              <a:buNone/>
            </a:pPr>
            <a:r>
              <a:rPr lang="fr-FR" b="1" dirty="0" smtClean="0"/>
              <a:t>Résultats </a:t>
            </a:r>
          </a:p>
          <a:p>
            <a:pPr marL="0" indent="0">
              <a:spcBef>
                <a:spcPts val="27000"/>
              </a:spcBef>
              <a:buNone/>
            </a:pPr>
            <a:r>
              <a:rPr lang="fr-FR" b="1" dirty="0" smtClean="0"/>
              <a:t>Conclusion</a:t>
            </a:r>
          </a:p>
          <a:p>
            <a:r>
              <a:rPr lang="fr-FR" b="1" dirty="0" smtClean="0"/>
              <a:t>Chez ces patients avec cancer du côlon stade I–III, les seules variables prédictives d’un risque plus élevé de récidive étaient l’</a:t>
            </a:r>
            <a:r>
              <a:rPr lang="fr-FR" b="1" dirty="0" err="1" smtClean="0"/>
              <a:t>ADNtc</a:t>
            </a:r>
            <a:r>
              <a:rPr lang="fr-FR" b="1" dirty="0" smtClean="0"/>
              <a:t> plasmatique postopératoire et l’absence d’expression de CDX2, indépendamment du stade, des cytokines inflammatoires et du groupe CMS</a:t>
            </a:r>
            <a:endParaRPr lang="fr-FR" b="1" dirty="0"/>
          </a:p>
        </p:txBody>
      </p:sp>
      <p:sp>
        <p:nvSpPr>
          <p:cNvPr id="5" name="Text Placeholder 4"/>
          <p:cNvSpPr>
            <a:spLocks noGrp="1"/>
          </p:cNvSpPr>
          <p:nvPr>
            <p:ph type="body" sz="quarter" idx="11"/>
          </p:nvPr>
        </p:nvSpPr>
        <p:spPr/>
        <p:txBody>
          <a:bodyPr/>
          <a:lstStyle/>
          <a:p>
            <a:r>
              <a:rPr lang="fr-FR" smtClean="0"/>
              <a:t>Tarazona N, et al, Ann Oncol 2019;30(suppl):abstr 522O</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xmlns="" val="2262906836"/>
              </p:ext>
            </p:extLst>
          </p:nvPr>
        </p:nvGraphicFramePr>
        <p:xfrm>
          <a:off x="132522" y="1589200"/>
          <a:ext cx="8918712" cy="3352320"/>
        </p:xfrm>
        <a:graphic>
          <a:graphicData uri="http://schemas.openxmlformats.org/drawingml/2006/table">
            <a:tbl>
              <a:tblPr firstRow="1" bandRow="1">
                <a:tableStyleId>{69012ECD-51FC-41F1-AA8D-1B2483CD663E}</a:tableStyleId>
              </a:tblPr>
              <a:tblGrid>
                <a:gridCol w="3949148">
                  <a:extLst>
                    <a:ext uri="{9D8B030D-6E8A-4147-A177-3AD203B41FA5}">
                      <a16:colId xmlns:a16="http://schemas.microsoft.com/office/drawing/2014/main" xmlns="" val="20000"/>
                    </a:ext>
                  </a:extLst>
                </a:gridCol>
                <a:gridCol w="2478156">
                  <a:extLst>
                    <a:ext uri="{9D8B030D-6E8A-4147-A177-3AD203B41FA5}">
                      <a16:colId xmlns:a16="http://schemas.microsoft.com/office/drawing/2014/main" xmlns="" val="20001"/>
                    </a:ext>
                  </a:extLst>
                </a:gridCol>
                <a:gridCol w="2491408">
                  <a:extLst>
                    <a:ext uri="{9D8B030D-6E8A-4147-A177-3AD203B41FA5}">
                      <a16:colId xmlns:a16="http://schemas.microsoft.com/office/drawing/2014/main" xmlns=""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HR (IC95%); 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Analyse </a:t>
                      </a:r>
                      <a:r>
                        <a:rPr kumimoji="0" lang="fr-FR" sz="1400" u="none" strike="noStrike" cap="none" normalizeH="0" baseline="0" noProof="0" dirty="0" err="1">
                          <a:ln>
                            <a:noFill/>
                          </a:ln>
                          <a:solidFill>
                            <a:schemeClr val="tx2"/>
                          </a:solidFill>
                          <a:effectLst/>
                          <a:latin typeface="+mn-lt"/>
                        </a:rPr>
                        <a:t>univariée</a:t>
                      </a:r>
                      <a:r>
                        <a:rPr kumimoji="0" lang="fr-FR" sz="1400" u="none" strike="noStrike" cap="none" normalizeH="0" baseline="0" noProof="0" dirty="0">
                          <a:ln>
                            <a:noFill/>
                          </a:ln>
                          <a:solidFill>
                            <a:schemeClr val="tx2"/>
                          </a:solidFill>
                          <a:effectLst/>
                          <a:latin typeface="+mn-lt"/>
                        </a:rPr>
                        <a:t> </a:t>
                      </a:r>
                      <a:br>
                        <a:rPr kumimoji="0" lang="fr-FR" sz="1400" u="none" strike="noStrike" cap="none" normalizeH="0" baseline="0" noProof="0" dirty="0">
                          <a:ln>
                            <a:noFill/>
                          </a:ln>
                          <a:solidFill>
                            <a:schemeClr val="tx2"/>
                          </a:solidFill>
                          <a:effectLst/>
                          <a:latin typeface="+mn-lt"/>
                        </a:rPr>
                      </a:br>
                      <a:r>
                        <a:rPr kumimoji="0" lang="fr-FR" sz="1400" u="none" strike="noStrike" cap="none" normalizeH="0" baseline="0" noProof="0" dirty="0">
                          <a:ln>
                            <a:noFill/>
                          </a:ln>
                          <a:solidFill>
                            <a:schemeClr val="tx2"/>
                          </a:solidFill>
                          <a:effectLst/>
                          <a:latin typeface="+mn-lt"/>
                        </a:rPr>
                        <a:t>(n=149, 18 évènements)</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Analyse multivariée</a:t>
                      </a:r>
                      <a:br>
                        <a:rPr kumimoji="0" lang="fr-FR" sz="1400" b="1" i="0" u="none" strike="noStrike" cap="none" normalizeH="0" baseline="0" noProof="0" dirty="0">
                          <a:ln>
                            <a:noFill/>
                          </a:ln>
                          <a:solidFill>
                            <a:schemeClr val="tx2"/>
                          </a:solidFill>
                          <a:effectLst/>
                          <a:latin typeface="+mn-lt"/>
                          <a:cs typeface="Arial" charset="0"/>
                        </a:rPr>
                      </a:br>
                      <a:r>
                        <a:rPr kumimoji="0" lang="fr-FR" sz="1400" b="1" i="0" u="none" strike="noStrike" cap="none" normalizeH="0" baseline="0" noProof="0" dirty="0">
                          <a:ln>
                            <a:noFill/>
                          </a:ln>
                          <a:solidFill>
                            <a:schemeClr val="tx2"/>
                          </a:solidFill>
                          <a:effectLst/>
                          <a:latin typeface="+mn-lt"/>
                          <a:cs typeface="Arial" charset="0"/>
                        </a:rPr>
                        <a:t>(n=61, 15 évènements)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Localisation tumorale (droite vs. gauche)</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0,30 (0,11 - 0,85); 0,023</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Stade </a:t>
                      </a:r>
                      <a:r>
                        <a:rPr kumimoji="0" lang="fr-FR" sz="1400" b="0" i="0" u="none" strike="noStrike" cap="none" normalizeH="0" baseline="0" noProof="0" dirty="0" err="1">
                          <a:ln>
                            <a:noFill/>
                          </a:ln>
                          <a:solidFill>
                            <a:srgbClr val="4D4D4D"/>
                          </a:solidFill>
                          <a:effectLst/>
                          <a:latin typeface="+mn-lt"/>
                          <a:cs typeface="Arial" charset="0"/>
                        </a:rPr>
                        <a:t>T</a:t>
                      </a:r>
                      <a:r>
                        <a:rPr kumimoji="0" lang="fr-FR" sz="1400" b="0" i="0" u="none" strike="noStrike" cap="none" normalizeH="0" baseline="0" noProof="0" dirty="0">
                          <a:ln>
                            <a:noFill/>
                          </a:ln>
                          <a:solidFill>
                            <a:srgbClr val="4D4D4D"/>
                          </a:solidFill>
                          <a:effectLst/>
                          <a:latin typeface="+mn-lt"/>
                          <a:cs typeface="Arial" charset="0"/>
                        </a:rPr>
                        <a:t> (T1-T2-T3 vs. 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3,36 (1,27 - 8,88); 0,015</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Stade (II vs. III)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3,24 (1,04 - 10,09); 0,043</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Envahissement ganglionnaire (N0 vs. N1 + N2)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4,65 (1,50 - 14,45); 0,008</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Invasion vasculaire (oui vs. non)</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mn-cs"/>
                        </a:rPr>
                        <a:t>0,14 (0,05 - 0,38); &lt;0,001</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Invasion </a:t>
                      </a:r>
                      <a:r>
                        <a:rPr kumimoji="0" lang="fr-FR" sz="1400" b="0" i="0" u="none" strike="noStrike" cap="none" normalizeH="0" baseline="0" noProof="0" dirty="0" err="1">
                          <a:ln>
                            <a:noFill/>
                          </a:ln>
                          <a:solidFill>
                            <a:srgbClr val="4D4D4D"/>
                          </a:solidFill>
                          <a:effectLst/>
                          <a:latin typeface="+mn-lt"/>
                          <a:cs typeface="Arial" charset="0"/>
                        </a:rPr>
                        <a:t>périneurale</a:t>
                      </a:r>
                      <a:r>
                        <a:rPr kumimoji="0" lang="fr-FR" sz="1400" b="0" i="0" u="none" strike="noStrike" cap="none" normalizeH="0" baseline="0" noProof="0" dirty="0">
                          <a:ln>
                            <a:noFill/>
                          </a:ln>
                          <a:solidFill>
                            <a:srgbClr val="4D4D4D"/>
                          </a:solidFill>
                          <a:effectLst/>
                          <a:latin typeface="+mn-lt"/>
                          <a:cs typeface="Arial" charset="0"/>
                        </a:rPr>
                        <a:t> (oui vs. non)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0,38 (0,15 - 0,98); 0,045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Arial" charset="0"/>
                        </a:rPr>
                        <a:t>Statut ADNtc postopératoire (- vs.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Arial" charset="0"/>
                        </a:rPr>
                        <a:t>6,96 (2,57 - 18,91); &lt;0,001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Arial" charset="0"/>
                        </a:rPr>
                        <a:t>13,64 (2,64 - 70,49); 0,002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208212397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Arial" charset="0"/>
                        </a:rPr>
                        <a:t>CDX2 (présent vs. perte)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1"/>
                          </a:solidFill>
                          <a:effectLst/>
                          <a:latin typeface="+mn-lt"/>
                          <a:cs typeface="Arial" charset="0"/>
                        </a:rPr>
                        <a:t>12,68 (4,63 - 34,69); &lt;0,001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mn-lt"/>
                          <a:cs typeface="Arial" charset="0"/>
                        </a:rPr>
                        <a:t>23,12 (3,59 - 149,05); 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8257277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IL6 (≤3,45 vs. &gt;3,45)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3,55 (1,16 - 10,90); 0,027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417296639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CMS (CMS1 vs. CMS2 + CMS3)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0,12 (0,03 - 0,59); 0,009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29204404"/>
                  </a:ext>
                </a:extLst>
              </a:tr>
            </a:tbl>
          </a:graphicData>
        </a:graphic>
      </p:graphicFrame>
    </p:spTree>
    <p:extLst>
      <p:ext uri="{BB962C8B-B14F-4D97-AF65-F5344CB8AC3E}">
        <p14:creationId xmlns:p14="http://schemas.microsoft.com/office/powerpoint/2010/main" xmlns="" val="39114559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523O: FOxTROT: essai international randomisé contrôlé chez 1053 patients évaluant la chimiothérapie néoadjuvante (CTNA) dans le cancer du côlon </a:t>
            </a:r>
            <a:br>
              <a:rPr lang="fr-FR" smtClean="0"/>
            </a:br>
            <a:r>
              <a:rPr lang="fr-FR" smtClean="0"/>
              <a:t>– Morton D,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Etudier l'efficacité et la tolérance de la chimiothérapie </a:t>
            </a:r>
            <a:r>
              <a:rPr lang="fr-FR" dirty="0" err="1" smtClean="0"/>
              <a:t>néoadjuvante</a:t>
            </a:r>
            <a:r>
              <a:rPr lang="fr-FR" dirty="0" smtClean="0"/>
              <a:t> (CTNA) chez des patients avec cancer du côlon</a:t>
            </a:r>
            <a:endParaRPr lang="fr-FR" dirty="0"/>
          </a:p>
        </p:txBody>
      </p:sp>
      <p:sp>
        <p:nvSpPr>
          <p:cNvPr id="4" name="Text Placeholder 3"/>
          <p:cNvSpPr>
            <a:spLocks noGrp="1"/>
          </p:cNvSpPr>
          <p:nvPr>
            <p:ph type="body" sz="quarter" idx="10"/>
          </p:nvPr>
        </p:nvSpPr>
        <p:spPr/>
        <p:txBody>
          <a:bodyPr/>
          <a:lstStyle/>
          <a:p>
            <a:r>
              <a:rPr lang="fr-FR" dirty="0" smtClean="0"/>
              <a:t>*Sous-étude optionnelle de 6 semaines de FOLFOX + panitumumab si KRAS sauvage</a:t>
            </a:r>
            <a:endParaRPr lang="fr-FR" dirty="0"/>
          </a:p>
        </p:txBody>
      </p:sp>
      <p:sp>
        <p:nvSpPr>
          <p:cNvPr id="5" name="Text Placeholder 4"/>
          <p:cNvSpPr>
            <a:spLocks noGrp="1"/>
          </p:cNvSpPr>
          <p:nvPr>
            <p:ph type="body" sz="quarter" idx="11"/>
          </p:nvPr>
        </p:nvSpPr>
        <p:spPr/>
        <p:txBody>
          <a:bodyPr/>
          <a:lstStyle/>
          <a:p>
            <a:r>
              <a:rPr lang="fr-FR" smtClean="0"/>
              <a:t>Morton D, et al, Ann Oncol 2019;30(suppl):abstr 523O</a:t>
            </a:r>
            <a:endParaRPr lang="fr-FR" dirty="0"/>
          </a:p>
        </p:txBody>
      </p:sp>
      <p:sp>
        <p:nvSpPr>
          <p:cNvPr id="6" name="Rectangle 9"/>
          <p:cNvSpPr txBox="1">
            <a:spLocks noChangeArrowheads="1"/>
          </p:cNvSpPr>
          <p:nvPr/>
        </p:nvSpPr>
        <p:spPr bwMode="auto">
          <a:xfrm>
            <a:off x="264095" y="5447374"/>
            <a:ext cx="4130676" cy="619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SSM </a:t>
            </a:r>
            <a:r>
              <a:rPr lang="fr-FR" dirty="0"/>
              <a:t>à 2 </a:t>
            </a:r>
            <a:r>
              <a:rPr lang="fr-FR" dirty="0" smtClean="0"/>
              <a:t>ans</a:t>
            </a:r>
            <a:endParaRPr lang="fr-FR" dirty="0"/>
          </a:p>
        </p:txBody>
      </p:sp>
      <p:sp>
        <p:nvSpPr>
          <p:cNvPr id="7" name="Content Placeholder 26"/>
          <p:cNvSpPr txBox="1">
            <a:spLocks/>
          </p:cNvSpPr>
          <p:nvPr/>
        </p:nvSpPr>
        <p:spPr>
          <a:xfrm>
            <a:off x="4180878" y="5447374"/>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Taux </a:t>
            </a:r>
            <a:r>
              <a:rPr lang="fr-FR" dirty="0"/>
              <a:t>de résection, diminution du stade, survie, tolérance</a:t>
            </a:r>
          </a:p>
        </p:txBody>
      </p:sp>
      <p:sp>
        <p:nvSpPr>
          <p:cNvPr id="8" name="Oval 14"/>
          <p:cNvSpPr>
            <a:spLocks noChangeArrowheads="1"/>
          </p:cNvSpPr>
          <p:nvPr/>
        </p:nvSpPr>
        <p:spPr bwMode="auto">
          <a:xfrm>
            <a:off x="3477638" y="360293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dirty="0">
                <a:solidFill>
                  <a:srgbClr val="043882"/>
                </a:solidFill>
                <a:latin typeface="Arial"/>
                <a:ea typeface="SimSun" pitchFamily="2" charset="-122"/>
                <a:cs typeface="Arial"/>
              </a:rPr>
              <a:t>R</a:t>
            </a:r>
          </a:p>
          <a:p>
            <a:pPr algn="ctr">
              <a:defRPr/>
            </a:pPr>
            <a:r>
              <a:rPr lang="fr-FR" altLang="zh-CN" sz="1600" b="1" dirty="0">
                <a:solidFill>
                  <a:srgbClr val="043882"/>
                </a:solidFill>
                <a:latin typeface="Arial"/>
                <a:ea typeface="SimSun" pitchFamily="2" charset="-122"/>
                <a:cs typeface="Arial"/>
              </a:rPr>
              <a:t>2:1</a:t>
            </a:r>
          </a:p>
        </p:txBody>
      </p:sp>
      <p:cxnSp>
        <p:nvCxnSpPr>
          <p:cNvPr id="9" name="AutoShape 15"/>
          <p:cNvCxnSpPr>
            <a:cxnSpLocks noChangeShapeType="1"/>
            <a:stCxn id="8" idx="0"/>
            <a:endCxn id="14" idx="1"/>
          </p:cNvCxnSpPr>
          <p:nvPr/>
        </p:nvCxnSpPr>
        <p:spPr bwMode="auto">
          <a:xfrm rot="5400000" flipH="1" flipV="1">
            <a:off x="3628942" y="2938130"/>
            <a:ext cx="805295" cy="524306"/>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533329"/>
            <a:ext cx="744637" cy="52861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sp>
        <p:nvSpPr>
          <p:cNvPr id="11" name="Content Placeholder 26"/>
          <p:cNvSpPr txBox="1">
            <a:spLocks/>
          </p:cNvSpPr>
          <p:nvPr/>
        </p:nvSpPr>
        <p:spPr bwMode="auto">
          <a:xfrm>
            <a:off x="4468405" y="3591490"/>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fr-FR"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Location tumorale (côlon droit vs. gauche)</a:t>
            </a:r>
          </a:p>
          <a:p>
            <a:pPr marL="203200" indent="-203200">
              <a:spcBef>
                <a:spcPts val="0"/>
              </a:spcBef>
              <a:spcAft>
                <a:spcPts val="400"/>
              </a:spcAft>
              <a:buFont typeface="Arial" pitchFamily="34" charset="0"/>
              <a:buChar char="•"/>
              <a:defRPr/>
            </a:pPr>
            <a:r>
              <a:rPr lang="fr-FR" sz="1400" dirty="0">
                <a:solidFill>
                  <a:srgbClr val="4D4D4D"/>
                </a:solidFill>
                <a:latin typeface="Arial"/>
              </a:rPr>
              <a:t>PS (0 vs. 1–2)</a:t>
            </a:r>
          </a:p>
          <a:p>
            <a:pPr marL="203200" indent="-203200">
              <a:spcBef>
                <a:spcPts val="0"/>
              </a:spcBef>
              <a:spcAft>
                <a:spcPts val="400"/>
              </a:spcAft>
              <a:buFont typeface="Arial" pitchFamily="34" charset="0"/>
              <a:buChar char="•"/>
              <a:defRPr/>
            </a:pPr>
            <a:endParaRPr lang="fr-FR" sz="1400" dirty="0">
              <a:solidFill>
                <a:srgbClr val="4D4D4D"/>
              </a:solidFill>
              <a:latin typeface="Arial"/>
              <a:cs typeface="Arial"/>
            </a:endParaRPr>
          </a:p>
        </p:txBody>
      </p:sp>
      <p:cxnSp>
        <p:nvCxnSpPr>
          <p:cNvPr id="12" name="AutoShape 19"/>
          <p:cNvCxnSpPr>
            <a:cxnSpLocks noChangeShapeType="1"/>
            <a:stCxn id="15" idx="3"/>
            <a:endCxn id="8" idx="2"/>
          </p:cNvCxnSpPr>
          <p:nvPr/>
        </p:nvCxnSpPr>
        <p:spPr bwMode="auto">
          <a:xfrm>
            <a:off x="3368779" y="3895030"/>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474" y="2797635"/>
            <a:ext cx="332036"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742" y="2061255"/>
            <a:ext cx="3150732" cy="147276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CTNA par FOLFOX pendant 6 semaines suivie de chirurgie puis FOLFOX pendant 18 semaines* (n=698)</a:t>
            </a:r>
            <a:endParaRPr lang="fr-FR" altLang="zh-CN" sz="1600" dirty="0">
              <a:solidFill>
                <a:srgbClr val="FFFFFF"/>
              </a:solidFill>
              <a:latin typeface="Arial"/>
              <a:ea typeface="SimSun" pitchFamily="2" charset="-122"/>
              <a:cs typeface="Arial"/>
            </a:endParaRPr>
          </a:p>
        </p:txBody>
      </p:sp>
      <p:sp>
        <p:nvSpPr>
          <p:cNvPr id="15" name="AutoShape 9"/>
          <p:cNvSpPr>
            <a:spLocks noChangeArrowheads="1"/>
          </p:cNvSpPr>
          <p:nvPr/>
        </p:nvSpPr>
        <p:spPr bwMode="auto">
          <a:xfrm>
            <a:off x="401417" y="3123793"/>
            <a:ext cx="2967362"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Cancer du côlon opérable, non obstructif</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T3-4, N0-2, M0</a:t>
            </a:r>
          </a:p>
          <a:p>
            <a:pPr defTabSz="892175" eaLnBrk="0" hangingPunct="0">
              <a:spcAft>
                <a:spcPct val="30000"/>
              </a:spcAft>
              <a:defRPr/>
            </a:pPr>
            <a:r>
              <a:rPr lang="fr-FR" altLang="zh-CN" sz="1600" dirty="0">
                <a:solidFill>
                  <a:srgbClr val="FFFFFF"/>
                </a:solidFill>
                <a:latin typeface="Arial"/>
                <a:ea typeface="SimSun" pitchFamily="2" charset="-122"/>
                <a:cs typeface="Arial"/>
              </a:rPr>
              <a:t>(n=1052)</a:t>
            </a:r>
          </a:p>
        </p:txBody>
      </p:sp>
      <p:cxnSp>
        <p:nvCxnSpPr>
          <p:cNvPr id="16" name="AutoShape 16"/>
          <p:cNvCxnSpPr>
            <a:cxnSpLocks noChangeShapeType="1"/>
            <a:stCxn id="8" idx="4"/>
            <a:endCxn id="19" idx="1"/>
          </p:cNvCxnSpPr>
          <p:nvPr/>
        </p:nvCxnSpPr>
        <p:spPr bwMode="auto">
          <a:xfrm rot="16200000" flipH="1">
            <a:off x="3648461" y="4308105"/>
            <a:ext cx="766257" cy="52430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511" y="4689080"/>
            <a:ext cx="744636" cy="52861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cxnSp>
        <p:nvCxnSpPr>
          <p:cNvPr id="18" name="AutoShape 20"/>
          <p:cNvCxnSpPr>
            <a:cxnSpLocks noChangeShapeType="1"/>
            <a:stCxn id="19" idx="3"/>
            <a:endCxn id="17" idx="1"/>
          </p:cNvCxnSpPr>
          <p:nvPr/>
        </p:nvCxnSpPr>
        <p:spPr bwMode="auto">
          <a:xfrm>
            <a:off x="7442616" y="4953387"/>
            <a:ext cx="33389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742" y="4453044"/>
            <a:ext cx="3148874" cy="100068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a:solidFill>
                  <a:srgbClr val="4D4D4D"/>
                </a:solidFill>
                <a:latin typeface="Arial"/>
                <a:ea typeface="SimSun" pitchFamily="2" charset="-122"/>
                <a:cs typeface="Arial"/>
              </a:rPr>
              <a:t>Chirurgie puis </a:t>
            </a:r>
            <a:r>
              <a:rPr lang="fr-FR" altLang="zh-CN" dirty="0" smtClean="0">
                <a:solidFill>
                  <a:srgbClr val="4D4D4D"/>
                </a:solidFill>
                <a:latin typeface="Arial"/>
                <a:ea typeface="SimSun" pitchFamily="2" charset="-122"/>
                <a:cs typeface="Arial"/>
              </a:rPr>
              <a:t>FOLFOX </a:t>
            </a:r>
            <a:r>
              <a:rPr lang="fr-FR" altLang="zh-CN" dirty="0">
                <a:solidFill>
                  <a:srgbClr val="4D4D4D"/>
                </a:solidFill>
                <a:latin typeface="Arial"/>
                <a:ea typeface="SimSun" pitchFamily="2" charset="-122"/>
                <a:cs typeface="Arial"/>
              </a:rPr>
              <a:t>pendant </a:t>
            </a:r>
            <a:r>
              <a:rPr lang="fr-FR" altLang="zh-CN" dirty="0" smtClean="0">
                <a:solidFill>
                  <a:srgbClr val="4D4D4D"/>
                </a:solidFill>
                <a:latin typeface="Arial"/>
                <a:ea typeface="SimSun" pitchFamily="2" charset="-122"/>
                <a:cs typeface="Arial"/>
              </a:rPr>
              <a:t>24 </a:t>
            </a:r>
            <a:r>
              <a:rPr lang="fr-FR" altLang="zh-CN" dirty="0">
                <a:solidFill>
                  <a:srgbClr val="4D4D4D"/>
                </a:solidFill>
                <a:latin typeface="Arial"/>
                <a:ea typeface="SimSun" pitchFamily="2" charset="-122"/>
                <a:cs typeface="Arial"/>
              </a:rPr>
              <a:t>semaines </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(n=354)</a:t>
            </a:r>
          </a:p>
        </p:txBody>
      </p:sp>
    </p:spTree>
    <p:extLst>
      <p:ext uri="{BB962C8B-B14F-4D97-AF65-F5344CB8AC3E}">
        <p14:creationId xmlns:p14="http://schemas.microsoft.com/office/powerpoint/2010/main" xmlns="" val="23612900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523O: </a:t>
            </a:r>
            <a:r>
              <a:rPr lang="fr-FR" dirty="0" err="1"/>
              <a:t>FOxTROT</a:t>
            </a:r>
            <a:r>
              <a:rPr lang="fr-FR" dirty="0"/>
              <a:t>: essai international randomisé contrôlé chez 1053 patients évaluant la chimiothérapie néoadjuvante (CTNA) dans le cancer du côlon </a:t>
            </a:r>
            <a:br>
              <a:rPr lang="fr-FR" dirty="0"/>
            </a:br>
            <a:r>
              <a:rPr lang="fr-FR" dirty="0" smtClean="0"/>
              <a:t>– </a:t>
            </a:r>
            <a:r>
              <a:rPr lang="fr-FR" dirty="0"/>
              <a:t>Morton D, et al</a:t>
            </a:r>
          </a:p>
        </p:txBody>
      </p:sp>
      <p:sp>
        <p:nvSpPr>
          <p:cNvPr id="3" name="Content Placeholder 2"/>
          <p:cNvSpPr>
            <a:spLocks noGrp="1"/>
          </p:cNvSpPr>
          <p:nvPr>
            <p:ph idx="1"/>
          </p:nvPr>
        </p:nvSpPr>
        <p:spPr/>
        <p:txBody>
          <a:bodyPr/>
          <a:lstStyle/>
          <a:p>
            <a:pPr marL="0" indent="0">
              <a:buNone/>
            </a:pPr>
            <a:r>
              <a:rPr lang="fr-FR" b="1" dirty="0"/>
              <a:t>Résultats </a:t>
            </a:r>
          </a:p>
        </p:txBody>
      </p:sp>
      <p:sp>
        <p:nvSpPr>
          <p:cNvPr id="5" name="Text Placeholder 4"/>
          <p:cNvSpPr>
            <a:spLocks noGrp="1"/>
          </p:cNvSpPr>
          <p:nvPr>
            <p:ph type="body" sz="quarter" idx="11"/>
          </p:nvPr>
        </p:nvSpPr>
        <p:spPr/>
        <p:txBody>
          <a:bodyPr/>
          <a:lstStyle/>
          <a:p>
            <a:r>
              <a:rPr lang="fr-FR" dirty="0"/>
              <a:t>Morton D, et al, Ann </a:t>
            </a:r>
            <a:r>
              <a:rPr lang="fr-FR" dirty="0" err="1"/>
              <a:t>Oncol</a:t>
            </a:r>
            <a:r>
              <a:rPr lang="fr-FR" dirty="0"/>
              <a:t> 2019;30(</a:t>
            </a:r>
            <a:r>
              <a:rPr lang="fr-FR" dirty="0" err="1"/>
              <a:t>suppl</a:t>
            </a:r>
            <a:r>
              <a:rPr lang="fr-FR" dirty="0"/>
              <a:t>):</a:t>
            </a:r>
            <a:r>
              <a:rPr lang="fr-FR" dirty="0" err="1"/>
              <a:t>abstr</a:t>
            </a:r>
            <a:r>
              <a:rPr lang="fr-FR" dirty="0"/>
              <a:t> 523O</a:t>
            </a:r>
          </a:p>
        </p:txBody>
      </p:sp>
      <p:graphicFrame>
        <p:nvGraphicFramePr>
          <p:cNvPr id="7" name="Table 6">
            <a:extLst>
              <a:ext uri="{FF2B5EF4-FFF2-40B4-BE49-F238E27FC236}">
                <a16:creationId xmlns:a16="http://schemas.microsoft.com/office/drawing/2014/main" xmlns="" id="{C7C54C59-18D5-401A-A9F6-31AE520774EC}"/>
              </a:ext>
            </a:extLst>
          </p:cNvPr>
          <p:cNvGraphicFramePr>
            <a:graphicFrameLocks noGrp="1"/>
          </p:cNvGraphicFramePr>
          <p:nvPr>
            <p:extLst>
              <p:ext uri="{D42A27DB-BD31-4B8C-83A1-F6EECF244321}">
                <p14:modId xmlns:p14="http://schemas.microsoft.com/office/powerpoint/2010/main" xmlns="" val="2897459415"/>
              </p:ext>
            </p:extLst>
          </p:nvPr>
        </p:nvGraphicFramePr>
        <p:xfrm>
          <a:off x="1333500" y="3657560"/>
          <a:ext cx="3139440" cy="980440"/>
        </p:xfrm>
        <a:graphic>
          <a:graphicData uri="http://schemas.openxmlformats.org/drawingml/2006/table">
            <a:tbl>
              <a:tblPr firstRow="1" bandRow="1">
                <a:tableStyleId>{5C22544A-7EE6-4342-B048-85BDC9FD1C3A}</a:tableStyleId>
              </a:tblPr>
              <a:tblGrid>
                <a:gridCol w="1606176">
                  <a:extLst>
                    <a:ext uri="{9D8B030D-6E8A-4147-A177-3AD203B41FA5}">
                      <a16:colId xmlns:a16="http://schemas.microsoft.com/office/drawing/2014/main" xmlns="" val="1076993877"/>
                    </a:ext>
                  </a:extLst>
                </a:gridCol>
                <a:gridCol w="1533264">
                  <a:extLst>
                    <a:ext uri="{9D8B030D-6E8A-4147-A177-3AD203B41FA5}">
                      <a16:colId xmlns:a16="http://schemas.microsoft.com/office/drawing/2014/main" xmlns="" val="2443055333"/>
                    </a:ext>
                  </a:extLst>
                </a:gridCol>
              </a:tblGrid>
              <a:tr h="0">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err="1"/>
                        <a:t>Décès</a:t>
                      </a:r>
                      <a:r>
                        <a:rPr lang="en-GB" sz="1400" dirty="0"/>
                        <a:t>, % (n/N)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28189232"/>
                  </a:ext>
                </a:extLst>
              </a:tr>
              <a:tr h="203876">
                <a:tc>
                  <a:txBody>
                    <a:bodyPr/>
                    <a:lstStyle/>
                    <a:p>
                      <a:r>
                        <a:rPr lang="en-GB" sz="1400" dirty="0">
                          <a:solidFill>
                            <a:srgbClr val="4D4D4D"/>
                          </a:solidFill>
                        </a:rPr>
                        <a:t>CT </a:t>
                      </a:r>
                      <a:r>
                        <a:rPr lang="en-GB" sz="1400" dirty="0" err="1">
                          <a:solidFill>
                            <a:srgbClr val="4D4D4D"/>
                          </a:solidFill>
                        </a:rPr>
                        <a:t>pré</a:t>
                      </a:r>
                      <a:r>
                        <a:rPr lang="en-GB" sz="1400" dirty="0">
                          <a:solidFill>
                            <a:srgbClr val="4D4D4D"/>
                          </a:solidFill>
                        </a:rPr>
                        <a:t> + postop</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15,0 (105/698)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2429556"/>
                  </a:ext>
                </a:extLst>
              </a:tr>
              <a:tr h="370840">
                <a:tc>
                  <a:txBody>
                    <a:bodyPr/>
                    <a:lstStyle/>
                    <a:p>
                      <a:r>
                        <a:rPr lang="en-GB" sz="1400" dirty="0">
                          <a:solidFill>
                            <a:srgbClr val="4D4D4D"/>
                          </a:solidFill>
                        </a:rPr>
                        <a:t>CT postop</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17,8 (63/354)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79160739"/>
                  </a:ext>
                </a:extLst>
              </a:tr>
            </a:tbl>
          </a:graphicData>
        </a:graphic>
      </p:graphicFrame>
      <p:sp>
        <p:nvSpPr>
          <p:cNvPr id="8" name="TextBox 7">
            <a:extLst>
              <a:ext uri="{FF2B5EF4-FFF2-40B4-BE49-F238E27FC236}">
                <a16:creationId xmlns:a16="http://schemas.microsoft.com/office/drawing/2014/main" xmlns="" id="{04531495-EE77-4394-872D-AF72647F7CF7}"/>
              </a:ext>
            </a:extLst>
          </p:cNvPr>
          <p:cNvSpPr txBox="1"/>
          <p:nvPr/>
        </p:nvSpPr>
        <p:spPr>
          <a:xfrm>
            <a:off x="1453402" y="1927602"/>
            <a:ext cx="2294397" cy="584775"/>
          </a:xfrm>
          <a:prstGeom prst="rect">
            <a:avLst/>
          </a:prstGeom>
          <a:noFill/>
        </p:spPr>
        <p:txBody>
          <a:bodyPr wrap="square" rtlCol="0">
            <a:spAutoFit/>
          </a:bodyPr>
          <a:lstStyle/>
          <a:p>
            <a:pPr algn="ctr"/>
            <a:r>
              <a:rPr lang="fr-FR" sz="1600" b="1" dirty="0">
                <a:solidFill>
                  <a:srgbClr val="4D4D4D"/>
                </a:solidFill>
              </a:rPr>
              <a:t>Mortalité toutes causes</a:t>
            </a:r>
          </a:p>
        </p:txBody>
      </p:sp>
      <p:grpSp>
        <p:nvGrpSpPr>
          <p:cNvPr id="9" name="Group 8">
            <a:extLst>
              <a:ext uri="{FF2B5EF4-FFF2-40B4-BE49-F238E27FC236}">
                <a16:creationId xmlns:a16="http://schemas.microsoft.com/office/drawing/2014/main" xmlns="" id="{64EC7CD9-AB1F-4479-BEAC-662FD492F175}"/>
              </a:ext>
            </a:extLst>
          </p:cNvPr>
          <p:cNvGrpSpPr/>
          <p:nvPr/>
        </p:nvGrpSpPr>
        <p:grpSpPr>
          <a:xfrm>
            <a:off x="-32357" y="2137167"/>
            <a:ext cx="4681581" cy="3620115"/>
            <a:chOff x="-39376" y="2933964"/>
            <a:chExt cx="4934590" cy="2766325"/>
          </a:xfrm>
        </p:grpSpPr>
        <p:grpSp>
          <p:nvGrpSpPr>
            <p:cNvPr id="10" name="Group 9">
              <a:extLst>
                <a:ext uri="{FF2B5EF4-FFF2-40B4-BE49-F238E27FC236}">
                  <a16:creationId xmlns:a16="http://schemas.microsoft.com/office/drawing/2014/main" xmlns="" id="{D2C48315-2295-4CD2-8D56-B0E26D7FD5E9}"/>
                </a:ext>
              </a:extLst>
            </p:cNvPr>
            <p:cNvGrpSpPr/>
            <p:nvPr/>
          </p:nvGrpSpPr>
          <p:grpSpPr>
            <a:xfrm>
              <a:off x="-39376" y="2933964"/>
              <a:ext cx="4934590" cy="2766325"/>
              <a:chOff x="1361939" y="1954250"/>
              <a:chExt cx="6275254" cy="2766325"/>
            </a:xfrm>
          </p:grpSpPr>
          <p:sp>
            <p:nvSpPr>
              <p:cNvPr id="14" name="TextBox 13">
                <a:extLst>
                  <a:ext uri="{FF2B5EF4-FFF2-40B4-BE49-F238E27FC236}">
                    <a16:creationId xmlns:a16="http://schemas.microsoft.com/office/drawing/2014/main" xmlns="" id="{06A10757-BE86-4652-8DB9-0CB093DD8043}"/>
                  </a:ext>
                </a:extLst>
              </p:cNvPr>
              <p:cNvSpPr txBox="1"/>
              <p:nvPr/>
            </p:nvSpPr>
            <p:spPr>
              <a:xfrm rot="16200000">
                <a:off x="1203894" y="3052724"/>
                <a:ext cx="702325" cy="386236"/>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latin typeface="Arial" charset="0"/>
                    <a:cs typeface="Arial" panose="020B0604020202020204" pitchFamily="34" charset="0"/>
                  </a:rPr>
                  <a:t>Probabilité</a:t>
                </a:r>
                <a:endParaRPr kumimoji="0" lang="fr-FR" sz="1400" b="0" i="0" u="none" strike="noStrike" kern="1200" cap="none" spc="0" normalizeH="0" baseline="0" dirty="0">
                  <a:ln>
                    <a:noFill/>
                  </a:ln>
                  <a:solidFill>
                    <a:srgbClr val="4D4D4D"/>
                  </a:solidFill>
                  <a:effectLst/>
                  <a:uLnTx/>
                  <a:uFillTx/>
                  <a:latin typeface="Arial" charset="0"/>
                  <a:cs typeface="Arial" panose="020B0604020202020204" pitchFamily="34" charset="0"/>
                </a:endParaRPr>
              </a:p>
            </p:txBody>
          </p:sp>
          <p:sp>
            <p:nvSpPr>
              <p:cNvPr id="15" name="Freeform 21">
                <a:extLst>
                  <a:ext uri="{FF2B5EF4-FFF2-40B4-BE49-F238E27FC236}">
                    <a16:creationId xmlns:a16="http://schemas.microsoft.com/office/drawing/2014/main" xmlns="" id="{878B364F-3850-48E0-895F-A5D2708C30D1}"/>
                  </a:ext>
                </a:extLst>
              </p:cNvPr>
              <p:cNvSpPr>
                <a:spLocks/>
              </p:cNvSpPr>
              <p:nvPr/>
            </p:nvSpPr>
            <p:spPr bwMode="auto">
              <a:xfrm>
                <a:off x="2268686" y="2066941"/>
                <a:ext cx="5252934" cy="2389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6" name="Line 6">
                <a:extLst>
                  <a:ext uri="{FF2B5EF4-FFF2-40B4-BE49-F238E27FC236}">
                    <a16:creationId xmlns:a16="http://schemas.microsoft.com/office/drawing/2014/main" xmlns="" id="{0024BFB4-EDAF-4C1A-A337-520E6CDB7873}"/>
                  </a:ext>
                </a:extLst>
              </p:cNvPr>
              <p:cNvSpPr>
                <a:spLocks noChangeShapeType="1"/>
              </p:cNvSpPr>
              <p:nvPr/>
            </p:nvSpPr>
            <p:spPr bwMode="auto">
              <a:xfrm>
                <a:off x="2173360" y="2066940"/>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7" name="Line 7">
                <a:extLst>
                  <a:ext uri="{FF2B5EF4-FFF2-40B4-BE49-F238E27FC236}">
                    <a16:creationId xmlns:a16="http://schemas.microsoft.com/office/drawing/2014/main" xmlns="" id="{C31926AC-FC50-455B-AC3D-8CFD6238F998}"/>
                  </a:ext>
                </a:extLst>
              </p:cNvPr>
              <p:cNvSpPr>
                <a:spLocks noChangeShapeType="1"/>
              </p:cNvSpPr>
              <p:nvPr/>
            </p:nvSpPr>
            <p:spPr bwMode="auto">
              <a:xfrm>
                <a:off x="2173360" y="2533569"/>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8" name="Line 8">
                <a:extLst>
                  <a:ext uri="{FF2B5EF4-FFF2-40B4-BE49-F238E27FC236}">
                    <a16:creationId xmlns:a16="http://schemas.microsoft.com/office/drawing/2014/main" xmlns="" id="{D7155F88-167C-4D50-8110-50D5EAD07A5B}"/>
                  </a:ext>
                </a:extLst>
              </p:cNvPr>
              <p:cNvSpPr>
                <a:spLocks noChangeShapeType="1"/>
              </p:cNvSpPr>
              <p:nvPr/>
            </p:nvSpPr>
            <p:spPr bwMode="auto">
              <a:xfrm>
                <a:off x="2173360" y="2974958"/>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9" name="Line 9">
                <a:extLst>
                  <a:ext uri="{FF2B5EF4-FFF2-40B4-BE49-F238E27FC236}">
                    <a16:creationId xmlns:a16="http://schemas.microsoft.com/office/drawing/2014/main" xmlns="" id="{2991B834-2B15-4B93-9500-D0C3425833E7}"/>
                  </a:ext>
                </a:extLst>
              </p:cNvPr>
              <p:cNvSpPr>
                <a:spLocks noChangeShapeType="1"/>
              </p:cNvSpPr>
              <p:nvPr/>
            </p:nvSpPr>
            <p:spPr bwMode="auto">
              <a:xfrm>
                <a:off x="2173360" y="3444505"/>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0" name="Line 10">
                <a:extLst>
                  <a:ext uri="{FF2B5EF4-FFF2-40B4-BE49-F238E27FC236}">
                    <a16:creationId xmlns:a16="http://schemas.microsoft.com/office/drawing/2014/main" xmlns="" id="{702558C9-1320-4AC3-87B7-BEA120648EEF}"/>
                  </a:ext>
                </a:extLst>
              </p:cNvPr>
              <p:cNvSpPr>
                <a:spLocks noChangeShapeType="1"/>
              </p:cNvSpPr>
              <p:nvPr/>
            </p:nvSpPr>
            <p:spPr bwMode="auto">
              <a:xfrm>
                <a:off x="2173360" y="3900721"/>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1" name="Line 11">
                <a:extLst>
                  <a:ext uri="{FF2B5EF4-FFF2-40B4-BE49-F238E27FC236}">
                    <a16:creationId xmlns:a16="http://schemas.microsoft.com/office/drawing/2014/main" xmlns="" id="{FCDDC5D9-BACC-4825-AA33-1C4EF8CE6D0E}"/>
                  </a:ext>
                </a:extLst>
              </p:cNvPr>
              <p:cNvSpPr>
                <a:spLocks noChangeShapeType="1"/>
              </p:cNvSpPr>
              <p:nvPr/>
            </p:nvSpPr>
            <p:spPr bwMode="auto">
              <a:xfrm>
                <a:off x="2173360" y="4371759"/>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22" name="TextBox 21">
                <a:extLst>
                  <a:ext uri="{FF2B5EF4-FFF2-40B4-BE49-F238E27FC236}">
                    <a16:creationId xmlns:a16="http://schemas.microsoft.com/office/drawing/2014/main" xmlns="" id="{EDE2CBD0-2F4D-4198-9250-B7B7EB8553E0}"/>
                  </a:ext>
                </a:extLst>
              </p:cNvPr>
              <p:cNvSpPr txBox="1"/>
              <p:nvPr/>
            </p:nvSpPr>
            <p:spPr>
              <a:xfrm>
                <a:off x="1731923" y="1954250"/>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1,0</a:t>
                </a:r>
              </a:p>
            </p:txBody>
          </p:sp>
          <p:sp>
            <p:nvSpPr>
              <p:cNvPr id="23" name="TextBox 22">
                <a:extLst>
                  <a:ext uri="{FF2B5EF4-FFF2-40B4-BE49-F238E27FC236}">
                    <a16:creationId xmlns:a16="http://schemas.microsoft.com/office/drawing/2014/main" xmlns="" id="{C07A8BEB-8C76-465C-9B4D-54765C720BB8}"/>
                  </a:ext>
                </a:extLst>
              </p:cNvPr>
              <p:cNvSpPr txBox="1"/>
              <p:nvPr/>
            </p:nvSpPr>
            <p:spPr>
              <a:xfrm>
                <a:off x="1731923" y="2422690"/>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0,8</a:t>
                </a:r>
              </a:p>
            </p:txBody>
          </p:sp>
          <p:sp>
            <p:nvSpPr>
              <p:cNvPr id="24" name="TextBox 23">
                <a:extLst>
                  <a:ext uri="{FF2B5EF4-FFF2-40B4-BE49-F238E27FC236}">
                    <a16:creationId xmlns:a16="http://schemas.microsoft.com/office/drawing/2014/main" xmlns="" id="{EAEBE9AB-AC0E-4F30-8D7D-CB6457760B99}"/>
                  </a:ext>
                </a:extLst>
              </p:cNvPr>
              <p:cNvSpPr txBox="1"/>
              <p:nvPr/>
            </p:nvSpPr>
            <p:spPr>
              <a:xfrm>
                <a:off x="1731923" y="2863865"/>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0,6</a:t>
                </a:r>
              </a:p>
            </p:txBody>
          </p:sp>
          <p:sp>
            <p:nvSpPr>
              <p:cNvPr id="25" name="TextBox 24">
                <a:extLst>
                  <a:ext uri="{FF2B5EF4-FFF2-40B4-BE49-F238E27FC236}">
                    <a16:creationId xmlns:a16="http://schemas.microsoft.com/office/drawing/2014/main" xmlns="" id="{782F1311-961C-4A75-8E0B-0A2D70D37488}"/>
                  </a:ext>
                </a:extLst>
              </p:cNvPr>
              <p:cNvSpPr txBox="1"/>
              <p:nvPr/>
            </p:nvSpPr>
            <p:spPr>
              <a:xfrm>
                <a:off x="1731923" y="3336689"/>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0,4</a:t>
                </a:r>
              </a:p>
            </p:txBody>
          </p:sp>
          <p:sp>
            <p:nvSpPr>
              <p:cNvPr id="26" name="TextBox 25">
                <a:extLst>
                  <a:ext uri="{FF2B5EF4-FFF2-40B4-BE49-F238E27FC236}">
                    <a16:creationId xmlns:a16="http://schemas.microsoft.com/office/drawing/2014/main" xmlns="" id="{ACB5D207-D6C2-4BD4-85C7-1D2B70E75E75}"/>
                  </a:ext>
                </a:extLst>
              </p:cNvPr>
              <p:cNvSpPr txBox="1"/>
              <p:nvPr/>
            </p:nvSpPr>
            <p:spPr>
              <a:xfrm>
                <a:off x="1731923" y="3789198"/>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0,2</a:t>
                </a:r>
              </a:p>
            </p:txBody>
          </p:sp>
          <p:sp>
            <p:nvSpPr>
              <p:cNvPr id="27" name="TextBox 26">
                <a:extLst>
                  <a:ext uri="{FF2B5EF4-FFF2-40B4-BE49-F238E27FC236}">
                    <a16:creationId xmlns:a16="http://schemas.microsoft.com/office/drawing/2014/main" xmlns="" id="{2AB2EB51-C46A-47DD-86EF-67B0B61696D5}"/>
                  </a:ext>
                </a:extLst>
              </p:cNvPr>
              <p:cNvSpPr txBox="1"/>
              <p:nvPr/>
            </p:nvSpPr>
            <p:spPr>
              <a:xfrm>
                <a:off x="1931749" y="4260018"/>
                <a:ext cx="230672"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sp>
            <p:nvSpPr>
              <p:cNvPr id="28" name="Line 21">
                <a:extLst>
                  <a:ext uri="{FF2B5EF4-FFF2-40B4-BE49-F238E27FC236}">
                    <a16:creationId xmlns:a16="http://schemas.microsoft.com/office/drawing/2014/main" xmlns="" id="{9D781E68-42E3-4DAB-9FD6-930F16E59F88}"/>
                  </a:ext>
                </a:extLst>
              </p:cNvPr>
              <p:cNvSpPr>
                <a:spLocks noChangeShapeType="1"/>
              </p:cNvSpPr>
              <p:nvPr/>
            </p:nvSpPr>
            <p:spPr bwMode="auto">
              <a:xfrm>
                <a:off x="2269877"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29" name="Line 21">
                <a:extLst>
                  <a:ext uri="{FF2B5EF4-FFF2-40B4-BE49-F238E27FC236}">
                    <a16:creationId xmlns:a16="http://schemas.microsoft.com/office/drawing/2014/main" xmlns="" id="{9BA96059-6464-419C-A91D-9FA1B2B2FB76}"/>
                  </a:ext>
                </a:extLst>
              </p:cNvPr>
              <p:cNvSpPr>
                <a:spLocks noChangeShapeType="1"/>
              </p:cNvSpPr>
              <p:nvPr/>
            </p:nvSpPr>
            <p:spPr bwMode="auto">
              <a:xfrm>
                <a:off x="3229147"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30" name="TextBox 29">
                <a:extLst>
                  <a:ext uri="{FF2B5EF4-FFF2-40B4-BE49-F238E27FC236}">
                    <a16:creationId xmlns:a16="http://schemas.microsoft.com/office/drawing/2014/main" xmlns="" id="{1643648E-0EB8-4D51-B25C-5DC78B18B8EF}"/>
                  </a:ext>
                </a:extLst>
              </p:cNvPr>
              <p:cNvSpPr txBox="1"/>
              <p:nvPr/>
            </p:nvSpPr>
            <p:spPr>
              <a:xfrm>
                <a:off x="3136184" y="4500386"/>
                <a:ext cx="230670"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a:t>
                </a:r>
              </a:p>
            </p:txBody>
          </p:sp>
          <p:sp>
            <p:nvSpPr>
              <p:cNvPr id="31" name="Line 21">
                <a:extLst>
                  <a:ext uri="{FF2B5EF4-FFF2-40B4-BE49-F238E27FC236}">
                    <a16:creationId xmlns:a16="http://schemas.microsoft.com/office/drawing/2014/main" xmlns="" id="{14CCA22A-7183-475C-AED6-E125CD52C699}"/>
                  </a:ext>
                </a:extLst>
              </p:cNvPr>
              <p:cNvSpPr>
                <a:spLocks noChangeShapeType="1"/>
              </p:cNvSpPr>
              <p:nvPr/>
            </p:nvSpPr>
            <p:spPr bwMode="auto">
              <a:xfrm>
                <a:off x="4114144"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32" name="TextBox 31">
                <a:extLst>
                  <a:ext uri="{FF2B5EF4-FFF2-40B4-BE49-F238E27FC236}">
                    <a16:creationId xmlns:a16="http://schemas.microsoft.com/office/drawing/2014/main" xmlns="" id="{BD49AFDB-55F5-49CE-B683-97EBFAE8633E}"/>
                  </a:ext>
                </a:extLst>
              </p:cNvPr>
              <p:cNvSpPr txBox="1"/>
              <p:nvPr/>
            </p:nvSpPr>
            <p:spPr>
              <a:xfrm>
                <a:off x="4027618" y="4500386"/>
                <a:ext cx="230670"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a:t>
                </a:r>
              </a:p>
            </p:txBody>
          </p:sp>
          <p:sp>
            <p:nvSpPr>
              <p:cNvPr id="33" name="Line 21">
                <a:extLst>
                  <a:ext uri="{FF2B5EF4-FFF2-40B4-BE49-F238E27FC236}">
                    <a16:creationId xmlns:a16="http://schemas.microsoft.com/office/drawing/2014/main" xmlns="" id="{DADE9DA9-50B2-4D16-8D23-1E7E953F636F}"/>
                  </a:ext>
                </a:extLst>
              </p:cNvPr>
              <p:cNvSpPr>
                <a:spLocks noChangeShapeType="1"/>
              </p:cNvSpPr>
              <p:nvPr/>
            </p:nvSpPr>
            <p:spPr bwMode="auto">
              <a:xfrm>
                <a:off x="4979346"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34" name="TextBox 33">
                <a:extLst>
                  <a:ext uri="{FF2B5EF4-FFF2-40B4-BE49-F238E27FC236}">
                    <a16:creationId xmlns:a16="http://schemas.microsoft.com/office/drawing/2014/main" xmlns="" id="{1A2E394D-8C89-4B76-B65A-1001E9C1B40D}"/>
                  </a:ext>
                </a:extLst>
              </p:cNvPr>
              <p:cNvSpPr txBox="1"/>
              <p:nvPr/>
            </p:nvSpPr>
            <p:spPr>
              <a:xfrm>
                <a:off x="4892821" y="4500386"/>
                <a:ext cx="230670"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3</a:t>
                </a:r>
              </a:p>
            </p:txBody>
          </p:sp>
          <p:sp>
            <p:nvSpPr>
              <p:cNvPr id="35" name="Line 21">
                <a:extLst>
                  <a:ext uri="{FF2B5EF4-FFF2-40B4-BE49-F238E27FC236}">
                    <a16:creationId xmlns:a16="http://schemas.microsoft.com/office/drawing/2014/main" xmlns="" id="{7F0AEF8F-3E4E-423D-B4B2-6B15649C2CD8}"/>
                  </a:ext>
                </a:extLst>
              </p:cNvPr>
              <p:cNvSpPr>
                <a:spLocks noChangeShapeType="1"/>
              </p:cNvSpPr>
              <p:nvPr/>
            </p:nvSpPr>
            <p:spPr bwMode="auto">
              <a:xfrm>
                <a:off x="5839998"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36" name="TextBox 35">
                <a:extLst>
                  <a:ext uri="{FF2B5EF4-FFF2-40B4-BE49-F238E27FC236}">
                    <a16:creationId xmlns:a16="http://schemas.microsoft.com/office/drawing/2014/main" xmlns="" id="{9379491A-D79C-4D42-A6A8-35B9F8BAEE58}"/>
                  </a:ext>
                </a:extLst>
              </p:cNvPr>
              <p:cNvSpPr txBox="1"/>
              <p:nvPr/>
            </p:nvSpPr>
            <p:spPr>
              <a:xfrm>
                <a:off x="5724662"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4</a:t>
                </a:r>
              </a:p>
            </p:txBody>
          </p:sp>
          <p:sp>
            <p:nvSpPr>
              <p:cNvPr id="37" name="Line 21">
                <a:extLst>
                  <a:ext uri="{FF2B5EF4-FFF2-40B4-BE49-F238E27FC236}">
                    <a16:creationId xmlns:a16="http://schemas.microsoft.com/office/drawing/2014/main" xmlns="" id="{D98BB5B0-A961-470F-81EB-1F1424C573F9}"/>
                  </a:ext>
                </a:extLst>
              </p:cNvPr>
              <p:cNvSpPr>
                <a:spLocks noChangeShapeType="1"/>
              </p:cNvSpPr>
              <p:nvPr/>
            </p:nvSpPr>
            <p:spPr bwMode="auto">
              <a:xfrm>
                <a:off x="7521855"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38" name="TextBox 37">
                <a:extLst>
                  <a:ext uri="{FF2B5EF4-FFF2-40B4-BE49-F238E27FC236}">
                    <a16:creationId xmlns:a16="http://schemas.microsoft.com/office/drawing/2014/main" xmlns="" id="{6BED407A-51B6-410A-A5B1-B76C0518F2DA}"/>
                  </a:ext>
                </a:extLst>
              </p:cNvPr>
              <p:cNvSpPr txBox="1"/>
              <p:nvPr/>
            </p:nvSpPr>
            <p:spPr>
              <a:xfrm>
                <a:off x="7406523" y="4500386"/>
                <a:ext cx="230670"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a:t>
                </a:r>
              </a:p>
            </p:txBody>
          </p:sp>
          <p:sp>
            <p:nvSpPr>
              <p:cNvPr id="39" name="TextBox 38">
                <a:extLst>
                  <a:ext uri="{FF2B5EF4-FFF2-40B4-BE49-F238E27FC236}">
                    <a16:creationId xmlns:a16="http://schemas.microsoft.com/office/drawing/2014/main" xmlns="" id="{1F86EF2B-E9BB-4705-A432-09E44B6E9C4D}"/>
                  </a:ext>
                </a:extLst>
              </p:cNvPr>
              <p:cNvSpPr txBox="1"/>
              <p:nvPr/>
            </p:nvSpPr>
            <p:spPr>
              <a:xfrm>
                <a:off x="2189690"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sp>
            <p:nvSpPr>
              <p:cNvPr id="40" name="Line 21">
                <a:extLst>
                  <a:ext uri="{FF2B5EF4-FFF2-40B4-BE49-F238E27FC236}">
                    <a16:creationId xmlns:a16="http://schemas.microsoft.com/office/drawing/2014/main" xmlns="" id="{53315545-EE71-4EA6-A2D9-E18A1CD18A9C}"/>
                  </a:ext>
                </a:extLst>
              </p:cNvPr>
              <p:cNvSpPr>
                <a:spLocks noChangeShapeType="1"/>
              </p:cNvSpPr>
              <p:nvPr/>
            </p:nvSpPr>
            <p:spPr bwMode="auto">
              <a:xfrm>
                <a:off x="6695684" y="4460550"/>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CCD8F68B-4238-4DA6-919B-8529D5DB1D64}"/>
                  </a:ext>
                </a:extLst>
              </p:cNvPr>
              <p:cNvSpPr txBox="1"/>
              <p:nvPr/>
            </p:nvSpPr>
            <p:spPr>
              <a:xfrm>
                <a:off x="6580351"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5</a:t>
                </a:r>
              </a:p>
            </p:txBody>
          </p:sp>
        </p:grpSp>
        <p:cxnSp>
          <p:nvCxnSpPr>
            <p:cNvPr id="11" name="Straight Connector 10">
              <a:extLst>
                <a:ext uri="{FF2B5EF4-FFF2-40B4-BE49-F238E27FC236}">
                  <a16:creationId xmlns:a16="http://schemas.microsoft.com/office/drawing/2014/main" xmlns="" id="{0C2C30D5-391E-4DCB-95FF-AA528A957778}"/>
                </a:ext>
              </a:extLst>
            </p:cNvPr>
            <p:cNvCxnSpPr/>
            <p:nvPr/>
          </p:nvCxnSpPr>
          <p:spPr>
            <a:xfrm>
              <a:off x="967735" y="4468529"/>
              <a:ext cx="363649" cy="0"/>
            </a:xfrm>
            <a:prstGeom prst="line">
              <a:avLst/>
            </a:prstGeom>
            <a:noFill/>
            <a:ln w="19050" cap="flat">
              <a:solidFill>
                <a:schemeClr val="accent3"/>
              </a:solidFill>
              <a:prstDash val="solid"/>
              <a:miter/>
            </a:ln>
          </p:spPr>
        </p:cxnSp>
        <p:cxnSp>
          <p:nvCxnSpPr>
            <p:cNvPr id="12" name="Straight Connector 11">
              <a:extLst>
                <a:ext uri="{FF2B5EF4-FFF2-40B4-BE49-F238E27FC236}">
                  <a16:creationId xmlns:a16="http://schemas.microsoft.com/office/drawing/2014/main" xmlns="" id="{2723055D-F1F9-424C-86EC-5EBFCD85C55E}"/>
                </a:ext>
              </a:extLst>
            </p:cNvPr>
            <p:cNvCxnSpPr/>
            <p:nvPr/>
          </p:nvCxnSpPr>
          <p:spPr>
            <a:xfrm>
              <a:off x="967735" y="4690562"/>
              <a:ext cx="363649" cy="0"/>
            </a:xfrm>
            <a:prstGeom prst="line">
              <a:avLst/>
            </a:prstGeom>
            <a:noFill/>
            <a:ln w="19050" cap="flat">
              <a:solidFill>
                <a:schemeClr val="accent2"/>
              </a:solidFill>
              <a:prstDash val="solid"/>
              <a:miter/>
            </a:ln>
          </p:spPr>
        </p:cxnSp>
        <p:sp>
          <p:nvSpPr>
            <p:cNvPr id="13" name="TextBox 12">
              <a:extLst>
                <a:ext uri="{FF2B5EF4-FFF2-40B4-BE49-F238E27FC236}">
                  <a16:creationId xmlns:a16="http://schemas.microsoft.com/office/drawing/2014/main" xmlns="" id="{73D5E3DF-9466-4DEE-B1ED-C3C73719E692}"/>
                </a:ext>
              </a:extLst>
            </p:cNvPr>
            <p:cNvSpPr txBox="1"/>
            <p:nvPr/>
          </p:nvSpPr>
          <p:spPr>
            <a:xfrm>
              <a:off x="1331986" y="4858549"/>
              <a:ext cx="3323849" cy="235189"/>
            </a:xfrm>
            <a:prstGeom prst="rect">
              <a:avLst/>
            </a:prstGeom>
            <a:noFill/>
          </p:spPr>
          <p:txBody>
            <a:bodyPr wrap="none" rtlCol="0">
              <a:spAutoFit/>
            </a:bodyPr>
            <a:lstStyle/>
            <a:p>
              <a:r>
                <a:rPr lang="fr-FR" sz="1400" dirty="0"/>
                <a:t>RR 0,79 (IC95% 0,57 - 1,09); p=0,15</a:t>
              </a:r>
            </a:p>
          </p:txBody>
        </p:sp>
      </p:grpSp>
      <p:grpSp>
        <p:nvGrpSpPr>
          <p:cNvPr id="42" name="Group 41">
            <a:extLst>
              <a:ext uri="{FF2B5EF4-FFF2-40B4-BE49-F238E27FC236}">
                <a16:creationId xmlns:a16="http://schemas.microsoft.com/office/drawing/2014/main" xmlns="" id="{97D5F30A-4AC5-4B14-9837-6761B916C8BD}"/>
              </a:ext>
            </a:extLst>
          </p:cNvPr>
          <p:cNvGrpSpPr/>
          <p:nvPr/>
        </p:nvGrpSpPr>
        <p:grpSpPr>
          <a:xfrm>
            <a:off x="652448" y="2299024"/>
            <a:ext cx="3887652" cy="800670"/>
            <a:chOff x="3371305" y="1362478"/>
            <a:chExt cx="5829300" cy="1252241"/>
          </a:xfrm>
        </p:grpSpPr>
        <p:sp>
          <p:nvSpPr>
            <p:cNvPr id="43" name="Freeform: Shape 50">
              <a:extLst>
                <a:ext uri="{FF2B5EF4-FFF2-40B4-BE49-F238E27FC236}">
                  <a16:creationId xmlns:a16="http://schemas.microsoft.com/office/drawing/2014/main" xmlns="" id="{1D3BEB5A-F7C4-49A6-9891-5DECF333ED32}"/>
                </a:ext>
              </a:extLst>
            </p:cNvPr>
            <p:cNvSpPr/>
            <p:nvPr/>
          </p:nvSpPr>
          <p:spPr>
            <a:xfrm>
              <a:off x="3371305" y="1362478"/>
              <a:ext cx="5829300" cy="1238250"/>
            </a:xfrm>
            <a:custGeom>
              <a:avLst/>
              <a:gdLst>
                <a:gd name="connsiteX0" fmla="*/ 5833748 w 5829300"/>
                <a:gd name="connsiteY0" fmla="*/ 1240527 h 1238250"/>
                <a:gd name="connsiteX1" fmla="*/ 5419401 w 5829300"/>
                <a:gd name="connsiteY1" fmla="*/ 1240527 h 1238250"/>
                <a:gd name="connsiteX2" fmla="*/ 5419401 w 5829300"/>
                <a:gd name="connsiteY2" fmla="*/ 1157145 h 1238250"/>
                <a:gd name="connsiteX3" fmla="*/ 5078311 w 5829300"/>
                <a:gd name="connsiteY3" fmla="*/ 1157145 h 1238250"/>
                <a:gd name="connsiteX4" fmla="*/ 5078311 w 5829300"/>
                <a:gd name="connsiteY4" fmla="*/ 1083878 h 1238250"/>
                <a:gd name="connsiteX5" fmla="*/ 4775130 w 5829300"/>
                <a:gd name="connsiteY5" fmla="*/ 1083878 h 1238250"/>
                <a:gd name="connsiteX6" fmla="*/ 4775130 w 5829300"/>
                <a:gd name="connsiteY6" fmla="*/ 1048512 h 1238250"/>
                <a:gd name="connsiteX7" fmla="*/ 4694282 w 5829300"/>
                <a:gd name="connsiteY7" fmla="*/ 1048512 h 1238250"/>
                <a:gd name="connsiteX8" fmla="*/ 4694282 w 5829300"/>
                <a:gd name="connsiteY8" fmla="*/ 1000506 h 1238250"/>
                <a:gd name="connsiteX9" fmla="*/ 4024751 w 5829300"/>
                <a:gd name="connsiteY9" fmla="*/ 1000506 h 1238250"/>
                <a:gd name="connsiteX10" fmla="*/ 4024751 w 5829300"/>
                <a:gd name="connsiteY10" fmla="*/ 965130 h 1238250"/>
                <a:gd name="connsiteX11" fmla="*/ 3895906 w 5829300"/>
                <a:gd name="connsiteY11" fmla="*/ 965130 h 1238250"/>
                <a:gd name="connsiteX12" fmla="*/ 3895906 w 5829300"/>
                <a:gd name="connsiteY12" fmla="*/ 932288 h 1238250"/>
                <a:gd name="connsiteX13" fmla="*/ 3633140 w 5829300"/>
                <a:gd name="connsiteY13" fmla="*/ 932288 h 1238250"/>
                <a:gd name="connsiteX14" fmla="*/ 3633140 w 5829300"/>
                <a:gd name="connsiteY14" fmla="*/ 896917 h 1238250"/>
                <a:gd name="connsiteX15" fmla="*/ 3557350 w 5829300"/>
                <a:gd name="connsiteY15" fmla="*/ 896917 h 1238250"/>
                <a:gd name="connsiteX16" fmla="*/ 3557350 w 5829300"/>
                <a:gd name="connsiteY16" fmla="*/ 846386 h 1238250"/>
                <a:gd name="connsiteX17" fmla="*/ 3385547 w 5829300"/>
                <a:gd name="connsiteY17" fmla="*/ 846386 h 1238250"/>
                <a:gd name="connsiteX18" fmla="*/ 3385547 w 5829300"/>
                <a:gd name="connsiteY18" fmla="*/ 795856 h 1238250"/>
                <a:gd name="connsiteX19" fmla="*/ 3180893 w 5829300"/>
                <a:gd name="connsiteY19" fmla="*/ 795856 h 1238250"/>
                <a:gd name="connsiteX20" fmla="*/ 3180893 w 5829300"/>
                <a:gd name="connsiteY20" fmla="*/ 770590 h 1238250"/>
                <a:gd name="connsiteX21" fmla="*/ 3082357 w 5829300"/>
                <a:gd name="connsiteY21" fmla="*/ 770590 h 1238250"/>
                <a:gd name="connsiteX22" fmla="*/ 3082357 w 5829300"/>
                <a:gd name="connsiteY22" fmla="*/ 707427 h 1238250"/>
                <a:gd name="connsiteX23" fmla="*/ 3026778 w 5829300"/>
                <a:gd name="connsiteY23" fmla="*/ 707427 h 1238250"/>
                <a:gd name="connsiteX24" fmla="*/ 3026778 w 5829300"/>
                <a:gd name="connsiteY24" fmla="*/ 661949 h 1238250"/>
                <a:gd name="connsiteX25" fmla="*/ 2794340 w 5829300"/>
                <a:gd name="connsiteY25" fmla="*/ 661949 h 1238250"/>
                <a:gd name="connsiteX26" fmla="*/ 2794340 w 5829300"/>
                <a:gd name="connsiteY26" fmla="*/ 631631 h 1238250"/>
                <a:gd name="connsiteX27" fmla="*/ 2710958 w 5829300"/>
                <a:gd name="connsiteY27" fmla="*/ 631631 h 1238250"/>
                <a:gd name="connsiteX28" fmla="*/ 2710958 w 5829300"/>
                <a:gd name="connsiteY28" fmla="*/ 603839 h 1238250"/>
                <a:gd name="connsiteX29" fmla="*/ 2589686 w 5829300"/>
                <a:gd name="connsiteY29" fmla="*/ 603839 h 1238250"/>
                <a:gd name="connsiteX30" fmla="*/ 2589686 w 5829300"/>
                <a:gd name="connsiteY30" fmla="*/ 568468 h 1238250"/>
                <a:gd name="connsiteX31" fmla="*/ 2430513 w 5829300"/>
                <a:gd name="connsiteY31" fmla="*/ 568468 h 1238250"/>
                <a:gd name="connsiteX32" fmla="*/ 2430513 w 5829300"/>
                <a:gd name="connsiteY32" fmla="*/ 548256 h 1238250"/>
                <a:gd name="connsiteX33" fmla="*/ 2367353 w 5829300"/>
                <a:gd name="connsiteY33" fmla="*/ 548256 h 1238250"/>
                <a:gd name="connsiteX34" fmla="*/ 2367353 w 5829300"/>
                <a:gd name="connsiteY34" fmla="*/ 510358 h 1238250"/>
                <a:gd name="connsiteX35" fmla="*/ 2069221 w 5829300"/>
                <a:gd name="connsiteY35" fmla="*/ 510358 h 1238250"/>
                <a:gd name="connsiteX36" fmla="*/ 2069221 w 5829300"/>
                <a:gd name="connsiteY36" fmla="*/ 464881 h 1238250"/>
                <a:gd name="connsiteX37" fmla="*/ 1930270 w 5829300"/>
                <a:gd name="connsiteY37" fmla="*/ 464881 h 1238250"/>
                <a:gd name="connsiteX38" fmla="*/ 1930270 w 5829300"/>
                <a:gd name="connsiteY38" fmla="*/ 432036 h 1238250"/>
                <a:gd name="connsiteX39" fmla="*/ 1788776 w 5829300"/>
                <a:gd name="connsiteY39" fmla="*/ 432036 h 1238250"/>
                <a:gd name="connsiteX40" fmla="*/ 1788776 w 5829300"/>
                <a:gd name="connsiteY40" fmla="*/ 386558 h 1238250"/>
                <a:gd name="connsiteX41" fmla="*/ 1680143 w 5829300"/>
                <a:gd name="connsiteY41" fmla="*/ 386558 h 1238250"/>
                <a:gd name="connsiteX42" fmla="*/ 1680143 w 5829300"/>
                <a:gd name="connsiteY42" fmla="*/ 376453 h 1238250"/>
                <a:gd name="connsiteX43" fmla="*/ 1624556 w 5829300"/>
                <a:gd name="connsiteY43" fmla="*/ 376453 h 1238250"/>
                <a:gd name="connsiteX44" fmla="*/ 1624556 w 5829300"/>
                <a:gd name="connsiteY44" fmla="*/ 361293 h 1238250"/>
                <a:gd name="connsiteX45" fmla="*/ 1541183 w 5829300"/>
                <a:gd name="connsiteY45" fmla="*/ 361293 h 1238250"/>
                <a:gd name="connsiteX46" fmla="*/ 1541183 w 5829300"/>
                <a:gd name="connsiteY46" fmla="*/ 341081 h 1238250"/>
                <a:gd name="connsiteX47" fmla="*/ 1455277 w 5829300"/>
                <a:gd name="connsiteY47" fmla="*/ 341081 h 1238250"/>
                <a:gd name="connsiteX48" fmla="*/ 1455277 w 5829300"/>
                <a:gd name="connsiteY48" fmla="*/ 295604 h 1238250"/>
                <a:gd name="connsiteX49" fmla="*/ 1369381 w 5829300"/>
                <a:gd name="connsiteY49" fmla="*/ 295604 h 1238250"/>
                <a:gd name="connsiteX50" fmla="*/ 1369381 w 5829300"/>
                <a:gd name="connsiteY50" fmla="*/ 260233 h 1238250"/>
                <a:gd name="connsiteX51" fmla="*/ 1187463 w 5829300"/>
                <a:gd name="connsiteY51" fmla="*/ 260233 h 1238250"/>
                <a:gd name="connsiteX52" fmla="*/ 1187463 w 5829300"/>
                <a:gd name="connsiteY52" fmla="*/ 229914 h 1238250"/>
                <a:gd name="connsiteX53" fmla="*/ 1083878 w 5829300"/>
                <a:gd name="connsiteY53" fmla="*/ 229914 h 1238250"/>
                <a:gd name="connsiteX54" fmla="*/ 1083878 w 5829300"/>
                <a:gd name="connsiteY54" fmla="*/ 204648 h 1238250"/>
                <a:gd name="connsiteX55" fmla="*/ 1000506 w 5829300"/>
                <a:gd name="connsiteY55" fmla="*/ 204648 h 1238250"/>
                <a:gd name="connsiteX56" fmla="*/ 1000506 w 5829300"/>
                <a:gd name="connsiteY56" fmla="*/ 186962 h 1238250"/>
                <a:gd name="connsiteX57" fmla="*/ 929761 w 5829300"/>
                <a:gd name="connsiteY57" fmla="*/ 186962 h 1238250"/>
                <a:gd name="connsiteX58" fmla="*/ 929761 w 5829300"/>
                <a:gd name="connsiteY58" fmla="*/ 151591 h 1238250"/>
                <a:gd name="connsiteX59" fmla="*/ 757958 w 5829300"/>
                <a:gd name="connsiteY59" fmla="*/ 151591 h 1238250"/>
                <a:gd name="connsiteX60" fmla="*/ 757958 w 5829300"/>
                <a:gd name="connsiteY60" fmla="*/ 118746 h 1238250"/>
                <a:gd name="connsiteX61" fmla="*/ 712481 w 5829300"/>
                <a:gd name="connsiteY61" fmla="*/ 118746 h 1238250"/>
                <a:gd name="connsiteX62" fmla="*/ 712481 w 5829300"/>
                <a:gd name="connsiteY62" fmla="*/ 103587 h 1238250"/>
                <a:gd name="connsiteX63" fmla="*/ 214754 w 5829300"/>
                <a:gd name="connsiteY63" fmla="*/ 103587 h 1238250"/>
                <a:gd name="connsiteX64" fmla="*/ 214754 w 5829300"/>
                <a:gd name="connsiteY64" fmla="*/ 73269 h 1238250"/>
                <a:gd name="connsiteX65" fmla="*/ 108640 w 5829300"/>
                <a:gd name="connsiteY65" fmla="*/ 73269 h 1238250"/>
                <a:gd name="connsiteX66" fmla="*/ 108640 w 5829300"/>
                <a:gd name="connsiteY66" fmla="*/ 60637 h 1238250"/>
                <a:gd name="connsiteX67" fmla="*/ 65690 w 5829300"/>
                <a:gd name="connsiteY67" fmla="*/ 60637 h 1238250"/>
                <a:gd name="connsiteX68" fmla="*/ 65690 w 5829300"/>
                <a:gd name="connsiteY68" fmla="*/ 0 h 1238250"/>
                <a:gd name="connsiteX69" fmla="*/ 0 w 5829300"/>
                <a:gd name="connsiteY69"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829300" h="1238250">
                  <a:moveTo>
                    <a:pt x="5833748" y="1240527"/>
                  </a:moveTo>
                  <a:lnTo>
                    <a:pt x="5419401" y="1240527"/>
                  </a:lnTo>
                  <a:lnTo>
                    <a:pt x="5419401" y="1157145"/>
                  </a:lnTo>
                  <a:lnTo>
                    <a:pt x="5078311" y="1157145"/>
                  </a:lnTo>
                  <a:lnTo>
                    <a:pt x="5078311" y="1083878"/>
                  </a:lnTo>
                  <a:lnTo>
                    <a:pt x="4775130" y="1083878"/>
                  </a:lnTo>
                  <a:lnTo>
                    <a:pt x="4775130" y="1048512"/>
                  </a:lnTo>
                  <a:lnTo>
                    <a:pt x="4694282" y="1048512"/>
                  </a:lnTo>
                  <a:lnTo>
                    <a:pt x="4694282" y="1000506"/>
                  </a:lnTo>
                  <a:lnTo>
                    <a:pt x="4024751" y="1000506"/>
                  </a:lnTo>
                  <a:lnTo>
                    <a:pt x="4024751" y="965130"/>
                  </a:lnTo>
                  <a:lnTo>
                    <a:pt x="3895906" y="965130"/>
                  </a:lnTo>
                  <a:lnTo>
                    <a:pt x="3895906" y="932288"/>
                  </a:lnTo>
                  <a:lnTo>
                    <a:pt x="3633140" y="932288"/>
                  </a:lnTo>
                  <a:lnTo>
                    <a:pt x="3633140" y="896917"/>
                  </a:lnTo>
                  <a:lnTo>
                    <a:pt x="3557350" y="896917"/>
                  </a:lnTo>
                  <a:lnTo>
                    <a:pt x="3557350" y="846386"/>
                  </a:lnTo>
                  <a:lnTo>
                    <a:pt x="3385547" y="846386"/>
                  </a:lnTo>
                  <a:lnTo>
                    <a:pt x="3385547" y="795856"/>
                  </a:lnTo>
                  <a:lnTo>
                    <a:pt x="3180893" y="795856"/>
                  </a:lnTo>
                  <a:lnTo>
                    <a:pt x="3180893" y="770590"/>
                  </a:lnTo>
                  <a:lnTo>
                    <a:pt x="3082357" y="770590"/>
                  </a:lnTo>
                  <a:lnTo>
                    <a:pt x="3082357" y="707427"/>
                  </a:lnTo>
                  <a:lnTo>
                    <a:pt x="3026778" y="707427"/>
                  </a:lnTo>
                  <a:lnTo>
                    <a:pt x="3026778" y="661949"/>
                  </a:lnTo>
                  <a:lnTo>
                    <a:pt x="2794340" y="661949"/>
                  </a:lnTo>
                  <a:lnTo>
                    <a:pt x="2794340" y="631631"/>
                  </a:lnTo>
                  <a:lnTo>
                    <a:pt x="2710958" y="631631"/>
                  </a:lnTo>
                  <a:lnTo>
                    <a:pt x="2710958" y="603839"/>
                  </a:lnTo>
                  <a:lnTo>
                    <a:pt x="2589686" y="603839"/>
                  </a:lnTo>
                  <a:lnTo>
                    <a:pt x="2589686" y="568468"/>
                  </a:lnTo>
                  <a:lnTo>
                    <a:pt x="2430513" y="568468"/>
                  </a:lnTo>
                  <a:lnTo>
                    <a:pt x="2430513" y="548256"/>
                  </a:lnTo>
                  <a:lnTo>
                    <a:pt x="2367353" y="548256"/>
                  </a:lnTo>
                  <a:lnTo>
                    <a:pt x="2367353" y="510358"/>
                  </a:lnTo>
                  <a:lnTo>
                    <a:pt x="2069221" y="510358"/>
                  </a:lnTo>
                  <a:lnTo>
                    <a:pt x="2069221" y="464881"/>
                  </a:lnTo>
                  <a:lnTo>
                    <a:pt x="1930270" y="464881"/>
                  </a:lnTo>
                  <a:lnTo>
                    <a:pt x="1930270" y="432036"/>
                  </a:lnTo>
                  <a:lnTo>
                    <a:pt x="1788776" y="432036"/>
                  </a:lnTo>
                  <a:lnTo>
                    <a:pt x="1788776" y="386558"/>
                  </a:lnTo>
                  <a:lnTo>
                    <a:pt x="1680143" y="386558"/>
                  </a:lnTo>
                  <a:lnTo>
                    <a:pt x="1680143" y="376453"/>
                  </a:lnTo>
                  <a:lnTo>
                    <a:pt x="1624556" y="376453"/>
                  </a:lnTo>
                  <a:lnTo>
                    <a:pt x="1624556" y="361293"/>
                  </a:lnTo>
                  <a:lnTo>
                    <a:pt x="1541183" y="361293"/>
                  </a:lnTo>
                  <a:lnTo>
                    <a:pt x="1541183" y="341081"/>
                  </a:lnTo>
                  <a:lnTo>
                    <a:pt x="1455277" y="341081"/>
                  </a:lnTo>
                  <a:lnTo>
                    <a:pt x="1455277" y="295604"/>
                  </a:lnTo>
                  <a:lnTo>
                    <a:pt x="1369381" y="295604"/>
                  </a:lnTo>
                  <a:lnTo>
                    <a:pt x="1369381" y="260233"/>
                  </a:lnTo>
                  <a:lnTo>
                    <a:pt x="1187463" y="260233"/>
                  </a:lnTo>
                  <a:lnTo>
                    <a:pt x="1187463" y="229914"/>
                  </a:lnTo>
                  <a:lnTo>
                    <a:pt x="1083878" y="229914"/>
                  </a:lnTo>
                  <a:lnTo>
                    <a:pt x="1083878" y="204648"/>
                  </a:lnTo>
                  <a:lnTo>
                    <a:pt x="1000506" y="204648"/>
                  </a:lnTo>
                  <a:lnTo>
                    <a:pt x="1000506" y="186962"/>
                  </a:lnTo>
                  <a:lnTo>
                    <a:pt x="929761" y="186962"/>
                  </a:lnTo>
                  <a:lnTo>
                    <a:pt x="929761" y="151591"/>
                  </a:lnTo>
                  <a:lnTo>
                    <a:pt x="757958" y="151591"/>
                  </a:lnTo>
                  <a:lnTo>
                    <a:pt x="757958" y="118746"/>
                  </a:lnTo>
                  <a:lnTo>
                    <a:pt x="712481" y="118746"/>
                  </a:lnTo>
                  <a:lnTo>
                    <a:pt x="712481" y="103587"/>
                  </a:lnTo>
                  <a:lnTo>
                    <a:pt x="214754" y="103587"/>
                  </a:lnTo>
                  <a:lnTo>
                    <a:pt x="214754" y="73269"/>
                  </a:lnTo>
                  <a:lnTo>
                    <a:pt x="108640" y="73269"/>
                  </a:lnTo>
                  <a:lnTo>
                    <a:pt x="108640" y="60637"/>
                  </a:lnTo>
                  <a:lnTo>
                    <a:pt x="65690" y="60637"/>
                  </a:lnTo>
                  <a:lnTo>
                    <a:pt x="65690" y="0"/>
                  </a:lnTo>
                  <a:lnTo>
                    <a:pt x="0" y="0"/>
                  </a:lnTo>
                </a:path>
              </a:pathLst>
            </a:custGeom>
            <a:noFill/>
            <a:ln w="19050" cap="flat">
              <a:solidFill>
                <a:schemeClr val="accent2"/>
              </a:solidFill>
              <a:prstDash val="solid"/>
              <a:miter/>
            </a:ln>
          </p:spPr>
          <p:txBody>
            <a:bodyPr rtlCol="0" anchor="ctr"/>
            <a:lstStyle/>
            <a:p>
              <a:endParaRPr lang="fr-FR" dirty="0"/>
            </a:p>
          </p:txBody>
        </p:sp>
        <p:grpSp>
          <p:nvGrpSpPr>
            <p:cNvPr id="44" name="Group 43">
              <a:extLst>
                <a:ext uri="{FF2B5EF4-FFF2-40B4-BE49-F238E27FC236}">
                  <a16:creationId xmlns:a16="http://schemas.microsoft.com/office/drawing/2014/main" xmlns="" id="{53361CDF-3053-4D86-92E0-78CC3A3FFC99}"/>
                </a:ext>
              </a:extLst>
            </p:cNvPr>
            <p:cNvGrpSpPr/>
            <p:nvPr/>
          </p:nvGrpSpPr>
          <p:grpSpPr>
            <a:xfrm>
              <a:off x="3456045" y="1385985"/>
              <a:ext cx="5724529" cy="1228734"/>
              <a:chOff x="3456045" y="1385985"/>
              <a:chExt cx="5724529" cy="1228734"/>
            </a:xfrm>
          </p:grpSpPr>
          <p:sp>
            <p:nvSpPr>
              <p:cNvPr id="45" name="Freeform: Shape 51">
                <a:extLst>
                  <a:ext uri="{FF2B5EF4-FFF2-40B4-BE49-F238E27FC236}">
                    <a16:creationId xmlns:a16="http://schemas.microsoft.com/office/drawing/2014/main" xmlns="" id="{C1AD02FA-8DF5-440E-B60E-C73342B16599}"/>
                  </a:ext>
                </a:extLst>
              </p:cNvPr>
              <p:cNvSpPr/>
              <p:nvPr/>
            </p:nvSpPr>
            <p:spPr>
              <a:xfrm>
                <a:off x="3456045" y="1385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46" name="Freeform: Shape 52">
                <a:extLst>
                  <a:ext uri="{FF2B5EF4-FFF2-40B4-BE49-F238E27FC236}">
                    <a16:creationId xmlns:a16="http://schemas.microsoft.com/office/drawing/2014/main" xmlns="" id="{C853ABAC-2766-402D-9BAD-1F5423A06B24}"/>
                  </a:ext>
                </a:extLst>
              </p:cNvPr>
              <p:cNvSpPr/>
              <p:nvPr/>
            </p:nvSpPr>
            <p:spPr>
              <a:xfrm>
                <a:off x="3494145" y="1385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47" name="Freeform: Shape 53">
                <a:extLst>
                  <a:ext uri="{FF2B5EF4-FFF2-40B4-BE49-F238E27FC236}">
                    <a16:creationId xmlns:a16="http://schemas.microsoft.com/office/drawing/2014/main" xmlns="" id="{F98201EE-CFBE-4A62-98C5-364671E5057F}"/>
                  </a:ext>
                </a:extLst>
              </p:cNvPr>
              <p:cNvSpPr/>
              <p:nvPr/>
            </p:nvSpPr>
            <p:spPr>
              <a:xfrm>
                <a:off x="3551295" y="1385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48" name="Freeform: Shape 54">
                <a:extLst>
                  <a:ext uri="{FF2B5EF4-FFF2-40B4-BE49-F238E27FC236}">
                    <a16:creationId xmlns:a16="http://schemas.microsoft.com/office/drawing/2014/main" xmlns="" id="{9FCBF680-F52E-4C65-B71F-042886E25264}"/>
                  </a:ext>
                </a:extLst>
              </p:cNvPr>
              <p:cNvSpPr/>
              <p:nvPr/>
            </p:nvSpPr>
            <p:spPr>
              <a:xfrm>
                <a:off x="3608445" y="14050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49" name="Freeform: Shape 55">
                <a:extLst>
                  <a:ext uri="{FF2B5EF4-FFF2-40B4-BE49-F238E27FC236}">
                    <a16:creationId xmlns:a16="http://schemas.microsoft.com/office/drawing/2014/main" xmlns="" id="{792B691D-2688-4ACF-AE7E-E0DDEBCE7735}"/>
                  </a:ext>
                </a:extLst>
              </p:cNvPr>
              <p:cNvSpPr/>
              <p:nvPr/>
            </p:nvSpPr>
            <p:spPr>
              <a:xfrm>
                <a:off x="4389499" y="15193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50" name="Freeform: Shape 56">
                <a:extLst>
                  <a:ext uri="{FF2B5EF4-FFF2-40B4-BE49-F238E27FC236}">
                    <a16:creationId xmlns:a16="http://schemas.microsoft.com/office/drawing/2014/main" xmlns="" id="{F31C7171-9863-475F-BBAB-60D75CBBED37}"/>
                  </a:ext>
                </a:extLst>
              </p:cNvPr>
              <p:cNvSpPr/>
              <p:nvPr/>
            </p:nvSpPr>
            <p:spPr>
              <a:xfrm>
                <a:off x="4427599" y="15193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51" name="Freeform: Shape 57">
                <a:extLst>
                  <a:ext uri="{FF2B5EF4-FFF2-40B4-BE49-F238E27FC236}">
                    <a16:creationId xmlns:a16="http://schemas.microsoft.com/office/drawing/2014/main" xmlns="" id="{901F8CAB-97FD-475E-9B0A-8D096988D5EC}"/>
                  </a:ext>
                </a:extLst>
              </p:cNvPr>
              <p:cNvSpPr/>
              <p:nvPr/>
            </p:nvSpPr>
            <p:spPr>
              <a:xfrm>
                <a:off x="4960999" y="16717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52" name="Freeform: Shape 58">
                <a:extLst>
                  <a:ext uri="{FF2B5EF4-FFF2-40B4-BE49-F238E27FC236}">
                    <a16:creationId xmlns:a16="http://schemas.microsoft.com/office/drawing/2014/main" xmlns="" id="{64078DEC-F9F6-449F-B333-1008449B3726}"/>
                  </a:ext>
                </a:extLst>
              </p:cNvPr>
              <p:cNvSpPr/>
              <p:nvPr/>
            </p:nvSpPr>
            <p:spPr>
              <a:xfrm>
                <a:off x="505624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53" name="Freeform: Shape 59">
                <a:extLst>
                  <a:ext uri="{FF2B5EF4-FFF2-40B4-BE49-F238E27FC236}">
                    <a16:creationId xmlns:a16="http://schemas.microsoft.com/office/drawing/2014/main" xmlns="" id="{EFA2AD71-034B-4632-86B9-323E4C5B0B06}"/>
                  </a:ext>
                </a:extLst>
              </p:cNvPr>
              <p:cNvSpPr/>
              <p:nvPr/>
            </p:nvSpPr>
            <p:spPr>
              <a:xfrm>
                <a:off x="507529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54" name="Freeform: Shape 60">
                <a:extLst>
                  <a:ext uri="{FF2B5EF4-FFF2-40B4-BE49-F238E27FC236}">
                    <a16:creationId xmlns:a16="http://schemas.microsoft.com/office/drawing/2014/main" xmlns="" id="{81254FEF-D5E9-4A9A-8CD3-78FD8A3AA617}"/>
                  </a:ext>
                </a:extLst>
              </p:cNvPr>
              <p:cNvSpPr/>
              <p:nvPr/>
            </p:nvSpPr>
            <p:spPr>
              <a:xfrm>
                <a:off x="507529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55" name="Freeform: Shape 61">
                <a:extLst>
                  <a:ext uri="{FF2B5EF4-FFF2-40B4-BE49-F238E27FC236}">
                    <a16:creationId xmlns:a16="http://schemas.microsoft.com/office/drawing/2014/main" xmlns="" id="{55F6072C-C330-44F6-A8C6-E71D8CC4FA48}"/>
                  </a:ext>
                </a:extLst>
              </p:cNvPr>
              <p:cNvSpPr/>
              <p:nvPr/>
            </p:nvSpPr>
            <p:spPr>
              <a:xfrm>
                <a:off x="509434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56" name="Freeform: Shape 62">
                <a:extLst>
                  <a:ext uri="{FF2B5EF4-FFF2-40B4-BE49-F238E27FC236}">
                    <a16:creationId xmlns:a16="http://schemas.microsoft.com/office/drawing/2014/main" xmlns="" id="{49827F57-2E30-40FD-9816-568C1575FCE5}"/>
                  </a:ext>
                </a:extLst>
              </p:cNvPr>
              <p:cNvSpPr/>
              <p:nvPr/>
            </p:nvSpPr>
            <p:spPr>
              <a:xfrm>
                <a:off x="511339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57" name="Freeform: Shape 63">
                <a:extLst>
                  <a:ext uri="{FF2B5EF4-FFF2-40B4-BE49-F238E27FC236}">
                    <a16:creationId xmlns:a16="http://schemas.microsoft.com/office/drawing/2014/main" xmlns="" id="{64CBA11C-1621-43A1-A27A-08474A07279D}"/>
                  </a:ext>
                </a:extLst>
              </p:cNvPr>
              <p:cNvSpPr/>
              <p:nvPr/>
            </p:nvSpPr>
            <p:spPr>
              <a:xfrm>
                <a:off x="5189599" y="17479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58" name="Freeform: Shape 64">
                <a:extLst>
                  <a:ext uri="{FF2B5EF4-FFF2-40B4-BE49-F238E27FC236}">
                    <a16:creationId xmlns:a16="http://schemas.microsoft.com/office/drawing/2014/main" xmlns="" id="{83941F47-BA29-45DF-8127-501F9D230C11}"/>
                  </a:ext>
                </a:extLst>
              </p:cNvPr>
              <p:cNvSpPr/>
              <p:nvPr/>
            </p:nvSpPr>
            <p:spPr>
              <a:xfrm>
                <a:off x="5227699" y="17479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59" name="Freeform: Shape 65">
                <a:extLst>
                  <a:ext uri="{FF2B5EF4-FFF2-40B4-BE49-F238E27FC236}">
                    <a16:creationId xmlns:a16="http://schemas.microsoft.com/office/drawing/2014/main" xmlns="" id="{B6968D56-7B87-4CEC-8EC5-BC96467BD8EB}"/>
                  </a:ext>
                </a:extLst>
              </p:cNvPr>
              <p:cNvSpPr/>
              <p:nvPr/>
            </p:nvSpPr>
            <p:spPr>
              <a:xfrm>
                <a:off x="5265799" y="17479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60" name="Freeform: Shape 66">
                <a:extLst>
                  <a:ext uri="{FF2B5EF4-FFF2-40B4-BE49-F238E27FC236}">
                    <a16:creationId xmlns:a16="http://schemas.microsoft.com/office/drawing/2014/main" xmlns="" id="{374D8E87-EAAA-4761-AF4D-F8D28C2557AE}"/>
                  </a:ext>
                </a:extLst>
              </p:cNvPr>
              <p:cNvSpPr/>
              <p:nvPr/>
            </p:nvSpPr>
            <p:spPr>
              <a:xfrm>
                <a:off x="53038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61" name="Freeform: Shape 67">
                <a:extLst>
                  <a:ext uri="{FF2B5EF4-FFF2-40B4-BE49-F238E27FC236}">
                    <a16:creationId xmlns:a16="http://schemas.microsoft.com/office/drawing/2014/main" xmlns="" id="{47281B2C-70E6-46D9-8219-FF337B5DD51F}"/>
                  </a:ext>
                </a:extLst>
              </p:cNvPr>
              <p:cNvSpPr/>
              <p:nvPr/>
            </p:nvSpPr>
            <p:spPr>
              <a:xfrm>
                <a:off x="53419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62" name="Freeform: Shape 68">
                <a:extLst>
                  <a:ext uri="{FF2B5EF4-FFF2-40B4-BE49-F238E27FC236}">
                    <a16:creationId xmlns:a16="http://schemas.microsoft.com/office/drawing/2014/main" xmlns="" id="{7BBADD60-E2E3-421C-9C13-1C2BEFF216BA}"/>
                  </a:ext>
                </a:extLst>
              </p:cNvPr>
              <p:cNvSpPr/>
              <p:nvPr/>
            </p:nvSpPr>
            <p:spPr>
              <a:xfrm>
                <a:off x="53800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63" name="Freeform: Shape 69">
                <a:extLst>
                  <a:ext uri="{FF2B5EF4-FFF2-40B4-BE49-F238E27FC236}">
                    <a16:creationId xmlns:a16="http://schemas.microsoft.com/office/drawing/2014/main" xmlns="" id="{1AC38398-E61A-40BA-B624-B3E742182895}"/>
                  </a:ext>
                </a:extLst>
              </p:cNvPr>
              <p:cNvSpPr/>
              <p:nvPr/>
            </p:nvSpPr>
            <p:spPr>
              <a:xfrm>
                <a:off x="54181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64" name="Freeform: Shape 70">
                <a:extLst>
                  <a:ext uri="{FF2B5EF4-FFF2-40B4-BE49-F238E27FC236}">
                    <a16:creationId xmlns:a16="http://schemas.microsoft.com/office/drawing/2014/main" xmlns="" id="{E1E42DEE-64A6-4F3F-A03E-3FF3B7ECCC59}"/>
                  </a:ext>
                </a:extLst>
              </p:cNvPr>
              <p:cNvSpPr/>
              <p:nvPr/>
            </p:nvSpPr>
            <p:spPr>
              <a:xfrm>
                <a:off x="543724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65" name="Freeform: Shape 71">
                <a:extLst>
                  <a:ext uri="{FF2B5EF4-FFF2-40B4-BE49-F238E27FC236}">
                    <a16:creationId xmlns:a16="http://schemas.microsoft.com/office/drawing/2014/main" xmlns="" id="{C612C9DC-0230-4E97-BDF6-2E600E4B837E}"/>
                  </a:ext>
                </a:extLst>
              </p:cNvPr>
              <p:cNvSpPr/>
              <p:nvPr/>
            </p:nvSpPr>
            <p:spPr>
              <a:xfrm>
                <a:off x="54753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66" name="Freeform: Shape 72">
                <a:extLst>
                  <a:ext uri="{FF2B5EF4-FFF2-40B4-BE49-F238E27FC236}">
                    <a16:creationId xmlns:a16="http://schemas.microsoft.com/office/drawing/2014/main" xmlns="" id="{A01AFB28-CCD8-48F5-8EC6-8BBB6A1D2E7F}"/>
                  </a:ext>
                </a:extLst>
              </p:cNvPr>
              <p:cNvSpPr/>
              <p:nvPr/>
            </p:nvSpPr>
            <p:spPr>
              <a:xfrm>
                <a:off x="549439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67" name="Freeform: Shape 73">
                <a:extLst>
                  <a:ext uri="{FF2B5EF4-FFF2-40B4-BE49-F238E27FC236}">
                    <a16:creationId xmlns:a16="http://schemas.microsoft.com/office/drawing/2014/main" xmlns="" id="{F85F7BAF-0356-47C7-BA4A-47335CB3C90D}"/>
                  </a:ext>
                </a:extLst>
              </p:cNvPr>
              <p:cNvSpPr/>
              <p:nvPr/>
            </p:nvSpPr>
            <p:spPr>
              <a:xfrm>
                <a:off x="55134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68" name="Freeform: Shape 74">
                <a:extLst>
                  <a:ext uri="{FF2B5EF4-FFF2-40B4-BE49-F238E27FC236}">
                    <a16:creationId xmlns:a16="http://schemas.microsoft.com/office/drawing/2014/main" xmlns="" id="{5323B77F-7103-4088-9E82-01F0394FFBFE}"/>
                  </a:ext>
                </a:extLst>
              </p:cNvPr>
              <p:cNvSpPr/>
              <p:nvPr/>
            </p:nvSpPr>
            <p:spPr>
              <a:xfrm>
                <a:off x="55515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69" name="Freeform: Shape 75">
                <a:extLst>
                  <a:ext uri="{FF2B5EF4-FFF2-40B4-BE49-F238E27FC236}">
                    <a16:creationId xmlns:a16="http://schemas.microsoft.com/office/drawing/2014/main" xmlns="" id="{42E5FE63-12EE-4F71-8B3B-DDCBF2189700}"/>
                  </a:ext>
                </a:extLst>
              </p:cNvPr>
              <p:cNvSpPr/>
              <p:nvPr/>
            </p:nvSpPr>
            <p:spPr>
              <a:xfrm>
                <a:off x="55896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70" name="Freeform: Shape 76">
                <a:extLst>
                  <a:ext uri="{FF2B5EF4-FFF2-40B4-BE49-F238E27FC236}">
                    <a16:creationId xmlns:a16="http://schemas.microsoft.com/office/drawing/2014/main" xmlns="" id="{3F036AF2-A1FD-4384-9F72-99CDCBD3E98C}"/>
                  </a:ext>
                </a:extLst>
              </p:cNvPr>
              <p:cNvSpPr/>
              <p:nvPr/>
            </p:nvSpPr>
            <p:spPr>
              <a:xfrm>
                <a:off x="56277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71" name="Freeform: Shape 77">
                <a:extLst>
                  <a:ext uri="{FF2B5EF4-FFF2-40B4-BE49-F238E27FC236}">
                    <a16:creationId xmlns:a16="http://schemas.microsoft.com/office/drawing/2014/main" xmlns="" id="{8C68943C-7688-4442-8AFD-00992FCB2363}"/>
                  </a:ext>
                </a:extLst>
              </p:cNvPr>
              <p:cNvSpPr/>
              <p:nvPr/>
            </p:nvSpPr>
            <p:spPr>
              <a:xfrm>
                <a:off x="56277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72" name="Freeform: Shape 78">
                <a:extLst>
                  <a:ext uri="{FF2B5EF4-FFF2-40B4-BE49-F238E27FC236}">
                    <a16:creationId xmlns:a16="http://schemas.microsoft.com/office/drawing/2014/main" xmlns="" id="{C172F72D-12A5-467D-AF68-BAB118DB4052}"/>
                  </a:ext>
                </a:extLst>
              </p:cNvPr>
              <p:cNvSpPr/>
              <p:nvPr/>
            </p:nvSpPr>
            <p:spPr>
              <a:xfrm>
                <a:off x="564679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73" name="Freeform: Shape 79">
                <a:extLst>
                  <a:ext uri="{FF2B5EF4-FFF2-40B4-BE49-F238E27FC236}">
                    <a16:creationId xmlns:a16="http://schemas.microsoft.com/office/drawing/2014/main" xmlns="" id="{A3E9B96F-7030-4D52-9501-390C80C9DA3B}"/>
                  </a:ext>
                </a:extLst>
              </p:cNvPr>
              <p:cNvSpPr/>
              <p:nvPr/>
            </p:nvSpPr>
            <p:spPr>
              <a:xfrm>
                <a:off x="58182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74" name="Freeform: Shape 80">
                <a:extLst>
                  <a:ext uri="{FF2B5EF4-FFF2-40B4-BE49-F238E27FC236}">
                    <a16:creationId xmlns:a16="http://schemas.microsoft.com/office/drawing/2014/main" xmlns="" id="{44E2BBB8-3EFC-416F-8C5A-C3BEB36A96DE}"/>
                  </a:ext>
                </a:extLst>
              </p:cNvPr>
              <p:cNvSpPr/>
              <p:nvPr/>
            </p:nvSpPr>
            <p:spPr>
              <a:xfrm>
                <a:off x="58563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75" name="Freeform: Shape 81">
                <a:extLst>
                  <a:ext uri="{FF2B5EF4-FFF2-40B4-BE49-F238E27FC236}">
                    <a16:creationId xmlns:a16="http://schemas.microsoft.com/office/drawing/2014/main" xmlns="" id="{6B5675D4-05D7-40C4-A68B-1F67C5E61B2B}"/>
                  </a:ext>
                </a:extLst>
              </p:cNvPr>
              <p:cNvSpPr/>
              <p:nvPr/>
            </p:nvSpPr>
            <p:spPr>
              <a:xfrm>
                <a:off x="58753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76" name="Freeform: Shape 82">
                <a:extLst>
                  <a:ext uri="{FF2B5EF4-FFF2-40B4-BE49-F238E27FC236}">
                    <a16:creationId xmlns:a16="http://schemas.microsoft.com/office/drawing/2014/main" xmlns="" id="{514A15B1-18EE-4571-818E-39C911742DC7}"/>
                  </a:ext>
                </a:extLst>
              </p:cNvPr>
              <p:cNvSpPr/>
              <p:nvPr/>
            </p:nvSpPr>
            <p:spPr>
              <a:xfrm>
                <a:off x="58753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77" name="Freeform: Shape 83">
                <a:extLst>
                  <a:ext uri="{FF2B5EF4-FFF2-40B4-BE49-F238E27FC236}">
                    <a16:creationId xmlns:a16="http://schemas.microsoft.com/office/drawing/2014/main" xmlns="" id="{DF29F246-B989-48C3-A7B5-2D39A58957A3}"/>
                  </a:ext>
                </a:extLst>
              </p:cNvPr>
              <p:cNvSpPr/>
              <p:nvPr/>
            </p:nvSpPr>
            <p:spPr>
              <a:xfrm>
                <a:off x="58944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78" name="Freeform: Shape 84">
                <a:extLst>
                  <a:ext uri="{FF2B5EF4-FFF2-40B4-BE49-F238E27FC236}">
                    <a16:creationId xmlns:a16="http://schemas.microsoft.com/office/drawing/2014/main" xmlns="" id="{8B0D8073-94A9-440B-A1C4-6980D0587545}"/>
                  </a:ext>
                </a:extLst>
              </p:cNvPr>
              <p:cNvSpPr/>
              <p:nvPr/>
            </p:nvSpPr>
            <p:spPr>
              <a:xfrm>
                <a:off x="59134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79" name="Freeform: Shape 85">
                <a:extLst>
                  <a:ext uri="{FF2B5EF4-FFF2-40B4-BE49-F238E27FC236}">
                    <a16:creationId xmlns:a16="http://schemas.microsoft.com/office/drawing/2014/main" xmlns="" id="{92D3A957-DE21-4DF4-BF29-6AFAB478DE8D}"/>
                  </a:ext>
                </a:extLst>
              </p:cNvPr>
              <p:cNvSpPr/>
              <p:nvPr/>
            </p:nvSpPr>
            <p:spPr>
              <a:xfrm>
                <a:off x="59325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80" name="Freeform: Shape 86">
                <a:extLst>
                  <a:ext uri="{FF2B5EF4-FFF2-40B4-BE49-F238E27FC236}">
                    <a16:creationId xmlns:a16="http://schemas.microsoft.com/office/drawing/2014/main" xmlns="" id="{A2177CD8-C031-4572-B02F-3437BFD1AE39}"/>
                  </a:ext>
                </a:extLst>
              </p:cNvPr>
              <p:cNvSpPr/>
              <p:nvPr/>
            </p:nvSpPr>
            <p:spPr>
              <a:xfrm>
                <a:off x="59515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81" name="Freeform: Shape 87">
                <a:extLst>
                  <a:ext uri="{FF2B5EF4-FFF2-40B4-BE49-F238E27FC236}">
                    <a16:creationId xmlns:a16="http://schemas.microsoft.com/office/drawing/2014/main" xmlns="" id="{1BB18F27-E575-467F-92FF-C0F242FA4436}"/>
                  </a:ext>
                </a:extLst>
              </p:cNvPr>
              <p:cNvSpPr/>
              <p:nvPr/>
            </p:nvSpPr>
            <p:spPr>
              <a:xfrm>
                <a:off x="59515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82" name="Freeform: Shape 88">
                <a:extLst>
                  <a:ext uri="{FF2B5EF4-FFF2-40B4-BE49-F238E27FC236}">
                    <a16:creationId xmlns:a16="http://schemas.microsoft.com/office/drawing/2014/main" xmlns="" id="{CE7B25EE-8BBA-4700-A0F9-0345E72C8EF5}"/>
                  </a:ext>
                </a:extLst>
              </p:cNvPr>
              <p:cNvSpPr/>
              <p:nvPr/>
            </p:nvSpPr>
            <p:spPr>
              <a:xfrm>
                <a:off x="59706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83" name="Freeform: Shape 89">
                <a:extLst>
                  <a:ext uri="{FF2B5EF4-FFF2-40B4-BE49-F238E27FC236}">
                    <a16:creationId xmlns:a16="http://schemas.microsoft.com/office/drawing/2014/main" xmlns="" id="{6C84E3B1-639A-4D16-86C7-94905C2AE404}"/>
                  </a:ext>
                </a:extLst>
              </p:cNvPr>
              <p:cNvSpPr/>
              <p:nvPr/>
            </p:nvSpPr>
            <p:spPr>
              <a:xfrm>
                <a:off x="598969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84" name="Freeform: Shape 90">
                <a:extLst>
                  <a:ext uri="{FF2B5EF4-FFF2-40B4-BE49-F238E27FC236}">
                    <a16:creationId xmlns:a16="http://schemas.microsoft.com/office/drawing/2014/main" xmlns="" id="{440C4D69-A99F-403C-9B69-840E8D86C8BC}"/>
                  </a:ext>
                </a:extLst>
              </p:cNvPr>
              <p:cNvSpPr/>
              <p:nvPr/>
            </p:nvSpPr>
            <p:spPr>
              <a:xfrm>
                <a:off x="60087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85" name="Freeform: Shape 91">
                <a:extLst>
                  <a:ext uri="{FF2B5EF4-FFF2-40B4-BE49-F238E27FC236}">
                    <a16:creationId xmlns:a16="http://schemas.microsoft.com/office/drawing/2014/main" xmlns="" id="{2E4AC9AC-3867-4EA5-9F53-4B05A6FC2FA6}"/>
                  </a:ext>
                </a:extLst>
              </p:cNvPr>
              <p:cNvSpPr/>
              <p:nvPr/>
            </p:nvSpPr>
            <p:spPr>
              <a:xfrm>
                <a:off x="602779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86" name="Freeform: Shape 92">
                <a:extLst>
                  <a:ext uri="{FF2B5EF4-FFF2-40B4-BE49-F238E27FC236}">
                    <a16:creationId xmlns:a16="http://schemas.microsoft.com/office/drawing/2014/main" xmlns="" id="{B712C285-EF5C-442E-8ABD-8FD0CC46FF7C}"/>
                  </a:ext>
                </a:extLst>
              </p:cNvPr>
              <p:cNvSpPr/>
              <p:nvPr/>
            </p:nvSpPr>
            <p:spPr>
              <a:xfrm>
                <a:off x="60468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87" name="Freeform: Shape 93">
                <a:extLst>
                  <a:ext uri="{FF2B5EF4-FFF2-40B4-BE49-F238E27FC236}">
                    <a16:creationId xmlns:a16="http://schemas.microsoft.com/office/drawing/2014/main" xmlns="" id="{8138F666-B27B-4135-B1B7-116811333BF0}"/>
                  </a:ext>
                </a:extLst>
              </p:cNvPr>
              <p:cNvSpPr/>
              <p:nvPr/>
            </p:nvSpPr>
            <p:spPr>
              <a:xfrm>
                <a:off x="606589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88" name="Freeform: Shape 94">
                <a:extLst>
                  <a:ext uri="{FF2B5EF4-FFF2-40B4-BE49-F238E27FC236}">
                    <a16:creationId xmlns:a16="http://schemas.microsoft.com/office/drawing/2014/main" xmlns="" id="{73ABCFA4-3256-4FC2-94D6-8535C077AA89}"/>
                  </a:ext>
                </a:extLst>
              </p:cNvPr>
              <p:cNvSpPr/>
              <p:nvPr/>
            </p:nvSpPr>
            <p:spPr>
              <a:xfrm>
                <a:off x="60849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89" name="Freeform: Shape 95">
                <a:extLst>
                  <a:ext uri="{FF2B5EF4-FFF2-40B4-BE49-F238E27FC236}">
                    <a16:creationId xmlns:a16="http://schemas.microsoft.com/office/drawing/2014/main" xmlns="" id="{402873AA-A372-496C-8135-BD199C46A0D1}"/>
                  </a:ext>
                </a:extLst>
              </p:cNvPr>
              <p:cNvSpPr/>
              <p:nvPr/>
            </p:nvSpPr>
            <p:spPr>
              <a:xfrm>
                <a:off x="61801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90" name="Freeform: Shape 96">
                <a:extLst>
                  <a:ext uri="{FF2B5EF4-FFF2-40B4-BE49-F238E27FC236}">
                    <a16:creationId xmlns:a16="http://schemas.microsoft.com/office/drawing/2014/main" xmlns="" id="{9222C9E4-086D-4386-BB87-1B5ACCFA08BB}"/>
                  </a:ext>
                </a:extLst>
              </p:cNvPr>
              <p:cNvSpPr/>
              <p:nvPr/>
            </p:nvSpPr>
            <p:spPr>
              <a:xfrm>
                <a:off x="61992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91" name="Freeform: Shape 97">
                <a:extLst>
                  <a:ext uri="{FF2B5EF4-FFF2-40B4-BE49-F238E27FC236}">
                    <a16:creationId xmlns:a16="http://schemas.microsoft.com/office/drawing/2014/main" xmlns="" id="{ECEF3500-6C46-4A39-81B5-C8254C04BA47}"/>
                  </a:ext>
                </a:extLst>
              </p:cNvPr>
              <p:cNvSpPr/>
              <p:nvPr/>
            </p:nvSpPr>
            <p:spPr>
              <a:xfrm>
                <a:off x="62182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92" name="Freeform: Shape 98">
                <a:extLst>
                  <a:ext uri="{FF2B5EF4-FFF2-40B4-BE49-F238E27FC236}">
                    <a16:creationId xmlns:a16="http://schemas.microsoft.com/office/drawing/2014/main" xmlns="" id="{8C075B3A-CBC9-4E6E-BE05-7CD81509F836}"/>
                  </a:ext>
                </a:extLst>
              </p:cNvPr>
              <p:cNvSpPr/>
              <p:nvPr/>
            </p:nvSpPr>
            <p:spPr>
              <a:xfrm>
                <a:off x="62373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93" name="Freeform: Shape 99">
                <a:extLst>
                  <a:ext uri="{FF2B5EF4-FFF2-40B4-BE49-F238E27FC236}">
                    <a16:creationId xmlns:a16="http://schemas.microsoft.com/office/drawing/2014/main" xmlns="" id="{E41A30A6-6C4F-48A9-AFEE-2ADAA2611A9B}"/>
                  </a:ext>
                </a:extLst>
              </p:cNvPr>
              <p:cNvSpPr/>
              <p:nvPr/>
            </p:nvSpPr>
            <p:spPr>
              <a:xfrm>
                <a:off x="62563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94" name="Freeform: Shape 100">
                <a:extLst>
                  <a:ext uri="{FF2B5EF4-FFF2-40B4-BE49-F238E27FC236}">
                    <a16:creationId xmlns:a16="http://schemas.microsoft.com/office/drawing/2014/main" xmlns="" id="{EAACA32E-3950-4453-86FA-8FB21B99BAEE}"/>
                  </a:ext>
                </a:extLst>
              </p:cNvPr>
              <p:cNvSpPr/>
              <p:nvPr/>
            </p:nvSpPr>
            <p:spPr>
              <a:xfrm>
                <a:off x="62754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95" name="Freeform: Shape 101">
                <a:extLst>
                  <a:ext uri="{FF2B5EF4-FFF2-40B4-BE49-F238E27FC236}">
                    <a16:creationId xmlns:a16="http://schemas.microsoft.com/office/drawing/2014/main" xmlns="" id="{02243F3E-3D3D-4A7C-981C-D59290A0F42E}"/>
                  </a:ext>
                </a:extLst>
              </p:cNvPr>
              <p:cNvSpPr/>
              <p:nvPr/>
            </p:nvSpPr>
            <p:spPr>
              <a:xfrm>
                <a:off x="62944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96" name="Freeform: Shape 102">
                <a:extLst>
                  <a:ext uri="{FF2B5EF4-FFF2-40B4-BE49-F238E27FC236}">
                    <a16:creationId xmlns:a16="http://schemas.microsoft.com/office/drawing/2014/main" xmlns="" id="{35ECDB01-1532-472C-A30D-B19E9758C2E2}"/>
                  </a:ext>
                </a:extLst>
              </p:cNvPr>
              <p:cNvSpPr/>
              <p:nvPr/>
            </p:nvSpPr>
            <p:spPr>
              <a:xfrm>
                <a:off x="63135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97" name="Freeform: Shape 103">
                <a:extLst>
                  <a:ext uri="{FF2B5EF4-FFF2-40B4-BE49-F238E27FC236}">
                    <a16:creationId xmlns:a16="http://schemas.microsoft.com/office/drawing/2014/main" xmlns="" id="{D77DDDEE-FE70-4CE9-A578-F3C5D5F4891A}"/>
                  </a:ext>
                </a:extLst>
              </p:cNvPr>
              <p:cNvSpPr/>
              <p:nvPr/>
            </p:nvSpPr>
            <p:spPr>
              <a:xfrm>
                <a:off x="63325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98" name="Freeform: Shape 104">
                <a:extLst>
                  <a:ext uri="{FF2B5EF4-FFF2-40B4-BE49-F238E27FC236}">
                    <a16:creationId xmlns:a16="http://schemas.microsoft.com/office/drawing/2014/main" xmlns="" id="{CA130C6C-FAAC-445C-938C-BC7CCEA49618}"/>
                  </a:ext>
                </a:extLst>
              </p:cNvPr>
              <p:cNvSpPr/>
              <p:nvPr/>
            </p:nvSpPr>
            <p:spPr>
              <a:xfrm>
                <a:off x="63516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99" name="Freeform: Shape 105">
                <a:extLst>
                  <a:ext uri="{FF2B5EF4-FFF2-40B4-BE49-F238E27FC236}">
                    <a16:creationId xmlns:a16="http://schemas.microsoft.com/office/drawing/2014/main" xmlns="" id="{9FB85690-09C4-46CB-BE35-30ABD783387A}"/>
                  </a:ext>
                </a:extLst>
              </p:cNvPr>
              <p:cNvSpPr/>
              <p:nvPr/>
            </p:nvSpPr>
            <p:spPr>
              <a:xfrm>
                <a:off x="63516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100" name="Freeform: Shape 106">
                <a:extLst>
                  <a:ext uri="{FF2B5EF4-FFF2-40B4-BE49-F238E27FC236}">
                    <a16:creationId xmlns:a16="http://schemas.microsoft.com/office/drawing/2014/main" xmlns="" id="{6AAEC0FA-081B-4D24-B49F-4985F5E7FDFE}"/>
                  </a:ext>
                </a:extLst>
              </p:cNvPr>
              <p:cNvSpPr/>
              <p:nvPr/>
            </p:nvSpPr>
            <p:spPr>
              <a:xfrm>
                <a:off x="63706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101" name="Freeform: Shape 107">
                <a:extLst>
                  <a:ext uri="{FF2B5EF4-FFF2-40B4-BE49-F238E27FC236}">
                    <a16:creationId xmlns:a16="http://schemas.microsoft.com/office/drawing/2014/main" xmlns="" id="{117B9E8E-75CA-487F-91E1-D69CB2E826B7}"/>
                  </a:ext>
                </a:extLst>
              </p:cNvPr>
              <p:cNvSpPr/>
              <p:nvPr/>
            </p:nvSpPr>
            <p:spPr>
              <a:xfrm>
                <a:off x="6408799" y="20146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102" name="Freeform: Shape 108">
                <a:extLst>
                  <a:ext uri="{FF2B5EF4-FFF2-40B4-BE49-F238E27FC236}">
                    <a16:creationId xmlns:a16="http://schemas.microsoft.com/office/drawing/2014/main" xmlns="" id="{59C841E1-9833-4CCC-B10E-54376BEB88E0}"/>
                  </a:ext>
                </a:extLst>
              </p:cNvPr>
              <p:cNvSpPr/>
              <p:nvPr/>
            </p:nvSpPr>
            <p:spPr>
              <a:xfrm>
                <a:off x="6427849" y="20146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103" name="Freeform: Shape 109">
                <a:extLst>
                  <a:ext uri="{FF2B5EF4-FFF2-40B4-BE49-F238E27FC236}">
                    <a16:creationId xmlns:a16="http://schemas.microsoft.com/office/drawing/2014/main" xmlns="" id="{FC69FCAA-7C7C-4D51-AB14-99A15D2899EB}"/>
                  </a:ext>
                </a:extLst>
              </p:cNvPr>
              <p:cNvSpPr/>
              <p:nvPr/>
            </p:nvSpPr>
            <p:spPr>
              <a:xfrm>
                <a:off x="6446899" y="20146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fr-FR" dirty="0"/>
              </a:p>
            </p:txBody>
          </p:sp>
          <p:sp>
            <p:nvSpPr>
              <p:cNvPr id="104" name="Freeform: Shape 110">
                <a:extLst>
                  <a:ext uri="{FF2B5EF4-FFF2-40B4-BE49-F238E27FC236}">
                    <a16:creationId xmlns:a16="http://schemas.microsoft.com/office/drawing/2014/main" xmlns="" id="{31B95409-9F92-4073-8AF6-C1F1665094A6}"/>
                  </a:ext>
                </a:extLst>
              </p:cNvPr>
              <p:cNvSpPr/>
              <p:nvPr/>
            </p:nvSpPr>
            <p:spPr>
              <a:xfrm>
                <a:off x="648499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05" name="Freeform: Shape 111">
                <a:extLst>
                  <a:ext uri="{FF2B5EF4-FFF2-40B4-BE49-F238E27FC236}">
                    <a16:creationId xmlns:a16="http://schemas.microsoft.com/office/drawing/2014/main" xmlns="" id="{D8BBE203-CAB4-4A0F-A4CF-9F54F656E449}"/>
                  </a:ext>
                </a:extLst>
              </p:cNvPr>
              <p:cNvSpPr/>
              <p:nvPr/>
            </p:nvSpPr>
            <p:spPr>
              <a:xfrm>
                <a:off x="650404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06" name="Freeform: Shape 112">
                <a:extLst>
                  <a:ext uri="{FF2B5EF4-FFF2-40B4-BE49-F238E27FC236}">
                    <a16:creationId xmlns:a16="http://schemas.microsoft.com/office/drawing/2014/main" xmlns="" id="{9C21A5C2-2CB1-4673-8A42-7F11B0FBD91A}"/>
                  </a:ext>
                </a:extLst>
              </p:cNvPr>
              <p:cNvSpPr/>
              <p:nvPr/>
            </p:nvSpPr>
            <p:spPr>
              <a:xfrm>
                <a:off x="652309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07" name="Freeform: Shape 113">
                <a:extLst>
                  <a:ext uri="{FF2B5EF4-FFF2-40B4-BE49-F238E27FC236}">
                    <a16:creationId xmlns:a16="http://schemas.microsoft.com/office/drawing/2014/main" xmlns="" id="{ED5F4627-AAB4-4A1C-9F03-5FB619B237AA}"/>
                  </a:ext>
                </a:extLst>
              </p:cNvPr>
              <p:cNvSpPr/>
              <p:nvPr/>
            </p:nvSpPr>
            <p:spPr>
              <a:xfrm>
                <a:off x="6618349" y="209083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08" name="Freeform: Shape 114">
                <a:extLst>
                  <a:ext uri="{FF2B5EF4-FFF2-40B4-BE49-F238E27FC236}">
                    <a16:creationId xmlns:a16="http://schemas.microsoft.com/office/drawing/2014/main" xmlns="" id="{F71AE32A-EC54-43CB-9F3D-04D5EB95D38D}"/>
                  </a:ext>
                </a:extLst>
              </p:cNvPr>
              <p:cNvSpPr/>
              <p:nvPr/>
            </p:nvSpPr>
            <p:spPr>
              <a:xfrm>
                <a:off x="661834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09" name="Freeform: Shape 115">
                <a:extLst>
                  <a:ext uri="{FF2B5EF4-FFF2-40B4-BE49-F238E27FC236}">
                    <a16:creationId xmlns:a16="http://schemas.microsoft.com/office/drawing/2014/main" xmlns="" id="{C437AFFF-38EC-4CFD-B547-867F217C4F58}"/>
                  </a:ext>
                </a:extLst>
              </p:cNvPr>
              <p:cNvSpPr/>
              <p:nvPr/>
            </p:nvSpPr>
            <p:spPr>
              <a:xfrm>
                <a:off x="6618349" y="209083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10" name="Freeform: Shape 116">
                <a:extLst>
                  <a:ext uri="{FF2B5EF4-FFF2-40B4-BE49-F238E27FC236}">
                    <a16:creationId xmlns:a16="http://schemas.microsoft.com/office/drawing/2014/main" xmlns="" id="{6A3699BC-EDEE-4E23-9234-FA050B336C8E}"/>
                  </a:ext>
                </a:extLst>
              </p:cNvPr>
              <p:cNvSpPr/>
              <p:nvPr/>
            </p:nvSpPr>
            <p:spPr>
              <a:xfrm>
                <a:off x="6961249" y="220514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11" name="Freeform: Shape 117">
                <a:extLst>
                  <a:ext uri="{FF2B5EF4-FFF2-40B4-BE49-F238E27FC236}">
                    <a16:creationId xmlns:a16="http://schemas.microsoft.com/office/drawing/2014/main" xmlns="" id="{187F1035-80AF-4C9B-BAEA-BB91372F593C}"/>
                  </a:ext>
                </a:extLst>
              </p:cNvPr>
              <p:cNvSpPr/>
              <p:nvPr/>
            </p:nvSpPr>
            <p:spPr>
              <a:xfrm>
                <a:off x="6980299" y="220514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12" name="Freeform: Shape 118">
                <a:extLst>
                  <a:ext uri="{FF2B5EF4-FFF2-40B4-BE49-F238E27FC236}">
                    <a16:creationId xmlns:a16="http://schemas.microsoft.com/office/drawing/2014/main" xmlns="" id="{0054BE9E-CC71-4028-BA20-A3C0C79C22FA}"/>
                  </a:ext>
                </a:extLst>
              </p:cNvPr>
              <p:cNvSpPr/>
              <p:nvPr/>
            </p:nvSpPr>
            <p:spPr>
              <a:xfrm>
                <a:off x="70564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13" name="Freeform: Shape 119">
                <a:extLst>
                  <a:ext uri="{FF2B5EF4-FFF2-40B4-BE49-F238E27FC236}">
                    <a16:creationId xmlns:a16="http://schemas.microsoft.com/office/drawing/2014/main" xmlns="" id="{67C40B0F-610D-413D-A458-6749FC41C1C4}"/>
                  </a:ext>
                </a:extLst>
              </p:cNvPr>
              <p:cNvSpPr/>
              <p:nvPr/>
            </p:nvSpPr>
            <p:spPr>
              <a:xfrm>
                <a:off x="70755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14" name="Freeform: Shape 120">
                <a:extLst>
                  <a:ext uri="{FF2B5EF4-FFF2-40B4-BE49-F238E27FC236}">
                    <a16:creationId xmlns:a16="http://schemas.microsoft.com/office/drawing/2014/main" xmlns="" id="{C3DB4DC3-E36C-4C26-A2E6-5365FDD5799F}"/>
                  </a:ext>
                </a:extLst>
              </p:cNvPr>
              <p:cNvSpPr/>
              <p:nvPr/>
            </p:nvSpPr>
            <p:spPr>
              <a:xfrm>
                <a:off x="70564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15" name="Freeform: Shape 121">
                <a:extLst>
                  <a:ext uri="{FF2B5EF4-FFF2-40B4-BE49-F238E27FC236}">
                    <a16:creationId xmlns:a16="http://schemas.microsoft.com/office/drawing/2014/main" xmlns="" id="{C4F57769-942C-467B-ACF1-A02FDC2E5BBA}"/>
                  </a:ext>
                </a:extLst>
              </p:cNvPr>
              <p:cNvSpPr/>
              <p:nvPr/>
            </p:nvSpPr>
            <p:spPr>
              <a:xfrm>
                <a:off x="70755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16" name="Freeform: Shape 122">
                <a:extLst>
                  <a:ext uri="{FF2B5EF4-FFF2-40B4-BE49-F238E27FC236}">
                    <a16:creationId xmlns:a16="http://schemas.microsoft.com/office/drawing/2014/main" xmlns="" id="{9E9F17A1-DEB9-4089-93C1-E6BD26CBF58C}"/>
                  </a:ext>
                </a:extLst>
              </p:cNvPr>
              <p:cNvSpPr/>
              <p:nvPr/>
            </p:nvSpPr>
            <p:spPr>
              <a:xfrm>
                <a:off x="70945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17" name="Freeform: Shape 123">
                <a:extLst>
                  <a:ext uri="{FF2B5EF4-FFF2-40B4-BE49-F238E27FC236}">
                    <a16:creationId xmlns:a16="http://schemas.microsoft.com/office/drawing/2014/main" xmlns="" id="{AB2DE621-D87E-4EC4-AD92-E2E2C9B7C759}"/>
                  </a:ext>
                </a:extLst>
              </p:cNvPr>
              <p:cNvSpPr/>
              <p:nvPr/>
            </p:nvSpPr>
            <p:spPr>
              <a:xfrm>
                <a:off x="71326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18" name="Freeform: Shape 124">
                <a:extLst>
                  <a:ext uri="{FF2B5EF4-FFF2-40B4-BE49-F238E27FC236}">
                    <a16:creationId xmlns:a16="http://schemas.microsoft.com/office/drawing/2014/main" xmlns="" id="{8987E94A-FC9F-4246-BFE2-2D1F4F9606C2}"/>
                  </a:ext>
                </a:extLst>
              </p:cNvPr>
              <p:cNvSpPr/>
              <p:nvPr/>
            </p:nvSpPr>
            <p:spPr>
              <a:xfrm>
                <a:off x="71707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19" name="Freeform: Shape 125">
                <a:extLst>
                  <a:ext uri="{FF2B5EF4-FFF2-40B4-BE49-F238E27FC236}">
                    <a16:creationId xmlns:a16="http://schemas.microsoft.com/office/drawing/2014/main" xmlns="" id="{B9F5D8EA-5370-4E4D-A8F8-6D814A2E1879}"/>
                  </a:ext>
                </a:extLst>
              </p:cNvPr>
              <p:cNvSpPr/>
              <p:nvPr/>
            </p:nvSpPr>
            <p:spPr>
              <a:xfrm>
                <a:off x="71898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20" name="Freeform: Shape 126">
                <a:extLst>
                  <a:ext uri="{FF2B5EF4-FFF2-40B4-BE49-F238E27FC236}">
                    <a16:creationId xmlns:a16="http://schemas.microsoft.com/office/drawing/2014/main" xmlns="" id="{0C4DCD2E-4E32-4864-80CF-D072FE4960E9}"/>
                  </a:ext>
                </a:extLst>
              </p:cNvPr>
              <p:cNvSpPr/>
              <p:nvPr/>
            </p:nvSpPr>
            <p:spPr>
              <a:xfrm>
                <a:off x="72088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21" name="Freeform: Shape 127">
                <a:extLst>
                  <a:ext uri="{FF2B5EF4-FFF2-40B4-BE49-F238E27FC236}">
                    <a16:creationId xmlns:a16="http://schemas.microsoft.com/office/drawing/2014/main" xmlns="" id="{8960CA98-441F-4F0E-BA64-1CF401457399}"/>
                  </a:ext>
                </a:extLst>
              </p:cNvPr>
              <p:cNvSpPr/>
              <p:nvPr/>
            </p:nvSpPr>
            <p:spPr>
              <a:xfrm>
                <a:off x="72279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22" name="Freeform: Shape 128">
                <a:extLst>
                  <a:ext uri="{FF2B5EF4-FFF2-40B4-BE49-F238E27FC236}">
                    <a16:creationId xmlns:a16="http://schemas.microsoft.com/office/drawing/2014/main" xmlns="" id="{19AEBE0B-62A1-42F8-B2FA-0A450FB4BF68}"/>
                  </a:ext>
                </a:extLst>
              </p:cNvPr>
              <p:cNvSpPr/>
              <p:nvPr/>
            </p:nvSpPr>
            <p:spPr>
              <a:xfrm>
                <a:off x="72469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23" name="Freeform: Shape 129">
                <a:extLst>
                  <a:ext uri="{FF2B5EF4-FFF2-40B4-BE49-F238E27FC236}">
                    <a16:creationId xmlns:a16="http://schemas.microsoft.com/office/drawing/2014/main" xmlns="" id="{CA71EC66-A778-4391-B4BF-EFFC2F12D27B}"/>
                  </a:ext>
                </a:extLst>
              </p:cNvPr>
              <p:cNvSpPr/>
              <p:nvPr/>
            </p:nvSpPr>
            <p:spPr>
              <a:xfrm>
                <a:off x="728509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24" name="Freeform: Shape 130">
                <a:extLst>
                  <a:ext uri="{FF2B5EF4-FFF2-40B4-BE49-F238E27FC236}">
                    <a16:creationId xmlns:a16="http://schemas.microsoft.com/office/drawing/2014/main" xmlns="" id="{34CB5D98-CDDC-4C9E-A0DF-1179791E9F5D}"/>
                  </a:ext>
                </a:extLst>
              </p:cNvPr>
              <p:cNvSpPr/>
              <p:nvPr/>
            </p:nvSpPr>
            <p:spPr>
              <a:xfrm>
                <a:off x="730414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25" name="Freeform: Shape 131">
                <a:extLst>
                  <a:ext uri="{FF2B5EF4-FFF2-40B4-BE49-F238E27FC236}">
                    <a16:creationId xmlns:a16="http://schemas.microsoft.com/office/drawing/2014/main" xmlns="" id="{2BC72BB4-5EE5-4EB5-9DF4-212F12866699}"/>
                  </a:ext>
                </a:extLst>
              </p:cNvPr>
              <p:cNvSpPr/>
              <p:nvPr/>
            </p:nvSpPr>
            <p:spPr>
              <a:xfrm>
                <a:off x="732319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26" name="Freeform: Shape 132">
                <a:extLst>
                  <a:ext uri="{FF2B5EF4-FFF2-40B4-BE49-F238E27FC236}">
                    <a16:creationId xmlns:a16="http://schemas.microsoft.com/office/drawing/2014/main" xmlns="" id="{98E9EA14-A0ED-4882-B3B0-A7C0DD65730A}"/>
                  </a:ext>
                </a:extLst>
              </p:cNvPr>
              <p:cNvSpPr/>
              <p:nvPr/>
            </p:nvSpPr>
            <p:spPr>
              <a:xfrm>
                <a:off x="734224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27" name="Freeform: Shape 133">
                <a:extLst>
                  <a:ext uri="{FF2B5EF4-FFF2-40B4-BE49-F238E27FC236}">
                    <a16:creationId xmlns:a16="http://schemas.microsoft.com/office/drawing/2014/main" xmlns="" id="{CB832B62-2C07-4EA3-9685-81A274E92FD9}"/>
                  </a:ext>
                </a:extLst>
              </p:cNvPr>
              <p:cNvSpPr/>
              <p:nvPr/>
            </p:nvSpPr>
            <p:spPr>
              <a:xfrm>
                <a:off x="736129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28" name="Freeform: Shape 134">
                <a:extLst>
                  <a:ext uri="{FF2B5EF4-FFF2-40B4-BE49-F238E27FC236}">
                    <a16:creationId xmlns:a16="http://schemas.microsoft.com/office/drawing/2014/main" xmlns="" id="{343C08B6-2BB0-421A-B76C-D26B2649ABB5}"/>
                  </a:ext>
                </a:extLst>
              </p:cNvPr>
              <p:cNvSpPr/>
              <p:nvPr/>
            </p:nvSpPr>
            <p:spPr>
              <a:xfrm>
                <a:off x="738034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fr-FR" dirty="0"/>
              </a:p>
            </p:txBody>
          </p:sp>
          <p:sp>
            <p:nvSpPr>
              <p:cNvPr id="129" name="Freeform: Shape 135">
                <a:extLst>
                  <a:ext uri="{FF2B5EF4-FFF2-40B4-BE49-F238E27FC236}">
                    <a16:creationId xmlns:a16="http://schemas.microsoft.com/office/drawing/2014/main" xmlns="" id="{AAA75EDA-094A-473A-BF1B-14F796956C0F}"/>
                  </a:ext>
                </a:extLst>
              </p:cNvPr>
              <p:cNvSpPr/>
              <p:nvPr/>
            </p:nvSpPr>
            <p:spPr>
              <a:xfrm>
                <a:off x="74184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0" name="Freeform: Shape 136">
                <a:extLst>
                  <a:ext uri="{FF2B5EF4-FFF2-40B4-BE49-F238E27FC236}">
                    <a16:creationId xmlns:a16="http://schemas.microsoft.com/office/drawing/2014/main" xmlns="" id="{2E75AE2E-E979-44EA-A52C-C9ACAC34ACB4}"/>
                  </a:ext>
                </a:extLst>
              </p:cNvPr>
              <p:cNvSpPr/>
              <p:nvPr/>
            </p:nvSpPr>
            <p:spPr>
              <a:xfrm>
                <a:off x="74374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1" name="Freeform: Shape 137">
                <a:extLst>
                  <a:ext uri="{FF2B5EF4-FFF2-40B4-BE49-F238E27FC236}">
                    <a16:creationId xmlns:a16="http://schemas.microsoft.com/office/drawing/2014/main" xmlns="" id="{C21EB3FA-11CE-42FF-8603-DF1BCAF43420}"/>
                  </a:ext>
                </a:extLst>
              </p:cNvPr>
              <p:cNvSpPr/>
              <p:nvPr/>
            </p:nvSpPr>
            <p:spPr>
              <a:xfrm>
                <a:off x="74565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2" name="Freeform: Shape 138">
                <a:extLst>
                  <a:ext uri="{FF2B5EF4-FFF2-40B4-BE49-F238E27FC236}">
                    <a16:creationId xmlns:a16="http://schemas.microsoft.com/office/drawing/2014/main" xmlns="" id="{6C08A593-5BE5-46C7-8C67-F229F2EE41AD}"/>
                  </a:ext>
                </a:extLst>
              </p:cNvPr>
              <p:cNvSpPr/>
              <p:nvPr/>
            </p:nvSpPr>
            <p:spPr>
              <a:xfrm>
                <a:off x="74946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3" name="Freeform: Shape 139">
                <a:extLst>
                  <a:ext uri="{FF2B5EF4-FFF2-40B4-BE49-F238E27FC236}">
                    <a16:creationId xmlns:a16="http://schemas.microsoft.com/office/drawing/2014/main" xmlns="" id="{1330E5E1-A55F-4487-9455-4BAFFBB10311}"/>
                  </a:ext>
                </a:extLst>
              </p:cNvPr>
              <p:cNvSpPr/>
              <p:nvPr/>
            </p:nvSpPr>
            <p:spPr>
              <a:xfrm>
                <a:off x="74946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4" name="Freeform: Shape 140">
                <a:extLst>
                  <a:ext uri="{FF2B5EF4-FFF2-40B4-BE49-F238E27FC236}">
                    <a16:creationId xmlns:a16="http://schemas.microsoft.com/office/drawing/2014/main" xmlns="" id="{5689479C-AFCC-498B-AE85-BA167385CA2E}"/>
                  </a:ext>
                </a:extLst>
              </p:cNvPr>
              <p:cNvSpPr/>
              <p:nvPr/>
            </p:nvSpPr>
            <p:spPr>
              <a:xfrm>
                <a:off x="75136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5" name="Freeform: Shape 141">
                <a:extLst>
                  <a:ext uri="{FF2B5EF4-FFF2-40B4-BE49-F238E27FC236}">
                    <a16:creationId xmlns:a16="http://schemas.microsoft.com/office/drawing/2014/main" xmlns="" id="{6167B82E-662C-4848-A304-8E8FA8CED863}"/>
                  </a:ext>
                </a:extLst>
              </p:cNvPr>
              <p:cNvSpPr/>
              <p:nvPr/>
            </p:nvSpPr>
            <p:spPr>
              <a:xfrm>
                <a:off x="75327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6" name="Freeform: Shape 142">
                <a:extLst>
                  <a:ext uri="{FF2B5EF4-FFF2-40B4-BE49-F238E27FC236}">
                    <a16:creationId xmlns:a16="http://schemas.microsoft.com/office/drawing/2014/main" xmlns="" id="{F5A71ADD-D368-4A7D-9BB6-F864705C0CD5}"/>
                  </a:ext>
                </a:extLst>
              </p:cNvPr>
              <p:cNvSpPr/>
              <p:nvPr/>
            </p:nvSpPr>
            <p:spPr>
              <a:xfrm>
                <a:off x="77041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7" name="Freeform: Shape 143">
                <a:extLst>
                  <a:ext uri="{FF2B5EF4-FFF2-40B4-BE49-F238E27FC236}">
                    <a16:creationId xmlns:a16="http://schemas.microsoft.com/office/drawing/2014/main" xmlns="" id="{12551D7C-6879-4592-B9C6-7C225FB8C9BE}"/>
                  </a:ext>
                </a:extLst>
              </p:cNvPr>
              <p:cNvSpPr/>
              <p:nvPr/>
            </p:nvSpPr>
            <p:spPr>
              <a:xfrm>
                <a:off x="78565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8" name="Freeform: Shape 144">
                <a:extLst>
                  <a:ext uri="{FF2B5EF4-FFF2-40B4-BE49-F238E27FC236}">
                    <a16:creationId xmlns:a16="http://schemas.microsoft.com/office/drawing/2014/main" xmlns="" id="{BFB73358-762B-4477-B4A8-A5474406921E}"/>
                  </a:ext>
                </a:extLst>
              </p:cNvPr>
              <p:cNvSpPr/>
              <p:nvPr/>
            </p:nvSpPr>
            <p:spPr>
              <a:xfrm>
                <a:off x="78565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39" name="Freeform: Shape 145">
                <a:extLst>
                  <a:ext uri="{FF2B5EF4-FFF2-40B4-BE49-F238E27FC236}">
                    <a16:creationId xmlns:a16="http://schemas.microsoft.com/office/drawing/2014/main" xmlns="" id="{C45D24B3-0916-4B6C-8D3D-7DC1604E99D4}"/>
                  </a:ext>
                </a:extLst>
              </p:cNvPr>
              <p:cNvSpPr/>
              <p:nvPr/>
            </p:nvSpPr>
            <p:spPr>
              <a:xfrm>
                <a:off x="79327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0" name="Freeform: Shape 146">
                <a:extLst>
                  <a:ext uri="{FF2B5EF4-FFF2-40B4-BE49-F238E27FC236}">
                    <a16:creationId xmlns:a16="http://schemas.microsoft.com/office/drawing/2014/main" xmlns="" id="{6313CC0F-7008-4932-9F5F-668CED278C80}"/>
                  </a:ext>
                </a:extLst>
              </p:cNvPr>
              <p:cNvSpPr/>
              <p:nvPr/>
            </p:nvSpPr>
            <p:spPr>
              <a:xfrm>
                <a:off x="79899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1" name="Freeform: Shape 147">
                <a:extLst>
                  <a:ext uri="{FF2B5EF4-FFF2-40B4-BE49-F238E27FC236}">
                    <a16:creationId xmlns:a16="http://schemas.microsoft.com/office/drawing/2014/main" xmlns="" id="{89D06634-2DFA-4F74-9A57-B885CE576B2E}"/>
                  </a:ext>
                </a:extLst>
              </p:cNvPr>
              <p:cNvSpPr/>
              <p:nvPr/>
            </p:nvSpPr>
            <p:spPr>
              <a:xfrm>
                <a:off x="80280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2" name="Freeform: Shape 148">
                <a:extLst>
                  <a:ext uri="{FF2B5EF4-FFF2-40B4-BE49-F238E27FC236}">
                    <a16:creationId xmlns:a16="http://schemas.microsoft.com/office/drawing/2014/main" xmlns="" id="{62EF3B41-8A1B-4025-83E3-4B5BEA28B202}"/>
                  </a:ext>
                </a:extLst>
              </p:cNvPr>
              <p:cNvSpPr/>
              <p:nvPr/>
            </p:nvSpPr>
            <p:spPr>
              <a:xfrm>
                <a:off x="8104249" y="23575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3" name="Freeform: Shape 149">
                <a:extLst>
                  <a:ext uri="{FF2B5EF4-FFF2-40B4-BE49-F238E27FC236}">
                    <a16:creationId xmlns:a16="http://schemas.microsoft.com/office/drawing/2014/main" xmlns="" id="{F64896AE-164C-446B-8585-E024FF27FD12}"/>
                  </a:ext>
                </a:extLst>
              </p:cNvPr>
              <p:cNvSpPr/>
              <p:nvPr/>
            </p:nvSpPr>
            <p:spPr>
              <a:xfrm>
                <a:off x="81613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4" name="Freeform: Shape 150">
                <a:extLst>
                  <a:ext uri="{FF2B5EF4-FFF2-40B4-BE49-F238E27FC236}">
                    <a16:creationId xmlns:a16="http://schemas.microsoft.com/office/drawing/2014/main" xmlns="" id="{8E7C0325-55E7-4B3E-A3E8-205DF4F524CD}"/>
                  </a:ext>
                </a:extLst>
              </p:cNvPr>
              <p:cNvSpPr/>
              <p:nvPr/>
            </p:nvSpPr>
            <p:spPr>
              <a:xfrm>
                <a:off x="81804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5" name="Freeform: Shape 151">
                <a:extLst>
                  <a:ext uri="{FF2B5EF4-FFF2-40B4-BE49-F238E27FC236}">
                    <a16:creationId xmlns:a16="http://schemas.microsoft.com/office/drawing/2014/main" xmlns="" id="{954716C3-929E-499F-9620-0B814D93660D}"/>
                  </a:ext>
                </a:extLst>
              </p:cNvPr>
              <p:cNvSpPr/>
              <p:nvPr/>
            </p:nvSpPr>
            <p:spPr>
              <a:xfrm>
                <a:off x="81994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6" name="Freeform: Shape 152">
                <a:extLst>
                  <a:ext uri="{FF2B5EF4-FFF2-40B4-BE49-F238E27FC236}">
                    <a16:creationId xmlns:a16="http://schemas.microsoft.com/office/drawing/2014/main" xmlns="" id="{1ECDC743-140B-4278-B2CA-96AD0A482492}"/>
                  </a:ext>
                </a:extLst>
              </p:cNvPr>
              <p:cNvSpPr/>
              <p:nvPr/>
            </p:nvSpPr>
            <p:spPr>
              <a:xfrm>
                <a:off x="82185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7" name="Freeform: Shape 153">
                <a:extLst>
                  <a:ext uri="{FF2B5EF4-FFF2-40B4-BE49-F238E27FC236}">
                    <a16:creationId xmlns:a16="http://schemas.microsoft.com/office/drawing/2014/main" xmlns="" id="{7F6F4882-E7A5-45F1-8779-785210D847F8}"/>
                  </a:ext>
                </a:extLst>
              </p:cNvPr>
              <p:cNvSpPr/>
              <p:nvPr/>
            </p:nvSpPr>
            <p:spPr>
              <a:xfrm>
                <a:off x="82375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8" name="Freeform: Shape 154">
                <a:extLst>
                  <a:ext uri="{FF2B5EF4-FFF2-40B4-BE49-F238E27FC236}">
                    <a16:creationId xmlns:a16="http://schemas.microsoft.com/office/drawing/2014/main" xmlns="" id="{FDFC52FC-D30F-41A2-B995-D87BE7F72C96}"/>
                  </a:ext>
                </a:extLst>
              </p:cNvPr>
              <p:cNvSpPr/>
              <p:nvPr/>
            </p:nvSpPr>
            <p:spPr>
              <a:xfrm>
                <a:off x="82566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49" name="Freeform: Shape 155">
                <a:extLst>
                  <a:ext uri="{FF2B5EF4-FFF2-40B4-BE49-F238E27FC236}">
                    <a16:creationId xmlns:a16="http://schemas.microsoft.com/office/drawing/2014/main" xmlns="" id="{71E3D157-709C-4594-8651-E78E4D0E6551}"/>
                  </a:ext>
                </a:extLst>
              </p:cNvPr>
              <p:cNvSpPr/>
              <p:nvPr/>
            </p:nvSpPr>
            <p:spPr>
              <a:xfrm>
                <a:off x="82756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0" name="Freeform: Shape 156">
                <a:extLst>
                  <a:ext uri="{FF2B5EF4-FFF2-40B4-BE49-F238E27FC236}">
                    <a16:creationId xmlns:a16="http://schemas.microsoft.com/office/drawing/2014/main" xmlns="" id="{FE7333C6-BE47-4D4C-B3DC-7C634B4DC699}"/>
                  </a:ext>
                </a:extLst>
              </p:cNvPr>
              <p:cNvSpPr/>
              <p:nvPr/>
            </p:nvSpPr>
            <p:spPr>
              <a:xfrm>
                <a:off x="82947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1" name="Freeform: Shape 157">
                <a:extLst>
                  <a:ext uri="{FF2B5EF4-FFF2-40B4-BE49-F238E27FC236}">
                    <a16:creationId xmlns:a16="http://schemas.microsoft.com/office/drawing/2014/main" xmlns="" id="{38451F0C-33DC-4761-8C97-EFF268C34FF4}"/>
                  </a:ext>
                </a:extLst>
              </p:cNvPr>
              <p:cNvSpPr/>
              <p:nvPr/>
            </p:nvSpPr>
            <p:spPr>
              <a:xfrm>
                <a:off x="83137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2" name="Freeform: Shape 158">
                <a:extLst>
                  <a:ext uri="{FF2B5EF4-FFF2-40B4-BE49-F238E27FC236}">
                    <a16:creationId xmlns:a16="http://schemas.microsoft.com/office/drawing/2014/main" xmlns="" id="{691CABBE-9D72-4C4C-B54E-E29A9511C975}"/>
                  </a:ext>
                </a:extLst>
              </p:cNvPr>
              <p:cNvSpPr/>
              <p:nvPr/>
            </p:nvSpPr>
            <p:spPr>
              <a:xfrm>
                <a:off x="83328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3" name="Freeform: Shape 159">
                <a:extLst>
                  <a:ext uri="{FF2B5EF4-FFF2-40B4-BE49-F238E27FC236}">
                    <a16:creationId xmlns:a16="http://schemas.microsoft.com/office/drawing/2014/main" xmlns="" id="{E45BF37D-BF83-43C1-9F1C-F0A06550A928}"/>
                  </a:ext>
                </a:extLst>
              </p:cNvPr>
              <p:cNvSpPr/>
              <p:nvPr/>
            </p:nvSpPr>
            <p:spPr>
              <a:xfrm>
                <a:off x="83709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4" name="Freeform: Shape 160">
                <a:extLst>
                  <a:ext uri="{FF2B5EF4-FFF2-40B4-BE49-F238E27FC236}">
                    <a16:creationId xmlns:a16="http://schemas.microsoft.com/office/drawing/2014/main" xmlns="" id="{17607CF6-51F2-4BD4-B71A-B39878352CDE}"/>
                  </a:ext>
                </a:extLst>
              </p:cNvPr>
              <p:cNvSpPr/>
              <p:nvPr/>
            </p:nvSpPr>
            <p:spPr>
              <a:xfrm>
                <a:off x="84090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5" name="Freeform: Shape 161">
                <a:extLst>
                  <a:ext uri="{FF2B5EF4-FFF2-40B4-BE49-F238E27FC236}">
                    <a16:creationId xmlns:a16="http://schemas.microsoft.com/office/drawing/2014/main" xmlns="" id="{127F1EDF-5F5C-4123-A3D3-0F54CDAB016A}"/>
                  </a:ext>
                </a:extLst>
              </p:cNvPr>
              <p:cNvSpPr/>
              <p:nvPr/>
            </p:nvSpPr>
            <p:spPr>
              <a:xfrm>
                <a:off x="846619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6" name="Freeform: Shape 162">
                <a:extLst>
                  <a:ext uri="{FF2B5EF4-FFF2-40B4-BE49-F238E27FC236}">
                    <a16:creationId xmlns:a16="http://schemas.microsoft.com/office/drawing/2014/main" xmlns="" id="{7EDBF849-BE8C-445B-8535-1AB851E758E2}"/>
                  </a:ext>
                </a:extLst>
              </p:cNvPr>
              <p:cNvSpPr/>
              <p:nvPr/>
            </p:nvSpPr>
            <p:spPr>
              <a:xfrm>
                <a:off x="84852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7" name="Freeform: Shape 163">
                <a:extLst>
                  <a:ext uri="{FF2B5EF4-FFF2-40B4-BE49-F238E27FC236}">
                    <a16:creationId xmlns:a16="http://schemas.microsoft.com/office/drawing/2014/main" xmlns="" id="{8E38FBF4-21CF-4CE8-9DC0-9CB014CEFF04}"/>
                  </a:ext>
                </a:extLst>
              </p:cNvPr>
              <p:cNvSpPr/>
              <p:nvPr/>
            </p:nvSpPr>
            <p:spPr>
              <a:xfrm>
                <a:off x="85614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8" name="Freeform: Shape 164">
                <a:extLst>
                  <a:ext uri="{FF2B5EF4-FFF2-40B4-BE49-F238E27FC236}">
                    <a16:creationId xmlns:a16="http://schemas.microsoft.com/office/drawing/2014/main" xmlns="" id="{DE21B620-9401-448A-84C3-4C3BA7E4F4CC}"/>
                  </a:ext>
                </a:extLst>
              </p:cNvPr>
              <p:cNvSpPr/>
              <p:nvPr/>
            </p:nvSpPr>
            <p:spPr>
              <a:xfrm>
                <a:off x="858049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59" name="Freeform: Shape 165">
                <a:extLst>
                  <a:ext uri="{FF2B5EF4-FFF2-40B4-BE49-F238E27FC236}">
                    <a16:creationId xmlns:a16="http://schemas.microsoft.com/office/drawing/2014/main" xmlns="" id="{9813E49C-1B1C-4D01-8108-61F638A0F3E4}"/>
                  </a:ext>
                </a:extLst>
              </p:cNvPr>
              <p:cNvSpPr/>
              <p:nvPr/>
            </p:nvSpPr>
            <p:spPr>
              <a:xfrm>
                <a:off x="86376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0" name="Freeform: Shape 166">
                <a:extLst>
                  <a:ext uri="{FF2B5EF4-FFF2-40B4-BE49-F238E27FC236}">
                    <a16:creationId xmlns:a16="http://schemas.microsoft.com/office/drawing/2014/main" xmlns="" id="{B7C5298A-8B0B-4DF3-BDBB-4331A56E24AB}"/>
                  </a:ext>
                </a:extLst>
              </p:cNvPr>
              <p:cNvSpPr/>
              <p:nvPr/>
            </p:nvSpPr>
            <p:spPr>
              <a:xfrm>
                <a:off x="86757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1" name="Freeform: Shape 167">
                <a:extLst>
                  <a:ext uri="{FF2B5EF4-FFF2-40B4-BE49-F238E27FC236}">
                    <a16:creationId xmlns:a16="http://schemas.microsoft.com/office/drawing/2014/main" xmlns="" id="{4D5DDCE9-3A0A-4925-90FB-46D7E1E2D3E2}"/>
                  </a:ext>
                </a:extLst>
              </p:cNvPr>
              <p:cNvSpPr/>
              <p:nvPr/>
            </p:nvSpPr>
            <p:spPr>
              <a:xfrm>
                <a:off x="88090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2" name="Freeform: Shape 168">
                <a:extLst>
                  <a:ext uri="{FF2B5EF4-FFF2-40B4-BE49-F238E27FC236}">
                    <a16:creationId xmlns:a16="http://schemas.microsoft.com/office/drawing/2014/main" xmlns="" id="{2E164E5D-391D-49C1-92D6-C0F5EEFCCC36}"/>
                  </a:ext>
                </a:extLst>
              </p:cNvPr>
              <p:cNvSpPr/>
              <p:nvPr/>
            </p:nvSpPr>
            <p:spPr>
              <a:xfrm>
                <a:off x="88852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3" name="Freeform: Shape 169">
                <a:extLst>
                  <a:ext uri="{FF2B5EF4-FFF2-40B4-BE49-F238E27FC236}">
                    <a16:creationId xmlns:a16="http://schemas.microsoft.com/office/drawing/2014/main" xmlns="" id="{EDF24C67-D528-456A-85E3-D5FAFDB9BE3B}"/>
                  </a:ext>
                </a:extLst>
              </p:cNvPr>
              <p:cNvSpPr/>
              <p:nvPr/>
            </p:nvSpPr>
            <p:spPr>
              <a:xfrm>
                <a:off x="89995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4" name="Freeform: Shape 170">
                <a:extLst>
                  <a:ext uri="{FF2B5EF4-FFF2-40B4-BE49-F238E27FC236}">
                    <a16:creationId xmlns:a16="http://schemas.microsoft.com/office/drawing/2014/main" xmlns="" id="{5DE59B21-48D6-4D66-8903-30F2192061EC}"/>
                  </a:ext>
                </a:extLst>
              </p:cNvPr>
              <p:cNvSpPr/>
              <p:nvPr/>
            </p:nvSpPr>
            <p:spPr>
              <a:xfrm>
                <a:off x="905674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5" name="Freeform: Shape 171">
                <a:extLst>
                  <a:ext uri="{FF2B5EF4-FFF2-40B4-BE49-F238E27FC236}">
                    <a16:creationId xmlns:a16="http://schemas.microsoft.com/office/drawing/2014/main" xmlns="" id="{9CD9E3D7-977A-46D0-8C00-8C437B1227E6}"/>
                  </a:ext>
                </a:extLst>
              </p:cNvPr>
              <p:cNvSpPr/>
              <p:nvPr/>
            </p:nvSpPr>
            <p:spPr>
              <a:xfrm>
                <a:off x="91138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6" name="Freeform: Shape 172">
                <a:extLst>
                  <a:ext uri="{FF2B5EF4-FFF2-40B4-BE49-F238E27FC236}">
                    <a16:creationId xmlns:a16="http://schemas.microsoft.com/office/drawing/2014/main" xmlns="" id="{484E0B6B-2C76-426C-87C7-CEC458274F9D}"/>
                  </a:ext>
                </a:extLst>
              </p:cNvPr>
              <p:cNvSpPr/>
              <p:nvPr/>
            </p:nvSpPr>
            <p:spPr>
              <a:xfrm>
                <a:off x="917104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sp>
            <p:nvSpPr>
              <p:cNvPr id="167" name="Freeform: Shape 173">
                <a:extLst>
                  <a:ext uri="{FF2B5EF4-FFF2-40B4-BE49-F238E27FC236}">
                    <a16:creationId xmlns:a16="http://schemas.microsoft.com/office/drawing/2014/main" xmlns="" id="{AC0C2E52-0C3F-4CCE-AD44-BD67A82904B7}"/>
                  </a:ext>
                </a:extLst>
              </p:cNvPr>
              <p:cNvSpPr/>
              <p:nvPr/>
            </p:nvSpPr>
            <p:spPr>
              <a:xfrm>
                <a:off x="917104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fr-FR" dirty="0"/>
              </a:p>
            </p:txBody>
          </p:sp>
        </p:grpSp>
      </p:grpSp>
      <p:grpSp>
        <p:nvGrpSpPr>
          <p:cNvPr id="168" name="Group 167">
            <a:extLst>
              <a:ext uri="{FF2B5EF4-FFF2-40B4-BE49-F238E27FC236}">
                <a16:creationId xmlns:a16="http://schemas.microsoft.com/office/drawing/2014/main" xmlns="" id="{02D70920-D7C7-4505-8938-5E6E42464D9C}"/>
              </a:ext>
            </a:extLst>
          </p:cNvPr>
          <p:cNvGrpSpPr/>
          <p:nvPr/>
        </p:nvGrpSpPr>
        <p:grpSpPr>
          <a:xfrm>
            <a:off x="651680" y="2289690"/>
            <a:ext cx="3908436" cy="683999"/>
            <a:chOff x="3328988" y="1328513"/>
            <a:chExt cx="5810250" cy="1081950"/>
          </a:xfrm>
        </p:grpSpPr>
        <p:sp>
          <p:nvSpPr>
            <p:cNvPr id="169" name="Freeform: Shape 185">
              <a:extLst>
                <a:ext uri="{FF2B5EF4-FFF2-40B4-BE49-F238E27FC236}">
                  <a16:creationId xmlns:a16="http://schemas.microsoft.com/office/drawing/2014/main" xmlns="" id="{69519978-2F47-4C6A-A38C-AC4B26D0C087}"/>
                </a:ext>
              </a:extLst>
            </p:cNvPr>
            <p:cNvSpPr/>
            <p:nvPr/>
          </p:nvSpPr>
          <p:spPr>
            <a:xfrm>
              <a:off x="3328988" y="1351862"/>
              <a:ext cx="5810250" cy="1019175"/>
            </a:xfrm>
            <a:custGeom>
              <a:avLst/>
              <a:gdLst>
                <a:gd name="connsiteX0" fmla="*/ 5814660 w 5810250"/>
                <a:gd name="connsiteY0" fmla="*/ 1019577 h 1019175"/>
                <a:gd name="connsiteX1" fmla="*/ 5251209 w 5810250"/>
                <a:gd name="connsiteY1" fmla="*/ 1019577 h 1019175"/>
                <a:gd name="connsiteX2" fmla="*/ 5251209 w 5810250"/>
                <a:gd name="connsiteY2" fmla="*/ 986992 h 1019175"/>
                <a:gd name="connsiteX3" fmla="*/ 5170713 w 5810250"/>
                <a:gd name="connsiteY3" fmla="*/ 986992 h 1019175"/>
                <a:gd name="connsiteX4" fmla="*/ 5170713 w 5810250"/>
                <a:gd name="connsiteY4" fmla="*/ 937167 h 1019175"/>
                <a:gd name="connsiteX5" fmla="*/ 4816164 w 5810250"/>
                <a:gd name="connsiteY5" fmla="*/ 937167 h 1019175"/>
                <a:gd name="connsiteX6" fmla="*/ 4816164 w 5810250"/>
                <a:gd name="connsiteY6" fmla="*/ 916084 h 1019175"/>
                <a:gd name="connsiteX7" fmla="*/ 4728001 w 5810250"/>
                <a:gd name="connsiteY7" fmla="*/ 916084 h 1019175"/>
                <a:gd name="connsiteX8" fmla="*/ 4728001 w 5810250"/>
                <a:gd name="connsiteY8" fmla="*/ 877754 h 1019175"/>
                <a:gd name="connsiteX9" fmla="*/ 4659011 w 5810250"/>
                <a:gd name="connsiteY9" fmla="*/ 877754 h 1019175"/>
                <a:gd name="connsiteX10" fmla="*/ 4659011 w 5810250"/>
                <a:gd name="connsiteY10" fmla="*/ 837508 h 1019175"/>
                <a:gd name="connsiteX11" fmla="*/ 4388787 w 5810250"/>
                <a:gd name="connsiteY11" fmla="*/ 837508 h 1019175"/>
                <a:gd name="connsiteX12" fmla="*/ 4388787 w 5810250"/>
                <a:gd name="connsiteY12" fmla="*/ 808760 h 1019175"/>
                <a:gd name="connsiteX13" fmla="*/ 4352373 w 5810250"/>
                <a:gd name="connsiteY13" fmla="*/ 808760 h 1019175"/>
                <a:gd name="connsiteX14" fmla="*/ 4352373 w 5810250"/>
                <a:gd name="connsiteY14" fmla="*/ 772347 h 1019175"/>
                <a:gd name="connsiteX15" fmla="*/ 4168388 w 5810250"/>
                <a:gd name="connsiteY15" fmla="*/ 772347 h 1019175"/>
                <a:gd name="connsiteX16" fmla="*/ 4168388 w 5810250"/>
                <a:gd name="connsiteY16" fmla="*/ 747432 h 1019175"/>
                <a:gd name="connsiteX17" fmla="*/ 3999738 w 5810250"/>
                <a:gd name="connsiteY17" fmla="*/ 747432 h 1019175"/>
                <a:gd name="connsiteX18" fmla="*/ 3999738 w 5810250"/>
                <a:gd name="connsiteY18" fmla="*/ 734017 h 1019175"/>
                <a:gd name="connsiteX19" fmla="*/ 3967153 w 5810250"/>
                <a:gd name="connsiteY19" fmla="*/ 734017 h 1019175"/>
                <a:gd name="connsiteX20" fmla="*/ 3967153 w 5810250"/>
                <a:gd name="connsiteY20" fmla="*/ 709102 h 1019175"/>
                <a:gd name="connsiteX21" fmla="*/ 3785083 w 5810250"/>
                <a:gd name="connsiteY21" fmla="*/ 709102 h 1019175"/>
                <a:gd name="connsiteX22" fmla="*/ 3785083 w 5810250"/>
                <a:gd name="connsiteY22" fmla="*/ 666939 h 1019175"/>
                <a:gd name="connsiteX23" fmla="*/ 3744840 w 5810250"/>
                <a:gd name="connsiteY23" fmla="*/ 666939 h 1019175"/>
                <a:gd name="connsiteX24" fmla="*/ 3744840 w 5810250"/>
                <a:gd name="connsiteY24" fmla="*/ 634358 h 1019175"/>
                <a:gd name="connsiteX25" fmla="*/ 3631768 w 5810250"/>
                <a:gd name="connsiteY25" fmla="*/ 634358 h 1019175"/>
                <a:gd name="connsiteX26" fmla="*/ 3631768 w 5810250"/>
                <a:gd name="connsiteY26" fmla="*/ 611360 h 1019175"/>
                <a:gd name="connsiteX27" fmla="*/ 3319377 w 5810250"/>
                <a:gd name="connsiteY27" fmla="*/ 611360 h 1019175"/>
                <a:gd name="connsiteX28" fmla="*/ 3319377 w 5810250"/>
                <a:gd name="connsiteY28" fmla="*/ 588363 h 1019175"/>
                <a:gd name="connsiteX29" fmla="*/ 3235052 w 5810250"/>
                <a:gd name="connsiteY29" fmla="*/ 588363 h 1019175"/>
                <a:gd name="connsiteX30" fmla="*/ 3235052 w 5810250"/>
                <a:gd name="connsiteY30" fmla="*/ 555782 h 1019175"/>
                <a:gd name="connsiteX31" fmla="*/ 3179474 w 5810250"/>
                <a:gd name="connsiteY31" fmla="*/ 555782 h 1019175"/>
                <a:gd name="connsiteX32" fmla="*/ 3179474 w 5810250"/>
                <a:gd name="connsiteY32" fmla="*/ 525118 h 1019175"/>
                <a:gd name="connsiteX33" fmla="*/ 2995489 w 5810250"/>
                <a:gd name="connsiteY33" fmla="*/ 525118 h 1019175"/>
                <a:gd name="connsiteX34" fmla="*/ 2995489 w 5810250"/>
                <a:gd name="connsiteY34" fmla="*/ 511703 h 1019175"/>
                <a:gd name="connsiteX35" fmla="*/ 2932243 w 5810250"/>
                <a:gd name="connsiteY35" fmla="*/ 511703 h 1019175"/>
                <a:gd name="connsiteX36" fmla="*/ 2932243 w 5810250"/>
                <a:gd name="connsiteY36" fmla="*/ 484872 h 1019175"/>
                <a:gd name="connsiteX37" fmla="*/ 2679268 w 5810250"/>
                <a:gd name="connsiteY37" fmla="*/ 484872 h 1019175"/>
                <a:gd name="connsiteX38" fmla="*/ 2679268 w 5810250"/>
                <a:gd name="connsiteY38" fmla="*/ 444625 h 1019175"/>
                <a:gd name="connsiteX39" fmla="*/ 2600687 w 5810250"/>
                <a:gd name="connsiteY39" fmla="*/ 444625 h 1019175"/>
                <a:gd name="connsiteX40" fmla="*/ 2600687 w 5810250"/>
                <a:gd name="connsiteY40" fmla="*/ 442710 h 1019175"/>
                <a:gd name="connsiteX41" fmla="*/ 2443534 w 5810250"/>
                <a:gd name="connsiteY41" fmla="*/ 442710 h 1019175"/>
                <a:gd name="connsiteX42" fmla="*/ 2443534 w 5810250"/>
                <a:gd name="connsiteY42" fmla="*/ 425462 h 1019175"/>
                <a:gd name="connsiteX43" fmla="*/ 2324710 w 5810250"/>
                <a:gd name="connsiteY43" fmla="*/ 425462 h 1019175"/>
                <a:gd name="connsiteX44" fmla="*/ 2324710 w 5810250"/>
                <a:gd name="connsiteY44" fmla="*/ 406297 h 1019175"/>
                <a:gd name="connsiteX45" fmla="*/ 2223135 w 5810250"/>
                <a:gd name="connsiteY45" fmla="*/ 406297 h 1019175"/>
                <a:gd name="connsiteX46" fmla="*/ 2223135 w 5810250"/>
                <a:gd name="connsiteY46" fmla="*/ 390964 h 1019175"/>
                <a:gd name="connsiteX47" fmla="*/ 2100482 w 5810250"/>
                <a:gd name="connsiteY47" fmla="*/ 390964 h 1019175"/>
                <a:gd name="connsiteX48" fmla="*/ 2100482 w 5810250"/>
                <a:gd name="connsiteY48" fmla="*/ 371800 h 1019175"/>
                <a:gd name="connsiteX49" fmla="*/ 1952911 w 5810250"/>
                <a:gd name="connsiteY49" fmla="*/ 371800 h 1019175"/>
                <a:gd name="connsiteX50" fmla="*/ 1952911 w 5810250"/>
                <a:gd name="connsiteY50" fmla="*/ 346885 h 1019175"/>
                <a:gd name="connsiteX51" fmla="*/ 1855175 w 5810250"/>
                <a:gd name="connsiteY51" fmla="*/ 346885 h 1019175"/>
                <a:gd name="connsiteX52" fmla="*/ 1855175 w 5810250"/>
                <a:gd name="connsiteY52" fmla="*/ 323887 h 1019175"/>
                <a:gd name="connsiteX53" fmla="*/ 1780432 w 5810250"/>
                <a:gd name="connsiteY53" fmla="*/ 323887 h 1019175"/>
                <a:gd name="connsiteX54" fmla="*/ 1780432 w 5810250"/>
                <a:gd name="connsiteY54" fmla="*/ 295140 h 1019175"/>
                <a:gd name="connsiteX55" fmla="*/ 1717186 w 5810250"/>
                <a:gd name="connsiteY55" fmla="*/ 295140 h 1019175"/>
                <a:gd name="connsiteX56" fmla="*/ 1717186 w 5810250"/>
                <a:gd name="connsiteY56" fmla="*/ 287473 h 1019175"/>
                <a:gd name="connsiteX57" fmla="*/ 1665437 w 5810250"/>
                <a:gd name="connsiteY57" fmla="*/ 287473 h 1019175"/>
                <a:gd name="connsiteX58" fmla="*/ 1665437 w 5810250"/>
                <a:gd name="connsiteY58" fmla="*/ 254893 h 1019175"/>
                <a:gd name="connsiteX59" fmla="*/ 1598362 w 5810250"/>
                <a:gd name="connsiteY59" fmla="*/ 254893 h 1019175"/>
                <a:gd name="connsiteX60" fmla="*/ 1598362 w 5810250"/>
                <a:gd name="connsiteY60" fmla="*/ 233811 h 1019175"/>
                <a:gd name="connsiteX61" fmla="*/ 1385630 w 5810250"/>
                <a:gd name="connsiteY61" fmla="*/ 233811 h 1019175"/>
                <a:gd name="connsiteX62" fmla="*/ 1385630 w 5810250"/>
                <a:gd name="connsiteY62" fmla="*/ 216563 h 1019175"/>
                <a:gd name="connsiteX63" fmla="*/ 1215057 w 5810250"/>
                <a:gd name="connsiteY63" fmla="*/ 216563 h 1019175"/>
                <a:gd name="connsiteX64" fmla="*/ 1215057 w 5810250"/>
                <a:gd name="connsiteY64" fmla="*/ 201231 h 1019175"/>
                <a:gd name="connsiteX65" fmla="*/ 1107738 w 5810250"/>
                <a:gd name="connsiteY65" fmla="*/ 201231 h 1019175"/>
                <a:gd name="connsiteX66" fmla="*/ 1107738 w 5810250"/>
                <a:gd name="connsiteY66" fmla="*/ 164818 h 1019175"/>
                <a:gd name="connsiteX67" fmla="*/ 941001 w 5810250"/>
                <a:gd name="connsiteY67" fmla="*/ 164818 h 1019175"/>
                <a:gd name="connsiteX68" fmla="*/ 941001 w 5810250"/>
                <a:gd name="connsiteY68" fmla="*/ 151402 h 1019175"/>
                <a:gd name="connsiteX69" fmla="*/ 877756 w 5810250"/>
                <a:gd name="connsiteY69" fmla="*/ 151402 h 1019175"/>
                <a:gd name="connsiteX70" fmla="*/ 877756 w 5810250"/>
                <a:gd name="connsiteY70" fmla="*/ 116905 h 1019175"/>
                <a:gd name="connsiteX71" fmla="*/ 789598 w 5810250"/>
                <a:gd name="connsiteY71" fmla="*/ 116905 h 1019175"/>
                <a:gd name="connsiteX72" fmla="*/ 789598 w 5810250"/>
                <a:gd name="connsiteY72" fmla="*/ 97740 h 1019175"/>
                <a:gd name="connsiteX73" fmla="*/ 574950 w 5810250"/>
                <a:gd name="connsiteY73" fmla="*/ 97740 h 1019175"/>
                <a:gd name="connsiteX74" fmla="*/ 574950 w 5810250"/>
                <a:gd name="connsiteY74" fmla="*/ 82408 h 1019175"/>
                <a:gd name="connsiteX75" fmla="*/ 302806 w 5810250"/>
                <a:gd name="connsiteY75" fmla="*/ 82408 h 1019175"/>
                <a:gd name="connsiteX76" fmla="*/ 302806 w 5810250"/>
                <a:gd name="connsiteY76" fmla="*/ 51744 h 1019175"/>
                <a:gd name="connsiteX77" fmla="*/ 237646 w 5810250"/>
                <a:gd name="connsiteY77" fmla="*/ 51744 h 1019175"/>
                <a:gd name="connsiteX78" fmla="*/ 237646 w 5810250"/>
                <a:gd name="connsiteY78" fmla="*/ 28746 h 1019175"/>
                <a:gd name="connsiteX79" fmla="*/ 93909 w 5810250"/>
                <a:gd name="connsiteY79" fmla="*/ 28746 h 1019175"/>
                <a:gd name="connsiteX80" fmla="*/ 93909 w 5810250"/>
                <a:gd name="connsiteY80" fmla="*/ 1915 h 1019175"/>
                <a:gd name="connsiteX81" fmla="*/ 0 w 5810250"/>
                <a:gd name="connsiteY81" fmla="*/ 1915 h 1019175"/>
                <a:gd name="connsiteX82" fmla="*/ 0 w 5810250"/>
                <a:gd name="connsiteY82"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810250" h="1019175">
                  <a:moveTo>
                    <a:pt x="5814660" y="1019577"/>
                  </a:moveTo>
                  <a:lnTo>
                    <a:pt x="5251209" y="1019577"/>
                  </a:lnTo>
                  <a:lnTo>
                    <a:pt x="5251209" y="986992"/>
                  </a:lnTo>
                  <a:lnTo>
                    <a:pt x="5170713" y="986992"/>
                  </a:lnTo>
                  <a:lnTo>
                    <a:pt x="5170713" y="937167"/>
                  </a:lnTo>
                  <a:lnTo>
                    <a:pt x="4816164" y="937167"/>
                  </a:lnTo>
                  <a:lnTo>
                    <a:pt x="4816164" y="916084"/>
                  </a:lnTo>
                  <a:lnTo>
                    <a:pt x="4728001" y="916084"/>
                  </a:lnTo>
                  <a:lnTo>
                    <a:pt x="4728001" y="877754"/>
                  </a:lnTo>
                  <a:lnTo>
                    <a:pt x="4659011" y="877754"/>
                  </a:lnTo>
                  <a:lnTo>
                    <a:pt x="4659011" y="837508"/>
                  </a:lnTo>
                  <a:lnTo>
                    <a:pt x="4388787" y="837508"/>
                  </a:lnTo>
                  <a:lnTo>
                    <a:pt x="4388787" y="808760"/>
                  </a:lnTo>
                  <a:lnTo>
                    <a:pt x="4352373" y="808760"/>
                  </a:lnTo>
                  <a:lnTo>
                    <a:pt x="4352373" y="772347"/>
                  </a:lnTo>
                  <a:lnTo>
                    <a:pt x="4168388" y="772347"/>
                  </a:lnTo>
                  <a:lnTo>
                    <a:pt x="4168388" y="747432"/>
                  </a:lnTo>
                  <a:lnTo>
                    <a:pt x="3999738" y="747432"/>
                  </a:lnTo>
                  <a:lnTo>
                    <a:pt x="3999738" y="734017"/>
                  </a:lnTo>
                  <a:lnTo>
                    <a:pt x="3967153" y="734017"/>
                  </a:lnTo>
                  <a:lnTo>
                    <a:pt x="3967153" y="709102"/>
                  </a:lnTo>
                  <a:lnTo>
                    <a:pt x="3785083" y="709102"/>
                  </a:lnTo>
                  <a:lnTo>
                    <a:pt x="3785083" y="666939"/>
                  </a:lnTo>
                  <a:lnTo>
                    <a:pt x="3744840" y="666939"/>
                  </a:lnTo>
                  <a:lnTo>
                    <a:pt x="3744840" y="634358"/>
                  </a:lnTo>
                  <a:lnTo>
                    <a:pt x="3631768" y="634358"/>
                  </a:lnTo>
                  <a:lnTo>
                    <a:pt x="3631768" y="611360"/>
                  </a:lnTo>
                  <a:lnTo>
                    <a:pt x="3319377" y="611360"/>
                  </a:lnTo>
                  <a:lnTo>
                    <a:pt x="3319377" y="588363"/>
                  </a:lnTo>
                  <a:lnTo>
                    <a:pt x="3235052" y="588363"/>
                  </a:lnTo>
                  <a:lnTo>
                    <a:pt x="3235052" y="555782"/>
                  </a:lnTo>
                  <a:lnTo>
                    <a:pt x="3179474" y="555782"/>
                  </a:lnTo>
                  <a:lnTo>
                    <a:pt x="3179474" y="525118"/>
                  </a:lnTo>
                  <a:lnTo>
                    <a:pt x="2995489" y="525118"/>
                  </a:lnTo>
                  <a:lnTo>
                    <a:pt x="2995489" y="511703"/>
                  </a:lnTo>
                  <a:lnTo>
                    <a:pt x="2932243" y="511703"/>
                  </a:lnTo>
                  <a:lnTo>
                    <a:pt x="2932243" y="484872"/>
                  </a:lnTo>
                  <a:lnTo>
                    <a:pt x="2679268" y="484872"/>
                  </a:lnTo>
                  <a:lnTo>
                    <a:pt x="2679268" y="444625"/>
                  </a:lnTo>
                  <a:lnTo>
                    <a:pt x="2600687" y="444625"/>
                  </a:lnTo>
                  <a:lnTo>
                    <a:pt x="2600687" y="442710"/>
                  </a:lnTo>
                  <a:lnTo>
                    <a:pt x="2443534" y="442710"/>
                  </a:lnTo>
                  <a:lnTo>
                    <a:pt x="2443534" y="425462"/>
                  </a:lnTo>
                  <a:lnTo>
                    <a:pt x="2324710" y="425462"/>
                  </a:lnTo>
                  <a:lnTo>
                    <a:pt x="2324710" y="406297"/>
                  </a:lnTo>
                  <a:lnTo>
                    <a:pt x="2223135" y="406297"/>
                  </a:lnTo>
                  <a:lnTo>
                    <a:pt x="2223135" y="390964"/>
                  </a:lnTo>
                  <a:lnTo>
                    <a:pt x="2100482" y="390964"/>
                  </a:lnTo>
                  <a:lnTo>
                    <a:pt x="2100482" y="371800"/>
                  </a:lnTo>
                  <a:lnTo>
                    <a:pt x="1952911" y="371800"/>
                  </a:lnTo>
                  <a:lnTo>
                    <a:pt x="1952911" y="346885"/>
                  </a:lnTo>
                  <a:lnTo>
                    <a:pt x="1855175" y="346885"/>
                  </a:lnTo>
                  <a:lnTo>
                    <a:pt x="1855175" y="323887"/>
                  </a:lnTo>
                  <a:lnTo>
                    <a:pt x="1780432" y="323887"/>
                  </a:lnTo>
                  <a:lnTo>
                    <a:pt x="1780432" y="295140"/>
                  </a:lnTo>
                  <a:lnTo>
                    <a:pt x="1717186" y="295140"/>
                  </a:lnTo>
                  <a:lnTo>
                    <a:pt x="1717186" y="287473"/>
                  </a:lnTo>
                  <a:lnTo>
                    <a:pt x="1665437" y="287473"/>
                  </a:lnTo>
                  <a:lnTo>
                    <a:pt x="1665437" y="254893"/>
                  </a:lnTo>
                  <a:lnTo>
                    <a:pt x="1598362" y="254893"/>
                  </a:lnTo>
                  <a:lnTo>
                    <a:pt x="1598362" y="233811"/>
                  </a:lnTo>
                  <a:lnTo>
                    <a:pt x="1385630" y="233811"/>
                  </a:lnTo>
                  <a:lnTo>
                    <a:pt x="1385630" y="216563"/>
                  </a:lnTo>
                  <a:lnTo>
                    <a:pt x="1215057" y="216563"/>
                  </a:lnTo>
                  <a:lnTo>
                    <a:pt x="1215057" y="201231"/>
                  </a:lnTo>
                  <a:lnTo>
                    <a:pt x="1107738" y="201231"/>
                  </a:lnTo>
                  <a:lnTo>
                    <a:pt x="1107738" y="164818"/>
                  </a:lnTo>
                  <a:lnTo>
                    <a:pt x="941001" y="164818"/>
                  </a:lnTo>
                  <a:lnTo>
                    <a:pt x="941001" y="151402"/>
                  </a:lnTo>
                  <a:lnTo>
                    <a:pt x="877756" y="151402"/>
                  </a:lnTo>
                  <a:lnTo>
                    <a:pt x="877756" y="116905"/>
                  </a:lnTo>
                  <a:lnTo>
                    <a:pt x="789598" y="116905"/>
                  </a:lnTo>
                  <a:lnTo>
                    <a:pt x="789598" y="97740"/>
                  </a:lnTo>
                  <a:lnTo>
                    <a:pt x="574950" y="97740"/>
                  </a:lnTo>
                  <a:lnTo>
                    <a:pt x="574950" y="82408"/>
                  </a:lnTo>
                  <a:lnTo>
                    <a:pt x="302806" y="82408"/>
                  </a:lnTo>
                  <a:lnTo>
                    <a:pt x="302806" y="51744"/>
                  </a:lnTo>
                  <a:lnTo>
                    <a:pt x="237646" y="51744"/>
                  </a:lnTo>
                  <a:lnTo>
                    <a:pt x="237646" y="28746"/>
                  </a:lnTo>
                  <a:lnTo>
                    <a:pt x="93909" y="28746"/>
                  </a:lnTo>
                  <a:lnTo>
                    <a:pt x="93909" y="1915"/>
                  </a:lnTo>
                  <a:lnTo>
                    <a:pt x="0" y="1915"/>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170" name="Group 169">
              <a:extLst>
                <a:ext uri="{FF2B5EF4-FFF2-40B4-BE49-F238E27FC236}">
                  <a16:creationId xmlns:a16="http://schemas.microsoft.com/office/drawing/2014/main" xmlns="" id="{3B15FF50-C111-49D5-9580-850C0F9DF0BD}"/>
                </a:ext>
              </a:extLst>
            </p:cNvPr>
            <p:cNvGrpSpPr/>
            <p:nvPr/>
          </p:nvGrpSpPr>
          <p:grpSpPr>
            <a:xfrm>
              <a:off x="3398859" y="1328513"/>
              <a:ext cx="5719361" cy="1081950"/>
              <a:chOff x="3398859" y="1328513"/>
              <a:chExt cx="5719361" cy="1081950"/>
            </a:xfrm>
          </p:grpSpPr>
          <p:sp>
            <p:nvSpPr>
              <p:cNvPr id="171" name="Freeform: Shape 178">
                <a:extLst>
                  <a:ext uri="{FF2B5EF4-FFF2-40B4-BE49-F238E27FC236}">
                    <a16:creationId xmlns:a16="http://schemas.microsoft.com/office/drawing/2014/main" xmlns="" id="{889AB73E-B8D6-4F4F-89C8-4BD201443BE6}"/>
                  </a:ext>
                </a:extLst>
              </p:cNvPr>
              <p:cNvSpPr/>
              <p:nvPr/>
            </p:nvSpPr>
            <p:spPr>
              <a:xfrm>
                <a:off x="428904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2" name="Freeform: Shape 179">
                <a:extLst>
                  <a:ext uri="{FF2B5EF4-FFF2-40B4-BE49-F238E27FC236}">
                    <a16:creationId xmlns:a16="http://schemas.microsoft.com/office/drawing/2014/main" xmlns="" id="{AEEF5C18-D3C1-43BF-B8E3-1157D5EE0CCE}"/>
                  </a:ext>
                </a:extLst>
              </p:cNvPr>
              <p:cNvSpPr/>
              <p:nvPr/>
            </p:nvSpPr>
            <p:spPr>
              <a:xfrm>
                <a:off x="428904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3" name="Freeform: Shape 180">
                <a:extLst>
                  <a:ext uri="{FF2B5EF4-FFF2-40B4-BE49-F238E27FC236}">
                    <a16:creationId xmlns:a16="http://schemas.microsoft.com/office/drawing/2014/main" xmlns="" id="{4F77F82C-3218-4EAC-BF6F-D906B3FFABFF}"/>
                  </a:ext>
                </a:extLst>
              </p:cNvPr>
              <p:cNvSpPr/>
              <p:nvPr/>
            </p:nvSpPr>
            <p:spPr>
              <a:xfrm>
                <a:off x="430808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4" name="Freeform: Shape 181">
                <a:extLst>
                  <a:ext uri="{FF2B5EF4-FFF2-40B4-BE49-F238E27FC236}">
                    <a16:creationId xmlns:a16="http://schemas.microsoft.com/office/drawing/2014/main" xmlns="" id="{D2C94EE9-D4BE-4CCB-BB2A-D37B2AB4B245}"/>
                  </a:ext>
                </a:extLst>
              </p:cNvPr>
              <p:cNvSpPr/>
              <p:nvPr/>
            </p:nvSpPr>
            <p:spPr>
              <a:xfrm>
                <a:off x="4327139"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5" name="Freeform: Shape 182">
                <a:extLst>
                  <a:ext uri="{FF2B5EF4-FFF2-40B4-BE49-F238E27FC236}">
                    <a16:creationId xmlns:a16="http://schemas.microsoft.com/office/drawing/2014/main" xmlns="" id="{B0CED024-7A9D-4593-B07D-1B5BA5160C0B}"/>
                  </a:ext>
                </a:extLst>
              </p:cNvPr>
              <p:cNvSpPr/>
              <p:nvPr/>
            </p:nvSpPr>
            <p:spPr>
              <a:xfrm>
                <a:off x="434619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6" name="Freeform: Shape 183">
                <a:extLst>
                  <a:ext uri="{FF2B5EF4-FFF2-40B4-BE49-F238E27FC236}">
                    <a16:creationId xmlns:a16="http://schemas.microsoft.com/office/drawing/2014/main" xmlns="" id="{3BF345A6-E431-45D4-9E60-E23B90FD74C5}"/>
                  </a:ext>
                </a:extLst>
              </p:cNvPr>
              <p:cNvSpPr/>
              <p:nvPr/>
            </p:nvSpPr>
            <p:spPr>
              <a:xfrm>
                <a:off x="436523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7" name="Freeform: Shape 184">
                <a:extLst>
                  <a:ext uri="{FF2B5EF4-FFF2-40B4-BE49-F238E27FC236}">
                    <a16:creationId xmlns:a16="http://schemas.microsoft.com/office/drawing/2014/main" xmlns="" id="{44471F9F-3EC1-4180-A0A4-BB502AB065E1}"/>
                  </a:ext>
                </a:extLst>
              </p:cNvPr>
              <p:cNvSpPr/>
              <p:nvPr/>
            </p:nvSpPr>
            <p:spPr>
              <a:xfrm>
                <a:off x="436523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8" name="Freeform: Shape 186">
                <a:extLst>
                  <a:ext uri="{FF2B5EF4-FFF2-40B4-BE49-F238E27FC236}">
                    <a16:creationId xmlns:a16="http://schemas.microsoft.com/office/drawing/2014/main" xmlns="" id="{0FDEDD80-2C3E-4B6B-99E1-B486789C016A}"/>
                  </a:ext>
                </a:extLst>
              </p:cNvPr>
              <p:cNvSpPr/>
              <p:nvPr/>
            </p:nvSpPr>
            <p:spPr>
              <a:xfrm>
                <a:off x="434619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9" name="Freeform: Shape 187">
                <a:extLst>
                  <a:ext uri="{FF2B5EF4-FFF2-40B4-BE49-F238E27FC236}">
                    <a16:creationId xmlns:a16="http://schemas.microsoft.com/office/drawing/2014/main" xmlns="" id="{9F1D17B9-2799-48D4-9915-21021FC7098A}"/>
                  </a:ext>
                </a:extLst>
              </p:cNvPr>
              <p:cNvSpPr/>
              <p:nvPr/>
            </p:nvSpPr>
            <p:spPr>
              <a:xfrm>
                <a:off x="434619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0" name="Freeform: Shape 188">
                <a:extLst>
                  <a:ext uri="{FF2B5EF4-FFF2-40B4-BE49-F238E27FC236}">
                    <a16:creationId xmlns:a16="http://schemas.microsoft.com/office/drawing/2014/main" xmlns="" id="{253A51DE-FB5B-48A8-B4CE-D9D64F9B7F94}"/>
                  </a:ext>
                </a:extLst>
              </p:cNvPr>
              <p:cNvSpPr/>
              <p:nvPr/>
            </p:nvSpPr>
            <p:spPr>
              <a:xfrm>
                <a:off x="436523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1" name="Freeform: Shape 189">
                <a:extLst>
                  <a:ext uri="{FF2B5EF4-FFF2-40B4-BE49-F238E27FC236}">
                    <a16:creationId xmlns:a16="http://schemas.microsoft.com/office/drawing/2014/main" xmlns="" id="{B00BCE07-AD73-41E1-89E8-58EA98D2EEEE}"/>
                  </a:ext>
                </a:extLst>
              </p:cNvPr>
              <p:cNvSpPr/>
              <p:nvPr/>
            </p:nvSpPr>
            <p:spPr>
              <a:xfrm>
                <a:off x="4384289"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2" name="Freeform: Shape 190">
                <a:extLst>
                  <a:ext uri="{FF2B5EF4-FFF2-40B4-BE49-F238E27FC236}">
                    <a16:creationId xmlns:a16="http://schemas.microsoft.com/office/drawing/2014/main" xmlns="" id="{BBEDFA1F-FCBD-43E2-B52C-20DFC1A191F3}"/>
                  </a:ext>
                </a:extLst>
              </p:cNvPr>
              <p:cNvSpPr/>
              <p:nvPr/>
            </p:nvSpPr>
            <p:spPr>
              <a:xfrm>
                <a:off x="440334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3" name="Freeform: Shape 191">
                <a:extLst>
                  <a:ext uri="{FF2B5EF4-FFF2-40B4-BE49-F238E27FC236}">
                    <a16:creationId xmlns:a16="http://schemas.microsoft.com/office/drawing/2014/main" xmlns="" id="{965C2032-923B-45D7-8E43-DB91B1CFD15B}"/>
                  </a:ext>
                </a:extLst>
              </p:cNvPr>
              <p:cNvSpPr/>
              <p:nvPr/>
            </p:nvSpPr>
            <p:spPr>
              <a:xfrm>
                <a:off x="442238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4" name="Freeform: Shape 192">
                <a:extLst>
                  <a:ext uri="{FF2B5EF4-FFF2-40B4-BE49-F238E27FC236}">
                    <a16:creationId xmlns:a16="http://schemas.microsoft.com/office/drawing/2014/main" xmlns="" id="{EEF48DDF-C99A-40A4-9939-5A9CA3A52D76}"/>
                  </a:ext>
                </a:extLst>
              </p:cNvPr>
              <p:cNvSpPr/>
              <p:nvPr/>
            </p:nvSpPr>
            <p:spPr>
              <a:xfrm>
                <a:off x="442238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5" name="Freeform: Shape 193">
                <a:extLst>
                  <a:ext uri="{FF2B5EF4-FFF2-40B4-BE49-F238E27FC236}">
                    <a16:creationId xmlns:a16="http://schemas.microsoft.com/office/drawing/2014/main" xmlns="" id="{1A3B7C14-737F-47AB-9249-7FC12BA8A912}"/>
                  </a:ext>
                </a:extLst>
              </p:cNvPr>
              <p:cNvSpPr/>
              <p:nvPr/>
            </p:nvSpPr>
            <p:spPr>
              <a:xfrm>
                <a:off x="5012937"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6" name="Freeform: Shape 194">
                <a:extLst>
                  <a:ext uri="{FF2B5EF4-FFF2-40B4-BE49-F238E27FC236}">
                    <a16:creationId xmlns:a16="http://schemas.microsoft.com/office/drawing/2014/main" xmlns="" id="{A162AABF-A42A-441C-959D-EA8A540798B6}"/>
                  </a:ext>
                </a:extLst>
              </p:cNvPr>
              <p:cNvSpPr/>
              <p:nvPr/>
            </p:nvSpPr>
            <p:spPr>
              <a:xfrm>
                <a:off x="5012937"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7" name="Freeform: Shape 195">
                <a:extLst>
                  <a:ext uri="{FF2B5EF4-FFF2-40B4-BE49-F238E27FC236}">
                    <a16:creationId xmlns:a16="http://schemas.microsoft.com/office/drawing/2014/main" xmlns="" id="{8505BB83-003E-4065-A06D-3E05C54949F5}"/>
                  </a:ext>
                </a:extLst>
              </p:cNvPr>
              <p:cNvSpPr/>
              <p:nvPr/>
            </p:nvSpPr>
            <p:spPr>
              <a:xfrm>
                <a:off x="5031985"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8" name="Freeform: Shape 196">
                <a:extLst>
                  <a:ext uri="{FF2B5EF4-FFF2-40B4-BE49-F238E27FC236}">
                    <a16:creationId xmlns:a16="http://schemas.microsoft.com/office/drawing/2014/main" xmlns="" id="{5174D3C6-2899-4D66-8BE9-42920B861E97}"/>
                  </a:ext>
                </a:extLst>
              </p:cNvPr>
              <p:cNvSpPr/>
              <p:nvPr/>
            </p:nvSpPr>
            <p:spPr>
              <a:xfrm>
                <a:off x="5051036"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9" name="Freeform: Shape 197">
                <a:extLst>
                  <a:ext uri="{FF2B5EF4-FFF2-40B4-BE49-F238E27FC236}">
                    <a16:creationId xmlns:a16="http://schemas.microsoft.com/office/drawing/2014/main" xmlns="" id="{90B568EE-CCDE-4C33-933D-EDFA5C5DB839}"/>
                  </a:ext>
                </a:extLst>
              </p:cNvPr>
              <p:cNvSpPr/>
              <p:nvPr/>
            </p:nvSpPr>
            <p:spPr>
              <a:xfrm>
                <a:off x="5070087"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0" name="Freeform: Shape 198">
                <a:extLst>
                  <a:ext uri="{FF2B5EF4-FFF2-40B4-BE49-F238E27FC236}">
                    <a16:creationId xmlns:a16="http://schemas.microsoft.com/office/drawing/2014/main" xmlns="" id="{38BCEC75-CF75-4A57-90F4-CFB0E955E58A}"/>
                  </a:ext>
                </a:extLst>
              </p:cNvPr>
              <p:cNvSpPr/>
              <p:nvPr/>
            </p:nvSpPr>
            <p:spPr>
              <a:xfrm>
                <a:off x="5089135"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1" name="Freeform: Shape 199">
                <a:extLst>
                  <a:ext uri="{FF2B5EF4-FFF2-40B4-BE49-F238E27FC236}">
                    <a16:creationId xmlns:a16="http://schemas.microsoft.com/office/drawing/2014/main" xmlns="" id="{01039CBC-306E-4FDA-B505-BA14DFF0A7BD}"/>
                  </a:ext>
                </a:extLst>
              </p:cNvPr>
              <p:cNvSpPr/>
              <p:nvPr/>
            </p:nvSpPr>
            <p:spPr>
              <a:xfrm>
                <a:off x="5089135"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2" name="Freeform: Shape 200">
                <a:extLst>
                  <a:ext uri="{FF2B5EF4-FFF2-40B4-BE49-F238E27FC236}">
                    <a16:creationId xmlns:a16="http://schemas.microsoft.com/office/drawing/2014/main" xmlns="" id="{FFDD7D2D-765D-42DC-8BFC-6EF77499046B}"/>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3" name="Freeform: Shape 201">
                <a:extLst>
                  <a:ext uri="{FF2B5EF4-FFF2-40B4-BE49-F238E27FC236}">
                    <a16:creationId xmlns:a16="http://schemas.microsoft.com/office/drawing/2014/main" xmlns="" id="{31131356-06C3-4671-A606-9CF77983B967}"/>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4" name="Freeform: Shape 202">
                <a:extLst>
                  <a:ext uri="{FF2B5EF4-FFF2-40B4-BE49-F238E27FC236}">
                    <a16:creationId xmlns:a16="http://schemas.microsoft.com/office/drawing/2014/main" xmlns="" id="{0C523FC1-33AE-4FDD-B159-1BD0B77367A4}"/>
                  </a:ext>
                </a:extLst>
              </p:cNvPr>
              <p:cNvSpPr/>
              <p:nvPr/>
            </p:nvSpPr>
            <p:spPr>
              <a:xfrm>
                <a:off x="520343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5" name="Freeform: Shape 203">
                <a:extLst>
                  <a:ext uri="{FF2B5EF4-FFF2-40B4-BE49-F238E27FC236}">
                    <a16:creationId xmlns:a16="http://schemas.microsoft.com/office/drawing/2014/main" xmlns="" id="{941C17E6-F9B9-40DA-89B3-7B965E86FBBC}"/>
                  </a:ext>
                </a:extLst>
              </p:cNvPr>
              <p:cNvSpPr/>
              <p:nvPr/>
            </p:nvSpPr>
            <p:spPr>
              <a:xfrm>
                <a:off x="5222486"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6" name="Freeform: Shape 204">
                <a:extLst>
                  <a:ext uri="{FF2B5EF4-FFF2-40B4-BE49-F238E27FC236}">
                    <a16:creationId xmlns:a16="http://schemas.microsoft.com/office/drawing/2014/main" xmlns="" id="{F6705743-ADA8-41AF-9477-9232A56176AD}"/>
                  </a:ext>
                </a:extLst>
              </p:cNvPr>
              <p:cNvSpPr/>
              <p:nvPr/>
            </p:nvSpPr>
            <p:spPr>
              <a:xfrm>
                <a:off x="524153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7" name="Freeform: Shape 205">
                <a:extLst>
                  <a:ext uri="{FF2B5EF4-FFF2-40B4-BE49-F238E27FC236}">
                    <a16:creationId xmlns:a16="http://schemas.microsoft.com/office/drawing/2014/main" xmlns="" id="{F2E73A51-201C-4B8E-9DD7-A7B0111FE818}"/>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8" name="Freeform: Shape 206">
                <a:extLst>
                  <a:ext uri="{FF2B5EF4-FFF2-40B4-BE49-F238E27FC236}">
                    <a16:creationId xmlns:a16="http://schemas.microsoft.com/office/drawing/2014/main" xmlns="" id="{4A0E6722-B163-406D-9E3F-C0A2A959D7A1}"/>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9" name="Freeform: Shape 207">
                <a:extLst>
                  <a:ext uri="{FF2B5EF4-FFF2-40B4-BE49-F238E27FC236}">
                    <a16:creationId xmlns:a16="http://schemas.microsoft.com/office/drawing/2014/main" xmlns="" id="{103B09FF-2FEF-443D-A93B-DE65EF8F8719}"/>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0" name="Freeform: Shape 208">
                <a:extLst>
                  <a:ext uri="{FF2B5EF4-FFF2-40B4-BE49-F238E27FC236}">
                    <a16:creationId xmlns:a16="http://schemas.microsoft.com/office/drawing/2014/main" xmlns="" id="{198EF465-2CCC-4F47-837C-0F3733954E28}"/>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1" name="Freeform: Shape 209">
                <a:extLst>
                  <a:ext uri="{FF2B5EF4-FFF2-40B4-BE49-F238E27FC236}">
                    <a16:creationId xmlns:a16="http://schemas.microsoft.com/office/drawing/2014/main" xmlns="" id="{6B8D1ED9-B6CF-49A2-A5F2-4F1034556EF7}"/>
                  </a:ext>
                </a:extLst>
              </p:cNvPr>
              <p:cNvSpPr/>
              <p:nvPr/>
            </p:nvSpPr>
            <p:spPr>
              <a:xfrm>
                <a:off x="520343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2" name="Freeform: Shape 210">
                <a:extLst>
                  <a:ext uri="{FF2B5EF4-FFF2-40B4-BE49-F238E27FC236}">
                    <a16:creationId xmlns:a16="http://schemas.microsoft.com/office/drawing/2014/main" xmlns="" id="{A86FE4BE-1D98-4600-A36D-B8F41BAF8350}"/>
                  </a:ext>
                </a:extLst>
              </p:cNvPr>
              <p:cNvSpPr/>
              <p:nvPr/>
            </p:nvSpPr>
            <p:spPr>
              <a:xfrm>
                <a:off x="5222486"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3" name="Freeform: Shape 211">
                <a:extLst>
                  <a:ext uri="{FF2B5EF4-FFF2-40B4-BE49-F238E27FC236}">
                    <a16:creationId xmlns:a16="http://schemas.microsoft.com/office/drawing/2014/main" xmlns="" id="{AB180CCC-C653-4328-BBFF-2625358A8ABA}"/>
                  </a:ext>
                </a:extLst>
              </p:cNvPr>
              <p:cNvSpPr/>
              <p:nvPr/>
            </p:nvSpPr>
            <p:spPr>
              <a:xfrm>
                <a:off x="524153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4" name="Freeform: Shape 212">
                <a:extLst>
                  <a:ext uri="{FF2B5EF4-FFF2-40B4-BE49-F238E27FC236}">
                    <a16:creationId xmlns:a16="http://schemas.microsoft.com/office/drawing/2014/main" xmlns="" id="{F4B39FE7-8621-43D9-8C32-E5EB43CE9208}"/>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5" name="Freeform: Shape 213">
                <a:extLst>
                  <a:ext uri="{FF2B5EF4-FFF2-40B4-BE49-F238E27FC236}">
                    <a16:creationId xmlns:a16="http://schemas.microsoft.com/office/drawing/2014/main" xmlns="" id="{DC2F44DB-4A9F-4B6D-BBAF-1B3AF9EB762A}"/>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6" name="Freeform: Shape 214">
                <a:extLst>
                  <a:ext uri="{FF2B5EF4-FFF2-40B4-BE49-F238E27FC236}">
                    <a16:creationId xmlns:a16="http://schemas.microsoft.com/office/drawing/2014/main" xmlns="" id="{BEAF8B1D-A05E-496E-89A5-E0CF4C6C296C}"/>
                  </a:ext>
                </a:extLst>
              </p:cNvPr>
              <p:cNvSpPr/>
              <p:nvPr/>
            </p:nvSpPr>
            <p:spPr>
              <a:xfrm>
                <a:off x="5279637"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7" name="Freeform: Shape 215">
                <a:extLst>
                  <a:ext uri="{FF2B5EF4-FFF2-40B4-BE49-F238E27FC236}">
                    <a16:creationId xmlns:a16="http://schemas.microsoft.com/office/drawing/2014/main" xmlns="" id="{612A0795-AE97-4031-BA2E-48608A398AEC}"/>
                  </a:ext>
                </a:extLst>
              </p:cNvPr>
              <p:cNvSpPr/>
              <p:nvPr/>
            </p:nvSpPr>
            <p:spPr>
              <a:xfrm>
                <a:off x="5279637"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8" name="Freeform: Shape 216">
                <a:extLst>
                  <a:ext uri="{FF2B5EF4-FFF2-40B4-BE49-F238E27FC236}">
                    <a16:creationId xmlns:a16="http://schemas.microsoft.com/office/drawing/2014/main" xmlns="" id="{79249C6C-4449-49BC-9CB4-2A8970A293D6}"/>
                  </a:ext>
                </a:extLst>
              </p:cNvPr>
              <p:cNvSpPr/>
              <p:nvPr/>
            </p:nvSpPr>
            <p:spPr>
              <a:xfrm>
                <a:off x="5298685"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9" name="Freeform: Shape 217">
                <a:extLst>
                  <a:ext uri="{FF2B5EF4-FFF2-40B4-BE49-F238E27FC236}">
                    <a16:creationId xmlns:a16="http://schemas.microsoft.com/office/drawing/2014/main" xmlns="" id="{D5DC5C59-57F3-434A-8EAB-E1A4D0A765F2}"/>
                  </a:ext>
                </a:extLst>
              </p:cNvPr>
              <p:cNvSpPr/>
              <p:nvPr/>
            </p:nvSpPr>
            <p:spPr>
              <a:xfrm>
                <a:off x="5317736"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0" name="Freeform: Shape 218">
                <a:extLst>
                  <a:ext uri="{FF2B5EF4-FFF2-40B4-BE49-F238E27FC236}">
                    <a16:creationId xmlns:a16="http://schemas.microsoft.com/office/drawing/2014/main" xmlns="" id="{1A63DA0E-935E-484F-A178-8C47A44A5D3F}"/>
                  </a:ext>
                </a:extLst>
              </p:cNvPr>
              <p:cNvSpPr/>
              <p:nvPr/>
            </p:nvSpPr>
            <p:spPr>
              <a:xfrm>
                <a:off x="5336787"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1" name="Freeform: Shape 219">
                <a:extLst>
                  <a:ext uri="{FF2B5EF4-FFF2-40B4-BE49-F238E27FC236}">
                    <a16:creationId xmlns:a16="http://schemas.microsoft.com/office/drawing/2014/main" xmlns="" id="{1D2200B9-E8AD-4F8E-B233-A903C1124BB3}"/>
                  </a:ext>
                </a:extLst>
              </p:cNvPr>
              <p:cNvSpPr/>
              <p:nvPr/>
            </p:nvSpPr>
            <p:spPr>
              <a:xfrm>
                <a:off x="5355835"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2" name="Freeform: Shape 220">
                <a:extLst>
                  <a:ext uri="{FF2B5EF4-FFF2-40B4-BE49-F238E27FC236}">
                    <a16:creationId xmlns:a16="http://schemas.microsoft.com/office/drawing/2014/main" xmlns="" id="{72D19051-0118-49BC-B68C-54949FFD78B5}"/>
                  </a:ext>
                </a:extLst>
              </p:cNvPr>
              <p:cNvSpPr/>
              <p:nvPr/>
            </p:nvSpPr>
            <p:spPr>
              <a:xfrm>
                <a:off x="5355835"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3" name="Freeform: Shape 221">
                <a:extLst>
                  <a:ext uri="{FF2B5EF4-FFF2-40B4-BE49-F238E27FC236}">
                    <a16:creationId xmlns:a16="http://schemas.microsoft.com/office/drawing/2014/main" xmlns="" id="{D517269D-C9C2-41D0-9327-4DC3532F3F7C}"/>
                  </a:ext>
                </a:extLst>
              </p:cNvPr>
              <p:cNvSpPr/>
              <p:nvPr/>
            </p:nvSpPr>
            <p:spPr>
              <a:xfrm>
                <a:off x="54320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4" name="Freeform: Shape 222">
                <a:extLst>
                  <a:ext uri="{FF2B5EF4-FFF2-40B4-BE49-F238E27FC236}">
                    <a16:creationId xmlns:a16="http://schemas.microsoft.com/office/drawing/2014/main" xmlns="" id="{6EC32410-6DDF-418A-9107-62D5B1BE7E21}"/>
                  </a:ext>
                </a:extLst>
              </p:cNvPr>
              <p:cNvSpPr/>
              <p:nvPr/>
            </p:nvSpPr>
            <p:spPr>
              <a:xfrm>
                <a:off x="54320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5" name="Freeform: Shape 223">
                <a:extLst>
                  <a:ext uri="{FF2B5EF4-FFF2-40B4-BE49-F238E27FC236}">
                    <a16:creationId xmlns:a16="http://schemas.microsoft.com/office/drawing/2014/main" xmlns="" id="{EF927903-21A4-4B56-A79A-15FFFD03F1C0}"/>
                  </a:ext>
                </a:extLst>
              </p:cNvPr>
              <p:cNvSpPr/>
              <p:nvPr/>
            </p:nvSpPr>
            <p:spPr>
              <a:xfrm>
                <a:off x="545108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6" name="Freeform: Shape 224">
                <a:extLst>
                  <a:ext uri="{FF2B5EF4-FFF2-40B4-BE49-F238E27FC236}">
                    <a16:creationId xmlns:a16="http://schemas.microsoft.com/office/drawing/2014/main" xmlns="" id="{86CA5A1E-ED70-4F5B-974F-23E15B908BB6}"/>
                  </a:ext>
                </a:extLst>
              </p:cNvPr>
              <p:cNvSpPr/>
              <p:nvPr/>
            </p:nvSpPr>
            <p:spPr>
              <a:xfrm>
                <a:off x="5470136"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7" name="Freeform: Shape 225">
                <a:extLst>
                  <a:ext uri="{FF2B5EF4-FFF2-40B4-BE49-F238E27FC236}">
                    <a16:creationId xmlns:a16="http://schemas.microsoft.com/office/drawing/2014/main" xmlns="" id="{9FE32D69-45D3-4DE0-8E51-F6533C0AF12E}"/>
                  </a:ext>
                </a:extLst>
              </p:cNvPr>
              <p:cNvSpPr/>
              <p:nvPr/>
            </p:nvSpPr>
            <p:spPr>
              <a:xfrm>
                <a:off x="548918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8" name="Freeform: Shape 226">
                <a:extLst>
                  <a:ext uri="{FF2B5EF4-FFF2-40B4-BE49-F238E27FC236}">
                    <a16:creationId xmlns:a16="http://schemas.microsoft.com/office/drawing/2014/main" xmlns="" id="{D7AA8C2D-2C48-4EE2-8567-AC69191B793D}"/>
                  </a:ext>
                </a:extLst>
              </p:cNvPr>
              <p:cNvSpPr/>
              <p:nvPr/>
            </p:nvSpPr>
            <p:spPr>
              <a:xfrm>
                <a:off x="55082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9" name="Freeform: Shape 227">
                <a:extLst>
                  <a:ext uri="{FF2B5EF4-FFF2-40B4-BE49-F238E27FC236}">
                    <a16:creationId xmlns:a16="http://schemas.microsoft.com/office/drawing/2014/main" xmlns="" id="{18852A88-F29D-44BB-8D81-CD9311202EB2}"/>
                  </a:ext>
                </a:extLst>
              </p:cNvPr>
              <p:cNvSpPr/>
              <p:nvPr/>
            </p:nvSpPr>
            <p:spPr>
              <a:xfrm>
                <a:off x="55082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0" name="Freeform: Shape 228">
                <a:extLst>
                  <a:ext uri="{FF2B5EF4-FFF2-40B4-BE49-F238E27FC236}">
                    <a16:creationId xmlns:a16="http://schemas.microsoft.com/office/drawing/2014/main" xmlns="" id="{151E9370-46DE-4D94-AF02-FB5F38FF5667}"/>
                  </a:ext>
                </a:extLst>
              </p:cNvPr>
              <p:cNvSpPr/>
              <p:nvPr/>
            </p:nvSpPr>
            <p:spPr>
              <a:xfrm>
                <a:off x="54701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1" name="Freeform: Shape 229">
                <a:extLst>
                  <a:ext uri="{FF2B5EF4-FFF2-40B4-BE49-F238E27FC236}">
                    <a16:creationId xmlns:a16="http://schemas.microsoft.com/office/drawing/2014/main" xmlns="" id="{2F7A3B37-13E7-405F-ADEE-0952B7E33711}"/>
                  </a:ext>
                </a:extLst>
              </p:cNvPr>
              <p:cNvSpPr/>
              <p:nvPr/>
            </p:nvSpPr>
            <p:spPr>
              <a:xfrm>
                <a:off x="54701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2" name="Freeform: Shape 230">
                <a:extLst>
                  <a:ext uri="{FF2B5EF4-FFF2-40B4-BE49-F238E27FC236}">
                    <a16:creationId xmlns:a16="http://schemas.microsoft.com/office/drawing/2014/main" xmlns="" id="{90EF193A-71D1-4248-A70E-4CF3710B2B26}"/>
                  </a:ext>
                </a:extLst>
              </p:cNvPr>
              <p:cNvSpPr/>
              <p:nvPr/>
            </p:nvSpPr>
            <p:spPr>
              <a:xfrm>
                <a:off x="548918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3" name="Freeform: Shape 231">
                <a:extLst>
                  <a:ext uri="{FF2B5EF4-FFF2-40B4-BE49-F238E27FC236}">
                    <a16:creationId xmlns:a16="http://schemas.microsoft.com/office/drawing/2014/main" xmlns="" id="{B770A0D0-3473-4540-AC90-EC6C5C48345F}"/>
                  </a:ext>
                </a:extLst>
              </p:cNvPr>
              <p:cNvSpPr/>
              <p:nvPr/>
            </p:nvSpPr>
            <p:spPr>
              <a:xfrm>
                <a:off x="5508236"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4" name="Freeform: Shape 232">
                <a:extLst>
                  <a:ext uri="{FF2B5EF4-FFF2-40B4-BE49-F238E27FC236}">
                    <a16:creationId xmlns:a16="http://schemas.microsoft.com/office/drawing/2014/main" xmlns="" id="{931B32AD-8ED0-4FF4-A684-2627F85B0188}"/>
                  </a:ext>
                </a:extLst>
              </p:cNvPr>
              <p:cNvSpPr/>
              <p:nvPr/>
            </p:nvSpPr>
            <p:spPr>
              <a:xfrm>
                <a:off x="552728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5" name="Freeform: Shape 233">
                <a:extLst>
                  <a:ext uri="{FF2B5EF4-FFF2-40B4-BE49-F238E27FC236}">
                    <a16:creationId xmlns:a16="http://schemas.microsoft.com/office/drawing/2014/main" xmlns="" id="{B639C03B-4FC1-4D3D-9058-D336881E819A}"/>
                  </a:ext>
                </a:extLst>
              </p:cNvPr>
              <p:cNvSpPr/>
              <p:nvPr/>
            </p:nvSpPr>
            <p:spPr>
              <a:xfrm>
                <a:off x="55463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6" name="Freeform: Shape 234">
                <a:extLst>
                  <a:ext uri="{FF2B5EF4-FFF2-40B4-BE49-F238E27FC236}">
                    <a16:creationId xmlns:a16="http://schemas.microsoft.com/office/drawing/2014/main" xmlns="" id="{6FEB7CB0-5ACE-4BB0-B75B-92214FFDE448}"/>
                  </a:ext>
                </a:extLst>
              </p:cNvPr>
              <p:cNvSpPr/>
              <p:nvPr/>
            </p:nvSpPr>
            <p:spPr>
              <a:xfrm>
                <a:off x="55463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7" name="Freeform: Shape 235">
                <a:extLst>
                  <a:ext uri="{FF2B5EF4-FFF2-40B4-BE49-F238E27FC236}">
                    <a16:creationId xmlns:a16="http://schemas.microsoft.com/office/drawing/2014/main" xmlns="" id="{353FEEBD-B7EB-4FE7-A546-8B2EA73F8AE7}"/>
                  </a:ext>
                </a:extLst>
              </p:cNvPr>
              <p:cNvSpPr/>
              <p:nvPr/>
            </p:nvSpPr>
            <p:spPr>
              <a:xfrm>
                <a:off x="5565387"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8" name="Freeform: Shape 236">
                <a:extLst>
                  <a:ext uri="{FF2B5EF4-FFF2-40B4-BE49-F238E27FC236}">
                    <a16:creationId xmlns:a16="http://schemas.microsoft.com/office/drawing/2014/main" xmlns="" id="{589DE454-5C39-4BC0-9270-26B27BA65FC8}"/>
                  </a:ext>
                </a:extLst>
              </p:cNvPr>
              <p:cNvSpPr/>
              <p:nvPr/>
            </p:nvSpPr>
            <p:spPr>
              <a:xfrm>
                <a:off x="5565387"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9" name="Freeform: Shape 237">
                <a:extLst>
                  <a:ext uri="{FF2B5EF4-FFF2-40B4-BE49-F238E27FC236}">
                    <a16:creationId xmlns:a16="http://schemas.microsoft.com/office/drawing/2014/main" xmlns="" id="{08FB8FF5-6A9C-4011-9537-3CF24D638AC5}"/>
                  </a:ext>
                </a:extLst>
              </p:cNvPr>
              <p:cNvSpPr/>
              <p:nvPr/>
            </p:nvSpPr>
            <p:spPr>
              <a:xfrm>
                <a:off x="5584435"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0" name="Freeform: Shape 238">
                <a:extLst>
                  <a:ext uri="{FF2B5EF4-FFF2-40B4-BE49-F238E27FC236}">
                    <a16:creationId xmlns:a16="http://schemas.microsoft.com/office/drawing/2014/main" xmlns="" id="{2AF3C7BC-3CF6-46B7-9061-B07D028B4713}"/>
                  </a:ext>
                </a:extLst>
              </p:cNvPr>
              <p:cNvSpPr/>
              <p:nvPr/>
            </p:nvSpPr>
            <p:spPr>
              <a:xfrm>
                <a:off x="5603486"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1" name="Freeform: Shape 239">
                <a:extLst>
                  <a:ext uri="{FF2B5EF4-FFF2-40B4-BE49-F238E27FC236}">
                    <a16:creationId xmlns:a16="http://schemas.microsoft.com/office/drawing/2014/main" xmlns="" id="{A7DE08C1-1A01-4BFB-B6CD-EC8C03C5F215}"/>
                  </a:ext>
                </a:extLst>
              </p:cNvPr>
              <p:cNvSpPr/>
              <p:nvPr/>
            </p:nvSpPr>
            <p:spPr>
              <a:xfrm>
                <a:off x="5622537"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2" name="Freeform: Shape 240">
                <a:extLst>
                  <a:ext uri="{FF2B5EF4-FFF2-40B4-BE49-F238E27FC236}">
                    <a16:creationId xmlns:a16="http://schemas.microsoft.com/office/drawing/2014/main" xmlns="" id="{1B4083D4-E248-4787-A4C8-93F2890DED61}"/>
                  </a:ext>
                </a:extLst>
              </p:cNvPr>
              <p:cNvSpPr/>
              <p:nvPr/>
            </p:nvSpPr>
            <p:spPr>
              <a:xfrm>
                <a:off x="5641585"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3" name="Freeform: Shape 241">
                <a:extLst>
                  <a:ext uri="{FF2B5EF4-FFF2-40B4-BE49-F238E27FC236}">
                    <a16:creationId xmlns:a16="http://schemas.microsoft.com/office/drawing/2014/main" xmlns="" id="{D3930855-9D48-4033-A312-F0CC979C8648}"/>
                  </a:ext>
                </a:extLst>
              </p:cNvPr>
              <p:cNvSpPr/>
              <p:nvPr/>
            </p:nvSpPr>
            <p:spPr>
              <a:xfrm>
                <a:off x="5641585"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4" name="Freeform: Shape 242">
                <a:extLst>
                  <a:ext uri="{FF2B5EF4-FFF2-40B4-BE49-F238E27FC236}">
                    <a16:creationId xmlns:a16="http://schemas.microsoft.com/office/drawing/2014/main" xmlns="" id="{DBAD98A7-AD87-44A8-ADFD-92EFF07F50E0}"/>
                  </a:ext>
                </a:extLst>
              </p:cNvPr>
              <p:cNvSpPr/>
              <p:nvPr/>
            </p:nvSpPr>
            <p:spPr>
              <a:xfrm>
                <a:off x="56796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5" name="Freeform: Shape 243">
                <a:extLst>
                  <a:ext uri="{FF2B5EF4-FFF2-40B4-BE49-F238E27FC236}">
                    <a16:creationId xmlns:a16="http://schemas.microsoft.com/office/drawing/2014/main" xmlns="" id="{E223F5ED-1722-4694-99DE-120A8D01A79B}"/>
                  </a:ext>
                </a:extLst>
              </p:cNvPr>
              <p:cNvSpPr/>
              <p:nvPr/>
            </p:nvSpPr>
            <p:spPr>
              <a:xfrm>
                <a:off x="56796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6" name="Freeform: Shape 244">
                <a:extLst>
                  <a:ext uri="{FF2B5EF4-FFF2-40B4-BE49-F238E27FC236}">
                    <a16:creationId xmlns:a16="http://schemas.microsoft.com/office/drawing/2014/main" xmlns="" id="{1116EF97-E975-427B-B293-089DEC9D7828}"/>
                  </a:ext>
                </a:extLst>
              </p:cNvPr>
              <p:cNvSpPr/>
              <p:nvPr/>
            </p:nvSpPr>
            <p:spPr>
              <a:xfrm>
                <a:off x="56987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7" name="Freeform: Shape 245">
                <a:extLst>
                  <a:ext uri="{FF2B5EF4-FFF2-40B4-BE49-F238E27FC236}">
                    <a16:creationId xmlns:a16="http://schemas.microsoft.com/office/drawing/2014/main" xmlns="" id="{3F91D1F2-F5D2-4410-9810-5DD069D1C076}"/>
                  </a:ext>
                </a:extLst>
              </p:cNvPr>
              <p:cNvSpPr/>
              <p:nvPr/>
            </p:nvSpPr>
            <p:spPr>
              <a:xfrm>
                <a:off x="5717786"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8" name="Freeform: Shape 246">
                <a:extLst>
                  <a:ext uri="{FF2B5EF4-FFF2-40B4-BE49-F238E27FC236}">
                    <a16:creationId xmlns:a16="http://schemas.microsoft.com/office/drawing/2014/main" xmlns="" id="{F7675FF4-6660-456A-B424-0109B737D22B}"/>
                  </a:ext>
                </a:extLst>
              </p:cNvPr>
              <p:cNvSpPr/>
              <p:nvPr/>
            </p:nvSpPr>
            <p:spPr>
              <a:xfrm>
                <a:off x="57368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9" name="Freeform: Shape 247">
                <a:extLst>
                  <a:ext uri="{FF2B5EF4-FFF2-40B4-BE49-F238E27FC236}">
                    <a16:creationId xmlns:a16="http://schemas.microsoft.com/office/drawing/2014/main" xmlns="" id="{6FFFEBCB-32D5-46A3-920B-266124D8000E}"/>
                  </a:ext>
                </a:extLst>
              </p:cNvPr>
              <p:cNvSpPr/>
              <p:nvPr/>
            </p:nvSpPr>
            <p:spPr>
              <a:xfrm>
                <a:off x="57558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0" name="Freeform: Shape 248">
                <a:extLst>
                  <a:ext uri="{FF2B5EF4-FFF2-40B4-BE49-F238E27FC236}">
                    <a16:creationId xmlns:a16="http://schemas.microsoft.com/office/drawing/2014/main" xmlns="" id="{6A7064AF-9683-4290-A633-001A38059393}"/>
                  </a:ext>
                </a:extLst>
              </p:cNvPr>
              <p:cNvSpPr/>
              <p:nvPr/>
            </p:nvSpPr>
            <p:spPr>
              <a:xfrm>
                <a:off x="57558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1" name="Freeform: Shape 249">
                <a:extLst>
                  <a:ext uri="{FF2B5EF4-FFF2-40B4-BE49-F238E27FC236}">
                    <a16:creationId xmlns:a16="http://schemas.microsoft.com/office/drawing/2014/main" xmlns="" id="{0CF17E28-B0A9-41BB-9F78-8A2736A08703}"/>
                  </a:ext>
                </a:extLst>
              </p:cNvPr>
              <p:cNvSpPr/>
              <p:nvPr/>
            </p:nvSpPr>
            <p:spPr>
              <a:xfrm>
                <a:off x="57939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2" name="Freeform: Shape 250">
                <a:extLst>
                  <a:ext uri="{FF2B5EF4-FFF2-40B4-BE49-F238E27FC236}">
                    <a16:creationId xmlns:a16="http://schemas.microsoft.com/office/drawing/2014/main" xmlns="" id="{9EF308FC-3CC6-42AC-9846-1338D40F47FA}"/>
                  </a:ext>
                </a:extLst>
              </p:cNvPr>
              <p:cNvSpPr/>
              <p:nvPr/>
            </p:nvSpPr>
            <p:spPr>
              <a:xfrm>
                <a:off x="57939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3" name="Freeform: Shape 251">
                <a:extLst>
                  <a:ext uri="{FF2B5EF4-FFF2-40B4-BE49-F238E27FC236}">
                    <a16:creationId xmlns:a16="http://schemas.microsoft.com/office/drawing/2014/main" xmlns="" id="{F8284CC4-3D27-4554-B73D-9F1F0F45957A}"/>
                  </a:ext>
                </a:extLst>
              </p:cNvPr>
              <p:cNvSpPr/>
              <p:nvPr/>
            </p:nvSpPr>
            <p:spPr>
              <a:xfrm>
                <a:off x="58130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4" name="Freeform: Shape 252">
                <a:extLst>
                  <a:ext uri="{FF2B5EF4-FFF2-40B4-BE49-F238E27FC236}">
                    <a16:creationId xmlns:a16="http://schemas.microsoft.com/office/drawing/2014/main" xmlns="" id="{92D06D52-97C8-4155-B33E-EDAB71B15BF8}"/>
                  </a:ext>
                </a:extLst>
              </p:cNvPr>
              <p:cNvSpPr/>
              <p:nvPr/>
            </p:nvSpPr>
            <p:spPr>
              <a:xfrm>
                <a:off x="5832086"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5" name="Freeform: Shape 253">
                <a:extLst>
                  <a:ext uri="{FF2B5EF4-FFF2-40B4-BE49-F238E27FC236}">
                    <a16:creationId xmlns:a16="http://schemas.microsoft.com/office/drawing/2014/main" xmlns="" id="{289BEF7F-4AC6-4671-9F26-99F765E58C3C}"/>
                  </a:ext>
                </a:extLst>
              </p:cNvPr>
              <p:cNvSpPr/>
              <p:nvPr/>
            </p:nvSpPr>
            <p:spPr>
              <a:xfrm>
                <a:off x="58511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6" name="Freeform: Shape 254">
                <a:extLst>
                  <a:ext uri="{FF2B5EF4-FFF2-40B4-BE49-F238E27FC236}">
                    <a16:creationId xmlns:a16="http://schemas.microsoft.com/office/drawing/2014/main" xmlns="" id="{6A95B4E4-7615-4576-B47B-293725ADDEB2}"/>
                  </a:ext>
                </a:extLst>
              </p:cNvPr>
              <p:cNvSpPr/>
              <p:nvPr/>
            </p:nvSpPr>
            <p:spPr>
              <a:xfrm>
                <a:off x="58701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7" name="Freeform: Shape 255">
                <a:extLst>
                  <a:ext uri="{FF2B5EF4-FFF2-40B4-BE49-F238E27FC236}">
                    <a16:creationId xmlns:a16="http://schemas.microsoft.com/office/drawing/2014/main" xmlns="" id="{10FA1F97-6221-4635-B488-8694AA58415D}"/>
                  </a:ext>
                </a:extLst>
              </p:cNvPr>
              <p:cNvSpPr/>
              <p:nvPr/>
            </p:nvSpPr>
            <p:spPr>
              <a:xfrm>
                <a:off x="58701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8" name="Freeform: Shape 256">
                <a:extLst>
                  <a:ext uri="{FF2B5EF4-FFF2-40B4-BE49-F238E27FC236}">
                    <a16:creationId xmlns:a16="http://schemas.microsoft.com/office/drawing/2014/main" xmlns="" id="{D4E7C003-7CA2-4C9D-8A6F-CC82AAC6CB75}"/>
                  </a:ext>
                </a:extLst>
              </p:cNvPr>
              <p:cNvSpPr/>
              <p:nvPr/>
            </p:nvSpPr>
            <p:spPr>
              <a:xfrm>
                <a:off x="58892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9" name="Freeform: Shape 257">
                <a:extLst>
                  <a:ext uri="{FF2B5EF4-FFF2-40B4-BE49-F238E27FC236}">
                    <a16:creationId xmlns:a16="http://schemas.microsoft.com/office/drawing/2014/main" xmlns="" id="{58E9CB0B-153E-4A18-BF27-CC01475AF397}"/>
                  </a:ext>
                </a:extLst>
              </p:cNvPr>
              <p:cNvSpPr/>
              <p:nvPr/>
            </p:nvSpPr>
            <p:spPr>
              <a:xfrm>
                <a:off x="58892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0" name="Freeform: Shape 258">
                <a:extLst>
                  <a:ext uri="{FF2B5EF4-FFF2-40B4-BE49-F238E27FC236}">
                    <a16:creationId xmlns:a16="http://schemas.microsoft.com/office/drawing/2014/main" xmlns="" id="{E6203DD3-B3F5-425B-934E-B9BE6691A97C}"/>
                  </a:ext>
                </a:extLst>
              </p:cNvPr>
              <p:cNvSpPr/>
              <p:nvPr/>
            </p:nvSpPr>
            <p:spPr>
              <a:xfrm>
                <a:off x="59082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1" name="Freeform: Shape 259">
                <a:extLst>
                  <a:ext uri="{FF2B5EF4-FFF2-40B4-BE49-F238E27FC236}">
                    <a16:creationId xmlns:a16="http://schemas.microsoft.com/office/drawing/2014/main" xmlns="" id="{84ECB122-6783-4608-8C07-E230870A58B3}"/>
                  </a:ext>
                </a:extLst>
              </p:cNvPr>
              <p:cNvSpPr/>
              <p:nvPr/>
            </p:nvSpPr>
            <p:spPr>
              <a:xfrm>
                <a:off x="5927336"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2" name="Freeform: Shape 260">
                <a:extLst>
                  <a:ext uri="{FF2B5EF4-FFF2-40B4-BE49-F238E27FC236}">
                    <a16:creationId xmlns:a16="http://schemas.microsoft.com/office/drawing/2014/main" xmlns="" id="{FB4BC14A-968D-4358-807E-81C3CEC7C1C6}"/>
                  </a:ext>
                </a:extLst>
              </p:cNvPr>
              <p:cNvSpPr/>
              <p:nvPr/>
            </p:nvSpPr>
            <p:spPr>
              <a:xfrm>
                <a:off x="59463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3" name="Freeform: Shape 261">
                <a:extLst>
                  <a:ext uri="{FF2B5EF4-FFF2-40B4-BE49-F238E27FC236}">
                    <a16:creationId xmlns:a16="http://schemas.microsoft.com/office/drawing/2014/main" xmlns="" id="{79BFFE4E-9F72-4692-81DB-EB63B8E25CED}"/>
                  </a:ext>
                </a:extLst>
              </p:cNvPr>
              <p:cNvSpPr/>
              <p:nvPr/>
            </p:nvSpPr>
            <p:spPr>
              <a:xfrm>
                <a:off x="59654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4" name="Freeform: Shape 262">
                <a:extLst>
                  <a:ext uri="{FF2B5EF4-FFF2-40B4-BE49-F238E27FC236}">
                    <a16:creationId xmlns:a16="http://schemas.microsoft.com/office/drawing/2014/main" xmlns="" id="{7CF253E7-525F-46C8-8B19-F43D60816E90}"/>
                  </a:ext>
                </a:extLst>
              </p:cNvPr>
              <p:cNvSpPr/>
              <p:nvPr/>
            </p:nvSpPr>
            <p:spPr>
              <a:xfrm>
                <a:off x="59654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5" name="Freeform: Shape 263">
                <a:extLst>
                  <a:ext uri="{FF2B5EF4-FFF2-40B4-BE49-F238E27FC236}">
                    <a16:creationId xmlns:a16="http://schemas.microsoft.com/office/drawing/2014/main" xmlns="" id="{F8FEF069-D2F2-454C-89F1-F56C74CF4F3E}"/>
                  </a:ext>
                </a:extLst>
              </p:cNvPr>
              <p:cNvSpPr/>
              <p:nvPr/>
            </p:nvSpPr>
            <p:spPr>
              <a:xfrm>
                <a:off x="602258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6" name="Freeform: Shape 264">
                <a:extLst>
                  <a:ext uri="{FF2B5EF4-FFF2-40B4-BE49-F238E27FC236}">
                    <a16:creationId xmlns:a16="http://schemas.microsoft.com/office/drawing/2014/main" xmlns="" id="{1E82213A-3155-4672-9FC5-FDF44078B187}"/>
                  </a:ext>
                </a:extLst>
              </p:cNvPr>
              <p:cNvSpPr/>
              <p:nvPr/>
            </p:nvSpPr>
            <p:spPr>
              <a:xfrm>
                <a:off x="602258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7" name="Freeform: Shape 265">
                <a:extLst>
                  <a:ext uri="{FF2B5EF4-FFF2-40B4-BE49-F238E27FC236}">
                    <a16:creationId xmlns:a16="http://schemas.microsoft.com/office/drawing/2014/main" xmlns="" id="{3866084E-89DA-4F68-A648-4C2FDF9E1F97}"/>
                  </a:ext>
                </a:extLst>
              </p:cNvPr>
              <p:cNvSpPr/>
              <p:nvPr/>
            </p:nvSpPr>
            <p:spPr>
              <a:xfrm>
                <a:off x="604163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8" name="Freeform: Shape 266">
                <a:extLst>
                  <a:ext uri="{FF2B5EF4-FFF2-40B4-BE49-F238E27FC236}">
                    <a16:creationId xmlns:a16="http://schemas.microsoft.com/office/drawing/2014/main" xmlns="" id="{CDFB658A-A72E-4007-9812-D6651B2531A1}"/>
                  </a:ext>
                </a:extLst>
              </p:cNvPr>
              <p:cNvSpPr/>
              <p:nvPr/>
            </p:nvSpPr>
            <p:spPr>
              <a:xfrm>
                <a:off x="6060686"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9" name="Freeform: Shape 267">
                <a:extLst>
                  <a:ext uri="{FF2B5EF4-FFF2-40B4-BE49-F238E27FC236}">
                    <a16:creationId xmlns:a16="http://schemas.microsoft.com/office/drawing/2014/main" xmlns="" id="{144063A4-8BC9-46F7-BC12-DD7C7DDA59D3}"/>
                  </a:ext>
                </a:extLst>
              </p:cNvPr>
              <p:cNvSpPr/>
              <p:nvPr/>
            </p:nvSpPr>
            <p:spPr>
              <a:xfrm>
                <a:off x="607973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0" name="Freeform: Shape 268">
                <a:extLst>
                  <a:ext uri="{FF2B5EF4-FFF2-40B4-BE49-F238E27FC236}">
                    <a16:creationId xmlns:a16="http://schemas.microsoft.com/office/drawing/2014/main" xmlns="" id="{832CBD49-E21A-47BD-8C63-E48FF3B03867}"/>
                  </a:ext>
                </a:extLst>
              </p:cNvPr>
              <p:cNvSpPr/>
              <p:nvPr/>
            </p:nvSpPr>
            <p:spPr>
              <a:xfrm>
                <a:off x="609878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1" name="Freeform: Shape 269">
                <a:extLst>
                  <a:ext uri="{FF2B5EF4-FFF2-40B4-BE49-F238E27FC236}">
                    <a16:creationId xmlns:a16="http://schemas.microsoft.com/office/drawing/2014/main" xmlns="" id="{5A2B74E5-E02E-4B53-A182-724F3FD5DA59}"/>
                  </a:ext>
                </a:extLst>
              </p:cNvPr>
              <p:cNvSpPr/>
              <p:nvPr/>
            </p:nvSpPr>
            <p:spPr>
              <a:xfrm>
                <a:off x="609878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2" name="Freeform: Shape 270">
                <a:extLst>
                  <a:ext uri="{FF2B5EF4-FFF2-40B4-BE49-F238E27FC236}">
                    <a16:creationId xmlns:a16="http://schemas.microsoft.com/office/drawing/2014/main" xmlns="" id="{97303CB5-D8E3-419B-8408-6BCDEF0BDBB0}"/>
                  </a:ext>
                </a:extLst>
              </p:cNvPr>
              <p:cNvSpPr/>
              <p:nvPr/>
            </p:nvSpPr>
            <p:spPr>
              <a:xfrm>
                <a:off x="611783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3" name="Freeform: Shape 271">
                <a:extLst>
                  <a:ext uri="{FF2B5EF4-FFF2-40B4-BE49-F238E27FC236}">
                    <a16:creationId xmlns:a16="http://schemas.microsoft.com/office/drawing/2014/main" xmlns="" id="{D1B6E79E-D91E-4B50-8A0A-8E225F8864B5}"/>
                  </a:ext>
                </a:extLst>
              </p:cNvPr>
              <p:cNvSpPr/>
              <p:nvPr/>
            </p:nvSpPr>
            <p:spPr>
              <a:xfrm>
                <a:off x="611783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4" name="Freeform: Shape 272">
                <a:extLst>
                  <a:ext uri="{FF2B5EF4-FFF2-40B4-BE49-F238E27FC236}">
                    <a16:creationId xmlns:a16="http://schemas.microsoft.com/office/drawing/2014/main" xmlns="" id="{E7337836-9503-4F7D-B376-D3CDDA9D2A0C}"/>
                  </a:ext>
                </a:extLst>
              </p:cNvPr>
              <p:cNvSpPr/>
              <p:nvPr/>
            </p:nvSpPr>
            <p:spPr>
              <a:xfrm>
                <a:off x="613688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5" name="Freeform: Shape 273">
                <a:extLst>
                  <a:ext uri="{FF2B5EF4-FFF2-40B4-BE49-F238E27FC236}">
                    <a16:creationId xmlns:a16="http://schemas.microsoft.com/office/drawing/2014/main" xmlns="" id="{5040CF41-3396-4BED-88C6-0BA00CF9EE2D}"/>
                  </a:ext>
                </a:extLst>
              </p:cNvPr>
              <p:cNvSpPr/>
              <p:nvPr/>
            </p:nvSpPr>
            <p:spPr>
              <a:xfrm>
                <a:off x="6155936"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6" name="Freeform: Shape 274">
                <a:extLst>
                  <a:ext uri="{FF2B5EF4-FFF2-40B4-BE49-F238E27FC236}">
                    <a16:creationId xmlns:a16="http://schemas.microsoft.com/office/drawing/2014/main" xmlns="" id="{153D48BD-E8D3-4246-9D9C-B6FBAD4AAF5E}"/>
                  </a:ext>
                </a:extLst>
              </p:cNvPr>
              <p:cNvSpPr/>
              <p:nvPr/>
            </p:nvSpPr>
            <p:spPr>
              <a:xfrm>
                <a:off x="617498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7" name="Freeform: Shape 275">
                <a:extLst>
                  <a:ext uri="{FF2B5EF4-FFF2-40B4-BE49-F238E27FC236}">
                    <a16:creationId xmlns:a16="http://schemas.microsoft.com/office/drawing/2014/main" xmlns="" id="{E0C0542B-4D4F-4E2D-B0C1-505B0A61BE18}"/>
                  </a:ext>
                </a:extLst>
              </p:cNvPr>
              <p:cNvSpPr/>
              <p:nvPr/>
            </p:nvSpPr>
            <p:spPr>
              <a:xfrm>
                <a:off x="619403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8" name="Freeform: Shape 276">
                <a:extLst>
                  <a:ext uri="{FF2B5EF4-FFF2-40B4-BE49-F238E27FC236}">
                    <a16:creationId xmlns:a16="http://schemas.microsoft.com/office/drawing/2014/main" xmlns="" id="{CD5611A8-7D3F-4432-9CDD-CE33A5E89CF4}"/>
                  </a:ext>
                </a:extLst>
              </p:cNvPr>
              <p:cNvSpPr/>
              <p:nvPr/>
            </p:nvSpPr>
            <p:spPr>
              <a:xfrm>
                <a:off x="619403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9" name="Freeform: Shape 277">
                <a:extLst>
                  <a:ext uri="{FF2B5EF4-FFF2-40B4-BE49-F238E27FC236}">
                    <a16:creationId xmlns:a16="http://schemas.microsoft.com/office/drawing/2014/main" xmlns="" id="{5E0F5CF8-62ED-4277-BCAC-1B868EE7A27E}"/>
                  </a:ext>
                </a:extLst>
              </p:cNvPr>
              <p:cNvSpPr/>
              <p:nvPr/>
            </p:nvSpPr>
            <p:spPr>
              <a:xfrm>
                <a:off x="632738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0" name="Freeform: Shape 278">
                <a:extLst>
                  <a:ext uri="{FF2B5EF4-FFF2-40B4-BE49-F238E27FC236}">
                    <a16:creationId xmlns:a16="http://schemas.microsoft.com/office/drawing/2014/main" xmlns="" id="{857C868E-9093-4C19-9519-900EDB097BCC}"/>
                  </a:ext>
                </a:extLst>
              </p:cNvPr>
              <p:cNvSpPr/>
              <p:nvPr/>
            </p:nvSpPr>
            <p:spPr>
              <a:xfrm>
                <a:off x="632738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1" name="Freeform: Shape 279">
                <a:extLst>
                  <a:ext uri="{FF2B5EF4-FFF2-40B4-BE49-F238E27FC236}">
                    <a16:creationId xmlns:a16="http://schemas.microsoft.com/office/drawing/2014/main" xmlns="" id="{79823585-6B20-480F-B522-F5E278F4823D}"/>
                  </a:ext>
                </a:extLst>
              </p:cNvPr>
              <p:cNvSpPr/>
              <p:nvPr/>
            </p:nvSpPr>
            <p:spPr>
              <a:xfrm>
                <a:off x="634643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2" name="Freeform: Shape 280">
                <a:extLst>
                  <a:ext uri="{FF2B5EF4-FFF2-40B4-BE49-F238E27FC236}">
                    <a16:creationId xmlns:a16="http://schemas.microsoft.com/office/drawing/2014/main" xmlns="" id="{8080A5B9-63CD-446B-9461-9AFB0BA91920}"/>
                  </a:ext>
                </a:extLst>
              </p:cNvPr>
              <p:cNvSpPr/>
              <p:nvPr/>
            </p:nvSpPr>
            <p:spPr>
              <a:xfrm>
                <a:off x="6365486"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3" name="Freeform: Shape 281">
                <a:extLst>
                  <a:ext uri="{FF2B5EF4-FFF2-40B4-BE49-F238E27FC236}">
                    <a16:creationId xmlns:a16="http://schemas.microsoft.com/office/drawing/2014/main" xmlns="" id="{B8CD782A-479C-48A1-B0A4-0069BD3997E1}"/>
                  </a:ext>
                </a:extLst>
              </p:cNvPr>
              <p:cNvSpPr/>
              <p:nvPr/>
            </p:nvSpPr>
            <p:spPr>
              <a:xfrm>
                <a:off x="638453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4" name="Freeform: Shape 282">
                <a:extLst>
                  <a:ext uri="{FF2B5EF4-FFF2-40B4-BE49-F238E27FC236}">
                    <a16:creationId xmlns:a16="http://schemas.microsoft.com/office/drawing/2014/main" xmlns="" id="{0A2E80E9-0B69-4684-8E1F-6113DCC153E9}"/>
                  </a:ext>
                </a:extLst>
              </p:cNvPr>
              <p:cNvSpPr/>
              <p:nvPr/>
            </p:nvSpPr>
            <p:spPr>
              <a:xfrm>
                <a:off x="640358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5" name="Freeform: Shape 283">
                <a:extLst>
                  <a:ext uri="{FF2B5EF4-FFF2-40B4-BE49-F238E27FC236}">
                    <a16:creationId xmlns:a16="http://schemas.microsoft.com/office/drawing/2014/main" xmlns="" id="{3908669A-C60C-44AD-AE27-4D88A3B63D99}"/>
                  </a:ext>
                </a:extLst>
              </p:cNvPr>
              <p:cNvSpPr/>
              <p:nvPr/>
            </p:nvSpPr>
            <p:spPr>
              <a:xfrm>
                <a:off x="640358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6" name="Freeform: Shape 284">
                <a:extLst>
                  <a:ext uri="{FF2B5EF4-FFF2-40B4-BE49-F238E27FC236}">
                    <a16:creationId xmlns:a16="http://schemas.microsoft.com/office/drawing/2014/main" xmlns="" id="{92B9F1DB-92ED-4886-B3D7-42F502785664}"/>
                  </a:ext>
                </a:extLst>
              </p:cNvPr>
              <p:cNvSpPr/>
              <p:nvPr/>
            </p:nvSpPr>
            <p:spPr>
              <a:xfrm>
                <a:off x="642263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7" name="Freeform: Shape 285">
                <a:extLst>
                  <a:ext uri="{FF2B5EF4-FFF2-40B4-BE49-F238E27FC236}">
                    <a16:creationId xmlns:a16="http://schemas.microsoft.com/office/drawing/2014/main" xmlns="" id="{576A2DE9-DEFB-43C3-9C52-60DA82D579E5}"/>
                  </a:ext>
                </a:extLst>
              </p:cNvPr>
              <p:cNvSpPr/>
              <p:nvPr/>
            </p:nvSpPr>
            <p:spPr>
              <a:xfrm>
                <a:off x="642263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8" name="Freeform: Shape 286">
                <a:extLst>
                  <a:ext uri="{FF2B5EF4-FFF2-40B4-BE49-F238E27FC236}">
                    <a16:creationId xmlns:a16="http://schemas.microsoft.com/office/drawing/2014/main" xmlns="" id="{DF81E802-B5A1-4B68-941C-87879945F784}"/>
                  </a:ext>
                </a:extLst>
              </p:cNvPr>
              <p:cNvSpPr/>
              <p:nvPr/>
            </p:nvSpPr>
            <p:spPr>
              <a:xfrm>
                <a:off x="644168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9" name="Freeform: Shape 287">
                <a:extLst>
                  <a:ext uri="{FF2B5EF4-FFF2-40B4-BE49-F238E27FC236}">
                    <a16:creationId xmlns:a16="http://schemas.microsoft.com/office/drawing/2014/main" xmlns="" id="{329230FB-B99F-4D99-A7BB-63BC875FF5FC}"/>
                  </a:ext>
                </a:extLst>
              </p:cNvPr>
              <p:cNvSpPr/>
              <p:nvPr/>
            </p:nvSpPr>
            <p:spPr>
              <a:xfrm>
                <a:off x="6460736"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0" name="Freeform: Shape 288">
                <a:extLst>
                  <a:ext uri="{FF2B5EF4-FFF2-40B4-BE49-F238E27FC236}">
                    <a16:creationId xmlns:a16="http://schemas.microsoft.com/office/drawing/2014/main" xmlns="" id="{EC272EA2-CB1A-4E18-870B-8411B293DBA7}"/>
                  </a:ext>
                </a:extLst>
              </p:cNvPr>
              <p:cNvSpPr/>
              <p:nvPr/>
            </p:nvSpPr>
            <p:spPr>
              <a:xfrm>
                <a:off x="647978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1" name="Freeform: Shape 289">
                <a:extLst>
                  <a:ext uri="{FF2B5EF4-FFF2-40B4-BE49-F238E27FC236}">
                    <a16:creationId xmlns:a16="http://schemas.microsoft.com/office/drawing/2014/main" xmlns="" id="{FFE1D6D1-67B4-4AC2-AD66-F3815B9787EE}"/>
                  </a:ext>
                </a:extLst>
              </p:cNvPr>
              <p:cNvSpPr/>
              <p:nvPr/>
            </p:nvSpPr>
            <p:spPr>
              <a:xfrm>
                <a:off x="649883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2" name="Freeform: Shape 290">
                <a:extLst>
                  <a:ext uri="{FF2B5EF4-FFF2-40B4-BE49-F238E27FC236}">
                    <a16:creationId xmlns:a16="http://schemas.microsoft.com/office/drawing/2014/main" xmlns="" id="{24582CF2-7B4C-418D-9B53-4898B9554EC9}"/>
                  </a:ext>
                </a:extLst>
              </p:cNvPr>
              <p:cNvSpPr/>
              <p:nvPr/>
            </p:nvSpPr>
            <p:spPr>
              <a:xfrm>
                <a:off x="649883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3" name="Freeform: Shape 291">
                <a:extLst>
                  <a:ext uri="{FF2B5EF4-FFF2-40B4-BE49-F238E27FC236}">
                    <a16:creationId xmlns:a16="http://schemas.microsoft.com/office/drawing/2014/main" xmlns="" id="{30177F32-A049-4CF4-86C8-3BD3B5F3B0CE}"/>
                  </a:ext>
                </a:extLst>
              </p:cNvPr>
              <p:cNvSpPr/>
              <p:nvPr/>
            </p:nvSpPr>
            <p:spPr>
              <a:xfrm>
                <a:off x="7203687"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4" name="Freeform: Shape 292">
                <a:extLst>
                  <a:ext uri="{FF2B5EF4-FFF2-40B4-BE49-F238E27FC236}">
                    <a16:creationId xmlns:a16="http://schemas.microsoft.com/office/drawing/2014/main" xmlns="" id="{CBC519C2-F53E-466D-857C-55CF663F79A2}"/>
                  </a:ext>
                </a:extLst>
              </p:cNvPr>
              <p:cNvSpPr/>
              <p:nvPr/>
            </p:nvSpPr>
            <p:spPr>
              <a:xfrm>
                <a:off x="7203687"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5" name="Freeform: Shape 293">
                <a:extLst>
                  <a:ext uri="{FF2B5EF4-FFF2-40B4-BE49-F238E27FC236}">
                    <a16:creationId xmlns:a16="http://schemas.microsoft.com/office/drawing/2014/main" xmlns="" id="{9BBB27EB-CB81-43FE-B5C8-78CFD4F55F41}"/>
                  </a:ext>
                </a:extLst>
              </p:cNvPr>
              <p:cNvSpPr/>
              <p:nvPr/>
            </p:nvSpPr>
            <p:spPr>
              <a:xfrm>
                <a:off x="7222735"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6" name="Freeform: Shape 294">
                <a:extLst>
                  <a:ext uri="{FF2B5EF4-FFF2-40B4-BE49-F238E27FC236}">
                    <a16:creationId xmlns:a16="http://schemas.microsoft.com/office/drawing/2014/main" xmlns="" id="{B6F68AE7-ADD8-4D84-9C92-EC00A932DB25}"/>
                  </a:ext>
                </a:extLst>
              </p:cNvPr>
              <p:cNvSpPr/>
              <p:nvPr/>
            </p:nvSpPr>
            <p:spPr>
              <a:xfrm>
                <a:off x="7241786"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7" name="Freeform: Shape 295">
                <a:extLst>
                  <a:ext uri="{FF2B5EF4-FFF2-40B4-BE49-F238E27FC236}">
                    <a16:creationId xmlns:a16="http://schemas.microsoft.com/office/drawing/2014/main" xmlns="" id="{E7DD93F2-859E-4DE4-82AF-CDCF24B8D1C1}"/>
                  </a:ext>
                </a:extLst>
              </p:cNvPr>
              <p:cNvSpPr/>
              <p:nvPr/>
            </p:nvSpPr>
            <p:spPr>
              <a:xfrm>
                <a:off x="7260837"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8" name="Freeform: Shape 296">
                <a:extLst>
                  <a:ext uri="{FF2B5EF4-FFF2-40B4-BE49-F238E27FC236}">
                    <a16:creationId xmlns:a16="http://schemas.microsoft.com/office/drawing/2014/main" xmlns="" id="{095E106F-204B-46C7-857E-CC57244ABE7B}"/>
                  </a:ext>
                </a:extLst>
              </p:cNvPr>
              <p:cNvSpPr/>
              <p:nvPr/>
            </p:nvSpPr>
            <p:spPr>
              <a:xfrm>
                <a:off x="7279885"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9" name="Freeform: Shape 297">
                <a:extLst>
                  <a:ext uri="{FF2B5EF4-FFF2-40B4-BE49-F238E27FC236}">
                    <a16:creationId xmlns:a16="http://schemas.microsoft.com/office/drawing/2014/main" xmlns="" id="{B0E0CB95-5460-4E16-852D-762C49310CCF}"/>
                  </a:ext>
                </a:extLst>
              </p:cNvPr>
              <p:cNvSpPr/>
              <p:nvPr/>
            </p:nvSpPr>
            <p:spPr>
              <a:xfrm>
                <a:off x="7279885"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0" name="Freeform: Shape 298">
                <a:extLst>
                  <a:ext uri="{FF2B5EF4-FFF2-40B4-BE49-F238E27FC236}">
                    <a16:creationId xmlns:a16="http://schemas.microsoft.com/office/drawing/2014/main" xmlns="" id="{1A47E403-2A33-4780-A83B-102F3A52985F}"/>
                  </a:ext>
                </a:extLst>
              </p:cNvPr>
              <p:cNvSpPr/>
              <p:nvPr/>
            </p:nvSpPr>
            <p:spPr>
              <a:xfrm>
                <a:off x="73370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1" name="Freeform: Shape 299">
                <a:extLst>
                  <a:ext uri="{FF2B5EF4-FFF2-40B4-BE49-F238E27FC236}">
                    <a16:creationId xmlns:a16="http://schemas.microsoft.com/office/drawing/2014/main" xmlns="" id="{C0A26491-3B5B-4234-9689-CA1A5997F841}"/>
                  </a:ext>
                </a:extLst>
              </p:cNvPr>
              <p:cNvSpPr/>
              <p:nvPr/>
            </p:nvSpPr>
            <p:spPr>
              <a:xfrm>
                <a:off x="73370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2" name="Freeform: Shape 300">
                <a:extLst>
                  <a:ext uri="{FF2B5EF4-FFF2-40B4-BE49-F238E27FC236}">
                    <a16:creationId xmlns:a16="http://schemas.microsoft.com/office/drawing/2014/main" xmlns="" id="{F74F829C-B163-49ED-AEDE-625923781F8C}"/>
                  </a:ext>
                </a:extLst>
              </p:cNvPr>
              <p:cNvSpPr/>
              <p:nvPr/>
            </p:nvSpPr>
            <p:spPr>
              <a:xfrm>
                <a:off x="735608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3" name="Freeform: Shape 301">
                <a:extLst>
                  <a:ext uri="{FF2B5EF4-FFF2-40B4-BE49-F238E27FC236}">
                    <a16:creationId xmlns:a16="http://schemas.microsoft.com/office/drawing/2014/main" xmlns="" id="{30BD13A6-37C1-488D-89CC-F217F82E9B96}"/>
                  </a:ext>
                </a:extLst>
              </p:cNvPr>
              <p:cNvSpPr/>
              <p:nvPr/>
            </p:nvSpPr>
            <p:spPr>
              <a:xfrm>
                <a:off x="7375136"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4" name="Freeform: Shape 302">
                <a:extLst>
                  <a:ext uri="{FF2B5EF4-FFF2-40B4-BE49-F238E27FC236}">
                    <a16:creationId xmlns:a16="http://schemas.microsoft.com/office/drawing/2014/main" xmlns="" id="{00C81B13-D4E5-4D2E-8033-AADC90333675}"/>
                  </a:ext>
                </a:extLst>
              </p:cNvPr>
              <p:cNvSpPr/>
              <p:nvPr/>
            </p:nvSpPr>
            <p:spPr>
              <a:xfrm>
                <a:off x="739418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5" name="Freeform: Shape 303">
                <a:extLst>
                  <a:ext uri="{FF2B5EF4-FFF2-40B4-BE49-F238E27FC236}">
                    <a16:creationId xmlns:a16="http://schemas.microsoft.com/office/drawing/2014/main" xmlns="" id="{421BB675-2F62-4135-B6A3-F905A92D2BF7}"/>
                  </a:ext>
                </a:extLst>
              </p:cNvPr>
              <p:cNvSpPr/>
              <p:nvPr/>
            </p:nvSpPr>
            <p:spPr>
              <a:xfrm>
                <a:off x="74132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6" name="Freeform: Shape 304">
                <a:extLst>
                  <a:ext uri="{FF2B5EF4-FFF2-40B4-BE49-F238E27FC236}">
                    <a16:creationId xmlns:a16="http://schemas.microsoft.com/office/drawing/2014/main" xmlns="" id="{F22A000B-CA82-4E44-86C9-4FA092A933F3}"/>
                  </a:ext>
                </a:extLst>
              </p:cNvPr>
              <p:cNvSpPr/>
              <p:nvPr/>
            </p:nvSpPr>
            <p:spPr>
              <a:xfrm>
                <a:off x="74132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7" name="Freeform: Shape 305">
                <a:extLst>
                  <a:ext uri="{FF2B5EF4-FFF2-40B4-BE49-F238E27FC236}">
                    <a16:creationId xmlns:a16="http://schemas.microsoft.com/office/drawing/2014/main" xmlns="" id="{249B0550-6709-4519-B094-99855AA7F39C}"/>
                  </a:ext>
                </a:extLst>
              </p:cNvPr>
              <p:cNvSpPr/>
              <p:nvPr/>
            </p:nvSpPr>
            <p:spPr>
              <a:xfrm>
                <a:off x="74132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8" name="Freeform: Shape 306">
                <a:extLst>
                  <a:ext uri="{FF2B5EF4-FFF2-40B4-BE49-F238E27FC236}">
                    <a16:creationId xmlns:a16="http://schemas.microsoft.com/office/drawing/2014/main" xmlns="" id="{4B24D9C4-94F1-4656-8659-82865C2F373C}"/>
                  </a:ext>
                </a:extLst>
              </p:cNvPr>
              <p:cNvSpPr/>
              <p:nvPr/>
            </p:nvSpPr>
            <p:spPr>
              <a:xfrm>
                <a:off x="74132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9" name="Freeform: Shape 307">
                <a:extLst>
                  <a:ext uri="{FF2B5EF4-FFF2-40B4-BE49-F238E27FC236}">
                    <a16:creationId xmlns:a16="http://schemas.microsoft.com/office/drawing/2014/main" xmlns="" id="{15494F10-B480-4809-81AB-5BFAF29DB194}"/>
                  </a:ext>
                </a:extLst>
              </p:cNvPr>
              <p:cNvSpPr/>
              <p:nvPr/>
            </p:nvSpPr>
            <p:spPr>
              <a:xfrm>
                <a:off x="743228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0" name="Freeform: Shape 308">
                <a:extLst>
                  <a:ext uri="{FF2B5EF4-FFF2-40B4-BE49-F238E27FC236}">
                    <a16:creationId xmlns:a16="http://schemas.microsoft.com/office/drawing/2014/main" xmlns="" id="{307701C4-A361-4D05-8CE8-A8D7CC7EA974}"/>
                  </a:ext>
                </a:extLst>
              </p:cNvPr>
              <p:cNvSpPr/>
              <p:nvPr/>
            </p:nvSpPr>
            <p:spPr>
              <a:xfrm>
                <a:off x="7451336"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1" name="Freeform: Shape 309">
                <a:extLst>
                  <a:ext uri="{FF2B5EF4-FFF2-40B4-BE49-F238E27FC236}">
                    <a16:creationId xmlns:a16="http://schemas.microsoft.com/office/drawing/2014/main" xmlns="" id="{A62FBFD7-BCB9-41DE-9DDF-C19B2B24D326}"/>
                  </a:ext>
                </a:extLst>
              </p:cNvPr>
              <p:cNvSpPr/>
              <p:nvPr/>
            </p:nvSpPr>
            <p:spPr>
              <a:xfrm>
                <a:off x="747038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2" name="Freeform: Shape 310">
                <a:extLst>
                  <a:ext uri="{FF2B5EF4-FFF2-40B4-BE49-F238E27FC236}">
                    <a16:creationId xmlns:a16="http://schemas.microsoft.com/office/drawing/2014/main" xmlns="" id="{6FBF38E9-0BB0-4596-A8C0-92FE29BA592F}"/>
                  </a:ext>
                </a:extLst>
              </p:cNvPr>
              <p:cNvSpPr/>
              <p:nvPr/>
            </p:nvSpPr>
            <p:spPr>
              <a:xfrm>
                <a:off x="74894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3" name="Freeform: Shape 311">
                <a:extLst>
                  <a:ext uri="{FF2B5EF4-FFF2-40B4-BE49-F238E27FC236}">
                    <a16:creationId xmlns:a16="http://schemas.microsoft.com/office/drawing/2014/main" xmlns="" id="{3EE73DE8-32C2-4C25-94CD-88E4BFCDEB4E}"/>
                  </a:ext>
                </a:extLst>
              </p:cNvPr>
              <p:cNvSpPr/>
              <p:nvPr/>
            </p:nvSpPr>
            <p:spPr>
              <a:xfrm>
                <a:off x="74894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4" name="Freeform: Shape 312">
                <a:extLst>
                  <a:ext uri="{FF2B5EF4-FFF2-40B4-BE49-F238E27FC236}">
                    <a16:creationId xmlns:a16="http://schemas.microsoft.com/office/drawing/2014/main" xmlns="" id="{E7FBC692-8840-479B-9928-8C08FF7BBF93}"/>
                  </a:ext>
                </a:extLst>
              </p:cNvPr>
              <p:cNvSpPr/>
              <p:nvPr/>
            </p:nvSpPr>
            <p:spPr>
              <a:xfrm>
                <a:off x="817523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5" name="Freeform: Shape 313">
                <a:extLst>
                  <a:ext uri="{FF2B5EF4-FFF2-40B4-BE49-F238E27FC236}">
                    <a16:creationId xmlns:a16="http://schemas.microsoft.com/office/drawing/2014/main" xmlns="" id="{8F4CE319-7121-4AAE-ADCE-4C074EAB997E}"/>
                  </a:ext>
                </a:extLst>
              </p:cNvPr>
              <p:cNvSpPr/>
              <p:nvPr/>
            </p:nvSpPr>
            <p:spPr>
              <a:xfrm>
                <a:off x="817523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6" name="Freeform: Shape 314">
                <a:extLst>
                  <a:ext uri="{FF2B5EF4-FFF2-40B4-BE49-F238E27FC236}">
                    <a16:creationId xmlns:a16="http://schemas.microsoft.com/office/drawing/2014/main" xmlns="" id="{DC97E1CA-64EF-434F-960A-F27AC8301819}"/>
                  </a:ext>
                </a:extLst>
              </p:cNvPr>
              <p:cNvSpPr/>
              <p:nvPr/>
            </p:nvSpPr>
            <p:spPr>
              <a:xfrm>
                <a:off x="819428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7" name="Freeform: Shape 315">
                <a:extLst>
                  <a:ext uri="{FF2B5EF4-FFF2-40B4-BE49-F238E27FC236}">
                    <a16:creationId xmlns:a16="http://schemas.microsoft.com/office/drawing/2014/main" xmlns="" id="{BD85F39F-B851-4466-9BFE-3C0C92921376}"/>
                  </a:ext>
                </a:extLst>
              </p:cNvPr>
              <p:cNvSpPr/>
              <p:nvPr/>
            </p:nvSpPr>
            <p:spPr>
              <a:xfrm>
                <a:off x="821333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8" name="Freeform: Shape 316">
                <a:extLst>
                  <a:ext uri="{FF2B5EF4-FFF2-40B4-BE49-F238E27FC236}">
                    <a16:creationId xmlns:a16="http://schemas.microsoft.com/office/drawing/2014/main" xmlns="" id="{23438A41-AD0E-4830-9A4C-FE0FDF36A69E}"/>
                  </a:ext>
                </a:extLst>
              </p:cNvPr>
              <p:cNvSpPr/>
              <p:nvPr/>
            </p:nvSpPr>
            <p:spPr>
              <a:xfrm>
                <a:off x="823238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9" name="Freeform: Shape 317">
                <a:extLst>
                  <a:ext uri="{FF2B5EF4-FFF2-40B4-BE49-F238E27FC236}">
                    <a16:creationId xmlns:a16="http://schemas.microsoft.com/office/drawing/2014/main" xmlns="" id="{650C5730-0476-42A3-875C-B2456F7C9C1B}"/>
                  </a:ext>
                </a:extLst>
              </p:cNvPr>
              <p:cNvSpPr/>
              <p:nvPr/>
            </p:nvSpPr>
            <p:spPr>
              <a:xfrm>
                <a:off x="825143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0" name="Freeform: Shape 318">
                <a:extLst>
                  <a:ext uri="{FF2B5EF4-FFF2-40B4-BE49-F238E27FC236}">
                    <a16:creationId xmlns:a16="http://schemas.microsoft.com/office/drawing/2014/main" xmlns="" id="{67649D8D-C53B-4A49-8FB9-C826FFAD83A4}"/>
                  </a:ext>
                </a:extLst>
              </p:cNvPr>
              <p:cNvSpPr/>
              <p:nvPr/>
            </p:nvSpPr>
            <p:spPr>
              <a:xfrm>
                <a:off x="825143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1" name="Freeform: Shape 319">
                <a:extLst>
                  <a:ext uri="{FF2B5EF4-FFF2-40B4-BE49-F238E27FC236}">
                    <a16:creationId xmlns:a16="http://schemas.microsoft.com/office/drawing/2014/main" xmlns="" id="{A18B286B-AAFF-490E-8010-D1F5A07BFF89}"/>
                  </a:ext>
                </a:extLst>
              </p:cNvPr>
              <p:cNvSpPr/>
              <p:nvPr/>
            </p:nvSpPr>
            <p:spPr>
              <a:xfrm>
                <a:off x="823238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2" name="Freeform: Shape 320">
                <a:extLst>
                  <a:ext uri="{FF2B5EF4-FFF2-40B4-BE49-F238E27FC236}">
                    <a16:creationId xmlns:a16="http://schemas.microsoft.com/office/drawing/2014/main" xmlns="" id="{9E166A23-6DCA-47C9-9C07-6EDF076042D2}"/>
                  </a:ext>
                </a:extLst>
              </p:cNvPr>
              <p:cNvSpPr/>
              <p:nvPr/>
            </p:nvSpPr>
            <p:spPr>
              <a:xfrm>
                <a:off x="823238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3" name="Freeform: Shape 321">
                <a:extLst>
                  <a:ext uri="{FF2B5EF4-FFF2-40B4-BE49-F238E27FC236}">
                    <a16:creationId xmlns:a16="http://schemas.microsoft.com/office/drawing/2014/main" xmlns="" id="{A583CBA1-F06A-4E71-AEF8-9D68FDB79BC7}"/>
                  </a:ext>
                </a:extLst>
              </p:cNvPr>
              <p:cNvSpPr/>
              <p:nvPr/>
            </p:nvSpPr>
            <p:spPr>
              <a:xfrm>
                <a:off x="825143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4" name="Freeform: Shape 322">
                <a:extLst>
                  <a:ext uri="{FF2B5EF4-FFF2-40B4-BE49-F238E27FC236}">
                    <a16:creationId xmlns:a16="http://schemas.microsoft.com/office/drawing/2014/main" xmlns="" id="{6597D2DA-DE00-4555-8067-2191AFBA61E8}"/>
                  </a:ext>
                </a:extLst>
              </p:cNvPr>
              <p:cNvSpPr/>
              <p:nvPr/>
            </p:nvSpPr>
            <p:spPr>
              <a:xfrm>
                <a:off x="827048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5" name="Freeform: Shape 323">
                <a:extLst>
                  <a:ext uri="{FF2B5EF4-FFF2-40B4-BE49-F238E27FC236}">
                    <a16:creationId xmlns:a16="http://schemas.microsoft.com/office/drawing/2014/main" xmlns="" id="{ED9C0969-3F7C-4809-93E8-868A60F7284F}"/>
                  </a:ext>
                </a:extLst>
              </p:cNvPr>
              <p:cNvSpPr/>
              <p:nvPr/>
            </p:nvSpPr>
            <p:spPr>
              <a:xfrm>
                <a:off x="828953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6" name="Freeform: Shape 324">
                <a:extLst>
                  <a:ext uri="{FF2B5EF4-FFF2-40B4-BE49-F238E27FC236}">
                    <a16:creationId xmlns:a16="http://schemas.microsoft.com/office/drawing/2014/main" xmlns="" id="{051AA37E-793A-4BDC-A49B-10A8ACBBFCEB}"/>
                  </a:ext>
                </a:extLst>
              </p:cNvPr>
              <p:cNvSpPr/>
              <p:nvPr/>
            </p:nvSpPr>
            <p:spPr>
              <a:xfrm>
                <a:off x="830858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7" name="Freeform: Shape 325">
                <a:extLst>
                  <a:ext uri="{FF2B5EF4-FFF2-40B4-BE49-F238E27FC236}">
                    <a16:creationId xmlns:a16="http://schemas.microsoft.com/office/drawing/2014/main" xmlns="" id="{C4179D0C-A181-4D38-B6D2-CB9F1750A60C}"/>
                  </a:ext>
                </a:extLst>
              </p:cNvPr>
              <p:cNvSpPr/>
              <p:nvPr/>
            </p:nvSpPr>
            <p:spPr>
              <a:xfrm>
                <a:off x="830858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8" name="Freeform: Shape 326">
                <a:extLst>
                  <a:ext uri="{FF2B5EF4-FFF2-40B4-BE49-F238E27FC236}">
                    <a16:creationId xmlns:a16="http://schemas.microsoft.com/office/drawing/2014/main" xmlns="" id="{8B37B8FA-7827-455D-AA87-4C86973D3D2E}"/>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9" name="Freeform: Shape 327">
                <a:extLst>
                  <a:ext uri="{FF2B5EF4-FFF2-40B4-BE49-F238E27FC236}">
                    <a16:creationId xmlns:a16="http://schemas.microsoft.com/office/drawing/2014/main" xmlns="" id="{0E82AF2B-CAE7-4A95-ABE7-0CB81850D8E2}"/>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0" name="Freeform: Shape 328">
                <a:extLst>
                  <a:ext uri="{FF2B5EF4-FFF2-40B4-BE49-F238E27FC236}">
                    <a16:creationId xmlns:a16="http://schemas.microsoft.com/office/drawing/2014/main" xmlns="" id="{8314700F-6A8C-4739-BCE3-E2DFE5765D12}"/>
                  </a:ext>
                </a:extLst>
              </p:cNvPr>
              <p:cNvSpPr/>
              <p:nvPr/>
            </p:nvSpPr>
            <p:spPr>
              <a:xfrm>
                <a:off x="834669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1" name="Freeform: Shape 329">
                <a:extLst>
                  <a:ext uri="{FF2B5EF4-FFF2-40B4-BE49-F238E27FC236}">
                    <a16:creationId xmlns:a16="http://schemas.microsoft.com/office/drawing/2014/main" xmlns="" id="{556F74C3-987D-4171-979F-8B685187AE15}"/>
                  </a:ext>
                </a:extLst>
              </p:cNvPr>
              <p:cNvSpPr/>
              <p:nvPr/>
            </p:nvSpPr>
            <p:spPr>
              <a:xfrm>
                <a:off x="836574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2" name="Freeform: Shape 330">
                <a:extLst>
                  <a:ext uri="{FF2B5EF4-FFF2-40B4-BE49-F238E27FC236}">
                    <a16:creationId xmlns:a16="http://schemas.microsoft.com/office/drawing/2014/main" xmlns="" id="{DB2060A1-6F21-4332-8BC1-D940D8A278A6}"/>
                  </a:ext>
                </a:extLst>
              </p:cNvPr>
              <p:cNvSpPr/>
              <p:nvPr/>
            </p:nvSpPr>
            <p:spPr>
              <a:xfrm>
                <a:off x="838479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3" name="Freeform: Shape 331">
                <a:extLst>
                  <a:ext uri="{FF2B5EF4-FFF2-40B4-BE49-F238E27FC236}">
                    <a16:creationId xmlns:a16="http://schemas.microsoft.com/office/drawing/2014/main" xmlns="" id="{4A567A5A-4A44-47DE-990B-40590576AFC1}"/>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4" name="Freeform: Shape 332">
                <a:extLst>
                  <a:ext uri="{FF2B5EF4-FFF2-40B4-BE49-F238E27FC236}">
                    <a16:creationId xmlns:a16="http://schemas.microsoft.com/office/drawing/2014/main" xmlns="" id="{322DC86D-E56F-4D8B-8584-C27034EFD198}"/>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5" name="Freeform: Shape 333">
                <a:extLst>
                  <a:ext uri="{FF2B5EF4-FFF2-40B4-BE49-F238E27FC236}">
                    <a16:creationId xmlns:a16="http://schemas.microsoft.com/office/drawing/2014/main" xmlns="" id="{02281EA4-ACFA-4C5C-AA5B-08A84BF76F4A}"/>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6" name="Freeform: Shape 334">
                <a:extLst>
                  <a:ext uri="{FF2B5EF4-FFF2-40B4-BE49-F238E27FC236}">
                    <a16:creationId xmlns:a16="http://schemas.microsoft.com/office/drawing/2014/main" xmlns="" id="{F7F6AD40-A407-4A62-BFE7-A8C0F4654C13}"/>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7" name="Freeform: Shape 335">
                <a:extLst>
                  <a:ext uri="{FF2B5EF4-FFF2-40B4-BE49-F238E27FC236}">
                    <a16:creationId xmlns:a16="http://schemas.microsoft.com/office/drawing/2014/main" xmlns="" id="{A78C98E4-86E0-4558-97CF-7C860AB38714}"/>
                  </a:ext>
                </a:extLst>
              </p:cNvPr>
              <p:cNvSpPr/>
              <p:nvPr/>
            </p:nvSpPr>
            <p:spPr>
              <a:xfrm>
                <a:off x="834669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8" name="Freeform: Shape 336">
                <a:extLst>
                  <a:ext uri="{FF2B5EF4-FFF2-40B4-BE49-F238E27FC236}">
                    <a16:creationId xmlns:a16="http://schemas.microsoft.com/office/drawing/2014/main" xmlns="" id="{CA0B5EBA-ED77-467A-9D2A-514D5433C022}"/>
                  </a:ext>
                </a:extLst>
              </p:cNvPr>
              <p:cNvSpPr/>
              <p:nvPr/>
            </p:nvSpPr>
            <p:spPr>
              <a:xfrm>
                <a:off x="836574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9" name="Freeform: Shape 337">
                <a:extLst>
                  <a:ext uri="{FF2B5EF4-FFF2-40B4-BE49-F238E27FC236}">
                    <a16:creationId xmlns:a16="http://schemas.microsoft.com/office/drawing/2014/main" xmlns="" id="{9FFCB165-7EFA-406B-8DDA-C83B704C93B3}"/>
                  </a:ext>
                </a:extLst>
              </p:cNvPr>
              <p:cNvSpPr/>
              <p:nvPr/>
            </p:nvSpPr>
            <p:spPr>
              <a:xfrm>
                <a:off x="838479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0" name="Freeform: Shape 338">
                <a:extLst>
                  <a:ext uri="{FF2B5EF4-FFF2-40B4-BE49-F238E27FC236}">
                    <a16:creationId xmlns:a16="http://schemas.microsoft.com/office/drawing/2014/main" xmlns="" id="{C7ED562D-4683-461F-A4C6-2ED32FD000C5}"/>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1" name="Freeform: Shape 339">
                <a:extLst>
                  <a:ext uri="{FF2B5EF4-FFF2-40B4-BE49-F238E27FC236}">
                    <a16:creationId xmlns:a16="http://schemas.microsoft.com/office/drawing/2014/main" xmlns="" id="{FEDA4940-9CFB-4057-B30D-7AB5E2A80D8D}"/>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2" name="Freeform: Shape 340">
                <a:extLst>
                  <a:ext uri="{FF2B5EF4-FFF2-40B4-BE49-F238E27FC236}">
                    <a16:creationId xmlns:a16="http://schemas.microsoft.com/office/drawing/2014/main" xmlns="" id="{EA3E6409-3A23-44DE-ADDE-57F1871986C8}"/>
                  </a:ext>
                </a:extLst>
              </p:cNvPr>
              <p:cNvSpPr/>
              <p:nvPr/>
            </p:nvSpPr>
            <p:spPr>
              <a:xfrm>
                <a:off x="84038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3" name="Freeform: Shape 341">
                <a:extLst>
                  <a:ext uri="{FF2B5EF4-FFF2-40B4-BE49-F238E27FC236}">
                    <a16:creationId xmlns:a16="http://schemas.microsoft.com/office/drawing/2014/main" xmlns="" id="{A4B1F620-66C5-4E31-8F69-7D5A3D17B762}"/>
                  </a:ext>
                </a:extLst>
              </p:cNvPr>
              <p:cNvSpPr/>
              <p:nvPr/>
            </p:nvSpPr>
            <p:spPr>
              <a:xfrm>
                <a:off x="84038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4" name="Freeform: Shape 342">
                <a:extLst>
                  <a:ext uri="{FF2B5EF4-FFF2-40B4-BE49-F238E27FC236}">
                    <a16:creationId xmlns:a16="http://schemas.microsoft.com/office/drawing/2014/main" xmlns="" id="{E488327F-2728-49B2-BF2D-F6F6B336C099}"/>
                  </a:ext>
                </a:extLst>
              </p:cNvPr>
              <p:cNvSpPr/>
              <p:nvPr/>
            </p:nvSpPr>
            <p:spPr>
              <a:xfrm>
                <a:off x="842289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5" name="Freeform: Shape 343">
                <a:extLst>
                  <a:ext uri="{FF2B5EF4-FFF2-40B4-BE49-F238E27FC236}">
                    <a16:creationId xmlns:a16="http://schemas.microsoft.com/office/drawing/2014/main" xmlns="" id="{57D68E79-4234-4C91-B6CB-D3270B491141}"/>
                  </a:ext>
                </a:extLst>
              </p:cNvPr>
              <p:cNvSpPr/>
              <p:nvPr/>
            </p:nvSpPr>
            <p:spPr>
              <a:xfrm>
                <a:off x="844194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6" name="Freeform: Shape 344">
                <a:extLst>
                  <a:ext uri="{FF2B5EF4-FFF2-40B4-BE49-F238E27FC236}">
                    <a16:creationId xmlns:a16="http://schemas.microsoft.com/office/drawing/2014/main" xmlns="" id="{71165772-0172-4147-8610-52938B50FCAE}"/>
                  </a:ext>
                </a:extLst>
              </p:cNvPr>
              <p:cNvSpPr/>
              <p:nvPr/>
            </p:nvSpPr>
            <p:spPr>
              <a:xfrm>
                <a:off x="846099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7" name="Freeform: Shape 345">
                <a:extLst>
                  <a:ext uri="{FF2B5EF4-FFF2-40B4-BE49-F238E27FC236}">
                    <a16:creationId xmlns:a16="http://schemas.microsoft.com/office/drawing/2014/main" xmlns="" id="{A5B9EEC7-48B6-4CE9-B8CA-6D652E45BF70}"/>
                  </a:ext>
                </a:extLst>
              </p:cNvPr>
              <p:cNvSpPr/>
              <p:nvPr/>
            </p:nvSpPr>
            <p:spPr>
              <a:xfrm>
                <a:off x="84800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8" name="Freeform: Shape 346">
                <a:extLst>
                  <a:ext uri="{FF2B5EF4-FFF2-40B4-BE49-F238E27FC236}">
                    <a16:creationId xmlns:a16="http://schemas.microsoft.com/office/drawing/2014/main" xmlns="" id="{F60F70B5-C494-45FF-957A-D5CCE9E008E7}"/>
                  </a:ext>
                </a:extLst>
              </p:cNvPr>
              <p:cNvSpPr/>
              <p:nvPr/>
            </p:nvSpPr>
            <p:spPr>
              <a:xfrm>
                <a:off x="84800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9" name="Freeform: Shape 347">
                <a:extLst>
                  <a:ext uri="{FF2B5EF4-FFF2-40B4-BE49-F238E27FC236}">
                    <a16:creationId xmlns:a16="http://schemas.microsoft.com/office/drawing/2014/main" xmlns="" id="{1414C575-7DF4-4B3C-B4DD-31E592D51282}"/>
                  </a:ext>
                </a:extLst>
              </p:cNvPr>
              <p:cNvSpPr/>
              <p:nvPr/>
            </p:nvSpPr>
            <p:spPr>
              <a:xfrm>
                <a:off x="9032497"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0" name="Freeform: Shape 348">
                <a:extLst>
                  <a:ext uri="{FF2B5EF4-FFF2-40B4-BE49-F238E27FC236}">
                    <a16:creationId xmlns:a16="http://schemas.microsoft.com/office/drawing/2014/main" xmlns="" id="{4FCB4B10-83FE-445D-8EBA-898C94B19AE6}"/>
                  </a:ext>
                </a:extLst>
              </p:cNvPr>
              <p:cNvSpPr/>
              <p:nvPr/>
            </p:nvSpPr>
            <p:spPr>
              <a:xfrm>
                <a:off x="9032497"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1" name="Freeform: Shape 349">
                <a:extLst>
                  <a:ext uri="{FF2B5EF4-FFF2-40B4-BE49-F238E27FC236}">
                    <a16:creationId xmlns:a16="http://schemas.microsoft.com/office/drawing/2014/main" xmlns="" id="{C5F1149B-07BC-46BD-A3BF-AF9108F86E31}"/>
                  </a:ext>
                </a:extLst>
              </p:cNvPr>
              <p:cNvSpPr/>
              <p:nvPr/>
            </p:nvSpPr>
            <p:spPr>
              <a:xfrm>
                <a:off x="9051545"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2" name="Freeform: Shape 350">
                <a:extLst>
                  <a:ext uri="{FF2B5EF4-FFF2-40B4-BE49-F238E27FC236}">
                    <a16:creationId xmlns:a16="http://schemas.microsoft.com/office/drawing/2014/main" xmlns="" id="{5106D55E-5261-4633-91C6-C785B635A3E4}"/>
                  </a:ext>
                </a:extLst>
              </p:cNvPr>
              <p:cNvSpPr/>
              <p:nvPr/>
            </p:nvSpPr>
            <p:spPr>
              <a:xfrm>
                <a:off x="9070596"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3" name="Freeform: Shape 351">
                <a:extLst>
                  <a:ext uri="{FF2B5EF4-FFF2-40B4-BE49-F238E27FC236}">
                    <a16:creationId xmlns:a16="http://schemas.microsoft.com/office/drawing/2014/main" xmlns="" id="{1652553A-252C-431A-A63B-0507A8150EFC}"/>
                  </a:ext>
                </a:extLst>
              </p:cNvPr>
              <p:cNvSpPr/>
              <p:nvPr/>
            </p:nvSpPr>
            <p:spPr>
              <a:xfrm>
                <a:off x="9089647"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4" name="Freeform: Shape 352">
                <a:extLst>
                  <a:ext uri="{FF2B5EF4-FFF2-40B4-BE49-F238E27FC236}">
                    <a16:creationId xmlns:a16="http://schemas.microsoft.com/office/drawing/2014/main" xmlns="" id="{B8328495-66B2-44DE-AC83-BB72A29CF95D}"/>
                  </a:ext>
                </a:extLst>
              </p:cNvPr>
              <p:cNvSpPr/>
              <p:nvPr/>
            </p:nvSpPr>
            <p:spPr>
              <a:xfrm>
                <a:off x="9108695"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5" name="Freeform: Shape 353">
                <a:extLst>
                  <a:ext uri="{FF2B5EF4-FFF2-40B4-BE49-F238E27FC236}">
                    <a16:creationId xmlns:a16="http://schemas.microsoft.com/office/drawing/2014/main" xmlns="" id="{A63D6365-54E1-4CD6-AFEE-7396F57D817D}"/>
                  </a:ext>
                </a:extLst>
              </p:cNvPr>
              <p:cNvSpPr/>
              <p:nvPr/>
            </p:nvSpPr>
            <p:spPr>
              <a:xfrm>
                <a:off x="9108695"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6" name="Freeform: Shape 354">
                <a:extLst>
                  <a:ext uri="{FF2B5EF4-FFF2-40B4-BE49-F238E27FC236}">
                    <a16:creationId xmlns:a16="http://schemas.microsoft.com/office/drawing/2014/main" xmlns="" id="{CD18942D-B272-4514-A92B-95B30C7ADA9D}"/>
                  </a:ext>
                </a:extLst>
              </p:cNvPr>
              <p:cNvSpPr/>
              <p:nvPr/>
            </p:nvSpPr>
            <p:spPr>
              <a:xfrm>
                <a:off x="894241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7" name="Freeform: Shape 355">
                <a:extLst>
                  <a:ext uri="{FF2B5EF4-FFF2-40B4-BE49-F238E27FC236}">
                    <a16:creationId xmlns:a16="http://schemas.microsoft.com/office/drawing/2014/main" xmlns="" id="{39FAABC2-15B1-4DCE-913E-E1F57F6E3AA0}"/>
                  </a:ext>
                </a:extLst>
              </p:cNvPr>
              <p:cNvSpPr/>
              <p:nvPr/>
            </p:nvSpPr>
            <p:spPr>
              <a:xfrm>
                <a:off x="890431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8" name="Freeform: Shape 356">
                <a:extLst>
                  <a:ext uri="{FF2B5EF4-FFF2-40B4-BE49-F238E27FC236}">
                    <a16:creationId xmlns:a16="http://schemas.microsoft.com/office/drawing/2014/main" xmlns="" id="{4490C8D1-11C7-41EC-BBC0-AEEC63591669}"/>
                  </a:ext>
                </a:extLst>
              </p:cNvPr>
              <p:cNvSpPr/>
              <p:nvPr/>
            </p:nvSpPr>
            <p:spPr>
              <a:xfrm>
                <a:off x="88471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9" name="Freeform: Shape 357">
                <a:extLst>
                  <a:ext uri="{FF2B5EF4-FFF2-40B4-BE49-F238E27FC236}">
                    <a16:creationId xmlns:a16="http://schemas.microsoft.com/office/drawing/2014/main" xmlns="" id="{DE17F721-650B-4F7C-9ED5-1B445CCCF1C1}"/>
                  </a:ext>
                </a:extLst>
              </p:cNvPr>
              <p:cNvSpPr/>
              <p:nvPr/>
            </p:nvSpPr>
            <p:spPr>
              <a:xfrm>
                <a:off x="87709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0" name="Freeform: Shape 358">
                <a:extLst>
                  <a:ext uri="{FF2B5EF4-FFF2-40B4-BE49-F238E27FC236}">
                    <a16:creationId xmlns:a16="http://schemas.microsoft.com/office/drawing/2014/main" xmlns="" id="{A0590C99-46A5-4B9B-B84F-0F4BD149299F}"/>
                  </a:ext>
                </a:extLst>
              </p:cNvPr>
              <p:cNvSpPr/>
              <p:nvPr/>
            </p:nvSpPr>
            <p:spPr>
              <a:xfrm>
                <a:off x="86947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1" name="Freeform: Shape 359">
                <a:extLst>
                  <a:ext uri="{FF2B5EF4-FFF2-40B4-BE49-F238E27FC236}">
                    <a16:creationId xmlns:a16="http://schemas.microsoft.com/office/drawing/2014/main" xmlns="" id="{327A5BDD-C775-463C-BEC0-B34E14B27105}"/>
                  </a:ext>
                </a:extLst>
              </p:cNvPr>
              <p:cNvSpPr/>
              <p:nvPr/>
            </p:nvSpPr>
            <p:spPr>
              <a:xfrm>
                <a:off x="86185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2" name="Freeform: Shape 360">
                <a:extLst>
                  <a:ext uri="{FF2B5EF4-FFF2-40B4-BE49-F238E27FC236}">
                    <a16:creationId xmlns:a16="http://schemas.microsoft.com/office/drawing/2014/main" xmlns="" id="{62B7F556-A2B1-438E-8D9C-33A02F8AD590}"/>
                  </a:ext>
                </a:extLst>
              </p:cNvPr>
              <p:cNvSpPr/>
              <p:nvPr/>
            </p:nvSpPr>
            <p:spPr>
              <a:xfrm>
                <a:off x="8542363" y="23000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3" name="Freeform: Shape 361">
                <a:extLst>
                  <a:ext uri="{FF2B5EF4-FFF2-40B4-BE49-F238E27FC236}">
                    <a16:creationId xmlns:a16="http://schemas.microsoft.com/office/drawing/2014/main" xmlns="" id="{57EBEAD5-E6FE-49F7-887C-B989BE5BC71A}"/>
                  </a:ext>
                </a:extLst>
              </p:cNvPr>
              <p:cNvSpPr/>
              <p:nvPr/>
            </p:nvSpPr>
            <p:spPr>
              <a:xfrm>
                <a:off x="8542363" y="23000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4" name="Freeform: Shape 362">
                <a:extLst>
                  <a:ext uri="{FF2B5EF4-FFF2-40B4-BE49-F238E27FC236}">
                    <a16:creationId xmlns:a16="http://schemas.microsoft.com/office/drawing/2014/main" xmlns="" id="{1C5BD96A-ACF0-4958-9D8F-F7C40123FE7B}"/>
                  </a:ext>
                </a:extLst>
              </p:cNvPr>
              <p:cNvSpPr/>
              <p:nvPr/>
            </p:nvSpPr>
            <p:spPr>
              <a:xfrm>
                <a:off x="8123263" y="2223869"/>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5" name="Freeform: Shape 363">
                <a:extLst>
                  <a:ext uri="{FF2B5EF4-FFF2-40B4-BE49-F238E27FC236}">
                    <a16:creationId xmlns:a16="http://schemas.microsoft.com/office/drawing/2014/main" xmlns="" id="{132D340D-61A0-4338-A136-7407591204D3}"/>
                  </a:ext>
                </a:extLst>
              </p:cNvPr>
              <p:cNvSpPr/>
              <p:nvPr/>
            </p:nvSpPr>
            <p:spPr>
              <a:xfrm>
                <a:off x="8085163" y="2223869"/>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6" name="Freeform: Shape 364">
                <a:extLst>
                  <a:ext uri="{FF2B5EF4-FFF2-40B4-BE49-F238E27FC236}">
                    <a16:creationId xmlns:a16="http://schemas.microsoft.com/office/drawing/2014/main" xmlns="" id="{76EA64AD-FDC5-459D-A679-4AAC26F084F4}"/>
                  </a:ext>
                </a:extLst>
              </p:cNvPr>
              <p:cNvSpPr/>
              <p:nvPr/>
            </p:nvSpPr>
            <p:spPr>
              <a:xfrm>
                <a:off x="8028013" y="218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7" name="Freeform: Shape 365">
                <a:extLst>
                  <a:ext uri="{FF2B5EF4-FFF2-40B4-BE49-F238E27FC236}">
                    <a16:creationId xmlns:a16="http://schemas.microsoft.com/office/drawing/2014/main" xmlns="" id="{6345C152-F5AA-412F-9313-2DD04D46BF09}"/>
                  </a:ext>
                </a:extLst>
              </p:cNvPr>
              <p:cNvSpPr/>
              <p:nvPr/>
            </p:nvSpPr>
            <p:spPr>
              <a:xfrm>
                <a:off x="7951813" y="21476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8" name="Freeform: Shape 366">
                <a:extLst>
                  <a:ext uri="{FF2B5EF4-FFF2-40B4-BE49-F238E27FC236}">
                    <a16:creationId xmlns:a16="http://schemas.microsoft.com/office/drawing/2014/main" xmlns="" id="{3BFB075C-D0BC-4E14-A798-1015ADEE6CE5}"/>
                  </a:ext>
                </a:extLst>
              </p:cNvPr>
              <p:cNvSpPr/>
              <p:nvPr/>
            </p:nvSpPr>
            <p:spPr>
              <a:xfrm>
                <a:off x="7913713" y="21476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9" name="Freeform: Shape 367">
                <a:extLst>
                  <a:ext uri="{FF2B5EF4-FFF2-40B4-BE49-F238E27FC236}">
                    <a16:creationId xmlns:a16="http://schemas.microsoft.com/office/drawing/2014/main" xmlns="" id="{11238313-E909-436B-A569-D4E5DE0B6F1C}"/>
                  </a:ext>
                </a:extLst>
              </p:cNvPr>
              <p:cNvSpPr/>
              <p:nvPr/>
            </p:nvSpPr>
            <p:spPr>
              <a:xfrm>
                <a:off x="76660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0" name="Freeform: Shape 368">
                <a:extLst>
                  <a:ext uri="{FF2B5EF4-FFF2-40B4-BE49-F238E27FC236}">
                    <a16:creationId xmlns:a16="http://schemas.microsoft.com/office/drawing/2014/main" xmlns="" id="{3F51CBC8-8724-48F8-A3DC-A2732AB8991E}"/>
                  </a:ext>
                </a:extLst>
              </p:cNvPr>
              <p:cNvSpPr/>
              <p:nvPr/>
            </p:nvSpPr>
            <p:spPr>
              <a:xfrm>
                <a:off x="76279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1" name="Freeform: Shape 369">
                <a:extLst>
                  <a:ext uri="{FF2B5EF4-FFF2-40B4-BE49-F238E27FC236}">
                    <a16:creationId xmlns:a16="http://schemas.microsoft.com/office/drawing/2014/main" xmlns="" id="{01259884-0112-4830-A17E-FBC1ED8E99AE}"/>
                  </a:ext>
                </a:extLst>
              </p:cNvPr>
              <p:cNvSpPr/>
              <p:nvPr/>
            </p:nvSpPr>
            <p:spPr>
              <a:xfrm>
                <a:off x="75898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2" name="Freeform: Shape 370">
                <a:extLst>
                  <a:ext uri="{FF2B5EF4-FFF2-40B4-BE49-F238E27FC236}">
                    <a16:creationId xmlns:a16="http://schemas.microsoft.com/office/drawing/2014/main" xmlns="" id="{C3B92B16-DE59-4640-841F-DA8715767DEF}"/>
                  </a:ext>
                </a:extLst>
              </p:cNvPr>
              <p:cNvSpPr/>
              <p:nvPr/>
            </p:nvSpPr>
            <p:spPr>
              <a:xfrm>
                <a:off x="75517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3" name="Freeform: Shape 371">
                <a:extLst>
                  <a:ext uri="{FF2B5EF4-FFF2-40B4-BE49-F238E27FC236}">
                    <a16:creationId xmlns:a16="http://schemas.microsoft.com/office/drawing/2014/main" xmlns="" id="{04F6ECC4-1274-47E9-903C-D99310887777}"/>
                  </a:ext>
                </a:extLst>
              </p:cNvPr>
              <p:cNvSpPr/>
              <p:nvPr/>
            </p:nvSpPr>
            <p:spPr>
              <a:xfrm>
                <a:off x="7132663" y="203336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4" name="Freeform: Shape 372">
                <a:extLst>
                  <a:ext uri="{FF2B5EF4-FFF2-40B4-BE49-F238E27FC236}">
                    <a16:creationId xmlns:a16="http://schemas.microsoft.com/office/drawing/2014/main" xmlns="" id="{4742742D-F356-4826-982D-5AA5DB13176A}"/>
                  </a:ext>
                </a:extLst>
              </p:cNvPr>
              <p:cNvSpPr/>
              <p:nvPr/>
            </p:nvSpPr>
            <p:spPr>
              <a:xfrm>
                <a:off x="7094563" y="19952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5" name="Freeform: Shape 373">
                <a:extLst>
                  <a:ext uri="{FF2B5EF4-FFF2-40B4-BE49-F238E27FC236}">
                    <a16:creationId xmlns:a16="http://schemas.microsoft.com/office/drawing/2014/main" xmlns="" id="{D4CC204A-5B86-4765-B50D-E109020FB624}"/>
                  </a:ext>
                </a:extLst>
              </p:cNvPr>
              <p:cNvSpPr/>
              <p:nvPr/>
            </p:nvSpPr>
            <p:spPr>
              <a:xfrm>
                <a:off x="6980263" y="19571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6" name="Freeform: Shape 374">
                <a:extLst>
                  <a:ext uri="{FF2B5EF4-FFF2-40B4-BE49-F238E27FC236}">
                    <a16:creationId xmlns:a16="http://schemas.microsoft.com/office/drawing/2014/main" xmlns="" id="{B92174B1-1828-43AA-A0E9-84075320555F}"/>
                  </a:ext>
                </a:extLst>
              </p:cNvPr>
              <p:cNvSpPr/>
              <p:nvPr/>
            </p:nvSpPr>
            <p:spPr>
              <a:xfrm>
                <a:off x="6942163" y="1919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7" name="Freeform: Shape 375">
                <a:extLst>
                  <a:ext uri="{FF2B5EF4-FFF2-40B4-BE49-F238E27FC236}">
                    <a16:creationId xmlns:a16="http://schemas.microsoft.com/office/drawing/2014/main" xmlns="" id="{FE6435DD-F72C-4908-A130-47DE9D89D2C0}"/>
                  </a:ext>
                </a:extLst>
              </p:cNvPr>
              <p:cNvSpPr/>
              <p:nvPr/>
            </p:nvSpPr>
            <p:spPr>
              <a:xfrm>
                <a:off x="6885013" y="1919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8" name="Freeform: Shape 376">
                <a:extLst>
                  <a:ext uri="{FF2B5EF4-FFF2-40B4-BE49-F238E27FC236}">
                    <a16:creationId xmlns:a16="http://schemas.microsoft.com/office/drawing/2014/main" xmlns="" id="{023CE6AF-214D-406D-BAAA-B18DFAA4A1B9}"/>
                  </a:ext>
                </a:extLst>
              </p:cNvPr>
              <p:cNvSpPr/>
              <p:nvPr/>
            </p:nvSpPr>
            <p:spPr>
              <a:xfrm>
                <a:off x="6732613" y="1919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9" name="Freeform: Shape 377">
                <a:extLst>
                  <a:ext uri="{FF2B5EF4-FFF2-40B4-BE49-F238E27FC236}">
                    <a16:creationId xmlns:a16="http://schemas.microsoft.com/office/drawing/2014/main" xmlns="" id="{FEF3182F-303F-407F-9679-C47A0B9B72AF}"/>
                  </a:ext>
                </a:extLst>
              </p:cNvPr>
              <p:cNvSpPr/>
              <p:nvPr/>
            </p:nvSpPr>
            <p:spPr>
              <a:xfrm>
                <a:off x="6618313" y="1900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0" name="Freeform: Shape 378">
                <a:extLst>
                  <a:ext uri="{FF2B5EF4-FFF2-40B4-BE49-F238E27FC236}">
                    <a16:creationId xmlns:a16="http://schemas.microsoft.com/office/drawing/2014/main" xmlns="" id="{AB602AF8-790E-4667-8D20-E950B0606519}"/>
                  </a:ext>
                </a:extLst>
              </p:cNvPr>
              <p:cNvSpPr/>
              <p:nvPr/>
            </p:nvSpPr>
            <p:spPr>
              <a:xfrm>
                <a:off x="6580213" y="1900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1" name="Freeform: Shape 379">
                <a:extLst>
                  <a:ext uri="{FF2B5EF4-FFF2-40B4-BE49-F238E27FC236}">
                    <a16:creationId xmlns:a16="http://schemas.microsoft.com/office/drawing/2014/main" xmlns="" id="{65420E18-F525-455E-A873-6F2170C4154A}"/>
                  </a:ext>
                </a:extLst>
              </p:cNvPr>
              <p:cNvSpPr/>
              <p:nvPr/>
            </p:nvSpPr>
            <p:spPr>
              <a:xfrm>
                <a:off x="6542113" y="1861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2" name="Freeform: Shape 380">
                <a:extLst>
                  <a:ext uri="{FF2B5EF4-FFF2-40B4-BE49-F238E27FC236}">
                    <a16:creationId xmlns:a16="http://schemas.microsoft.com/office/drawing/2014/main" xmlns="" id="{77BB49F5-F35D-4E12-9808-5ED02764FFAE}"/>
                  </a:ext>
                </a:extLst>
              </p:cNvPr>
              <p:cNvSpPr/>
              <p:nvPr/>
            </p:nvSpPr>
            <p:spPr>
              <a:xfrm>
                <a:off x="4884763" y="15571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3" name="Freeform: Shape 381">
                <a:extLst>
                  <a:ext uri="{FF2B5EF4-FFF2-40B4-BE49-F238E27FC236}">
                    <a16:creationId xmlns:a16="http://schemas.microsoft.com/office/drawing/2014/main" xmlns="" id="{8B0D4C9B-176F-486B-B5FC-AE76F3E38EF9}"/>
                  </a:ext>
                </a:extLst>
              </p:cNvPr>
              <p:cNvSpPr/>
              <p:nvPr/>
            </p:nvSpPr>
            <p:spPr>
              <a:xfrm>
                <a:off x="4751413" y="15571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4" name="Freeform: Shape 382">
                <a:extLst>
                  <a:ext uri="{FF2B5EF4-FFF2-40B4-BE49-F238E27FC236}">
                    <a16:creationId xmlns:a16="http://schemas.microsoft.com/office/drawing/2014/main" xmlns="" id="{9D2E1B3B-B5AC-41CC-B1A9-66400FE53006}"/>
                  </a:ext>
                </a:extLst>
              </p:cNvPr>
              <p:cNvSpPr/>
              <p:nvPr/>
            </p:nvSpPr>
            <p:spPr>
              <a:xfrm>
                <a:off x="4675213" y="153806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5" name="Freeform: Shape 383">
                <a:extLst>
                  <a:ext uri="{FF2B5EF4-FFF2-40B4-BE49-F238E27FC236}">
                    <a16:creationId xmlns:a16="http://schemas.microsoft.com/office/drawing/2014/main" xmlns="" id="{33144FDA-CA88-4272-AC50-D904A26549F0}"/>
                  </a:ext>
                </a:extLst>
              </p:cNvPr>
              <p:cNvSpPr/>
              <p:nvPr/>
            </p:nvSpPr>
            <p:spPr>
              <a:xfrm>
                <a:off x="4179909" y="14428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6" name="Freeform: Shape 384">
                <a:extLst>
                  <a:ext uri="{FF2B5EF4-FFF2-40B4-BE49-F238E27FC236}">
                    <a16:creationId xmlns:a16="http://schemas.microsoft.com/office/drawing/2014/main" xmlns="" id="{AD1A739A-61D8-4241-B6B0-A81993DF10C6}"/>
                  </a:ext>
                </a:extLst>
              </p:cNvPr>
              <p:cNvSpPr/>
              <p:nvPr/>
            </p:nvSpPr>
            <p:spPr>
              <a:xfrm>
                <a:off x="3608409" y="13666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7" name="Freeform: Shape 385">
                <a:extLst>
                  <a:ext uri="{FF2B5EF4-FFF2-40B4-BE49-F238E27FC236}">
                    <a16:creationId xmlns:a16="http://schemas.microsoft.com/office/drawing/2014/main" xmlns="" id="{0E68A800-5197-4998-8758-E60476B61DF4}"/>
                  </a:ext>
                </a:extLst>
              </p:cNvPr>
              <p:cNvSpPr/>
              <p:nvPr/>
            </p:nvSpPr>
            <p:spPr>
              <a:xfrm>
                <a:off x="3589359" y="13666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8" name="Freeform: Shape 386">
                <a:extLst>
                  <a:ext uri="{FF2B5EF4-FFF2-40B4-BE49-F238E27FC236}">
                    <a16:creationId xmlns:a16="http://schemas.microsoft.com/office/drawing/2014/main" xmlns="" id="{1544FE11-BFA2-4FA0-AB7F-1F5526B5B2C4}"/>
                  </a:ext>
                </a:extLst>
              </p:cNvPr>
              <p:cNvSpPr/>
              <p:nvPr/>
            </p:nvSpPr>
            <p:spPr>
              <a:xfrm>
                <a:off x="3398859" y="13285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sp>
        <p:nvSpPr>
          <p:cNvPr id="379" name="TextBox 378">
            <a:extLst>
              <a:ext uri="{FF2B5EF4-FFF2-40B4-BE49-F238E27FC236}">
                <a16:creationId xmlns:a16="http://schemas.microsoft.com/office/drawing/2014/main" xmlns="" id="{63199515-562D-48C7-8FB5-917B22D46866}"/>
              </a:ext>
            </a:extLst>
          </p:cNvPr>
          <p:cNvSpPr txBox="1"/>
          <p:nvPr/>
        </p:nvSpPr>
        <p:spPr>
          <a:xfrm>
            <a:off x="5369618" y="1927602"/>
            <a:ext cx="3340540" cy="584775"/>
          </a:xfrm>
          <a:prstGeom prst="rect">
            <a:avLst/>
          </a:prstGeom>
          <a:noFill/>
        </p:spPr>
        <p:txBody>
          <a:bodyPr wrap="square" rtlCol="0">
            <a:spAutoFit/>
          </a:bodyPr>
          <a:lstStyle/>
          <a:p>
            <a:pPr algn="ctr"/>
            <a:r>
              <a:rPr lang="fr-FR" sz="1600" b="1" dirty="0">
                <a:solidFill>
                  <a:srgbClr val="4D4D4D"/>
                </a:solidFill>
              </a:rPr>
              <a:t>Mortalité spécifique cancer du côlon</a:t>
            </a:r>
          </a:p>
        </p:txBody>
      </p:sp>
      <p:graphicFrame>
        <p:nvGraphicFramePr>
          <p:cNvPr id="380" name="Table 379">
            <a:extLst>
              <a:ext uri="{FF2B5EF4-FFF2-40B4-BE49-F238E27FC236}">
                <a16:creationId xmlns:a16="http://schemas.microsoft.com/office/drawing/2014/main" xmlns="" id="{415C8300-4EDB-4E87-A09C-F8ABDDC421F7}"/>
              </a:ext>
            </a:extLst>
          </p:cNvPr>
          <p:cNvGraphicFramePr>
            <a:graphicFrameLocks noGrp="1"/>
          </p:cNvGraphicFramePr>
          <p:nvPr>
            <p:extLst>
              <p:ext uri="{D42A27DB-BD31-4B8C-83A1-F6EECF244321}">
                <p14:modId xmlns:p14="http://schemas.microsoft.com/office/powerpoint/2010/main" xmlns="" val="1526468505"/>
              </p:ext>
            </p:extLst>
          </p:nvPr>
        </p:nvGraphicFramePr>
        <p:xfrm>
          <a:off x="5736360" y="3657560"/>
          <a:ext cx="3192780" cy="980440"/>
        </p:xfrm>
        <a:graphic>
          <a:graphicData uri="http://schemas.openxmlformats.org/drawingml/2006/table">
            <a:tbl>
              <a:tblPr firstRow="1" bandRow="1">
                <a:tableStyleId>{5C22544A-7EE6-4342-B048-85BDC9FD1C3A}</a:tableStyleId>
              </a:tblPr>
              <a:tblGrid>
                <a:gridCol w="1620631">
                  <a:extLst>
                    <a:ext uri="{9D8B030D-6E8A-4147-A177-3AD203B41FA5}">
                      <a16:colId xmlns:a16="http://schemas.microsoft.com/office/drawing/2014/main" xmlns="" val="1076993877"/>
                    </a:ext>
                  </a:extLst>
                </a:gridCol>
                <a:gridCol w="1572149">
                  <a:extLst>
                    <a:ext uri="{9D8B030D-6E8A-4147-A177-3AD203B41FA5}">
                      <a16:colId xmlns:a16="http://schemas.microsoft.com/office/drawing/2014/main" xmlns="" val="2443055333"/>
                    </a:ext>
                  </a:extLst>
                </a:gridCol>
              </a:tblGrid>
              <a:tr h="0">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err="1"/>
                        <a:t>Décès</a:t>
                      </a:r>
                      <a:r>
                        <a:rPr lang="en-GB" sz="1400" dirty="0"/>
                        <a:t>, % (n/N)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28189232"/>
                  </a:ext>
                </a:extLst>
              </a:tr>
              <a:tr h="203876">
                <a:tc>
                  <a:txBody>
                    <a:bodyPr/>
                    <a:lstStyle/>
                    <a:p>
                      <a:r>
                        <a:rPr lang="en-GB" sz="1400" dirty="0">
                          <a:solidFill>
                            <a:srgbClr val="4D4D4D"/>
                          </a:solidFill>
                        </a:rPr>
                        <a:t>CT </a:t>
                      </a:r>
                      <a:r>
                        <a:rPr lang="en-GB" sz="1400" dirty="0" err="1">
                          <a:solidFill>
                            <a:srgbClr val="4D4D4D"/>
                          </a:solidFill>
                        </a:rPr>
                        <a:t>pré</a:t>
                      </a:r>
                      <a:r>
                        <a:rPr lang="en-GB" sz="1400" dirty="0">
                          <a:solidFill>
                            <a:srgbClr val="4D4D4D"/>
                          </a:solidFill>
                        </a:rPr>
                        <a:t> + postop</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11,5 (80/698)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2429556"/>
                  </a:ext>
                </a:extLst>
              </a:tr>
              <a:tr h="370840">
                <a:tc>
                  <a:txBody>
                    <a:bodyPr/>
                    <a:lstStyle/>
                    <a:p>
                      <a:r>
                        <a:rPr lang="en-GB" sz="1400" dirty="0">
                          <a:solidFill>
                            <a:srgbClr val="4D4D4D"/>
                          </a:solidFill>
                        </a:rPr>
                        <a:t>CT postop</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15,0 (53/354)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79160739"/>
                  </a:ext>
                </a:extLst>
              </a:tr>
            </a:tbl>
          </a:graphicData>
        </a:graphic>
      </p:graphicFrame>
      <p:grpSp>
        <p:nvGrpSpPr>
          <p:cNvPr id="381" name="Group 380">
            <a:extLst>
              <a:ext uri="{FF2B5EF4-FFF2-40B4-BE49-F238E27FC236}">
                <a16:creationId xmlns:a16="http://schemas.microsoft.com/office/drawing/2014/main" xmlns="" id="{B986E469-FB36-4A3E-AB9C-A419350F8194}"/>
              </a:ext>
            </a:extLst>
          </p:cNvPr>
          <p:cNvGrpSpPr/>
          <p:nvPr/>
        </p:nvGrpSpPr>
        <p:grpSpPr>
          <a:xfrm>
            <a:off x="4618407" y="2137167"/>
            <a:ext cx="4405558" cy="3620115"/>
            <a:chOff x="251565" y="2933964"/>
            <a:chExt cx="4643649" cy="2766325"/>
          </a:xfrm>
        </p:grpSpPr>
        <p:grpSp>
          <p:nvGrpSpPr>
            <p:cNvPr id="382" name="Group 381">
              <a:extLst>
                <a:ext uri="{FF2B5EF4-FFF2-40B4-BE49-F238E27FC236}">
                  <a16:creationId xmlns:a16="http://schemas.microsoft.com/office/drawing/2014/main" xmlns="" id="{926A7723-D504-4463-B20E-77B52926FBE3}"/>
                </a:ext>
              </a:extLst>
            </p:cNvPr>
            <p:cNvGrpSpPr/>
            <p:nvPr/>
          </p:nvGrpSpPr>
          <p:grpSpPr>
            <a:xfrm>
              <a:off x="251565" y="2933964"/>
              <a:ext cx="4643649" cy="2766325"/>
              <a:chOff x="1731923" y="1954250"/>
              <a:chExt cx="5905270" cy="2766325"/>
            </a:xfrm>
          </p:grpSpPr>
          <p:sp>
            <p:nvSpPr>
              <p:cNvPr id="386" name="Freeform 21">
                <a:extLst>
                  <a:ext uri="{FF2B5EF4-FFF2-40B4-BE49-F238E27FC236}">
                    <a16:creationId xmlns:a16="http://schemas.microsoft.com/office/drawing/2014/main" xmlns="" id="{83AFD811-3A4B-48D7-8950-8D08DE87DA7A}"/>
                  </a:ext>
                </a:extLst>
              </p:cNvPr>
              <p:cNvSpPr>
                <a:spLocks/>
              </p:cNvSpPr>
              <p:nvPr/>
            </p:nvSpPr>
            <p:spPr bwMode="auto">
              <a:xfrm>
                <a:off x="2268686" y="2066941"/>
                <a:ext cx="5252934" cy="2389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387" name="Line 6">
                <a:extLst>
                  <a:ext uri="{FF2B5EF4-FFF2-40B4-BE49-F238E27FC236}">
                    <a16:creationId xmlns:a16="http://schemas.microsoft.com/office/drawing/2014/main" xmlns="" id="{E0063500-EFE4-4C81-8A5C-D0D4B3169BC3}"/>
                  </a:ext>
                </a:extLst>
              </p:cNvPr>
              <p:cNvSpPr>
                <a:spLocks noChangeShapeType="1"/>
              </p:cNvSpPr>
              <p:nvPr/>
            </p:nvSpPr>
            <p:spPr bwMode="auto">
              <a:xfrm>
                <a:off x="2173360" y="2066940"/>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388" name="Line 7">
                <a:extLst>
                  <a:ext uri="{FF2B5EF4-FFF2-40B4-BE49-F238E27FC236}">
                    <a16:creationId xmlns:a16="http://schemas.microsoft.com/office/drawing/2014/main" xmlns="" id="{409B9418-2F9F-4B89-ACCB-C735A9E6B014}"/>
                  </a:ext>
                </a:extLst>
              </p:cNvPr>
              <p:cNvSpPr>
                <a:spLocks noChangeShapeType="1"/>
              </p:cNvSpPr>
              <p:nvPr/>
            </p:nvSpPr>
            <p:spPr bwMode="auto">
              <a:xfrm>
                <a:off x="2173360" y="2533569"/>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389" name="Line 8">
                <a:extLst>
                  <a:ext uri="{FF2B5EF4-FFF2-40B4-BE49-F238E27FC236}">
                    <a16:creationId xmlns:a16="http://schemas.microsoft.com/office/drawing/2014/main" xmlns="" id="{713CFD47-12BA-4865-90DD-63C3C8B981E2}"/>
                  </a:ext>
                </a:extLst>
              </p:cNvPr>
              <p:cNvSpPr>
                <a:spLocks noChangeShapeType="1"/>
              </p:cNvSpPr>
              <p:nvPr/>
            </p:nvSpPr>
            <p:spPr bwMode="auto">
              <a:xfrm>
                <a:off x="2173360" y="2974958"/>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390" name="Line 9">
                <a:extLst>
                  <a:ext uri="{FF2B5EF4-FFF2-40B4-BE49-F238E27FC236}">
                    <a16:creationId xmlns:a16="http://schemas.microsoft.com/office/drawing/2014/main" xmlns="" id="{902B8301-0CE4-4DDE-A137-075007473703}"/>
                  </a:ext>
                </a:extLst>
              </p:cNvPr>
              <p:cNvSpPr>
                <a:spLocks noChangeShapeType="1"/>
              </p:cNvSpPr>
              <p:nvPr/>
            </p:nvSpPr>
            <p:spPr bwMode="auto">
              <a:xfrm>
                <a:off x="2173360" y="3444505"/>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391" name="Line 10">
                <a:extLst>
                  <a:ext uri="{FF2B5EF4-FFF2-40B4-BE49-F238E27FC236}">
                    <a16:creationId xmlns:a16="http://schemas.microsoft.com/office/drawing/2014/main" xmlns="" id="{764D382A-1211-4099-A8A6-25648F0D5F3F}"/>
                  </a:ext>
                </a:extLst>
              </p:cNvPr>
              <p:cNvSpPr>
                <a:spLocks noChangeShapeType="1"/>
              </p:cNvSpPr>
              <p:nvPr/>
            </p:nvSpPr>
            <p:spPr bwMode="auto">
              <a:xfrm>
                <a:off x="2173360" y="3900721"/>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392" name="Line 11">
                <a:extLst>
                  <a:ext uri="{FF2B5EF4-FFF2-40B4-BE49-F238E27FC236}">
                    <a16:creationId xmlns:a16="http://schemas.microsoft.com/office/drawing/2014/main" xmlns="" id="{07F4262A-FB70-490B-A25A-5AE4369652AF}"/>
                  </a:ext>
                </a:extLst>
              </p:cNvPr>
              <p:cNvSpPr>
                <a:spLocks noChangeShapeType="1"/>
              </p:cNvSpPr>
              <p:nvPr/>
            </p:nvSpPr>
            <p:spPr bwMode="auto">
              <a:xfrm>
                <a:off x="2173360" y="4371759"/>
                <a:ext cx="80146"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393" name="TextBox 392">
                <a:extLst>
                  <a:ext uri="{FF2B5EF4-FFF2-40B4-BE49-F238E27FC236}">
                    <a16:creationId xmlns:a16="http://schemas.microsoft.com/office/drawing/2014/main" xmlns="" id="{3B1DB1AD-1EAE-4DF6-8BC9-02C2613A502A}"/>
                  </a:ext>
                </a:extLst>
              </p:cNvPr>
              <p:cNvSpPr txBox="1"/>
              <p:nvPr/>
            </p:nvSpPr>
            <p:spPr>
              <a:xfrm>
                <a:off x="1731923" y="1954250"/>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1,0</a:t>
                </a:r>
              </a:p>
            </p:txBody>
          </p:sp>
          <p:sp>
            <p:nvSpPr>
              <p:cNvPr id="394" name="TextBox 393">
                <a:extLst>
                  <a:ext uri="{FF2B5EF4-FFF2-40B4-BE49-F238E27FC236}">
                    <a16:creationId xmlns:a16="http://schemas.microsoft.com/office/drawing/2014/main" xmlns="" id="{7D343A18-1F03-477B-8D17-14BA3FE49287}"/>
                  </a:ext>
                </a:extLst>
              </p:cNvPr>
              <p:cNvSpPr txBox="1"/>
              <p:nvPr/>
            </p:nvSpPr>
            <p:spPr>
              <a:xfrm>
                <a:off x="1731923" y="2422690"/>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0,8</a:t>
                </a:r>
              </a:p>
            </p:txBody>
          </p:sp>
          <p:sp>
            <p:nvSpPr>
              <p:cNvPr id="395" name="TextBox 394">
                <a:extLst>
                  <a:ext uri="{FF2B5EF4-FFF2-40B4-BE49-F238E27FC236}">
                    <a16:creationId xmlns:a16="http://schemas.microsoft.com/office/drawing/2014/main" xmlns="" id="{3DF0910E-BF39-4587-8EC6-B0E3983ED665}"/>
                  </a:ext>
                </a:extLst>
              </p:cNvPr>
              <p:cNvSpPr txBox="1"/>
              <p:nvPr/>
            </p:nvSpPr>
            <p:spPr>
              <a:xfrm>
                <a:off x="1731923" y="2863865"/>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0,6</a:t>
                </a:r>
              </a:p>
            </p:txBody>
          </p:sp>
          <p:sp>
            <p:nvSpPr>
              <p:cNvPr id="396" name="TextBox 395">
                <a:extLst>
                  <a:ext uri="{FF2B5EF4-FFF2-40B4-BE49-F238E27FC236}">
                    <a16:creationId xmlns:a16="http://schemas.microsoft.com/office/drawing/2014/main" xmlns="" id="{DE6D81C8-52C7-4C0F-94D3-30CD49D4A9BF}"/>
                  </a:ext>
                </a:extLst>
              </p:cNvPr>
              <p:cNvSpPr txBox="1"/>
              <p:nvPr/>
            </p:nvSpPr>
            <p:spPr>
              <a:xfrm>
                <a:off x="1731923" y="3336689"/>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0,4</a:t>
                </a:r>
              </a:p>
            </p:txBody>
          </p:sp>
          <p:sp>
            <p:nvSpPr>
              <p:cNvPr id="397" name="TextBox 396">
                <a:extLst>
                  <a:ext uri="{FF2B5EF4-FFF2-40B4-BE49-F238E27FC236}">
                    <a16:creationId xmlns:a16="http://schemas.microsoft.com/office/drawing/2014/main" xmlns="" id="{5348783C-2BB8-4547-BDE8-99892B350183}"/>
                  </a:ext>
                </a:extLst>
              </p:cNvPr>
              <p:cNvSpPr txBox="1"/>
              <p:nvPr/>
            </p:nvSpPr>
            <p:spPr>
              <a:xfrm>
                <a:off x="1731923" y="3789198"/>
                <a:ext cx="430499"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0,2</a:t>
                </a:r>
              </a:p>
            </p:txBody>
          </p:sp>
          <p:sp>
            <p:nvSpPr>
              <p:cNvPr id="398" name="TextBox 397">
                <a:extLst>
                  <a:ext uri="{FF2B5EF4-FFF2-40B4-BE49-F238E27FC236}">
                    <a16:creationId xmlns:a16="http://schemas.microsoft.com/office/drawing/2014/main" xmlns="" id="{9B693052-96E7-4C23-92D0-B459164D1C40}"/>
                  </a:ext>
                </a:extLst>
              </p:cNvPr>
              <p:cNvSpPr txBox="1"/>
              <p:nvPr/>
            </p:nvSpPr>
            <p:spPr>
              <a:xfrm>
                <a:off x="1931748" y="4260018"/>
                <a:ext cx="230672"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sp>
            <p:nvSpPr>
              <p:cNvPr id="399" name="Line 21">
                <a:extLst>
                  <a:ext uri="{FF2B5EF4-FFF2-40B4-BE49-F238E27FC236}">
                    <a16:creationId xmlns:a16="http://schemas.microsoft.com/office/drawing/2014/main" xmlns="" id="{4E1CC4E3-C892-49D0-B1B7-00757DA21BF5}"/>
                  </a:ext>
                </a:extLst>
              </p:cNvPr>
              <p:cNvSpPr>
                <a:spLocks noChangeShapeType="1"/>
              </p:cNvSpPr>
              <p:nvPr/>
            </p:nvSpPr>
            <p:spPr bwMode="auto">
              <a:xfrm>
                <a:off x="2269877"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400" name="Line 21">
                <a:extLst>
                  <a:ext uri="{FF2B5EF4-FFF2-40B4-BE49-F238E27FC236}">
                    <a16:creationId xmlns:a16="http://schemas.microsoft.com/office/drawing/2014/main" xmlns="" id="{3587AD60-FCEB-4969-AC8D-1BE7F5B41819}"/>
                  </a:ext>
                </a:extLst>
              </p:cNvPr>
              <p:cNvSpPr>
                <a:spLocks noChangeShapeType="1"/>
              </p:cNvSpPr>
              <p:nvPr/>
            </p:nvSpPr>
            <p:spPr bwMode="auto">
              <a:xfrm>
                <a:off x="3229147"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401" name="TextBox 400">
                <a:extLst>
                  <a:ext uri="{FF2B5EF4-FFF2-40B4-BE49-F238E27FC236}">
                    <a16:creationId xmlns:a16="http://schemas.microsoft.com/office/drawing/2014/main" xmlns="" id="{22CCE793-8331-4480-BC6B-296DD11C3681}"/>
                  </a:ext>
                </a:extLst>
              </p:cNvPr>
              <p:cNvSpPr txBox="1"/>
              <p:nvPr/>
            </p:nvSpPr>
            <p:spPr>
              <a:xfrm>
                <a:off x="3107374" y="4500386"/>
                <a:ext cx="230670"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a:t>
                </a:r>
              </a:p>
            </p:txBody>
          </p:sp>
          <p:sp>
            <p:nvSpPr>
              <p:cNvPr id="402" name="Line 21">
                <a:extLst>
                  <a:ext uri="{FF2B5EF4-FFF2-40B4-BE49-F238E27FC236}">
                    <a16:creationId xmlns:a16="http://schemas.microsoft.com/office/drawing/2014/main" xmlns="" id="{0AD4F3F8-CB40-4CEB-AAF0-B507A7A2268D}"/>
                  </a:ext>
                </a:extLst>
              </p:cNvPr>
              <p:cNvSpPr>
                <a:spLocks noChangeShapeType="1"/>
              </p:cNvSpPr>
              <p:nvPr/>
            </p:nvSpPr>
            <p:spPr bwMode="auto">
              <a:xfrm>
                <a:off x="4114144"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403" name="TextBox 402">
                <a:extLst>
                  <a:ext uri="{FF2B5EF4-FFF2-40B4-BE49-F238E27FC236}">
                    <a16:creationId xmlns:a16="http://schemas.microsoft.com/office/drawing/2014/main" xmlns="" id="{CC19D58C-9265-4107-AAF8-DA8AE724FC8C}"/>
                  </a:ext>
                </a:extLst>
              </p:cNvPr>
              <p:cNvSpPr txBox="1"/>
              <p:nvPr/>
            </p:nvSpPr>
            <p:spPr>
              <a:xfrm>
                <a:off x="3998809" y="4500386"/>
                <a:ext cx="230670"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a:t>
                </a:r>
              </a:p>
            </p:txBody>
          </p:sp>
          <p:sp>
            <p:nvSpPr>
              <p:cNvPr id="404" name="Line 21">
                <a:extLst>
                  <a:ext uri="{FF2B5EF4-FFF2-40B4-BE49-F238E27FC236}">
                    <a16:creationId xmlns:a16="http://schemas.microsoft.com/office/drawing/2014/main" xmlns="" id="{3F5899CE-F293-4E60-B3CE-E2D447DEF7D1}"/>
                  </a:ext>
                </a:extLst>
              </p:cNvPr>
              <p:cNvSpPr>
                <a:spLocks noChangeShapeType="1"/>
              </p:cNvSpPr>
              <p:nvPr/>
            </p:nvSpPr>
            <p:spPr bwMode="auto">
              <a:xfrm>
                <a:off x="4979346"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405" name="TextBox 404">
                <a:extLst>
                  <a:ext uri="{FF2B5EF4-FFF2-40B4-BE49-F238E27FC236}">
                    <a16:creationId xmlns:a16="http://schemas.microsoft.com/office/drawing/2014/main" xmlns="" id="{3A19BA7C-CCC0-4A16-9FE2-94515C7C96DA}"/>
                  </a:ext>
                </a:extLst>
              </p:cNvPr>
              <p:cNvSpPr txBox="1"/>
              <p:nvPr/>
            </p:nvSpPr>
            <p:spPr>
              <a:xfrm>
                <a:off x="4864012" y="4500386"/>
                <a:ext cx="230670"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3</a:t>
                </a:r>
              </a:p>
            </p:txBody>
          </p:sp>
          <p:sp>
            <p:nvSpPr>
              <p:cNvPr id="406" name="Line 21">
                <a:extLst>
                  <a:ext uri="{FF2B5EF4-FFF2-40B4-BE49-F238E27FC236}">
                    <a16:creationId xmlns:a16="http://schemas.microsoft.com/office/drawing/2014/main" xmlns="" id="{99336E92-328D-4E5B-8DA7-1E2631F40E75}"/>
                  </a:ext>
                </a:extLst>
              </p:cNvPr>
              <p:cNvSpPr>
                <a:spLocks noChangeShapeType="1"/>
              </p:cNvSpPr>
              <p:nvPr/>
            </p:nvSpPr>
            <p:spPr bwMode="auto">
              <a:xfrm>
                <a:off x="5839998"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407" name="TextBox 406">
                <a:extLst>
                  <a:ext uri="{FF2B5EF4-FFF2-40B4-BE49-F238E27FC236}">
                    <a16:creationId xmlns:a16="http://schemas.microsoft.com/office/drawing/2014/main" xmlns="" id="{AA6736FC-D177-4BB1-893C-3F39D24A5926}"/>
                  </a:ext>
                </a:extLst>
              </p:cNvPr>
              <p:cNvSpPr txBox="1"/>
              <p:nvPr/>
            </p:nvSpPr>
            <p:spPr>
              <a:xfrm>
                <a:off x="5724662"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4</a:t>
                </a:r>
              </a:p>
            </p:txBody>
          </p:sp>
          <p:sp>
            <p:nvSpPr>
              <p:cNvPr id="408" name="Line 21">
                <a:extLst>
                  <a:ext uri="{FF2B5EF4-FFF2-40B4-BE49-F238E27FC236}">
                    <a16:creationId xmlns:a16="http://schemas.microsoft.com/office/drawing/2014/main" xmlns="" id="{9D8B0387-AAEC-4BBC-BDE2-D0F1F5D2D526}"/>
                  </a:ext>
                </a:extLst>
              </p:cNvPr>
              <p:cNvSpPr>
                <a:spLocks noChangeShapeType="1"/>
              </p:cNvSpPr>
              <p:nvPr/>
            </p:nvSpPr>
            <p:spPr bwMode="auto">
              <a:xfrm>
                <a:off x="7521855" y="4456278"/>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409" name="TextBox 408">
                <a:extLst>
                  <a:ext uri="{FF2B5EF4-FFF2-40B4-BE49-F238E27FC236}">
                    <a16:creationId xmlns:a16="http://schemas.microsoft.com/office/drawing/2014/main" xmlns="" id="{B5AD95A0-90E9-4877-B4E6-475B49520DEF}"/>
                  </a:ext>
                </a:extLst>
              </p:cNvPr>
              <p:cNvSpPr txBox="1"/>
              <p:nvPr/>
            </p:nvSpPr>
            <p:spPr>
              <a:xfrm>
                <a:off x="7406523" y="4500386"/>
                <a:ext cx="230670"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a:t>
                </a:r>
              </a:p>
            </p:txBody>
          </p:sp>
          <p:sp>
            <p:nvSpPr>
              <p:cNvPr id="410" name="TextBox 409">
                <a:extLst>
                  <a:ext uri="{FF2B5EF4-FFF2-40B4-BE49-F238E27FC236}">
                    <a16:creationId xmlns:a16="http://schemas.microsoft.com/office/drawing/2014/main" xmlns="" id="{7623418D-2778-4AD2-BD46-0675D60E524F}"/>
                  </a:ext>
                </a:extLst>
              </p:cNvPr>
              <p:cNvSpPr txBox="1"/>
              <p:nvPr/>
            </p:nvSpPr>
            <p:spPr>
              <a:xfrm>
                <a:off x="2160879"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sp>
            <p:nvSpPr>
              <p:cNvPr id="411" name="Line 21">
                <a:extLst>
                  <a:ext uri="{FF2B5EF4-FFF2-40B4-BE49-F238E27FC236}">
                    <a16:creationId xmlns:a16="http://schemas.microsoft.com/office/drawing/2014/main" xmlns="" id="{FF8BD1BC-74A8-4804-BEF6-C9DBA44DF727}"/>
                  </a:ext>
                </a:extLst>
              </p:cNvPr>
              <p:cNvSpPr>
                <a:spLocks noChangeShapeType="1"/>
              </p:cNvSpPr>
              <p:nvPr/>
            </p:nvSpPr>
            <p:spPr bwMode="auto">
              <a:xfrm>
                <a:off x="6695686" y="4460550"/>
                <a:ext cx="0" cy="6748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412" name="TextBox 411">
                <a:extLst>
                  <a:ext uri="{FF2B5EF4-FFF2-40B4-BE49-F238E27FC236}">
                    <a16:creationId xmlns:a16="http://schemas.microsoft.com/office/drawing/2014/main" xmlns="" id="{2470CA6D-6E59-4E24-891E-43EF2C3C6CB3}"/>
                  </a:ext>
                </a:extLst>
              </p:cNvPr>
              <p:cNvSpPr txBox="1"/>
              <p:nvPr/>
            </p:nvSpPr>
            <p:spPr>
              <a:xfrm>
                <a:off x="6580349"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5</a:t>
                </a:r>
              </a:p>
            </p:txBody>
          </p:sp>
        </p:grpSp>
        <p:cxnSp>
          <p:nvCxnSpPr>
            <p:cNvPr id="383" name="Straight Connector 382">
              <a:extLst>
                <a:ext uri="{FF2B5EF4-FFF2-40B4-BE49-F238E27FC236}">
                  <a16:creationId xmlns:a16="http://schemas.microsoft.com/office/drawing/2014/main" xmlns="" id="{A9CF0633-BEC7-43CD-A46C-D1F33D7BE53F}"/>
                </a:ext>
              </a:extLst>
            </p:cNvPr>
            <p:cNvCxnSpPr/>
            <p:nvPr/>
          </p:nvCxnSpPr>
          <p:spPr>
            <a:xfrm>
              <a:off x="975767" y="4468529"/>
              <a:ext cx="363649" cy="0"/>
            </a:xfrm>
            <a:prstGeom prst="line">
              <a:avLst/>
            </a:prstGeom>
            <a:noFill/>
            <a:ln w="19050" cap="flat">
              <a:solidFill>
                <a:schemeClr val="accent3"/>
              </a:solidFill>
              <a:prstDash val="solid"/>
              <a:miter/>
            </a:ln>
          </p:spPr>
        </p:cxnSp>
        <p:cxnSp>
          <p:nvCxnSpPr>
            <p:cNvPr id="384" name="Straight Connector 383">
              <a:extLst>
                <a:ext uri="{FF2B5EF4-FFF2-40B4-BE49-F238E27FC236}">
                  <a16:creationId xmlns:a16="http://schemas.microsoft.com/office/drawing/2014/main" xmlns="" id="{E0CF81F3-7BE4-418B-95B3-2A4701FB9C03}"/>
                </a:ext>
              </a:extLst>
            </p:cNvPr>
            <p:cNvCxnSpPr/>
            <p:nvPr/>
          </p:nvCxnSpPr>
          <p:spPr>
            <a:xfrm>
              <a:off x="975767" y="4690562"/>
              <a:ext cx="363649" cy="0"/>
            </a:xfrm>
            <a:prstGeom prst="line">
              <a:avLst/>
            </a:prstGeom>
            <a:noFill/>
            <a:ln w="19050" cap="flat">
              <a:solidFill>
                <a:schemeClr val="accent2"/>
              </a:solidFill>
              <a:prstDash val="solid"/>
              <a:miter/>
            </a:ln>
          </p:spPr>
        </p:cxnSp>
        <p:sp>
          <p:nvSpPr>
            <p:cNvPr id="385" name="TextBox 384">
              <a:extLst>
                <a:ext uri="{FF2B5EF4-FFF2-40B4-BE49-F238E27FC236}">
                  <a16:creationId xmlns:a16="http://schemas.microsoft.com/office/drawing/2014/main" xmlns="" id="{80057475-B304-4DA5-9338-2963E1079A94}"/>
                </a:ext>
              </a:extLst>
            </p:cNvPr>
            <p:cNvSpPr txBox="1"/>
            <p:nvPr/>
          </p:nvSpPr>
          <p:spPr>
            <a:xfrm>
              <a:off x="1331986" y="4858549"/>
              <a:ext cx="3323849" cy="235189"/>
            </a:xfrm>
            <a:prstGeom prst="rect">
              <a:avLst/>
            </a:prstGeom>
            <a:noFill/>
          </p:spPr>
          <p:txBody>
            <a:bodyPr wrap="none" rtlCol="0">
              <a:spAutoFit/>
            </a:bodyPr>
            <a:lstStyle/>
            <a:p>
              <a:r>
                <a:rPr lang="fr-FR" sz="1400" dirty="0"/>
                <a:t>RR 0,71 (IC95% 0,50 - 1,03); p=0,07</a:t>
              </a:r>
            </a:p>
          </p:txBody>
        </p:sp>
      </p:grpSp>
      <p:grpSp>
        <p:nvGrpSpPr>
          <p:cNvPr id="413" name="Group 412">
            <a:extLst>
              <a:ext uri="{FF2B5EF4-FFF2-40B4-BE49-F238E27FC236}">
                <a16:creationId xmlns:a16="http://schemas.microsoft.com/office/drawing/2014/main" xmlns="" id="{EB34F9DE-B5A2-4899-8F57-6D30ED62B127}"/>
              </a:ext>
            </a:extLst>
          </p:cNvPr>
          <p:cNvGrpSpPr/>
          <p:nvPr/>
        </p:nvGrpSpPr>
        <p:grpSpPr>
          <a:xfrm>
            <a:off x="5025559" y="2285965"/>
            <a:ext cx="3924000" cy="750242"/>
            <a:chOff x="7155636" y="1207167"/>
            <a:chExt cx="5934075" cy="1228735"/>
          </a:xfrm>
        </p:grpSpPr>
        <p:sp>
          <p:nvSpPr>
            <p:cNvPr id="414" name="Freeform: Shape 1481">
              <a:extLst>
                <a:ext uri="{FF2B5EF4-FFF2-40B4-BE49-F238E27FC236}">
                  <a16:creationId xmlns:a16="http://schemas.microsoft.com/office/drawing/2014/main" xmlns="" id="{B7AA12D1-A51C-4C57-B4AA-A448CA0A2B20}"/>
                </a:ext>
              </a:extLst>
            </p:cNvPr>
            <p:cNvSpPr/>
            <p:nvPr/>
          </p:nvSpPr>
          <p:spPr>
            <a:xfrm>
              <a:off x="7155636" y="1217287"/>
              <a:ext cx="5934075" cy="1190625"/>
            </a:xfrm>
            <a:custGeom>
              <a:avLst/>
              <a:gdLst>
                <a:gd name="connsiteX0" fmla="*/ 5942610 w 5934075"/>
                <a:gd name="connsiteY0" fmla="*/ 1192087 h 1190625"/>
                <a:gd name="connsiteX1" fmla="*/ 5535720 w 5934075"/>
                <a:gd name="connsiteY1" fmla="*/ 1192087 h 1190625"/>
                <a:gd name="connsiteX2" fmla="*/ 5535720 w 5934075"/>
                <a:gd name="connsiteY2" fmla="*/ 1120707 h 1190625"/>
                <a:gd name="connsiteX3" fmla="*/ 4903985 w 5934075"/>
                <a:gd name="connsiteY3" fmla="*/ 1120707 h 1190625"/>
                <a:gd name="connsiteX4" fmla="*/ 4903985 w 5934075"/>
                <a:gd name="connsiteY4" fmla="*/ 1056461 h 1190625"/>
                <a:gd name="connsiteX5" fmla="*/ 4811192 w 5934075"/>
                <a:gd name="connsiteY5" fmla="*/ 1056461 h 1190625"/>
                <a:gd name="connsiteX6" fmla="*/ 4811192 w 5934075"/>
                <a:gd name="connsiteY6" fmla="*/ 1002930 h 1190625"/>
                <a:gd name="connsiteX7" fmla="*/ 4100932 w 5934075"/>
                <a:gd name="connsiteY7" fmla="*/ 1002930 h 1190625"/>
                <a:gd name="connsiteX8" fmla="*/ 4100932 w 5934075"/>
                <a:gd name="connsiteY8" fmla="*/ 949390 h 1190625"/>
                <a:gd name="connsiteX9" fmla="*/ 3961733 w 5934075"/>
                <a:gd name="connsiteY9" fmla="*/ 949390 h 1190625"/>
                <a:gd name="connsiteX10" fmla="*/ 3961733 w 5934075"/>
                <a:gd name="connsiteY10" fmla="*/ 913698 h 1190625"/>
                <a:gd name="connsiteX11" fmla="*/ 3704758 w 5934075"/>
                <a:gd name="connsiteY11" fmla="*/ 913698 h 1190625"/>
                <a:gd name="connsiteX12" fmla="*/ 3704758 w 5934075"/>
                <a:gd name="connsiteY12" fmla="*/ 874438 h 1190625"/>
                <a:gd name="connsiteX13" fmla="*/ 3611966 w 5934075"/>
                <a:gd name="connsiteY13" fmla="*/ 874438 h 1190625"/>
                <a:gd name="connsiteX14" fmla="*/ 3611966 w 5934075"/>
                <a:gd name="connsiteY14" fmla="*/ 817332 h 1190625"/>
                <a:gd name="connsiteX15" fmla="*/ 3437077 w 5934075"/>
                <a:gd name="connsiteY15" fmla="*/ 817332 h 1190625"/>
                <a:gd name="connsiteX16" fmla="*/ 3437077 w 5934075"/>
                <a:gd name="connsiteY16" fmla="*/ 767363 h 1190625"/>
                <a:gd name="connsiteX17" fmla="*/ 3201515 w 5934075"/>
                <a:gd name="connsiteY17" fmla="*/ 767363 h 1190625"/>
                <a:gd name="connsiteX18" fmla="*/ 3201515 w 5934075"/>
                <a:gd name="connsiteY18" fmla="*/ 720964 h 1190625"/>
                <a:gd name="connsiteX19" fmla="*/ 3126562 w 5934075"/>
                <a:gd name="connsiteY19" fmla="*/ 720964 h 1190625"/>
                <a:gd name="connsiteX20" fmla="*/ 3126562 w 5934075"/>
                <a:gd name="connsiteY20" fmla="*/ 653151 h 1190625"/>
                <a:gd name="connsiteX21" fmla="*/ 3076594 w 5934075"/>
                <a:gd name="connsiteY21" fmla="*/ 653151 h 1190625"/>
                <a:gd name="connsiteX22" fmla="*/ 3076594 w 5934075"/>
                <a:gd name="connsiteY22" fmla="*/ 613891 h 1190625"/>
                <a:gd name="connsiteX23" fmla="*/ 2801769 w 5934075"/>
                <a:gd name="connsiteY23" fmla="*/ 613891 h 1190625"/>
                <a:gd name="connsiteX24" fmla="*/ 2801769 w 5934075"/>
                <a:gd name="connsiteY24" fmla="*/ 578200 h 1190625"/>
                <a:gd name="connsiteX25" fmla="*/ 2744667 w 5934075"/>
                <a:gd name="connsiteY25" fmla="*/ 578200 h 1190625"/>
                <a:gd name="connsiteX26" fmla="*/ 2744667 w 5934075"/>
                <a:gd name="connsiteY26" fmla="*/ 546078 h 1190625"/>
                <a:gd name="connsiteX27" fmla="*/ 2469842 w 5934075"/>
                <a:gd name="connsiteY27" fmla="*/ 546078 h 1190625"/>
                <a:gd name="connsiteX28" fmla="*/ 2469842 w 5934075"/>
                <a:gd name="connsiteY28" fmla="*/ 517525 h 1190625"/>
                <a:gd name="connsiteX29" fmla="*/ 2402024 w 5934075"/>
                <a:gd name="connsiteY29" fmla="*/ 517525 h 1190625"/>
                <a:gd name="connsiteX30" fmla="*/ 2402024 w 5934075"/>
                <a:gd name="connsiteY30" fmla="*/ 463987 h 1190625"/>
                <a:gd name="connsiteX31" fmla="*/ 2294954 w 5934075"/>
                <a:gd name="connsiteY31" fmla="*/ 463987 h 1190625"/>
                <a:gd name="connsiteX32" fmla="*/ 2294954 w 5934075"/>
                <a:gd name="connsiteY32" fmla="*/ 446141 h 1190625"/>
                <a:gd name="connsiteX33" fmla="*/ 2109359 w 5934075"/>
                <a:gd name="connsiteY33" fmla="*/ 446141 h 1190625"/>
                <a:gd name="connsiteX34" fmla="*/ 2109359 w 5934075"/>
                <a:gd name="connsiteY34" fmla="*/ 410450 h 1190625"/>
                <a:gd name="connsiteX35" fmla="*/ 1998717 w 5934075"/>
                <a:gd name="connsiteY35" fmla="*/ 410450 h 1190625"/>
                <a:gd name="connsiteX36" fmla="*/ 1998717 w 5934075"/>
                <a:gd name="connsiteY36" fmla="*/ 392605 h 1190625"/>
                <a:gd name="connsiteX37" fmla="*/ 1791700 w 5934075"/>
                <a:gd name="connsiteY37" fmla="*/ 392605 h 1190625"/>
                <a:gd name="connsiteX38" fmla="*/ 1791700 w 5934075"/>
                <a:gd name="connsiteY38" fmla="*/ 339068 h 1190625"/>
                <a:gd name="connsiteX39" fmla="*/ 1556137 w 5934075"/>
                <a:gd name="connsiteY39" fmla="*/ 339068 h 1190625"/>
                <a:gd name="connsiteX40" fmla="*/ 1556137 w 5934075"/>
                <a:gd name="connsiteY40" fmla="*/ 303376 h 1190625"/>
                <a:gd name="connsiteX41" fmla="*/ 1409805 w 5934075"/>
                <a:gd name="connsiteY41" fmla="*/ 303376 h 1190625"/>
                <a:gd name="connsiteX42" fmla="*/ 1409805 w 5934075"/>
                <a:gd name="connsiteY42" fmla="*/ 256978 h 1190625"/>
                <a:gd name="connsiteX43" fmla="*/ 1359837 w 5934075"/>
                <a:gd name="connsiteY43" fmla="*/ 256978 h 1190625"/>
                <a:gd name="connsiteX44" fmla="*/ 1359837 w 5934075"/>
                <a:gd name="connsiteY44" fmla="*/ 221286 h 1190625"/>
                <a:gd name="connsiteX45" fmla="*/ 1092156 w 5934075"/>
                <a:gd name="connsiteY45" fmla="*/ 221286 h 1190625"/>
                <a:gd name="connsiteX46" fmla="*/ 1092156 w 5934075"/>
                <a:gd name="connsiteY46" fmla="*/ 192734 h 1190625"/>
                <a:gd name="connsiteX47" fmla="*/ 963663 w 5934075"/>
                <a:gd name="connsiteY47" fmla="*/ 192734 h 1190625"/>
                <a:gd name="connsiteX48" fmla="*/ 963663 w 5934075"/>
                <a:gd name="connsiteY48" fmla="*/ 128488 h 1190625"/>
                <a:gd name="connsiteX49" fmla="*/ 720964 w 5934075"/>
                <a:gd name="connsiteY49" fmla="*/ 128488 h 1190625"/>
                <a:gd name="connsiteX50" fmla="*/ 720964 w 5934075"/>
                <a:gd name="connsiteY50" fmla="*/ 78521 h 1190625"/>
                <a:gd name="connsiteX51" fmla="*/ 214148 w 5934075"/>
                <a:gd name="connsiteY51" fmla="*/ 78521 h 1190625"/>
                <a:gd name="connsiteX52" fmla="*/ 214148 w 5934075"/>
                <a:gd name="connsiteY52" fmla="*/ 42830 h 1190625"/>
                <a:gd name="connsiteX53" fmla="*/ 89228 w 5934075"/>
                <a:gd name="connsiteY53" fmla="*/ 42830 h 1190625"/>
                <a:gd name="connsiteX54" fmla="*/ 89228 w 5934075"/>
                <a:gd name="connsiteY54" fmla="*/ 0 h 1190625"/>
                <a:gd name="connsiteX55" fmla="*/ 0 w 5934075"/>
                <a:gd name="connsiteY55" fmla="*/ 0 h 1190625"/>
                <a:gd name="connsiteX56" fmla="*/ 0 w 5934075"/>
                <a:gd name="connsiteY56"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934075" h="1190625">
                  <a:moveTo>
                    <a:pt x="5942610" y="1192087"/>
                  </a:moveTo>
                  <a:lnTo>
                    <a:pt x="5535720" y="1192087"/>
                  </a:lnTo>
                  <a:lnTo>
                    <a:pt x="5535720" y="1120707"/>
                  </a:lnTo>
                  <a:lnTo>
                    <a:pt x="4903985" y="1120707"/>
                  </a:lnTo>
                  <a:lnTo>
                    <a:pt x="4903985" y="1056461"/>
                  </a:lnTo>
                  <a:lnTo>
                    <a:pt x="4811192" y="1056461"/>
                  </a:lnTo>
                  <a:lnTo>
                    <a:pt x="4811192" y="1002930"/>
                  </a:lnTo>
                  <a:lnTo>
                    <a:pt x="4100932" y="1002930"/>
                  </a:lnTo>
                  <a:lnTo>
                    <a:pt x="4100932" y="949390"/>
                  </a:lnTo>
                  <a:lnTo>
                    <a:pt x="3961733" y="949390"/>
                  </a:lnTo>
                  <a:lnTo>
                    <a:pt x="3961733" y="913698"/>
                  </a:lnTo>
                  <a:lnTo>
                    <a:pt x="3704758" y="913698"/>
                  </a:lnTo>
                  <a:lnTo>
                    <a:pt x="3704758" y="874438"/>
                  </a:lnTo>
                  <a:lnTo>
                    <a:pt x="3611966" y="874438"/>
                  </a:lnTo>
                  <a:lnTo>
                    <a:pt x="3611966" y="817332"/>
                  </a:lnTo>
                  <a:lnTo>
                    <a:pt x="3437077" y="817332"/>
                  </a:lnTo>
                  <a:lnTo>
                    <a:pt x="3437077" y="767363"/>
                  </a:lnTo>
                  <a:lnTo>
                    <a:pt x="3201515" y="767363"/>
                  </a:lnTo>
                  <a:lnTo>
                    <a:pt x="3201515" y="720964"/>
                  </a:lnTo>
                  <a:lnTo>
                    <a:pt x="3126562" y="720964"/>
                  </a:lnTo>
                  <a:lnTo>
                    <a:pt x="3126562" y="653151"/>
                  </a:lnTo>
                  <a:lnTo>
                    <a:pt x="3076594" y="653151"/>
                  </a:lnTo>
                  <a:lnTo>
                    <a:pt x="3076594" y="613891"/>
                  </a:lnTo>
                  <a:lnTo>
                    <a:pt x="2801769" y="613891"/>
                  </a:lnTo>
                  <a:lnTo>
                    <a:pt x="2801769" y="578200"/>
                  </a:lnTo>
                  <a:lnTo>
                    <a:pt x="2744667" y="578200"/>
                  </a:lnTo>
                  <a:lnTo>
                    <a:pt x="2744667" y="546078"/>
                  </a:lnTo>
                  <a:lnTo>
                    <a:pt x="2469842" y="546078"/>
                  </a:lnTo>
                  <a:lnTo>
                    <a:pt x="2469842" y="517525"/>
                  </a:lnTo>
                  <a:lnTo>
                    <a:pt x="2402024" y="517525"/>
                  </a:lnTo>
                  <a:lnTo>
                    <a:pt x="2402024" y="463987"/>
                  </a:lnTo>
                  <a:lnTo>
                    <a:pt x="2294954" y="463987"/>
                  </a:lnTo>
                  <a:lnTo>
                    <a:pt x="2294954" y="446141"/>
                  </a:lnTo>
                  <a:lnTo>
                    <a:pt x="2109359" y="446141"/>
                  </a:lnTo>
                  <a:lnTo>
                    <a:pt x="2109359" y="410450"/>
                  </a:lnTo>
                  <a:lnTo>
                    <a:pt x="1998717" y="410450"/>
                  </a:lnTo>
                  <a:lnTo>
                    <a:pt x="1998717" y="392605"/>
                  </a:lnTo>
                  <a:lnTo>
                    <a:pt x="1791700" y="392605"/>
                  </a:lnTo>
                  <a:lnTo>
                    <a:pt x="1791700" y="339068"/>
                  </a:lnTo>
                  <a:lnTo>
                    <a:pt x="1556137" y="339068"/>
                  </a:lnTo>
                  <a:lnTo>
                    <a:pt x="1556137" y="303376"/>
                  </a:lnTo>
                  <a:lnTo>
                    <a:pt x="1409805" y="303376"/>
                  </a:lnTo>
                  <a:lnTo>
                    <a:pt x="1409805" y="256978"/>
                  </a:lnTo>
                  <a:lnTo>
                    <a:pt x="1359837" y="256978"/>
                  </a:lnTo>
                  <a:lnTo>
                    <a:pt x="1359837" y="221286"/>
                  </a:lnTo>
                  <a:lnTo>
                    <a:pt x="1092156" y="221286"/>
                  </a:lnTo>
                  <a:lnTo>
                    <a:pt x="1092156" y="192734"/>
                  </a:lnTo>
                  <a:lnTo>
                    <a:pt x="963663" y="192734"/>
                  </a:lnTo>
                  <a:lnTo>
                    <a:pt x="963663" y="128488"/>
                  </a:lnTo>
                  <a:lnTo>
                    <a:pt x="720964" y="128488"/>
                  </a:lnTo>
                  <a:lnTo>
                    <a:pt x="720964" y="78521"/>
                  </a:lnTo>
                  <a:lnTo>
                    <a:pt x="214148" y="78521"/>
                  </a:lnTo>
                  <a:lnTo>
                    <a:pt x="214148" y="42830"/>
                  </a:lnTo>
                  <a:lnTo>
                    <a:pt x="89228" y="42830"/>
                  </a:lnTo>
                  <a:lnTo>
                    <a:pt x="89228" y="0"/>
                  </a:lnTo>
                  <a:lnTo>
                    <a:pt x="0"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415" name="Group 414">
              <a:extLst>
                <a:ext uri="{FF2B5EF4-FFF2-40B4-BE49-F238E27FC236}">
                  <a16:creationId xmlns:a16="http://schemas.microsoft.com/office/drawing/2014/main" xmlns="" id="{A402657B-E9BC-4B92-9BE0-72D4D5E28700}"/>
                </a:ext>
              </a:extLst>
            </p:cNvPr>
            <p:cNvGrpSpPr/>
            <p:nvPr/>
          </p:nvGrpSpPr>
          <p:grpSpPr>
            <a:xfrm>
              <a:off x="7282964" y="1207167"/>
              <a:ext cx="5724527" cy="1228735"/>
              <a:chOff x="7282964" y="1207167"/>
              <a:chExt cx="5724527" cy="1228735"/>
            </a:xfrm>
          </p:grpSpPr>
          <p:sp>
            <p:nvSpPr>
              <p:cNvPr id="416" name="Freeform: Shape 1482">
                <a:extLst>
                  <a:ext uri="{FF2B5EF4-FFF2-40B4-BE49-F238E27FC236}">
                    <a16:creationId xmlns:a16="http://schemas.microsoft.com/office/drawing/2014/main" xmlns="" id="{F417FFA0-04BB-4F8F-9126-E1EB59B28ED1}"/>
                  </a:ext>
                </a:extLst>
              </p:cNvPr>
              <p:cNvSpPr/>
              <p:nvPr/>
            </p:nvSpPr>
            <p:spPr>
              <a:xfrm>
                <a:off x="8209694"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17" name="Freeform: Shape 1483">
                <a:extLst>
                  <a:ext uri="{FF2B5EF4-FFF2-40B4-BE49-F238E27FC236}">
                    <a16:creationId xmlns:a16="http://schemas.microsoft.com/office/drawing/2014/main" xmlns="" id="{B849CC54-E132-4F2E-AE6E-76C24330C32D}"/>
                  </a:ext>
                </a:extLst>
              </p:cNvPr>
              <p:cNvSpPr/>
              <p:nvPr/>
            </p:nvSpPr>
            <p:spPr>
              <a:xfrm>
                <a:off x="8228741"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18" name="Freeform: Shape 1484">
                <a:extLst>
                  <a:ext uri="{FF2B5EF4-FFF2-40B4-BE49-F238E27FC236}">
                    <a16:creationId xmlns:a16="http://schemas.microsoft.com/office/drawing/2014/main" xmlns="" id="{9A32004A-E113-49FB-A612-CE3716CA87D3}"/>
                  </a:ext>
                </a:extLst>
              </p:cNvPr>
              <p:cNvSpPr/>
              <p:nvPr/>
            </p:nvSpPr>
            <p:spPr>
              <a:xfrm>
                <a:off x="8247792"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19" name="Freeform: Shape 1485">
                <a:extLst>
                  <a:ext uri="{FF2B5EF4-FFF2-40B4-BE49-F238E27FC236}">
                    <a16:creationId xmlns:a16="http://schemas.microsoft.com/office/drawing/2014/main" xmlns="" id="{23551C02-569A-4229-B36B-E89B1523D2E1}"/>
                  </a:ext>
                </a:extLst>
              </p:cNvPr>
              <p:cNvSpPr/>
              <p:nvPr/>
            </p:nvSpPr>
            <p:spPr>
              <a:xfrm>
                <a:off x="8266843"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20" name="Freeform: Shape 1486">
                <a:extLst>
                  <a:ext uri="{FF2B5EF4-FFF2-40B4-BE49-F238E27FC236}">
                    <a16:creationId xmlns:a16="http://schemas.microsoft.com/office/drawing/2014/main" xmlns="" id="{CCE73D50-D631-4638-9D63-D27A184C5875}"/>
                  </a:ext>
                </a:extLst>
              </p:cNvPr>
              <p:cNvSpPr/>
              <p:nvPr/>
            </p:nvSpPr>
            <p:spPr>
              <a:xfrm>
                <a:off x="8285895"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21" name="Freeform: Shape 1487">
                <a:extLst>
                  <a:ext uri="{FF2B5EF4-FFF2-40B4-BE49-F238E27FC236}">
                    <a16:creationId xmlns:a16="http://schemas.microsoft.com/office/drawing/2014/main" xmlns="" id="{E030BA53-926F-4C06-B8D0-A349F5F40056}"/>
                  </a:ext>
                </a:extLst>
              </p:cNvPr>
              <p:cNvSpPr/>
              <p:nvPr/>
            </p:nvSpPr>
            <p:spPr>
              <a:xfrm>
                <a:off x="7282964" y="12071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22" name="Freeform: Shape 1488">
                <a:extLst>
                  <a:ext uri="{FF2B5EF4-FFF2-40B4-BE49-F238E27FC236}">
                    <a16:creationId xmlns:a16="http://schemas.microsoft.com/office/drawing/2014/main" xmlns="" id="{9D89E35F-4A29-4DFE-87F7-B0DC93739473}"/>
                  </a:ext>
                </a:extLst>
              </p:cNvPr>
              <p:cNvSpPr/>
              <p:nvPr/>
            </p:nvSpPr>
            <p:spPr>
              <a:xfrm>
                <a:off x="896638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23" name="Freeform: Shape 1489">
                <a:extLst>
                  <a:ext uri="{FF2B5EF4-FFF2-40B4-BE49-F238E27FC236}">
                    <a16:creationId xmlns:a16="http://schemas.microsoft.com/office/drawing/2014/main" xmlns="" id="{2E07465F-C6AC-46DD-B50A-A15AF463C95F}"/>
                  </a:ext>
                </a:extLst>
              </p:cNvPr>
              <p:cNvSpPr/>
              <p:nvPr/>
            </p:nvSpPr>
            <p:spPr>
              <a:xfrm>
                <a:off x="8985436"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24" name="Freeform: Shape 1490">
                <a:extLst>
                  <a:ext uri="{FF2B5EF4-FFF2-40B4-BE49-F238E27FC236}">
                    <a16:creationId xmlns:a16="http://schemas.microsoft.com/office/drawing/2014/main" xmlns="" id="{F93663E2-52E7-45B3-A028-FCAF34F6E3F4}"/>
                  </a:ext>
                </a:extLst>
              </p:cNvPr>
              <p:cNvSpPr/>
              <p:nvPr/>
            </p:nvSpPr>
            <p:spPr>
              <a:xfrm>
                <a:off x="9004487"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25" name="Freeform: Shape 1491">
                <a:extLst>
                  <a:ext uri="{FF2B5EF4-FFF2-40B4-BE49-F238E27FC236}">
                    <a16:creationId xmlns:a16="http://schemas.microsoft.com/office/drawing/2014/main" xmlns="" id="{ED7E40D3-EEDC-4E32-8BFD-D2338B2C04AD}"/>
                  </a:ext>
                </a:extLst>
              </p:cNvPr>
              <p:cNvSpPr/>
              <p:nvPr/>
            </p:nvSpPr>
            <p:spPr>
              <a:xfrm>
                <a:off x="902353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26" name="Freeform: Shape 1492">
                <a:extLst>
                  <a:ext uri="{FF2B5EF4-FFF2-40B4-BE49-F238E27FC236}">
                    <a16:creationId xmlns:a16="http://schemas.microsoft.com/office/drawing/2014/main" xmlns="" id="{87107E88-355C-4828-9690-26144D0582D4}"/>
                  </a:ext>
                </a:extLst>
              </p:cNvPr>
              <p:cNvSpPr/>
              <p:nvPr/>
            </p:nvSpPr>
            <p:spPr>
              <a:xfrm>
                <a:off x="9042589"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27" name="Freeform: Shape 1493">
                <a:extLst>
                  <a:ext uri="{FF2B5EF4-FFF2-40B4-BE49-F238E27FC236}">
                    <a16:creationId xmlns:a16="http://schemas.microsoft.com/office/drawing/2014/main" xmlns="" id="{19A2CDA0-9E65-4968-8461-3034A9C2CE3E}"/>
                  </a:ext>
                </a:extLst>
              </p:cNvPr>
              <p:cNvSpPr/>
              <p:nvPr/>
            </p:nvSpPr>
            <p:spPr>
              <a:xfrm>
                <a:off x="904258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28" name="Freeform: Shape 1494">
                <a:extLst>
                  <a:ext uri="{FF2B5EF4-FFF2-40B4-BE49-F238E27FC236}">
                    <a16:creationId xmlns:a16="http://schemas.microsoft.com/office/drawing/2014/main" xmlns="" id="{85B0A500-CDFB-4EA0-A5DB-91C077919F50}"/>
                  </a:ext>
                </a:extLst>
              </p:cNvPr>
              <p:cNvSpPr/>
              <p:nvPr/>
            </p:nvSpPr>
            <p:spPr>
              <a:xfrm>
                <a:off x="9061636"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29" name="Freeform: Shape 1495">
                <a:extLst>
                  <a:ext uri="{FF2B5EF4-FFF2-40B4-BE49-F238E27FC236}">
                    <a16:creationId xmlns:a16="http://schemas.microsoft.com/office/drawing/2014/main" xmlns="" id="{C054874F-5A99-4FBB-A617-0DD5D620A606}"/>
                  </a:ext>
                </a:extLst>
              </p:cNvPr>
              <p:cNvSpPr/>
              <p:nvPr/>
            </p:nvSpPr>
            <p:spPr>
              <a:xfrm>
                <a:off x="9080687"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30" name="Freeform: Shape 1496">
                <a:extLst>
                  <a:ext uri="{FF2B5EF4-FFF2-40B4-BE49-F238E27FC236}">
                    <a16:creationId xmlns:a16="http://schemas.microsoft.com/office/drawing/2014/main" xmlns="" id="{2EBEF6E3-DF9F-4C98-8984-2088A2CAA3D1}"/>
                  </a:ext>
                </a:extLst>
              </p:cNvPr>
              <p:cNvSpPr/>
              <p:nvPr/>
            </p:nvSpPr>
            <p:spPr>
              <a:xfrm>
                <a:off x="909973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31" name="Freeform: Shape 1497">
                <a:extLst>
                  <a:ext uri="{FF2B5EF4-FFF2-40B4-BE49-F238E27FC236}">
                    <a16:creationId xmlns:a16="http://schemas.microsoft.com/office/drawing/2014/main" xmlns="" id="{5AABF6BD-E347-4C4A-9089-0FBCB825EB07}"/>
                  </a:ext>
                </a:extLst>
              </p:cNvPr>
              <p:cNvSpPr/>
              <p:nvPr/>
            </p:nvSpPr>
            <p:spPr>
              <a:xfrm>
                <a:off x="9118789"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32" name="Freeform: Shape 1498">
                <a:extLst>
                  <a:ext uri="{FF2B5EF4-FFF2-40B4-BE49-F238E27FC236}">
                    <a16:creationId xmlns:a16="http://schemas.microsoft.com/office/drawing/2014/main" xmlns="" id="{64CD7C0A-B7B7-459D-934B-E1D7B4AD5D59}"/>
                  </a:ext>
                </a:extLst>
              </p:cNvPr>
              <p:cNvSpPr/>
              <p:nvPr/>
            </p:nvSpPr>
            <p:spPr>
              <a:xfrm>
                <a:off x="9175938"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33" name="Freeform: Shape 1499">
                <a:extLst>
                  <a:ext uri="{FF2B5EF4-FFF2-40B4-BE49-F238E27FC236}">
                    <a16:creationId xmlns:a16="http://schemas.microsoft.com/office/drawing/2014/main" xmlns="" id="{27A98B08-981C-45B4-B8B4-FD2E85E9F6B3}"/>
                  </a:ext>
                </a:extLst>
              </p:cNvPr>
              <p:cNvSpPr/>
              <p:nvPr/>
            </p:nvSpPr>
            <p:spPr>
              <a:xfrm>
                <a:off x="9194986"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34" name="Freeform: Shape 1500">
                <a:extLst>
                  <a:ext uri="{FF2B5EF4-FFF2-40B4-BE49-F238E27FC236}">
                    <a16:creationId xmlns:a16="http://schemas.microsoft.com/office/drawing/2014/main" xmlns="" id="{7321275D-F855-4B46-9B05-CFAD1E899B08}"/>
                  </a:ext>
                </a:extLst>
              </p:cNvPr>
              <p:cNvSpPr/>
              <p:nvPr/>
            </p:nvSpPr>
            <p:spPr>
              <a:xfrm>
                <a:off x="9214037"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35" name="Freeform: Shape 1501">
                <a:extLst>
                  <a:ext uri="{FF2B5EF4-FFF2-40B4-BE49-F238E27FC236}">
                    <a16:creationId xmlns:a16="http://schemas.microsoft.com/office/drawing/2014/main" xmlns="" id="{950610DE-C067-44F0-B91D-E17087345BE6}"/>
                  </a:ext>
                </a:extLst>
              </p:cNvPr>
              <p:cNvSpPr/>
              <p:nvPr/>
            </p:nvSpPr>
            <p:spPr>
              <a:xfrm>
                <a:off x="9233088"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36" name="Freeform: Shape 1502">
                <a:extLst>
                  <a:ext uri="{FF2B5EF4-FFF2-40B4-BE49-F238E27FC236}">
                    <a16:creationId xmlns:a16="http://schemas.microsoft.com/office/drawing/2014/main" xmlns="" id="{AD70ABE1-B366-4836-90DE-A38762C9AEB9}"/>
                  </a:ext>
                </a:extLst>
              </p:cNvPr>
              <p:cNvSpPr/>
              <p:nvPr/>
            </p:nvSpPr>
            <p:spPr>
              <a:xfrm>
                <a:off x="9252139"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37" name="Freeform: Shape 1503">
                <a:extLst>
                  <a:ext uri="{FF2B5EF4-FFF2-40B4-BE49-F238E27FC236}">
                    <a16:creationId xmlns:a16="http://schemas.microsoft.com/office/drawing/2014/main" xmlns="" id="{B5EF8037-E1E3-4471-978D-90593426E915}"/>
                  </a:ext>
                </a:extLst>
              </p:cNvPr>
              <p:cNvSpPr/>
              <p:nvPr/>
            </p:nvSpPr>
            <p:spPr>
              <a:xfrm>
                <a:off x="9309288"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38" name="Freeform: Shape 1504">
                <a:extLst>
                  <a:ext uri="{FF2B5EF4-FFF2-40B4-BE49-F238E27FC236}">
                    <a16:creationId xmlns:a16="http://schemas.microsoft.com/office/drawing/2014/main" xmlns="" id="{C03F83E3-DA8D-4814-8796-5FF5D2813E9F}"/>
                  </a:ext>
                </a:extLst>
              </p:cNvPr>
              <p:cNvSpPr/>
              <p:nvPr/>
            </p:nvSpPr>
            <p:spPr>
              <a:xfrm>
                <a:off x="9328336"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39" name="Freeform: Shape 1505">
                <a:extLst>
                  <a:ext uri="{FF2B5EF4-FFF2-40B4-BE49-F238E27FC236}">
                    <a16:creationId xmlns:a16="http://schemas.microsoft.com/office/drawing/2014/main" xmlns="" id="{75A98057-AD62-424F-8D82-6595161CB5F1}"/>
                  </a:ext>
                </a:extLst>
              </p:cNvPr>
              <p:cNvSpPr/>
              <p:nvPr/>
            </p:nvSpPr>
            <p:spPr>
              <a:xfrm>
                <a:off x="9347387"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40" name="Freeform: Shape 1506">
                <a:extLst>
                  <a:ext uri="{FF2B5EF4-FFF2-40B4-BE49-F238E27FC236}">
                    <a16:creationId xmlns:a16="http://schemas.microsoft.com/office/drawing/2014/main" xmlns="" id="{9836D695-C801-4CE1-AD8D-478C6D14B494}"/>
                  </a:ext>
                </a:extLst>
              </p:cNvPr>
              <p:cNvSpPr/>
              <p:nvPr/>
            </p:nvSpPr>
            <p:spPr>
              <a:xfrm>
                <a:off x="9366438"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41" name="Freeform: Shape 1507">
                <a:extLst>
                  <a:ext uri="{FF2B5EF4-FFF2-40B4-BE49-F238E27FC236}">
                    <a16:creationId xmlns:a16="http://schemas.microsoft.com/office/drawing/2014/main" xmlns="" id="{8BA44496-BAA2-4702-A136-2CFDD3E5D178}"/>
                  </a:ext>
                </a:extLst>
              </p:cNvPr>
              <p:cNvSpPr/>
              <p:nvPr/>
            </p:nvSpPr>
            <p:spPr>
              <a:xfrm>
                <a:off x="9385489"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42" name="Freeform: Shape 1508">
                <a:extLst>
                  <a:ext uri="{FF2B5EF4-FFF2-40B4-BE49-F238E27FC236}">
                    <a16:creationId xmlns:a16="http://schemas.microsoft.com/office/drawing/2014/main" xmlns="" id="{F1F298EC-56EC-4BE1-8CAF-763C3EEEE1B9}"/>
                  </a:ext>
                </a:extLst>
              </p:cNvPr>
              <p:cNvSpPr/>
              <p:nvPr/>
            </p:nvSpPr>
            <p:spPr>
              <a:xfrm>
                <a:off x="963313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43" name="Freeform: Shape 1509">
                <a:extLst>
                  <a:ext uri="{FF2B5EF4-FFF2-40B4-BE49-F238E27FC236}">
                    <a16:creationId xmlns:a16="http://schemas.microsoft.com/office/drawing/2014/main" xmlns="" id="{111EECD9-E6A5-4778-A8A2-CD864A88E68B}"/>
                  </a:ext>
                </a:extLst>
              </p:cNvPr>
              <p:cNvSpPr/>
              <p:nvPr/>
            </p:nvSpPr>
            <p:spPr>
              <a:xfrm>
                <a:off x="9652186"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44" name="Freeform: Shape 1510">
                <a:extLst>
                  <a:ext uri="{FF2B5EF4-FFF2-40B4-BE49-F238E27FC236}">
                    <a16:creationId xmlns:a16="http://schemas.microsoft.com/office/drawing/2014/main" xmlns="" id="{1026C97B-4B18-49A7-A736-353D5CCCCEF5}"/>
                  </a:ext>
                </a:extLst>
              </p:cNvPr>
              <p:cNvSpPr/>
              <p:nvPr/>
            </p:nvSpPr>
            <p:spPr>
              <a:xfrm>
                <a:off x="9671237"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45" name="Freeform: Shape 1511">
                <a:extLst>
                  <a:ext uri="{FF2B5EF4-FFF2-40B4-BE49-F238E27FC236}">
                    <a16:creationId xmlns:a16="http://schemas.microsoft.com/office/drawing/2014/main" xmlns="" id="{6D4AC137-C09F-4D62-8AE1-B7D1EACE9927}"/>
                  </a:ext>
                </a:extLst>
              </p:cNvPr>
              <p:cNvSpPr/>
              <p:nvPr/>
            </p:nvSpPr>
            <p:spPr>
              <a:xfrm>
                <a:off x="969028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46" name="Freeform: Shape 1512">
                <a:extLst>
                  <a:ext uri="{FF2B5EF4-FFF2-40B4-BE49-F238E27FC236}">
                    <a16:creationId xmlns:a16="http://schemas.microsoft.com/office/drawing/2014/main" xmlns="" id="{C94575A9-73C0-40E1-B1DC-EF6C81FE1634}"/>
                  </a:ext>
                </a:extLst>
              </p:cNvPr>
              <p:cNvSpPr/>
              <p:nvPr/>
            </p:nvSpPr>
            <p:spPr>
              <a:xfrm>
                <a:off x="9709339"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47" name="Freeform: Shape 1513">
                <a:extLst>
                  <a:ext uri="{FF2B5EF4-FFF2-40B4-BE49-F238E27FC236}">
                    <a16:creationId xmlns:a16="http://schemas.microsoft.com/office/drawing/2014/main" xmlns="" id="{65DE5DA8-E464-44DF-A78C-F1A57F5AAB28}"/>
                  </a:ext>
                </a:extLst>
              </p:cNvPr>
              <p:cNvSpPr/>
              <p:nvPr/>
            </p:nvSpPr>
            <p:spPr>
              <a:xfrm>
                <a:off x="972838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48" name="Freeform: Shape 1514">
                <a:extLst>
                  <a:ext uri="{FF2B5EF4-FFF2-40B4-BE49-F238E27FC236}">
                    <a16:creationId xmlns:a16="http://schemas.microsoft.com/office/drawing/2014/main" xmlns="" id="{A71FFE80-5E8D-47BC-88EF-962DFDFF94C4}"/>
                  </a:ext>
                </a:extLst>
              </p:cNvPr>
              <p:cNvSpPr/>
              <p:nvPr/>
            </p:nvSpPr>
            <p:spPr>
              <a:xfrm>
                <a:off x="9747436"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49" name="Freeform: Shape 1515">
                <a:extLst>
                  <a:ext uri="{FF2B5EF4-FFF2-40B4-BE49-F238E27FC236}">
                    <a16:creationId xmlns:a16="http://schemas.microsoft.com/office/drawing/2014/main" xmlns="" id="{B505BD0D-8085-41FE-AC28-73A62ED1A0BF}"/>
                  </a:ext>
                </a:extLst>
              </p:cNvPr>
              <p:cNvSpPr/>
              <p:nvPr/>
            </p:nvSpPr>
            <p:spPr>
              <a:xfrm>
                <a:off x="9766487"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50" name="Freeform: Shape 1516">
                <a:extLst>
                  <a:ext uri="{FF2B5EF4-FFF2-40B4-BE49-F238E27FC236}">
                    <a16:creationId xmlns:a16="http://schemas.microsoft.com/office/drawing/2014/main" xmlns="" id="{3BE47108-C994-40BA-86E8-EC59E5404C6C}"/>
                  </a:ext>
                </a:extLst>
              </p:cNvPr>
              <p:cNvSpPr/>
              <p:nvPr/>
            </p:nvSpPr>
            <p:spPr>
              <a:xfrm>
                <a:off x="978553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51" name="Freeform: Shape 1517">
                <a:extLst>
                  <a:ext uri="{FF2B5EF4-FFF2-40B4-BE49-F238E27FC236}">
                    <a16:creationId xmlns:a16="http://schemas.microsoft.com/office/drawing/2014/main" xmlns="" id="{55DFAF9C-B4DC-47BF-A534-0E1D183F3E09}"/>
                  </a:ext>
                </a:extLst>
              </p:cNvPr>
              <p:cNvSpPr/>
              <p:nvPr/>
            </p:nvSpPr>
            <p:spPr>
              <a:xfrm>
                <a:off x="9804589"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52" name="Freeform: Shape 1518">
                <a:extLst>
                  <a:ext uri="{FF2B5EF4-FFF2-40B4-BE49-F238E27FC236}">
                    <a16:creationId xmlns:a16="http://schemas.microsoft.com/office/drawing/2014/main" xmlns="" id="{0E3B9EDF-4217-41BF-8E9A-C20A1EF3502F}"/>
                  </a:ext>
                </a:extLst>
              </p:cNvPr>
              <p:cNvSpPr/>
              <p:nvPr/>
            </p:nvSpPr>
            <p:spPr>
              <a:xfrm>
                <a:off x="980458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53" name="Freeform: Shape 1519">
                <a:extLst>
                  <a:ext uri="{FF2B5EF4-FFF2-40B4-BE49-F238E27FC236}">
                    <a16:creationId xmlns:a16="http://schemas.microsoft.com/office/drawing/2014/main" xmlns="" id="{3C1A9291-6A0E-4503-82EC-AD197B93CDCE}"/>
                  </a:ext>
                </a:extLst>
              </p:cNvPr>
              <p:cNvSpPr/>
              <p:nvPr/>
            </p:nvSpPr>
            <p:spPr>
              <a:xfrm>
                <a:off x="9823636"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54" name="Freeform: Shape 1520">
                <a:extLst>
                  <a:ext uri="{FF2B5EF4-FFF2-40B4-BE49-F238E27FC236}">
                    <a16:creationId xmlns:a16="http://schemas.microsoft.com/office/drawing/2014/main" xmlns="" id="{EAF05EA2-CD53-4660-A2A0-0F85915469DB}"/>
                  </a:ext>
                </a:extLst>
              </p:cNvPr>
              <p:cNvSpPr/>
              <p:nvPr/>
            </p:nvSpPr>
            <p:spPr>
              <a:xfrm>
                <a:off x="9842687"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55" name="Freeform: Shape 1521">
                <a:extLst>
                  <a:ext uri="{FF2B5EF4-FFF2-40B4-BE49-F238E27FC236}">
                    <a16:creationId xmlns:a16="http://schemas.microsoft.com/office/drawing/2014/main" xmlns="" id="{73378889-D794-43F1-AE62-2B74397B428E}"/>
                  </a:ext>
                </a:extLst>
              </p:cNvPr>
              <p:cNvSpPr/>
              <p:nvPr/>
            </p:nvSpPr>
            <p:spPr>
              <a:xfrm>
                <a:off x="986173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56" name="Freeform: Shape 1522">
                <a:extLst>
                  <a:ext uri="{FF2B5EF4-FFF2-40B4-BE49-F238E27FC236}">
                    <a16:creationId xmlns:a16="http://schemas.microsoft.com/office/drawing/2014/main" xmlns="" id="{1C1019E4-3551-4BF3-B66E-3F0E0F30C50C}"/>
                  </a:ext>
                </a:extLst>
              </p:cNvPr>
              <p:cNvSpPr/>
              <p:nvPr/>
            </p:nvSpPr>
            <p:spPr>
              <a:xfrm>
                <a:off x="9880789"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57" name="Freeform: Shape 1523">
                <a:extLst>
                  <a:ext uri="{FF2B5EF4-FFF2-40B4-BE49-F238E27FC236}">
                    <a16:creationId xmlns:a16="http://schemas.microsoft.com/office/drawing/2014/main" xmlns="" id="{71561CE0-3912-4629-B652-76AD7FC5B2C6}"/>
                  </a:ext>
                </a:extLst>
              </p:cNvPr>
              <p:cNvSpPr/>
              <p:nvPr/>
            </p:nvSpPr>
            <p:spPr>
              <a:xfrm>
                <a:off x="1001413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58" name="Freeform: Shape 1524">
                <a:extLst>
                  <a:ext uri="{FF2B5EF4-FFF2-40B4-BE49-F238E27FC236}">
                    <a16:creationId xmlns:a16="http://schemas.microsoft.com/office/drawing/2014/main" xmlns="" id="{DEEA4DDE-3B8A-4CB3-87F6-8517E37321F5}"/>
                  </a:ext>
                </a:extLst>
              </p:cNvPr>
              <p:cNvSpPr/>
              <p:nvPr/>
            </p:nvSpPr>
            <p:spPr>
              <a:xfrm>
                <a:off x="10033186"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59" name="Freeform: Shape 1525">
                <a:extLst>
                  <a:ext uri="{FF2B5EF4-FFF2-40B4-BE49-F238E27FC236}">
                    <a16:creationId xmlns:a16="http://schemas.microsoft.com/office/drawing/2014/main" xmlns="" id="{F5FAC491-0BCF-44E3-8087-4033985D3A96}"/>
                  </a:ext>
                </a:extLst>
              </p:cNvPr>
              <p:cNvSpPr/>
              <p:nvPr/>
            </p:nvSpPr>
            <p:spPr>
              <a:xfrm>
                <a:off x="10052237"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60" name="Freeform: Shape 1526">
                <a:extLst>
                  <a:ext uri="{FF2B5EF4-FFF2-40B4-BE49-F238E27FC236}">
                    <a16:creationId xmlns:a16="http://schemas.microsoft.com/office/drawing/2014/main" xmlns="" id="{938173F5-E3F2-4EDF-BD7E-89136D15FFE9}"/>
                  </a:ext>
                </a:extLst>
              </p:cNvPr>
              <p:cNvSpPr/>
              <p:nvPr/>
            </p:nvSpPr>
            <p:spPr>
              <a:xfrm>
                <a:off x="1007128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61" name="Freeform: Shape 1527">
                <a:extLst>
                  <a:ext uri="{FF2B5EF4-FFF2-40B4-BE49-F238E27FC236}">
                    <a16:creationId xmlns:a16="http://schemas.microsoft.com/office/drawing/2014/main" xmlns="" id="{64D3CF67-8481-44D7-9D19-C55E8A6627F6}"/>
                  </a:ext>
                </a:extLst>
              </p:cNvPr>
              <p:cNvSpPr/>
              <p:nvPr/>
            </p:nvSpPr>
            <p:spPr>
              <a:xfrm>
                <a:off x="10090339"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62" name="Freeform: Shape 1528">
                <a:extLst>
                  <a:ext uri="{FF2B5EF4-FFF2-40B4-BE49-F238E27FC236}">
                    <a16:creationId xmlns:a16="http://schemas.microsoft.com/office/drawing/2014/main" xmlns="" id="{62AEC448-5ACA-4C40-9849-851064175AE9}"/>
                  </a:ext>
                </a:extLst>
              </p:cNvPr>
              <p:cNvSpPr/>
              <p:nvPr/>
            </p:nvSpPr>
            <p:spPr>
              <a:xfrm>
                <a:off x="1010938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63" name="Freeform: Shape 1529">
                <a:extLst>
                  <a:ext uri="{FF2B5EF4-FFF2-40B4-BE49-F238E27FC236}">
                    <a16:creationId xmlns:a16="http://schemas.microsoft.com/office/drawing/2014/main" xmlns="" id="{81E08A5F-FE3D-4E70-832A-FC582F141EBF}"/>
                  </a:ext>
                </a:extLst>
              </p:cNvPr>
              <p:cNvSpPr/>
              <p:nvPr/>
            </p:nvSpPr>
            <p:spPr>
              <a:xfrm>
                <a:off x="10128436"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64" name="Freeform: Shape 1530">
                <a:extLst>
                  <a:ext uri="{FF2B5EF4-FFF2-40B4-BE49-F238E27FC236}">
                    <a16:creationId xmlns:a16="http://schemas.microsoft.com/office/drawing/2014/main" xmlns="" id="{9745C14F-2DB8-45F7-B7C9-3DC3A6188AB8}"/>
                  </a:ext>
                </a:extLst>
              </p:cNvPr>
              <p:cNvSpPr/>
              <p:nvPr/>
            </p:nvSpPr>
            <p:spPr>
              <a:xfrm>
                <a:off x="10147487"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65" name="Freeform: Shape 1531">
                <a:extLst>
                  <a:ext uri="{FF2B5EF4-FFF2-40B4-BE49-F238E27FC236}">
                    <a16:creationId xmlns:a16="http://schemas.microsoft.com/office/drawing/2014/main" xmlns="" id="{2E13B91D-4155-45E1-B407-30AA16A0D0EA}"/>
                  </a:ext>
                </a:extLst>
              </p:cNvPr>
              <p:cNvSpPr/>
              <p:nvPr/>
            </p:nvSpPr>
            <p:spPr>
              <a:xfrm>
                <a:off x="1016653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66" name="Freeform: Shape 1532">
                <a:extLst>
                  <a:ext uri="{FF2B5EF4-FFF2-40B4-BE49-F238E27FC236}">
                    <a16:creationId xmlns:a16="http://schemas.microsoft.com/office/drawing/2014/main" xmlns="" id="{5C6B00B8-F402-4DE8-8A9B-0A1B60ADD08E}"/>
                  </a:ext>
                </a:extLst>
              </p:cNvPr>
              <p:cNvSpPr/>
              <p:nvPr/>
            </p:nvSpPr>
            <p:spPr>
              <a:xfrm>
                <a:off x="10185589"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67" name="Freeform: Shape 1533">
                <a:extLst>
                  <a:ext uri="{FF2B5EF4-FFF2-40B4-BE49-F238E27FC236}">
                    <a16:creationId xmlns:a16="http://schemas.microsoft.com/office/drawing/2014/main" xmlns="" id="{449C82F0-8D6D-4E65-8024-DA2D6C65B516}"/>
                  </a:ext>
                </a:extLst>
              </p:cNvPr>
              <p:cNvSpPr/>
              <p:nvPr/>
            </p:nvSpPr>
            <p:spPr>
              <a:xfrm>
                <a:off x="1090948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68" name="Freeform: Shape 1534">
                <a:extLst>
                  <a:ext uri="{FF2B5EF4-FFF2-40B4-BE49-F238E27FC236}">
                    <a16:creationId xmlns:a16="http://schemas.microsoft.com/office/drawing/2014/main" xmlns="" id="{15A87A3A-175F-4273-B0E5-2C1AAEFCE14C}"/>
                  </a:ext>
                </a:extLst>
              </p:cNvPr>
              <p:cNvSpPr/>
              <p:nvPr/>
            </p:nvSpPr>
            <p:spPr>
              <a:xfrm>
                <a:off x="10928536"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69" name="Freeform: Shape 1535">
                <a:extLst>
                  <a:ext uri="{FF2B5EF4-FFF2-40B4-BE49-F238E27FC236}">
                    <a16:creationId xmlns:a16="http://schemas.microsoft.com/office/drawing/2014/main" xmlns="" id="{2BDFD0B3-0E97-43F9-B014-963224371EF4}"/>
                  </a:ext>
                </a:extLst>
              </p:cNvPr>
              <p:cNvSpPr/>
              <p:nvPr/>
            </p:nvSpPr>
            <p:spPr>
              <a:xfrm>
                <a:off x="10947587"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70" name="Freeform: Shape 1536">
                <a:extLst>
                  <a:ext uri="{FF2B5EF4-FFF2-40B4-BE49-F238E27FC236}">
                    <a16:creationId xmlns:a16="http://schemas.microsoft.com/office/drawing/2014/main" xmlns="" id="{3AF39A4D-4C36-4996-9D15-F0F245F161F6}"/>
                  </a:ext>
                </a:extLst>
              </p:cNvPr>
              <p:cNvSpPr/>
              <p:nvPr/>
            </p:nvSpPr>
            <p:spPr>
              <a:xfrm>
                <a:off x="1096663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71" name="Freeform: Shape 1537">
                <a:extLst>
                  <a:ext uri="{FF2B5EF4-FFF2-40B4-BE49-F238E27FC236}">
                    <a16:creationId xmlns:a16="http://schemas.microsoft.com/office/drawing/2014/main" xmlns="" id="{9A3B08ED-A777-45C3-BC22-3871BB9F248B}"/>
                  </a:ext>
                </a:extLst>
              </p:cNvPr>
              <p:cNvSpPr/>
              <p:nvPr/>
            </p:nvSpPr>
            <p:spPr>
              <a:xfrm>
                <a:off x="10985689"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72" name="Freeform: Shape 1538">
                <a:extLst>
                  <a:ext uri="{FF2B5EF4-FFF2-40B4-BE49-F238E27FC236}">
                    <a16:creationId xmlns:a16="http://schemas.microsoft.com/office/drawing/2014/main" xmlns="" id="{6E3070B4-6F9A-41D1-A4FE-20A5005A5D7F}"/>
                  </a:ext>
                </a:extLst>
              </p:cNvPr>
              <p:cNvSpPr/>
              <p:nvPr/>
            </p:nvSpPr>
            <p:spPr>
              <a:xfrm>
                <a:off x="1100473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73" name="Freeform: Shape 1539">
                <a:extLst>
                  <a:ext uri="{FF2B5EF4-FFF2-40B4-BE49-F238E27FC236}">
                    <a16:creationId xmlns:a16="http://schemas.microsoft.com/office/drawing/2014/main" xmlns="" id="{F589BE7A-D7BD-4467-BAFF-47325BF5ACF0}"/>
                  </a:ext>
                </a:extLst>
              </p:cNvPr>
              <p:cNvSpPr/>
              <p:nvPr/>
            </p:nvSpPr>
            <p:spPr>
              <a:xfrm>
                <a:off x="11023786"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74" name="Freeform: Shape 1540">
                <a:extLst>
                  <a:ext uri="{FF2B5EF4-FFF2-40B4-BE49-F238E27FC236}">
                    <a16:creationId xmlns:a16="http://schemas.microsoft.com/office/drawing/2014/main" xmlns="" id="{FF31A8AB-E4E8-4787-A4E2-EF684383EA86}"/>
                  </a:ext>
                </a:extLst>
              </p:cNvPr>
              <p:cNvSpPr/>
              <p:nvPr/>
            </p:nvSpPr>
            <p:spPr>
              <a:xfrm>
                <a:off x="11042837"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75" name="Freeform: Shape 1541">
                <a:extLst>
                  <a:ext uri="{FF2B5EF4-FFF2-40B4-BE49-F238E27FC236}">
                    <a16:creationId xmlns:a16="http://schemas.microsoft.com/office/drawing/2014/main" xmlns="" id="{F8201EE6-415F-4D60-AFF1-951449D699E4}"/>
                  </a:ext>
                </a:extLst>
              </p:cNvPr>
              <p:cNvSpPr/>
              <p:nvPr/>
            </p:nvSpPr>
            <p:spPr>
              <a:xfrm>
                <a:off x="1106188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76" name="Freeform: Shape 1542">
                <a:extLst>
                  <a:ext uri="{FF2B5EF4-FFF2-40B4-BE49-F238E27FC236}">
                    <a16:creationId xmlns:a16="http://schemas.microsoft.com/office/drawing/2014/main" xmlns="" id="{F17225DF-7886-4188-BE16-3F70D9F92FAD}"/>
                  </a:ext>
                </a:extLst>
              </p:cNvPr>
              <p:cNvSpPr/>
              <p:nvPr/>
            </p:nvSpPr>
            <p:spPr>
              <a:xfrm>
                <a:off x="11080939"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77" name="Freeform: Shape 1543">
                <a:extLst>
                  <a:ext uri="{FF2B5EF4-FFF2-40B4-BE49-F238E27FC236}">
                    <a16:creationId xmlns:a16="http://schemas.microsoft.com/office/drawing/2014/main" xmlns="" id="{E54450ED-4507-45CB-8E9C-0DF1709D1698}"/>
                  </a:ext>
                </a:extLst>
              </p:cNvPr>
              <p:cNvSpPr/>
              <p:nvPr/>
            </p:nvSpPr>
            <p:spPr>
              <a:xfrm>
                <a:off x="11138088"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78" name="Freeform: Shape 1544">
                <a:extLst>
                  <a:ext uri="{FF2B5EF4-FFF2-40B4-BE49-F238E27FC236}">
                    <a16:creationId xmlns:a16="http://schemas.microsoft.com/office/drawing/2014/main" xmlns="" id="{53ACBC12-6179-4759-B7EC-75BA578D201D}"/>
                  </a:ext>
                </a:extLst>
              </p:cNvPr>
              <p:cNvSpPr/>
              <p:nvPr/>
            </p:nvSpPr>
            <p:spPr>
              <a:xfrm>
                <a:off x="11157136"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79" name="Freeform: Shape 1545">
                <a:extLst>
                  <a:ext uri="{FF2B5EF4-FFF2-40B4-BE49-F238E27FC236}">
                    <a16:creationId xmlns:a16="http://schemas.microsoft.com/office/drawing/2014/main" xmlns="" id="{5FD20268-82CB-43B1-9F0D-A2F0AA1E7753}"/>
                  </a:ext>
                </a:extLst>
              </p:cNvPr>
              <p:cNvSpPr/>
              <p:nvPr/>
            </p:nvSpPr>
            <p:spPr>
              <a:xfrm>
                <a:off x="11176187"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80" name="Freeform: Shape 1546">
                <a:extLst>
                  <a:ext uri="{FF2B5EF4-FFF2-40B4-BE49-F238E27FC236}">
                    <a16:creationId xmlns:a16="http://schemas.microsoft.com/office/drawing/2014/main" xmlns="" id="{B3481B7D-925B-4AE3-B0BF-329FA56D88BB}"/>
                  </a:ext>
                </a:extLst>
              </p:cNvPr>
              <p:cNvSpPr/>
              <p:nvPr/>
            </p:nvSpPr>
            <p:spPr>
              <a:xfrm>
                <a:off x="11195238"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81" name="Freeform: Shape 1547">
                <a:extLst>
                  <a:ext uri="{FF2B5EF4-FFF2-40B4-BE49-F238E27FC236}">
                    <a16:creationId xmlns:a16="http://schemas.microsoft.com/office/drawing/2014/main" xmlns="" id="{0EB80844-0004-4BDA-ADB7-083C0CDB6211}"/>
                  </a:ext>
                </a:extLst>
              </p:cNvPr>
              <p:cNvSpPr/>
              <p:nvPr/>
            </p:nvSpPr>
            <p:spPr>
              <a:xfrm>
                <a:off x="11214289"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82" name="Freeform: Shape 1548">
                <a:extLst>
                  <a:ext uri="{FF2B5EF4-FFF2-40B4-BE49-F238E27FC236}">
                    <a16:creationId xmlns:a16="http://schemas.microsoft.com/office/drawing/2014/main" xmlns="" id="{223F96BC-C1F4-4006-8CB4-FCE25915980B}"/>
                  </a:ext>
                </a:extLst>
              </p:cNvPr>
              <p:cNvSpPr/>
              <p:nvPr/>
            </p:nvSpPr>
            <p:spPr>
              <a:xfrm>
                <a:off x="11290488"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83" name="Freeform: Shape 1549">
                <a:extLst>
                  <a:ext uri="{FF2B5EF4-FFF2-40B4-BE49-F238E27FC236}">
                    <a16:creationId xmlns:a16="http://schemas.microsoft.com/office/drawing/2014/main" xmlns="" id="{E2C636E4-09A0-4902-8679-D9BE835997DF}"/>
                  </a:ext>
                </a:extLst>
              </p:cNvPr>
              <p:cNvSpPr/>
              <p:nvPr/>
            </p:nvSpPr>
            <p:spPr>
              <a:xfrm>
                <a:off x="11309536"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84" name="Freeform: Shape 1550">
                <a:extLst>
                  <a:ext uri="{FF2B5EF4-FFF2-40B4-BE49-F238E27FC236}">
                    <a16:creationId xmlns:a16="http://schemas.microsoft.com/office/drawing/2014/main" xmlns="" id="{1490B209-9813-48C7-9191-A72750CF96D3}"/>
                  </a:ext>
                </a:extLst>
              </p:cNvPr>
              <p:cNvSpPr/>
              <p:nvPr/>
            </p:nvSpPr>
            <p:spPr>
              <a:xfrm>
                <a:off x="11328587"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85" name="Freeform: Shape 1551">
                <a:extLst>
                  <a:ext uri="{FF2B5EF4-FFF2-40B4-BE49-F238E27FC236}">
                    <a16:creationId xmlns:a16="http://schemas.microsoft.com/office/drawing/2014/main" xmlns="" id="{F706F0B9-C2BD-48C5-B828-9D61A90ACD1D}"/>
                  </a:ext>
                </a:extLst>
              </p:cNvPr>
              <p:cNvSpPr/>
              <p:nvPr/>
            </p:nvSpPr>
            <p:spPr>
              <a:xfrm>
                <a:off x="11347638"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86" name="Freeform: Shape 1552">
                <a:extLst>
                  <a:ext uri="{FF2B5EF4-FFF2-40B4-BE49-F238E27FC236}">
                    <a16:creationId xmlns:a16="http://schemas.microsoft.com/office/drawing/2014/main" xmlns="" id="{A5FD0FEC-AFD2-42E5-A152-7416FE6E53AC}"/>
                  </a:ext>
                </a:extLst>
              </p:cNvPr>
              <p:cNvSpPr/>
              <p:nvPr/>
            </p:nvSpPr>
            <p:spPr>
              <a:xfrm>
                <a:off x="11366689"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87" name="Freeform: Shape 1553">
                <a:extLst>
                  <a:ext uri="{FF2B5EF4-FFF2-40B4-BE49-F238E27FC236}">
                    <a16:creationId xmlns:a16="http://schemas.microsoft.com/office/drawing/2014/main" xmlns="" id="{4DABA063-474F-4C34-BAD3-857630ED1A9F}"/>
                  </a:ext>
                </a:extLst>
              </p:cNvPr>
              <p:cNvSpPr/>
              <p:nvPr/>
            </p:nvSpPr>
            <p:spPr>
              <a:xfrm>
                <a:off x="120905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88" name="Freeform: Shape 1554">
                <a:extLst>
                  <a:ext uri="{FF2B5EF4-FFF2-40B4-BE49-F238E27FC236}">
                    <a16:creationId xmlns:a16="http://schemas.microsoft.com/office/drawing/2014/main" xmlns="" id="{79BF9BF4-7C83-4168-A763-85147AFB5694}"/>
                  </a:ext>
                </a:extLst>
              </p:cNvPr>
              <p:cNvSpPr/>
              <p:nvPr/>
            </p:nvSpPr>
            <p:spPr>
              <a:xfrm>
                <a:off x="121096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89" name="Freeform: Shape 1555">
                <a:extLst>
                  <a:ext uri="{FF2B5EF4-FFF2-40B4-BE49-F238E27FC236}">
                    <a16:creationId xmlns:a16="http://schemas.microsoft.com/office/drawing/2014/main" xmlns="" id="{1A6FE60B-F2BC-4241-AE92-14F68FD89337}"/>
                  </a:ext>
                </a:extLst>
              </p:cNvPr>
              <p:cNvSpPr/>
              <p:nvPr/>
            </p:nvSpPr>
            <p:spPr>
              <a:xfrm>
                <a:off x="121286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90" name="Freeform: Shape 1556">
                <a:extLst>
                  <a:ext uri="{FF2B5EF4-FFF2-40B4-BE49-F238E27FC236}">
                    <a16:creationId xmlns:a16="http://schemas.microsoft.com/office/drawing/2014/main" xmlns="" id="{3640F323-B085-494C-8315-0D99BA8A4226}"/>
                  </a:ext>
                </a:extLst>
              </p:cNvPr>
              <p:cNvSpPr/>
              <p:nvPr/>
            </p:nvSpPr>
            <p:spPr>
              <a:xfrm>
                <a:off x="121477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91" name="Freeform: Shape 1557">
                <a:extLst>
                  <a:ext uri="{FF2B5EF4-FFF2-40B4-BE49-F238E27FC236}">
                    <a16:creationId xmlns:a16="http://schemas.microsoft.com/office/drawing/2014/main" xmlns="" id="{F534F308-1B9C-44ED-80E6-297F1734F9B6}"/>
                  </a:ext>
                </a:extLst>
              </p:cNvPr>
              <p:cNvSpPr/>
              <p:nvPr/>
            </p:nvSpPr>
            <p:spPr>
              <a:xfrm>
                <a:off x="121667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92" name="Freeform: Shape 1558">
                <a:extLst>
                  <a:ext uri="{FF2B5EF4-FFF2-40B4-BE49-F238E27FC236}">
                    <a16:creationId xmlns:a16="http://schemas.microsoft.com/office/drawing/2014/main" xmlns="" id="{50EBF9FC-5756-4D90-A30A-439E96C85A5F}"/>
                  </a:ext>
                </a:extLst>
              </p:cNvPr>
              <p:cNvSpPr/>
              <p:nvPr/>
            </p:nvSpPr>
            <p:spPr>
              <a:xfrm>
                <a:off x="122048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93" name="Freeform: Shape 1559">
                <a:extLst>
                  <a:ext uri="{FF2B5EF4-FFF2-40B4-BE49-F238E27FC236}">
                    <a16:creationId xmlns:a16="http://schemas.microsoft.com/office/drawing/2014/main" xmlns="" id="{757912B9-524C-4282-9573-E5908E0D4FD6}"/>
                  </a:ext>
                </a:extLst>
              </p:cNvPr>
              <p:cNvSpPr/>
              <p:nvPr/>
            </p:nvSpPr>
            <p:spPr>
              <a:xfrm>
                <a:off x="122239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94" name="Freeform: Shape 1560">
                <a:extLst>
                  <a:ext uri="{FF2B5EF4-FFF2-40B4-BE49-F238E27FC236}">
                    <a16:creationId xmlns:a16="http://schemas.microsoft.com/office/drawing/2014/main" xmlns="" id="{5E4D06B5-7546-426C-A992-5AF940E54599}"/>
                  </a:ext>
                </a:extLst>
              </p:cNvPr>
              <p:cNvSpPr/>
              <p:nvPr/>
            </p:nvSpPr>
            <p:spPr>
              <a:xfrm>
                <a:off x="122429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95" name="Freeform: Shape 1561">
                <a:extLst>
                  <a:ext uri="{FF2B5EF4-FFF2-40B4-BE49-F238E27FC236}">
                    <a16:creationId xmlns:a16="http://schemas.microsoft.com/office/drawing/2014/main" xmlns="" id="{CA55C460-ADC5-4E45-840D-5506BCF00C40}"/>
                  </a:ext>
                </a:extLst>
              </p:cNvPr>
              <p:cNvSpPr/>
              <p:nvPr/>
            </p:nvSpPr>
            <p:spPr>
              <a:xfrm>
                <a:off x="122620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96" name="Freeform: Shape 1562">
                <a:extLst>
                  <a:ext uri="{FF2B5EF4-FFF2-40B4-BE49-F238E27FC236}">
                    <a16:creationId xmlns:a16="http://schemas.microsoft.com/office/drawing/2014/main" xmlns="" id="{5747ADFA-08D2-4C5E-BB2E-063CE55AD67A}"/>
                  </a:ext>
                </a:extLst>
              </p:cNvPr>
              <p:cNvSpPr/>
              <p:nvPr/>
            </p:nvSpPr>
            <p:spPr>
              <a:xfrm>
                <a:off x="122810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97" name="Freeform: Shape 1563">
                <a:extLst>
                  <a:ext uri="{FF2B5EF4-FFF2-40B4-BE49-F238E27FC236}">
                    <a16:creationId xmlns:a16="http://schemas.microsoft.com/office/drawing/2014/main" xmlns="" id="{2DFC4768-728C-490E-8134-145320B8C6FF}"/>
                  </a:ext>
                </a:extLst>
              </p:cNvPr>
              <p:cNvSpPr/>
              <p:nvPr/>
            </p:nvSpPr>
            <p:spPr>
              <a:xfrm>
                <a:off x="122810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98" name="Freeform: Shape 1564">
                <a:extLst>
                  <a:ext uri="{FF2B5EF4-FFF2-40B4-BE49-F238E27FC236}">
                    <a16:creationId xmlns:a16="http://schemas.microsoft.com/office/drawing/2014/main" xmlns="" id="{E04B95C7-9201-41B0-A491-D781D3483A06}"/>
                  </a:ext>
                </a:extLst>
              </p:cNvPr>
              <p:cNvSpPr/>
              <p:nvPr/>
            </p:nvSpPr>
            <p:spPr>
              <a:xfrm>
                <a:off x="123001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99" name="Freeform: Shape 1565">
                <a:extLst>
                  <a:ext uri="{FF2B5EF4-FFF2-40B4-BE49-F238E27FC236}">
                    <a16:creationId xmlns:a16="http://schemas.microsoft.com/office/drawing/2014/main" xmlns="" id="{969E64CE-DE4E-4143-B204-18E9DA56E7EC}"/>
                  </a:ext>
                </a:extLst>
              </p:cNvPr>
              <p:cNvSpPr/>
              <p:nvPr/>
            </p:nvSpPr>
            <p:spPr>
              <a:xfrm>
                <a:off x="123191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00" name="Freeform: Shape 1566">
                <a:extLst>
                  <a:ext uri="{FF2B5EF4-FFF2-40B4-BE49-F238E27FC236}">
                    <a16:creationId xmlns:a16="http://schemas.microsoft.com/office/drawing/2014/main" xmlns="" id="{BE690899-4332-4723-A178-03B171E41AED}"/>
                  </a:ext>
                </a:extLst>
              </p:cNvPr>
              <p:cNvSpPr/>
              <p:nvPr/>
            </p:nvSpPr>
            <p:spPr>
              <a:xfrm>
                <a:off x="123382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01" name="Freeform: Shape 1567">
                <a:extLst>
                  <a:ext uri="{FF2B5EF4-FFF2-40B4-BE49-F238E27FC236}">
                    <a16:creationId xmlns:a16="http://schemas.microsoft.com/office/drawing/2014/main" xmlns="" id="{BA506FB4-25D3-4708-BC21-43885843559E}"/>
                  </a:ext>
                </a:extLst>
              </p:cNvPr>
              <p:cNvSpPr/>
              <p:nvPr/>
            </p:nvSpPr>
            <p:spPr>
              <a:xfrm>
                <a:off x="123572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02" name="Freeform: Shape 1568">
                <a:extLst>
                  <a:ext uri="{FF2B5EF4-FFF2-40B4-BE49-F238E27FC236}">
                    <a16:creationId xmlns:a16="http://schemas.microsoft.com/office/drawing/2014/main" xmlns="" id="{BAD86656-BBB4-496A-9C1F-DA41AFCA5350}"/>
                  </a:ext>
                </a:extLst>
              </p:cNvPr>
              <p:cNvSpPr/>
              <p:nvPr/>
            </p:nvSpPr>
            <p:spPr>
              <a:xfrm>
                <a:off x="125096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03" name="Freeform: Shape 1569">
                <a:extLst>
                  <a:ext uri="{FF2B5EF4-FFF2-40B4-BE49-F238E27FC236}">
                    <a16:creationId xmlns:a16="http://schemas.microsoft.com/office/drawing/2014/main" xmlns="" id="{057E48B7-9EE0-40BC-833B-79B1A35C4318}"/>
                  </a:ext>
                </a:extLst>
              </p:cNvPr>
              <p:cNvSpPr/>
              <p:nvPr/>
            </p:nvSpPr>
            <p:spPr>
              <a:xfrm>
                <a:off x="125287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04" name="Freeform: Shape 1570">
                <a:extLst>
                  <a:ext uri="{FF2B5EF4-FFF2-40B4-BE49-F238E27FC236}">
                    <a16:creationId xmlns:a16="http://schemas.microsoft.com/office/drawing/2014/main" xmlns="" id="{06C8E91E-4FCF-4D26-8685-987E91E8C10F}"/>
                  </a:ext>
                </a:extLst>
              </p:cNvPr>
              <p:cNvSpPr/>
              <p:nvPr/>
            </p:nvSpPr>
            <p:spPr>
              <a:xfrm>
                <a:off x="125477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05" name="Freeform: Shape 1571">
                <a:extLst>
                  <a:ext uri="{FF2B5EF4-FFF2-40B4-BE49-F238E27FC236}">
                    <a16:creationId xmlns:a16="http://schemas.microsoft.com/office/drawing/2014/main" xmlns="" id="{F6BC55EA-2976-4C4E-85CF-27D7485737AC}"/>
                  </a:ext>
                </a:extLst>
              </p:cNvPr>
              <p:cNvSpPr/>
              <p:nvPr/>
            </p:nvSpPr>
            <p:spPr>
              <a:xfrm>
                <a:off x="125668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06" name="Freeform: Shape 1572">
                <a:extLst>
                  <a:ext uri="{FF2B5EF4-FFF2-40B4-BE49-F238E27FC236}">
                    <a16:creationId xmlns:a16="http://schemas.microsoft.com/office/drawing/2014/main" xmlns="" id="{8C3619D0-1C05-4125-B0B6-C4683E40D827}"/>
                  </a:ext>
                </a:extLst>
              </p:cNvPr>
              <p:cNvSpPr/>
              <p:nvPr/>
            </p:nvSpPr>
            <p:spPr>
              <a:xfrm>
                <a:off x="125858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07" name="Freeform: Shape 1573">
                <a:extLst>
                  <a:ext uri="{FF2B5EF4-FFF2-40B4-BE49-F238E27FC236}">
                    <a16:creationId xmlns:a16="http://schemas.microsoft.com/office/drawing/2014/main" xmlns="" id="{FD9DD541-9516-44F7-BB74-6F209D53A0EB}"/>
                  </a:ext>
                </a:extLst>
              </p:cNvPr>
              <p:cNvSpPr/>
              <p:nvPr/>
            </p:nvSpPr>
            <p:spPr>
              <a:xfrm>
                <a:off x="125096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08" name="Freeform: Shape 1574">
                <a:extLst>
                  <a:ext uri="{FF2B5EF4-FFF2-40B4-BE49-F238E27FC236}">
                    <a16:creationId xmlns:a16="http://schemas.microsoft.com/office/drawing/2014/main" xmlns="" id="{4A3D3738-9D76-4AE8-B953-1EF8AB897992}"/>
                  </a:ext>
                </a:extLst>
              </p:cNvPr>
              <p:cNvSpPr/>
              <p:nvPr/>
            </p:nvSpPr>
            <p:spPr>
              <a:xfrm>
                <a:off x="125287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09" name="Freeform: Shape 1575">
                <a:extLst>
                  <a:ext uri="{FF2B5EF4-FFF2-40B4-BE49-F238E27FC236}">
                    <a16:creationId xmlns:a16="http://schemas.microsoft.com/office/drawing/2014/main" xmlns="" id="{545299A1-02C7-46E8-A6E1-B8232C6BFD1E}"/>
                  </a:ext>
                </a:extLst>
              </p:cNvPr>
              <p:cNvSpPr/>
              <p:nvPr/>
            </p:nvSpPr>
            <p:spPr>
              <a:xfrm>
                <a:off x="125477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10" name="Freeform: Shape 1576">
                <a:extLst>
                  <a:ext uri="{FF2B5EF4-FFF2-40B4-BE49-F238E27FC236}">
                    <a16:creationId xmlns:a16="http://schemas.microsoft.com/office/drawing/2014/main" xmlns="" id="{0C496B93-939E-48AC-BA3F-882F84CDF73D}"/>
                  </a:ext>
                </a:extLst>
              </p:cNvPr>
              <p:cNvSpPr/>
              <p:nvPr/>
            </p:nvSpPr>
            <p:spPr>
              <a:xfrm>
                <a:off x="125668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11" name="Freeform: Shape 1577">
                <a:extLst>
                  <a:ext uri="{FF2B5EF4-FFF2-40B4-BE49-F238E27FC236}">
                    <a16:creationId xmlns:a16="http://schemas.microsoft.com/office/drawing/2014/main" xmlns="" id="{B405248E-1EAF-438D-84C7-D8C5914E1834}"/>
                  </a:ext>
                </a:extLst>
              </p:cNvPr>
              <p:cNvSpPr/>
              <p:nvPr/>
            </p:nvSpPr>
            <p:spPr>
              <a:xfrm>
                <a:off x="125858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12" name="Freeform: Shape 1578">
                <a:extLst>
                  <a:ext uri="{FF2B5EF4-FFF2-40B4-BE49-F238E27FC236}">
                    <a16:creationId xmlns:a16="http://schemas.microsoft.com/office/drawing/2014/main" xmlns="" id="{5DEF6852-5A29-4296-974B-161A2E2301B6}"/>
                  </a:ext>
                </a:extLst>
              </p:cNvPr>
              <p:cNvSpPr/>
              <p:nvPr/>
            </p:nvSpPr>
            <p:spPr>
              <a:xfrm>
                <a:off x="7340114" y="12071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13" name="Freeform: Shape 1579">
                <a:extLst>
                  <a:ext uri="{FF2B5EF4-FFF2-40B4-BE49-F238E27FC236}">
                    <a16:creationId xmlns:a16="http://schemas.microsoft.com/office/drawing/2014/main" xmlns="" id="{ACFDBAE2-C032-4D00-A9BF-B388400A4AC3}"/>
                  </a:ext>
                </a:extLst>
              </p:cNvPr>
              <p:cNvSpPr/>
              <p:nvPr/>
            </p:nvSpPr>
            <p:spPr>
              <a:xfrm>
                <a:off x="87688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14" name="Freeform: Shape 1580">
                <a:extLst>
                  <a:ext uri="{FF2B5EF4-FFF2-40B4-BE49-F238E27FC236}">
                    <a16:creationId xmlns:a16="http://schemas.microsoft.com/office/drawing/2014/main" xmlns="" id="{BA1A2BD5-2495-4A60-9326-BF66A8F54C8E}"/>
                  </a:ext>
                </a:extLst>
              </p:cNvPr>
              <p:cNvSpPr/>
              <p:nvPr/>
            </p:nvSpPr>
            <p:spPr>
              <a:xfrm>
                <a:off x="88069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15" name="Freeform: Shape 1581">
                <a:extLst>
                  <a:ext uri="{FF2B5EF4-FFF2-40B4-BE49-F238E27FC236}">
                    <a16:creationId xmlns:a16="http://schemas.microsoft.com/office/drawing/2014/main" xmlns="" id="{23D8D6AB-B09B-4F8D-9414-364128C48726}"/>
                  </a:ext>
                </a:extLst>
              </p:cNvPr>
              <p:cNvSpPr/>
              <p:nvPr/>
            </p:nvSpPr>
            <p:spPr>
              <a:xfrm>
                <a:off x="88831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16" name="Freeform: Shape 1582">
                <a:extLst>
                  <a:ext uri="{FF2B5EF4-FFF2-40B4-BE49-F238E27FC236}">
                    <a16:creationId xmlns:a16="http://schemas.microsoft.com/office/drawing/2014/main" xmlns="" id="{1684E3B3-637A-453A-9DF8-6520CA43858D}"/>
                  </a:ext>
                </a:extLst>
              </p:cNvPr>
              <p:cNvSpPr/>
              <p:nvPr/>
            </p:nvSpPr>
            <p:spPr>
              <a:xfrm>
                <a:off x="890221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17" name="Freeform: Shape 1583">
                <a:extLst>
                  <a:ext uri="{FF2B5EF4-FFF2-40B4-BE49-F238E27FC236}">
                    <a16:creationId xmlns:a16="http://schemas.microsoft.com/office/drawing/2014/main" xmlns="" id="{07513C23-30AF-4D44-A9C8-E02994EF2E70}"/>
                  </a:ext>
                </a:extLst>
              </p:cNvPr>
              <p:cNvSpPr/>
              <p:nvPr/>
            </p:nvSpPr>
            <p:spPr>
              <a:xfrm>
                <a:off x="89212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18" name="Freeform: Shape 1584">
                <a:extLst>
                  <a:ext uri="{FF2B5EF4-FFF2-40B4-BE49-F238E27FC236}">
                    <a16:creationId xmlns:a16="http://schemas.microsoft.com/office/drawing/2014/main" xmlns="" id="{E407F360-3344-4375-A7BC-F59033851929}"/>
                  </a:ext>
                </a:extLst>
              </p:cNvPr>
              <p:cNvSpPr/>
              <p:nvPr/>
            </p:nvSpPr>
            <p:spPr>
              <a:xfrm>
                <a:off x="103881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19" name="Freeform: Shape 1585">
                <a:extLst>
                  <a:ext uri="{FF2B5EF4-FFF2-40B4-BE49-F238E27FC236}">
                    <a16:creationId xmlns:a16="http://schemas.microsoft.com/office/drawing/2014/main" xmlns="" id="{087CF40B-F487-4EE7-BFEB-AC9E726DF82C}"/>
                  </a:ext>
                </a:extLst>
              </p:cNvPr>
              <p:cNvSpPr/>
              <p:nvPr/>
            </p:nvSpPr>
            <p:spPr>
              <a:xfrm>
                <a:off x="104262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20" name="Freeform: Shape 1586">
                <a:extLst>
                  <a:ext uri="{FF2B5EF4-FFF2-40B4-BE49-F238E27FC236}">
                    <a16:creationId xmlns:a16="http://schemas.microsoft.com/office/drawing/2014/main" xmlns="" id="{A25A6E4D-E879-4177-9F2F-646626020F3A}"/>
                  </a:ext>
                </a:extLst>
              </p:cNvPr>
              <p:cNvSpPr/>
              <p:nvPr/>
            </p:nvSpPr>
            <p:spPr>
              <a:xfrm>
                <a:off x="104643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21" name="Freeform: Shape 1587">
                <a:extLst>
                  <a:ext uri="{FF2B5EF4-FFF2-40B4-BE49-F238E27FC236}">
                    <a16:creationId xmlns:a16="http://schemas.microsoft.com/office/drawing/2014/main" xmlns="" id="{1238C5C2-8B1A-488C-80DD-9005DAF3928B}"/>
                  </a:ext>
                </a:extLst>
              </p:cNvPr>
              <p:cNvSpPr/>
              <p:nvPr/>
            </p:nvSpPr>
            <p:spPr>
              <a:xfrm>
                <a:off x="105024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22" name="Freeform: Shape 1588">
                <a:extLst>
                  <a:ext uri="{FF2B5EF4-FFF2-40B4-BE49-F238E27FC236}">
                    <a16:creationId xmlns:a16="http://schemas.microsoft.com/office/drawing/2014/main" xmlns="" id="{48513B69-565F-4F59-AB8C-3E114511AABF}"/>
                  </a:ext>
                </a:extLst>
              </p:cNvPr>
              <p:cNvSpPr/>
              <p:nvPr/>
            </p:nvSpPr>
            <p:spPr>
              <a:xfrm>
                <a:off x="105405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23" name="Freeform: Shape 1589">
                <a:extLst>
                  <a:ext uri="{FF2B5EF4-FFF2-40B4-BE49-F238E27FC236}">
                    <a16:creationId xmlns:a16="http://schemas.microsoft.com/office/drawing/2014/main" xmlns="" id="{463B8E95-3B1D-4FC6-8FC0-187116B0E51F}"/>
                  </a:ext>
                </a:extLst>
              </p:cNvPr>
              <p:cNvSpPr/>
              <p:nvPr/>
            </p:nvSpPr>
            <p:spPr>
              <a:xfrm>
                <a:off x="10635766" y="19882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24" name="Freeform: Shape 1590">
                <a:extLst>
                  <a:ext uri="{FF2B5EF4-FFF2-40B4-BE49-F238E27FC236}">
                    <a16:creationId xmlns:a16="http://schemas.microsoft.com/office/drawing/2014/main" xmlns="" id="{B279CEBE-2E42-4A3E-BDD8-F4EC66BB8404}"/>
                  </a:ext>
                </a:extLst>
              </p:cNvPr>
              <p:cNvSpPr/>
              <p:nvPr/>
            </p:nvSpPr>
            <p:spPr>
              <a:xfrm>
                <a:off x="10673866" y="19882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25" name="Freeform: Shape 1591">
                <a:extLst>
                  <a:ext uri="{FF2B5EF4-FFF2-40B4-BE49-F238E27FC236}">
                    <a16:creationId xmlns:a16="http://schemas.microsoft.com/office/drawing/2014/main" xmlns="" id="{EDC549FF-7C42-4BF3-924C-DE9F823A5A9B}"/>
                  </a:ext>
                </a:extLst>
              </p:cNvPr>
              <p:cNvSpPr/>
              <p:nvPr/>
            </p:nvSpPr>
            <p:spPr>
              <a:xfrm>
                <a:off x="10826266" y="20453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26" name="Freeform: Shape 1592">
                <a:extLst>
                  <a:ext uri="{FF2B5EF4-FFF2-40B4-BE49-F238E27FC236}">
                    <a16:creationId xmlns:a16="http://schemas.microsoft.com/office/drawing/2014/main" xmlns="" id="{AE82363B-1B3C-40D7-AAFE-877BB8C24612}"/>
                  </a:ext>
                </a:extLst>
              </p:cNvPr>
              <p:cNvSpPr/>
              <p:nvPr/>
            </p:nvSpPr>
            <p:spPr>
              <a:xfrm>
                <a:off x="1162636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27" name="Freeform: Shape 1593">
                <a:extLst>
                  <a:ext uri="{FF2B5EF4-FFF2-40B4-BE49-F238E27FC236}">
                    <a16:creationId xmlns:a16="http://schemas.microsoft.com/office/drawing/2014/main" xmlns="" id="{31BACF5F-D495-499C-902D-1847C357B808}"/>
                  </a:ext>
                </a:extLst>
              </p:cNvPr>
              <p:cNvSpPr/>
              <p:nvPr/>
            </p:nvSpPr>
            <p:spPr>
              <a:xfrm>
                <a:off x="1174066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28" name="Freeform: Shape 1594">
                <a:extLst>
                  <a:ext uri="{FF2B5EF4-FFF2-40B4-BE49-F238E27FC236}">
                    <a16:creationId xmlns:a16="http://schemas.microsoft.com/office/drawing/2014/main" xmlns="" id="{59A455E2-6E9B-4995-BF98-108650F274D7}"/>
                  </a:ext>
                </a:extLst>
              </p:cNvPr>
              <p:cNvSpPr/>
              <p:nvPr/>
            </p:nvSpPr>
            <p:spPr>
              <a:xfrm>
                <a:off x="118359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29" name="Freeform: Shape 1595">
                <a:extLst>
                  <a:ext uri="{FF2B5EF4-FFF2-40B4-BE49-F238E27FC236}">
                    <a16:creationId xmlns:a16="http://schemas.microsoft.com/office/drawing/2014/main" xmlns="" id="{FD0C58CD-0BD1-424A-8419-1CEB0F200068}"/>
                  </a:ext>
                </a:extLst>
              </p:cNvPr>
              <p:cNvSpPr/>
              <p:nvPr/>
            </p:nvSpPr>
            <p:spPr>
              <a:xfrm>
                <a:off x="118740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30" name="Freeform: Shape 1596">
                <a:extLst>
                  <a:ext uri="{FF2B5EF4-FFF2-40B4-BE49-F238E27FC236}">
                    <a16:creationId xmlns:a16="http://schemas.microsoft.com/office/drawing/2014/main" xmlns="" id="{29978C84-13A3-431D-A350-730C0773E1F5}"/>
                  </a:ext>
                </a:extLst>
              </p:cNvPr>
              <p:cNvSpPr/>
              <p:nvPr/>
            </p:nvSpPr>
            <p:spPr>
              <a:xfrm>
                <a:off x="119121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31" name="Freeform: Shape 1597">
                <a:extLst>
                  <a:ext uri="{FF2B5EF4-FFF2-40B4-BE49-F238E27FC236}">
                    <a16:creationId xmlns:a16="http://schemas.microsoft.com/office/drawing/2014/main" xmlns="" id="{7BB8BD47-FB42-474C-B35F-5991A1DF93F7}"/>
                  </a:ext>
                </a:extLst>
              </p:cNvPr>
              <p:cNvSpPr/>
              <p:nvPr/>
            </p:nvSpPr>
            <p:spPr>
              <a:xfrm>
                <a:off x="119121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32" name="Freeform: Shape 1598">
                <a:extLst>
                  <a:ext uri="{FF2B5EF4-FFF2-40B4-BE49-F238E27FC236}">
                    <a16:creationId xmlns:a16="http://schemas.microsoft.com/office/drawing/2014/main" xmlns="" id="{F4760A2C-693A-474E-A27D-0E0A47893964}"/>
                  </a:ext>
                </a:extLst>
              </p:cNvPr>
              <p:cNvSpPr/>
              <p:nvPr/>
            </p:nvSpPr>
            <p:spPr>
              <a:xfrm>
                <a:off x="12807466" y="23692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33" name="Freeform: Shape 1599">
                <a:extLst>
                  <a:ext uri="{FF2B5EF4-FFF2-40B4-BE49-F238E27FC236}">
                    <a16:creationId xmlns:a16="http://schemas.microsoft.com/office/drawing/2014/main" xmlns="" id="{A65FE543-5C4C-45BD-9D0D-D313A0585CED}"/>
                  </a:ext>
                </a:extLst>
              </p:cNvPr>
              <p:cNvSpPr/>
              <p:nvPr/>
            </p:nvSpPr>
            <p:spPr>
              <a:xfrm>
                <a:off x="12921766" y="23692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34" name="Freeform: Shape 1600">
                <a:extLst>
                  <a:ext uri="{FF2B5EF4-FFF2-40B4-BE49-F238E27FC236}">
                    <a16:creationId xmlns:a16="http://schemas.microsoft.com/office/drawing/2014/main" xmlns="" id="{E41F28BF-A5A9-4630-A002-80671EBFB3ED}"/>
                  </a:ext>
                </a:extLst>
              </p:cNvPr>
              <p:cNvSpPr/>
              <p:nvPr/>
            </p:nvSpPr>
            <p:spPr>
              <a:xfrm>
                <a:off x="12997966" y="23692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grpSp>
        <p:nvGrpSpPr>
          <p:cNvPr id="535" name="Group 534">
            <a:extLst>
              <a:ext uri="{FF2B5EF4-FFF2-40B4-BE49-F238E27FC236}">
                <a16:creationId xmlns:a16="http://schemas.microsoft.com/office/drawing/2014/main" xmlns="" id="{A5DB8325-015C-4BE7-8864-028B637258DB}"/>
              </a:ext>
            </a:extLst>
          </p:cNvPr>
          <p:cNvGrpSpPr/>
          <p:nvPr/>
        </p:nvGrpSpPr>
        <p:grpSpPr>
          <a:xfrm>
            <a:off x="5025559" y="2285965"/>
            <a:ext cx="3967129" cy="592329"/>
            <a:chOff x="6745019" y="1524506"/>
            <a:chExt cx="5924550" cy="981080"/>
          </a:xfrm>
        </p:grpSpPr>
        <p:sp>
          <p:nvSpPr>
            <p:cNvPr id="536" name="Freeform: Shape 1610">
              <a:extLst>
                <a:ext uri="{FF2B5EF4-FFF2-40B4-BE49-F238E27FC236}">
                  <a16:creationId xmlns:a16="http://schemas.microsoft.com/office/drawing/2014/main" xmlns="" id="{8D5E81D9-5A96-43BF-95FE-C3AA7DED1225}"/>
                </a:ext>
              </a:extLst>
            </p:cNvPr>
            <p:cNvSpPr/>
            <p:nvPr/>
          </p:nvSpPr>
          <p:spPr>
            <a:xfrm>
              <a:off x="6745019" y="1571992"/>
              <a:ext cx="5924550" cy="895350"/>
            </a:xfrm>
            <a:custGeom>
              <a:avLst/>
              <a:gdLst>
                <a:gd name="connsiteX0" fmla="*/ 5930570 w 5924550"/>
                <a:gd name="connsiteY0" fmla="*/ 897426 h 895350"/>
                <a:gd name="connsiteX1" fmla="*/ 5277098 w 5924550"/>
                <a:gd name="connsiteY1" fmla="*/ 897426 h 895350"/>
                <a:gd name="connsiteX2" fmla="*/ 5277098 w 5924550"/>
                <a:gd name="connsiteY2" fmla="*/ 839341 h 895350"/>
                <a:gd name="connsiteX3" fmla="*/ 4905356 w 5924550"/>
                <a:gd name="connsiteY3" fmla="*/ 839341 h 895350"/>
                <a:gd name="connsiteX4" fmla="*/ 4905356 w 5924550"/>
                <a:gd name="connsiteY4" fmla="*/ 801584 h 895350"/>
                <a:gd name="connsiteX5" fmla="*/ 4774664 w 5924550"/>
                <a:gd name="connsiteY5" fmla="*/ 801584 h 895350"/>
                <a:gd name="connsiteX6" fmla="*/ 4774664 w 5924550"/>
                <a:gd name="connsiteY6" fmla="*/ 755116 h 895350"/>
                <a:gd name="connsiteX7" fmla="*/ 4397102 w 5924550"/>
                <a:gd name="connsiteY7" fmla="*/ 755116 h 895350"/>
                <a:gd name="connsiteX8" fmla="*/ 4397102 w 5924550"/>
                <a:gd name="connsiteY8" fmla="*/ 720264 h 895350"/>
                <a:gd name="connsiteX9" fmla="*/ 4066013 w 5924550"/>
                <a:gd name="connsiteY9" fmla="*/ 720264 h 895350"/>
                <a:gd name="connsiteX10" fmla="*/ 4066013 w 5924550"/>
                <a:gd name="connsiteY10" fmla="*/ 665083 h 895350"/>
                <a:gd name="connsiteX11" fmla="*/ 3793008 w 5924550"/>
                <a:gd name="connsiteY11" fmla="*/ 665083 h 895350"/>
                <a:gd name="connsiteX12" fmla="*/ 3793008 w 5924550"/>
                <a:gd name="connsiteY12" fmla="*/ 618614 h 895350"/>
                <a:gd name="connsiteX13" fmla="*/ 3612937 w 5924550"/>
                <a:gd name="connsiteY13" fmla="*/ 618614 h 895350"/>
                <a:gd name="connsiteX14" fmla="*/ 3612937 w 5924550"/>
                <a:gd name="connsiteY14" fmla="*/ 586667 h 895350"/>
                <a:gd name="connsiteX15" fmla="*/ 3287659 w 5924550"/>
                <a:gd name="connsiteY15" fmla="*/ 586667 h 895350"/>
                <a:gd name="connsiteX16" fmla="*/ 3287659 w 5924550"/>
                <a:gd name="connsiteY16" fmla="*/ 528581 h 895350"/>
                <a:gd name="connsiteX17" fmla="*/ 3220860 w 5924550"/>
                <a:gd name="connsiteY17" fmla="*/ 528581 h 895350"/>
                <a:gd name="connsiteX18" fmla="*/ 3220860 w 5924550"/>
                <a:gd name="connsiteY18" fmla="*/ 496634 h 895350"/>
                <a:gd name="connsiteX19" fmla="*/ 2985611 w 5924550"/>
                <a:gd name="connsiteY19" fmla="*/ 496634 h 895350"/>
                <a:gd name="connsiteX20" fmla="*/ 2985611 w 5924550"/>
                <a:gd name="connsiteY20" fmla="*/ 458878 h 895350"/>
                <a:gd name="connsiteX21" fmla="*/ 2759078 w 5924550"/>
                <a:gd name="connsiteY21" fmla="*/ 458878 h 895350"/>
                <a:gd name="connsiteX22" fmla="*/ 2759078 w 5924550"/>
                <a:gd name="connsiteY22" fmla="*/ 429835 h 895350"/>
                <a:gd name="connsiteX23" fmla="*/ 2651617 w 5924550"/>
                <a:gd name="connsiteY23" fmla="*/ 429835 h 895350"/>
                <a:gd name="connsiteX24" fmla="*/ 2651617 w 5924550"/>
                <a:gd name="connsiteY24" fmla="*/ 432740 h 895350"/>
                <a:gd name="connsiteX25" fmla="*/ 2474462 w 5924550"/>
                <a:gd name="connsiteY25" fmla="*/ 432740 h 895350"/>
                <a:gd name="connsiteX26" fmla="*/ 2474462 w 5924550"/>
                <a:gd name="connsiteY26" fmla="*/ 397888 h 895350"/>
                <a:gd name="connsiteX27" fmla="*/ 2361190 w 5924550"/>
                <a:gd name="connsiteY27" fmla="*/ 397888 h 895350"/>
                <a:gd name="connsiteX28" fmla="*/ 2361190 w 5924550"/>
                <a:gd name="connsiteY28" fmla="*/ 368846 h 895350"/>
                <a:gd name="connsiteX29" fmla="*/ 2204361 w 5924550"/>
                <a:gd name="connsiteY29" fmla="*/ 368846 h 895350"/>
                <a:gd name="connsiteX30" fmla="*/ 2204361 w 5924550"/>
                <a:gd name="connsiteY30" fmla="*/ 333994 h 895350"/>
                <a:gd name="connsiteX31" fmla="*/ 1884883 w 5924550"/>
                <a:gd name="connsiteY31" fmla="*/ 333994 h 895350"/>
                <a:gd name="connsiteX32" fmla="*/ 1884883 w 5924550"/>
                <a:gd name="connsiteY32" fmla="*/ 313664 h 895350"/>
                <a:gd name="connsiteX33" fmla="*/ 1783232 w 5924550"/>
                <a:gd name="connsiteY33" fmla="*/ 313664 h 895350"/>
                <a:gd name="connsiteX34" fmla="*/ 1783232 w 5924550"/>
                <a:gd name="connsiteY34" fmla="*/ 290429 h 895350"/>
                <a:gd name="connsiteX35" fmla="*/ 1748381 w 5924550"/>
                <a:gd name="connsiteY35" fmla="*/ 290429 h 895350"/>
                <a:gd name="connsiteX36" fmla="*/ 1748381 w 5924550"/>
                <a:gd name="connsiteY36" fmla="*/ 264291 h 895350"/>
                <a:gd name="connsiteX37" fmla="*/ 1693202 w 5924550"/>
                <a:gd name="connsiteY37" fmla="*/ 264291 h 895350"/>
                <a:gd name="connsiteX38" fmla="*/ 1693202 w 5924550"/>
                <a:gd name="connsiteY38" fmla="*/ 206205 h 895350"/>
                <a:gd name="connsiteX39" fmla="*/ 1280798 w 5924550"/>
                <a:gd name="connsiteY39" fmla="*/ 206205 h 895350"/>
                <a:gd name="connsiteX40" fmla="*/ 1280798 w 5924550"/>
                <a:gd name="connsiteY40" fmla="*/ 168449 h 895350"/>
                <a:gd name="connsiteX41" fmla="*/ 1089108 w 5924550"/>
                <a:gd name="connsiteY41" fmla="*/ 168449 h 895350"/>
                <a:gd name="connsiteX42" fmla="*/ 1089108 w 5924550"/>
                <a:gd name="connsiteY42" fmla="*/ 142311 h 895350"/>
                <a:gd name="connsiteX43" fmla="*/ 978751 w 5924550"/>
                <a:gd name="connsiteY43" fmla="*/ 142311 h 895350"/>
                <a:gd name="connsiteX44" fmla="*/ 978751 w 5924550"/>
                <a:gd name="connsiteY44" fmla="*/ 113268 h 895350"/>
                <a:gd name="connsiteX45" fmla="*/ 848054 w 5924550"/>
                <a:gd name="connsiteY45" fmla="*/ 113268 h 895350"/>
                <a:gd name="connsiteX46" fmla="*/ 848054 w 5924550"/>
                <a:gd name="connsiteY46" fmla="*/ 78416 h 895350"/>
                <a:gd name="connsiteX47" fmla="*/ 566337 w 5924550"/>
                <a:gd name="connsiteY47" fmla="*/ 78416 h 895350"/>
                <a:gd name="connsiteX48" fmla="*/ 566337 w 5924550"/>
                <a:gd name="connsiteY48" fmla="*/ 43564 h 895350"/>
                <a:gd name="connsiteX49" fmla="*/ 287525 w 5924550"/>
                <a:gd name="connsiteY49" fmla="*/ 43564 h 895350"/>
                <a:gd name="connsiteX50" fmla="*/ 287525 w 5924550"/>
                <a:gd name="connsiteY50" fmla="*/ 0 h 895350"/>
                <a:gd name="connsiteX51" fmla="*/ 0 w 5924550"/>
                <a:gd name="connsiteY51" fmla="*/ 0 h 895350"/>
                <a:gd name="connsiteX52" fmla="*/ 0 w 5924550"/>
                <a:gd name="connsiteY52"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24550" h="895350">
                  <a:moveTo>
                    <a:pt x="5930570" y="897426"/>
                  </a:moveTo>
                  <a:lnTo>
                    <a:pt x="5277098" y="897426"/>
                  </a:lnTo>
                  <a:lnTo>
                    <a:pt x="5277098" y="839341"/>
                  </a:lnTo>
                  <a:lnTo>
                    <a:pt x="4905356" y="839341"/>
                  </a:lnTo>
                  <a:lnTo>
                    <a:pt x="4905356" y="801584"/>
                  </a:lnTo>
                  <a:lnTo>
                    <a:pt x="4774664" y="801584"/>
                  </a:lnTo>
                  <a:lnTo>
                    <a:pt x="4774664" y="755116"/>
                  </a:lnTo>
                  <a:lnTo>
                    <a:pt x="4397102" y="755116"/>
                  </a:lnTo>
                  <a:lnTo>
                    <a:pt x="4397102" y="720264"/>
                  </a:lnTo>
                  <a:lnTo>
                    <a:pt x="4066013" y="720264"/>
                  </a:lnTo>
                  <a:lnTo>
                    <a:pt x="4066013" y="665083"/>
                  </a:lnTo>
                  <a:lnTo>
                    <a:pt x="3793008" y="665083"/>
                  </a:lnTo>
                  <a:lnTo>
                    <a:pt x="3793008" y="618614"/>
                  </a:lnTo>
                  <a:lnTo>
                    <a:pt x="3612937" y="618614"/>
                  </a:lnTo>
                  <a:lnTo>
                    <a:pt x="3612937" y="586667"/>
                  </a:lnTo>
                  <a:lnTo>
                    <a:pt x="3287659" y="586667"/>
                  </a:lnTo>
                  <a:lnTo>
                    <a:pt x="3287659" y="528581"/>
                  </a:lnTo>
                  <a:lnTo>
                    <a:pt x="3220860" y="528581"/>
                  </a:lnTo>
                  <a:lnTo>
                    <a:pt x="3220860" y="496634"/>
                  </a:lnTo>
                  <a:lnTo>
                    <a:pt x="2985611" y="496634"/>
                  </a:lnTo>
                  <a:lnTo>
                    <a:pt x="2985611" y="458878"/>
                  </a:lnTo>
                  <a:lnTo>
                    <a:pt x="2759078" y="458878"/>
                  </a:lnTo>
                  <a:lnTo>
                    <a:pt x="2759078" y="429835"/>
                  </a:lnTo>
                  <a:lnTo>
                    <a:pt x="2651617" y="429835"/>
                  </a:lnTo>
                  <a:lnTo>
                    <a:pt x="2651617" y="432740"/>
                  </a:lnTo>
                  <a:lnTo>
                    <a:pt x="2474462" y="432740"/>
                  </a:lnTo>
                  <a:lnTo>
                    <a:pt x="2474462" y="397888"/>
                  </a:lnTo>
                  <a:lnTo>
                    <a:pt x="2361190" y="397888"/>
                  </a:lnTo>
                  <a:lnTo>
                    <a:pt x="2361190" y="368846"/>
                  </a:lnTo>
                  <a:lnTo>
                    <a:pt x="2204361" y="368846"/>
                  </a:lnTo>
                  <a:lnTo>
                    <a:pt x="2204361" y="333994"/>
                  </a:lnTo>
                  <a:lnTo>
                    <a:pt x="1884883" y="333994"/>
                  </a:lnTo>
                  <a:lnTo>
                    <a:pt x="1884883" y="313664"/>
                  </a:lnTo>
                  <a:lnTo>
                    <a:pt x="1783232" y="313664"/>
                  </a:lnTo>
                  <a:lnTo>
                    <a:pt x="1783232" y="290429"/>
                  </a:lnTo>
                  <a:lnTo>
                    <a:pt x="1748381" y="290429"/>
                  </a:lnTo>
                  <a:lnTo>
                    <a:pt x="1748381" y="264291"/>
                  </a:lnTo>
                  <a:lnTo>
                    <a:pt x="1693202" y="264291"/>
                  </a:lnTo>
                  <a:lnTo>
                    <a:pt x="1693202" y="206205"/>
                  </a:lnTo>
                  <a:lnTo>
                    <a:pt x="1280798" y="206205"/>
                  </a:lnTo>
                  <a:lnTo>
                    <a:pt x="1280798" y="168449"/>
                  </a:lnTo>
                  <a:lnTo>
                    <a:pt x="1089108" y="168449"/>
                  </a:lnTo>
                  <a:lnTo>
                    <a:pt x="1089108" y="142311"/>
                  </a:lnTo>
                  <a:lnTo>
                    <a:pt x="978751" y="142311"/>
                  </a:lnTo>
                  <a:lnTo>
                    <a:pt x="978751" y="113268"/>
                  </a:lnTo>
                  <a:lnTo>
                    <a:pt x="848054" y="113268"/>
                  </a:lnTo>
                  <a:lnTo>
                    <a:pt x="848054" y="78416"/>
                  </a:lnTo>
                  <a:lnTo>
                    <a:pt x="566337" y="78416"/>
                  </a:lnTo>
                  <a:lnTo>
                    <a:pt x="566337" y="43564"/>
                  </a:lnTo>
                  <a:lnTo>
                    <a:pt x="287525" y="43564"/>
                  </a:lnTo>
                  <a:lnTo>
                    <a:pt x="287525" y="0"/>
                  </a:lnTo>
                  <a:lnTo>
                    <a:pt x="0"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537" name="Group 536">
              <a:extLst>
                <a:ext uri="{FF2B5EF4-FFF2-40B4-BE49-F238E27FC236}">
                  <a16:creationId xmlns:a16="http://schemas.microsoft.com/office/drawing/2014/main" xmlns="" id="{58D01927-5EC5-4CF7-AE54-654ADE34AD70}"/>
                </a:ext>
              </a:extLst>
            </p:cNvPr>
            <p:cNvGrpSpPr/>
            <p:nvPr/>
          </p:nvGrpSpPr>
          <p:grpSpPr>
            <a:xfrm>
              <a:off x="6994444" y="1524506"/>
              <a:ext cx="5664546" cy="981080"/>
              <a:chOff x="6994444" y="1524506"/>
              <a:chExt cx="5664546" cy="981080"/>
            </a:xfrm>
          </p:grpSpPr>
          <p:sp>
            <p:nvSpPr>
              <p:cNvPr id="538" name="Freeform: Shape 1605">
                <a:extLst>
                  <a:ext uri="{FF2B5EF4-FFF2-40B4-BE49-F238E27FC236}">
                    <a16:creationId xmlns:a16="http://schemas.microsoft.com/office/drawing/2014/main" xmlns="" id="{D8BE1868-F824-4752-9EDA-75A46C87C1BC}"/>
                  </a:ext>
                </a:extLst>
              </p:cNvPr>
              <p:cNvSpPr/>
              <p:nvPr/>
            </p:nvSpPr>
            <p:spPr>
              <a:xfrm>
                <a:off x="862990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39" name="Freeform: Shape 1606">
                <a:extLst>
                  <a:ext uri="{FF2B5EF4-FFF2-40B4-BE49-F238E27FC236}">
                    <a16:creationId xmlns:a16="http://schemas.microsoft.com/office/drawing/2014/main" xmlns="" id="{70AAFF06-1C23-4C6B-9C17-76478C167895}"/>
                  </a:ext>
                </a:extLst>
              </p:cNvPr>
              <p:cNvSpPr/>
              <p:nvPr/>
            </p:nvSpPr>
            <p:spPr>
              <a:xfrm>
                <a:off x="8648952"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40" name="Freeform: Shape 1607">
                <a:extLst>
                  <a:ext uri="{FF2B5EF4-FFF2-40B4-BE49-F238E27FC236}">
                    <a16:creationId xmlns:a16="http://schemas.microsoft.com/office/drawing/2014/main" xmlns="" id="{6C4C91DF-635D-48ED-95EC-DBD166EB0839}"/>
                  </a:ext>
                </a:extLst>
              </p:cNvPr>
              <p:cNvSpPr/>
              <p:nvPr/>
            </p:nvSpPr>
            <p:spPr>
              <a:xfrm>
                <a:off x="8668003"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41" name="Freeform: Shape 1608">
                <a:extLst>
                  <a:ext uri="{FF2B5EF4-FFF2-40B4-BE49-F238E27FC236}">
                    <a16:creationId xmlns:a16="http://schemas.microsoft.com/office/drawing/2014/main" xmlns="" id="{F3D45082-AA5F-4474-AEA8-8F9ABE0A1BFA}"/>
                  </a:ext>
                </a:extLst>
              </p:cNvPr>
              <p:cNvSpPr/>
              <p:nvPr/>
            </p:nvSpPr>
            <p:spPr>
              <a:xfrm>
                <a:off x="868705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42" name="Freeform: Shape 1609">
                <a:extLst>
                  <a:ext uri="{FF2B5EF4-FFF2-40B4-BE49-F238E27FC236}">
                    <a16:creationId xmlns:a16="http://schemas.microsoft.com/office/drawing/2014/main" xmlns="" id="{B14C65D8-8293-47BA-A80A-01B77AE31DAF}"/>
                  </a:ext>
                </a:extLst>
              </p:cNvPr>
              <p:cNvSpPr/>
              <p:nvPr/>
            </p:nvSpPr>
            <p:spPr>
              <a:xfrm>
                <a:off x="8706105"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43" name="Freeform: Shape 1611">
                <a:extLst>
                  <a:ext uri="{FF2B5EF4-FFF2-40B4-BE49-F238E27FC236}">
                    <a16:creationId xmlns:a16="http://schemas.microsoft.com/office/drawing/2014/main" xmlns="" id="{76295746-C79F-4B46-99D6-78126CD3ADE0}"/>
                  </a:ext>
                </a:extLst>
              </p:cNvPr>
              <p:cNvSpPr/>
              <p:nvPr/>
            </p:nvSpPr>
            <p:spPr>
              <a:xfrm>
                <a:off x="872515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44" name="Freeform: Shape 1612">
                <a:extLst>
                  <a:ext uri="{FF2B5EF4-FFF2-40B4-BE49-F238E27FC236}">
                    <a16:creationId xmlns:a16="http://schemas.microsoft.com/office/drawing/2014/main" xmlns="" id="{97F8B5E4-4C37-4E44-89B9-5E1F780450E6}"/>
                  </a:ext>
                </a:extLst>
              </p:cNvPr>
              <p:cNvSpPr/>
              <p:nvPr/>
            </p:nvSpPr>
            <p:spPr>
              <a:xfrm>
                <a:off x="8744202"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45" name="Freeform: Shape 1613">
                <a:extLst>
                  <a:ext uri="{FF2B5EF4-FFF2-40B4-BE49-F238E27FC236}">
                    <a16:creationId xmlns:a16="http://schemas.microsoft.com/office/drawing/2014/main" xmlns="" id="{61E7ABDF-75FD-4825-8F02-080A63FECE94}"/>
                  </a:ext>
                </a:extLst>
              </p:cNvPr>
              <p:cNvSpPr/>
              <p:nvPr/>
            </p:nvSpPr>
            <p:spPr>
              <a:xfrm>
                <a:off x="8763253"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46" name="Freeform: Shape 1614">
                <a:extLst>
                  <a:ext uri="{FF2B5EF4-FFF2-40B4-BE49-F238E27FC236}">
                    <a16:creationId xmlns:a16="http://schemas.microsoft.com/office/drawing/2014/main" xmlns="" id="{1E902381-E1C4-40C5-9C60-B170732374E5}"/>
                  </a:ext>
                </a:extLst>
              </p:cNvPr>
              <p:cNvSpPr/>
              <p:nvPr/>
            </p:nvSpPr>
            <p:spPr>
              <a:xfrm>
                <a:off x="878230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47" name="Freeform: Shape 1615">
                <a:extLst>
                  <a:ext uri="{FF2B5EF4-FFF2-40B4-BE49-F238E27FC236}">
                    <a16:creationId xmlns:a16="http://schemas.microsoft.com/office/drawing/2014/main" xmlns="" id="{CA060A57-3522-4901-BFD8-796517BA901D}"/>
                  </a:ext>
                </a:extLst>
              </p:cNvPr>
              <p:cNvSpPr/>
              <p:nvPr/>
            </p:nvSpPr>
            <p:spPr>
              <a:xfrm>
                <a:off x="8801355"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48" name="Freeform: Shape 1616">
                <a:extLst>
                  <a:ext uri="{FF2B5EF4-FFF2-40B4-BE49-F238E27FC236}">
                    <a16:creationId xmlns:a16="http://schemas.microsoft.com/office/drawing/2014/main" xmlns="" id="{3C4B279F-6009-41E3-BDF7-5A7FA40CE930}"/>
                  </a:ext>
                </a:extLst>
              </p:cNvPr>
              <p:cNvSpPr/>
              <p:nvPr/>
            </p:nvSpPr>
            <p:spPr>
              <a:xfrm>
                <a:off x="883945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49" name="Freeform: Shape 1617">
                <a:extLst>
                  <a:ext uri="{FF2B5EF4-FFF2-40B4-BE49-F238E27FC236}">
                    <a16:creationId xmlns:a16="http://schemas.microsoft.com/office/drawing/2014/main" xmlns="" id="{16FED166-8C5F-4D0D-B5B4-43DF5C7BA2AF}"/>
                  </a:ext>
                </a:extLst>
              </p:cNvPr>
              <p:cNvSpPr/>
              <p:nvPr/>
            </p:nvSpPr>
            <p:spPr>
              <a:xfrm>
                <a:off x="8858502"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50" name="Freeform: Shape 1618">
                <a:extLst>
                  <a:ext uri="{FF2B5EF4-FFF2-40B4-BE49-F238E27FC236}">
                    <a16:creationId xmlns:a16="http://schemas.microsoft.com/office/drawing/2014/main" xmlns="" id="{27399105-93EC-47EF-9F7A-97EA27EFD5C1}"/>
                  </a:ext>
                </a:extLst>
              </p:cNvPr>
              <p:cNvSpPr/>
              <p:nvPr/>
            </p:nvSpPr>
            <p:spPr>
              <a:xfrm>
                <a:off x="8877553"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51" name="Freeform: Shape 1619">
                <a:extLst>
                  <a:ext uri="{FF2B5EF4-FFF2-40B4-BE49-F238E27FC236}">
                    <a16:creationId xmlns:a16="http://schemas.microsoft.com/office/drawing/2014/main" xmlns="" id="{1866D1EE-EADC-4235-875E-93EC109BDC9C}"/>
                  </a:ext>
                </a:extLst>
              </p:cNvPr>
              <p:cNvSpPr/>
              <p:nvPr/>
            </p:nvSpPr>
            <p:spPr>
              <a:xfrm>
                <a:off x="889660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52" name="Freeform: Shape 1620">
                <a:extLst>
                  <a:ext uri="{FF2B5EF4-FFF2-40B4-BE49-F238E27FC236}">
                    <a16:creationId xmlns:a16="http://schemas.microsoft.com/office/drawing/2014/main" xmlns="" id="{93752E56-B72F-44E0-B5DF-CF86AB9CAE83}"/>
                  </a:ext>
                </a:extLst>
              </p:cNvPr>
              <p:cNvSpPr/>
              <p:nvPr/>
            </p:nvSpPr>
            <p:spPr>
              <a:xfrm>
                <a:off x="8915655"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53" name="Freeform: Shape 1621">
                <a:extLst>
                  <a:ext uri="{FF2B5EF4-FFF2-40B4-BE49-F238E27FC236}">
                    <a16:creationId xmlns:a16="http://schemas.microsoft.com/office/drawing/2014/main" xmlns="" id="{8AEEFA31-42CE-47C9-986A-5A4687070E9C}"/>
                  </a:ext>
                </a:extLst>
              </p:cNvPr>
              <p:cNvSpPr/>
              <p:nvPr/>
            </p:nvSpPr>
            <p:spPr>
              <a:xfrm>
                <a:off x="8972804"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54" name="Freeform: Shape 1622">
                <a:extLst>
                  <a:ext uri="{FF2B5EF4-FFF2-40B4-BE49-F238E27FC236}">
                    <a16:creationId xmlns:a16="http://schemas.microsoft.com/office/drawing/2014/main" xmlns="" id="{27A834F1-C371-440E-A6AC-58718CFA7583}"/>
                  </a:ext>
                </a:extLst>
              </p:cNvPr>
              <p:cNvSpPr/>
              <p:nvPr/>
            </p:nvSpPr>
            <p:spPr>
              <a:xfrm>
                <a:off x="8991852"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55" name="Freeform: Shape 1623">
                <a:extLst>
                  <a:ext uri="{FF2B5EF4-FFF2-40B4-BE49-F238E27FC236}">
                    <a16:creationId xmlns:a16="http://schemas.microsoft.com/office/drawing/2014/main" xmlns="" id="{D88628CC-1275-48DC-B2B8-D5C6ACB0AF2C}"/>
                  </a:ext>
                </a:extLst>
              </p:cNvPr>
              <p:cNvSpPr/>
              <p:nvPr/>
            </p:nvSpPr>
            <p:spPr>
              <a:xfrm>
                <a:off x="9010903"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56" name="Freeform: Shape 1624">
                <a:extLst>
                  <a:ext uri="{FF2B5EF4-FFF2-40B4-BE49-F238E27FC236}">
                    <a16:creationId xmlns:a16="http://schemas.microsoft.com/office/drawing/2014/main" xmlns="" id="{B1D96DF7-8200-48F4-815D-1BAA3C98CD92}"/>
                  </a:ext>
                </a:extLst>
              </p:cNvPr>
              <p:cNvSpPr/>
              <p:nvPr/>
            </p:nvSpPr>
            <p:spPr>
              <a:xfrm>
                <a:off x="9029954"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57" name="Freeform: Shape 1625">
                <a:extLst>
                  <a:ext uri="{FF2B5EF4-FFF2-40B4-BE49-F238E27FC236}">
                    <a16:creationId xmlns:a16="http://schemas.microsoft.com/office/drawing/2014/main" xmlns="" id="{3AD6769D-E9F3-49D6-A943-5649B9DAA207}"/>
                  </a:ext>
                </a:extLst>
              </p:cNvPr>
              <p:cNvSpPr/>
              <p:nvPr/>
            </p:nvSpPr>
            <p:spPr>
              <a:xfrm>
                <a:off x="9049005"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58" name="Freeform: Shape 1626">
                <a:extLst>
                  <a:ext uri="{FF2B5EF4-FFF2-40B4-BE49-F238E27FC236}">
                    <a16:creationId xmlns:a16="http://schemas.microsoft.com/office/drawing/2014/main" xmlns="" id="{3E8768BA-F296-40CD-B8A4-F8C6E68FEA01}"/>
                  </a:ext>
                </a:extLst>
              </p:cNvPr>
              <p:cNvSpPr/>
              <p:nvPr/>
            </p:nvSpPr>
            <p:spPr>
              <a:xfrm>
                <a:off x="922045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59" name="Freeform: Shape 1627">
                <a:extLst>
                  <a:ext uri="{FF2B5EF4-FFF2-40B4-BE49-F238E27FC236}">
                    <a16:creationId xmlns:a16="http://schemas.microsoft.com/office/drawing/2014/main" xmlns="" id="{429AC293-37F4-4754-A448-53B05607CF30}"/>
                  </a:ext>
                </a:extLst>
              </p:cNvPr>
              <p:cNvSpPr/>
              <p:nvPr/>
            </p:nvSpPr>
            <p:spPr>
              <a:xfrm>
                <a:off x="9239502"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0" name="Freeform: Shape 1628">
                <a:extLst>
                  <a:ext uri="{FF2B5EF4-FFF2-40B4-BE49-F238E27FC236}">
                    <a16:creationId xmlns:a16="http://schemas.microsoft.com/office/drawing/2014/main" xmlns="" id="{682A6D2C-9D3C-4D93-A318-278167864090}"/>
                  </a:ext>
                </a:extLst>
              </p:cNvPr>
              <p:cNvSpPr/>
              <p:nvPr/>
            </p:nvSpPr>
            <p:spPr>
              <a:xfrm>
                <a:off x="9258553"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1" name="Freeform: Shape 1629">
                <a:extLst>
                  <a:ext uri="{FF2B5EF4-FFF2-40B4-BE49-F238E27FC236}">
                    <a16:creationId xmlns:a16="http://schemas.microsoft.com/office/drawing/2014/main" xmlns="" id="{F9990BBC-1836-43E8-93D1-F00325517F0F}"/>
                  </a:ext>
                </a:extLst>
              </p:cNvPr>
              <p:cNvSpPr/>
              <p:nvPr/>
            </p:nvSpPr>
            <p:spPr>
              <a:xfrm>
                <a:off x="927760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2" name="Freeform: Shape 1630">
                <a:extLst>
                  <a:ext uri="{FF2B5EF4-FFF2-40B4-BE49-F238E27FC236}">
                    <a16:creationId xmlns:a16="http://schemas.microsoft.com/office/drawing/2014/main" xmlns="" id="{E5CD2143-A309-4D16-9A61-B67D97046133}"/>
                  </a:ext>
                </a:extLst>
              </p:cNvPr>
              <p:cNvSpPr/>
              <p:nvPr/>
            </p:nvSpPr>
            <p:spPr>
              <a:xfrm>
                <a:off x="9296655"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3" name="Freeform: Shape 1631">
                <a:extLst>
                  <a:ext uri="{FF2B5EF4-FFF2-40B4-BE49-F238E27FC236}">
                    <a16:creationId xmlns:a16="http://schemas.microsoft.com/office/drawing/2014/main" xmlns="" id="{85B5D3A1-032A-496D-B014-FA528B69E794}"/>
                  </a:ext>
                </a:extLst>
              </p:cNvPr>
              <p:cNvSpPr/>
              <p:nvPr/>
            </p:nvSpPr>
            <p:spPr>
              <a:xfrm>
                <a:off x="939190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4" name="Freeform: Shape 1632">
                <a:extLst>
                  <a:ext uri="{FF2B5EF4-FFF2-40B4-BE49-F238E27FC236}">
                    <a16:creationId xmlns:a16="http://schemas.microsoft.com/office/drawing/2014/main" xmlns="" id="{71B27122-30B2-4692-9048-634934B1E65D}"/>
                  </a:ext>
                </a:extLst>
              </p:cNvPr>
              <p:cNvSpPr/>
              <p:nvPr/>
            </p:nvSpPr>
            <p:spPr>
              <a:xfrm>
                <a:off x="9410952"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5" name="Freeform: Shape 1633">
                <a:extLst>
                  <a:ext uri="{FF2B5EF4-FFF2-40B4-BE49-F238E27FC236}">
                    <a16:creationId xmlns:a16="http://schemas.microsoft.com/office/drawing/2014/main" xmlns="" id="{60E36876-71DB-491B-92F4-F8FC68BAF8E4}"/>
                  </a:ext>
                </a:extLst>
              </p:cNvPr>
              <p:cNvSpPr/>
              <p:nvPr/>
            </p:nvSpPr>
            <p:spPr>
              <a:xfrm>
                <a:off x="9430003"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6" name="Freeform: Shape 1634">
                <a:extLst>
                  <a:ext uri="{FF2B5EF4-FFF2-40B4-BE49-F238E27FC236}">
                    <a16:creationId xmlns:a16="http://schemas.microsoft.com/office/drawing/2014/main" xmlns="" id="{E687F05C-E06C-4670-A5FD-2940E9CF670A}"/>
                  </a:ext>
                </a:extLst>
              </p:cNvPr>
              <p:cNvSpPr/>
              <p:nvPr/>
            </p:nvSpPr>
            <p:spPr>
              <a:xfrm>
                <a:off x="944905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7" name="Freeform: Shape 1635">
                <a:extLst>
                  <a:ext uri="{FF2B5EF4-FFF2-40B4-BE49-F238E27FC236}">
                    <a16:creationId xmlns:a16="http://schemas.microsoft.com/office/drawing/2014/main" xmlns="" id="{10EAD6B6-A31B-44DF-A0BE-7C6433734143}"/>
                  </a:ext>
                </a:extLst>
              </p:cNvPr>
              <p:cNvSpPr/>
              <p:nvPr/>
            </p:nvSpPr>
            <p:spPr>
              <a:xfrm>
                <a:off x="9468105"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8" name="Freeform: Shape 1636">
                <a:extLst>
                  <a:ext uri="{FF2B5EF4-FFF2-40B4-BE49-F238E27FC236}">
                    <a16:creationId xmlns:a16="http://schemas.microsoft.com/office/drawing/2014/main" xmlns="" id="{CF3B9FE4-F713-436D-AA8E-B02A922B3272}"/>
                  </a:ext>
                </a:extLst>
              </p:cNvPr>
              <p:cNvSpPr/>
              <p:nvPr/>
            </p:nvSpPr>
            <p:spPr>
              <a:xfrm>
                <a:off x="950620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69" name="Freeform: Shape 1637">
                <a:extLst>
                  <a:ext uri="{FF2B5EF4-FFF2-40B4-BE49-F238E27FC236}">
                    <a16:creationId xmlns:a16="http://schemas.microsoft.com/office/drawing/2014/main" xmlns="" id="{3ACA16FE-4894-4F8D-901C-B6B3E0B3060A}"/>
                  </a:ext>
                </a:extLst>
              </p:cNvPr>
              <p:cNvSpPr/>
              <p:nvPr/>
            </p:nvSpPr>
            <p:spPr>
              <a:xfrm>
                <a:off x="9525252"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70" name="Freeform: Shape 1638">
                <a:extLst>
                  <a:ext uri="{FF2B5EF4-FFF2-40B4-BE49-F238E27FC236}">
                    <a16:creationId xmlns:a16="http://schemas.microsoft.com/office/drawing/2014/main" xmlns="" id="{5A6EC96A-84DC-4BA4-927A-7A21042FA7EB}"/>
                  </a:ext>
                </a:extLst>
              </p:cNvPr>
              <p:cNvSpPr/>
              <p:nvPr/>
            </p:nvSpPr>
            <p:spPr>
              <a:xfrm>
                <a:off x="9544303"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71" name="Freeform: Shape 1639">
                <a:extLst>
                  <a:ext uri="{FF2B5EF4-FFF2-40B4-BE49-F238E27FC236}">
                    <a16:creationId xmlns:a16="http://schemas.microsoft.com/office/drawing/2014/main" xmlns="" id="{DA9E5B71-43B3-4513-8DE3-495FCCFB4527}"/>
                  </a:ext>
                </a:extLst>
              </p:cNvPr>
              <p:cNvSpPr/>
              <p:nvPr/>
            </p:nvSpPr>
            <p:spPr>
              <a:xfrm>
                <a:off x="956335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72" name="Freeform: Shape 1640">
                <a:extLst>
                  <a:ext uri="{FF2B5EF4-FFF2-40B4-BE49-F238E27FC236}">
                    <a16:creationId xmlns:a16="http://schemas.microsoft.com/office/drawing/2014/main" xmlns="" id="{CE4439C3-7129-411F-8D4F-EF8C43CA4B27}"/>
                  </a:ext>
                </a:extLst>
              </p:cNvPr>
              <p:cNvSpPr/>
              <p:nvPr/>
            </p:nvSpPr>
            <p:spPr>
              <a:xfrm>
                <a:off x="9582405"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73" name="Freeform: Shape 1641">
                <a:extLst>
                  <a:ext uri="{FF2B5EF4-FFF2-40B4-BE49-F238E27FC236}">
                    <a16:creationId xmlns:a16="http://schemas.microsoft.com/office/drawing/2014/main" xmlns="" id="{AF9DF808-D82B-4580-84A7-14EB12335D2E}"/>
                  </a:ext>
                </a:extLst>
              </p:cNvPr>
              <p:cNvSpPr/>
              <p:nvPr/>
            </p:nvSpPr>
            <p:spPr>
              <a:xfrm>
                <a:off x="958240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74" name="Freeform: Shape 1642">
                <a:extLst>
                  <a:ext uri="{FF2B5EF4-FFF2-40B4-BE49-F238E27FC236}">
                    <a16:creationId xmlns:a16="http://schemas.microsoft.com/office/drawing/2014/main" xmlns="" id="{EEAFD5AC-C26A-4D3D-A94B-4E7C7E5060BD}"/>
                  </a:ext>
                </a:extLst>
              </p:cNvPr>
              <p:cNvSpPr/>
              <p:nvPr/>
            </p:nvSpPr>
            <p:spPr>
              <a:xfrm>
                <a:off x="9601452"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75" name="Freeform: Shape 1643">
                <a:extLst>
                  <a:ext uri="{FF2B5EF4-FFF2-40B4-BE49-F238E27FC236}">
                    <a16:creationId xmlns:a16="http://schemas.microsoft.com/office/drawing/2014/main" xmlns="" id="{7C5AEBE0-6B2F-4A16-99FB-D1E50DD394F0}"/>
                  </a:ext>
                </a:extLst>
              </p:cNvPr>
              <p:cNvSpPr/>
              <p:nvPr/>
            </p:nvSpPr>
            <p:spPr>
              <a:xfrm>
                <a:off x="9620503"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76" name="Freeform: Shape 1644">
                <a:extLst>
                  <a:ext uri="{FF2B5EF4-FFF2-40B4-BE49-F238E27FC236}">
                    <a16:creationId xmlns:a16="http://schemas.microsoft.com/office/drawing/2014/main" xmlns="" id="{7E64EDE7-3731-4A5D-866A-F54A55238BE3}"/>
                  </a:ext>
                </a:extLst>
              </p:cNvPr>
              <p:cNvSpPr/>
              <p:nvPr/>
            </p:nvSpPr>
            <p:spPr>
              <a:xfrm>
                <a:off x="963955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77" name="Freeform: Shape 1645">
                <a:extLst>
                  <a:ext uri="{FF2B5EF4-FFF2-40B4-BE49-F238E27FC236}">
                    <a16:creationId xmlns:a16="http://schemas.microsoft.com/office/drawing/2014/main" xmlns="" id="{77EE1108-ADD5-4D55-B296-1A84E6DCCC4A}"/>
                  </a:ext>
                </a:extLst>
              </p:cNvPr>
              <p:cNvSpPr/>
              <p:nvPr/>
            </p:nvSpPr>
            <p:spPr>
              <a:xfrm>
                <a:off x="9658605"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78" name="Freeform: Shape 1646">
                <a:extLst>
                  <a:ext uri="{FF2B5EF4-FFF2-40B4-BE49-F238E27FC236}">
                    <a16:creationId xmlns:a16="http://schemas.microsoft.com/office/drawing/2014/main" xmlns="" id="{F2AEC533-2BE6-4049-A73C-B495840FE2CF}"/>
                  </a:ext>
                </a:extLst>
              </p:cNvPr>
              <p:cNvSpPr/>
              <p:nvPr/>
            </p:nvSpPr>
            <p:spPr>
              <a:xfrm>
                <a:off x="963955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79" name="Freeform: Shape 1647">
                <a:extLst>
                  <a:ext uri="{FF2B5EF4-FFF2-40B4-BE49-F238E27FC236}">
                    <a16:creationId xmlns:a16="http://schemas.microsoft.com/office/drawing/2014/main" xmlns="" id="{7FABFB75-9F54-41C5-8DFB-4D0B9F6CC750}"/>
                  </a:ext>
                </a:extLst>
              </p:cNvPr>
              <p:cNvSpPr/>
              <p:nvPr/>
            </p:nvSpPr>
            <p:spPr>
              <a:xfrm>
                <a:off x="9658602"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80" name="Freeform: Shape 1648">
                <a:extLst>
                  <a:ext uri="{FF2B5EF4-FFF2-40B4-BE49-F238E27FC236}">
                    <a16:creationId xmlns:a16="http://schemas.microsoft.com/office/drawing/2014/main" xmlns="" id="{562F5E52-6E43-41ED-80FE-C7A4B5B70D04}"/>
                  </a:ext>
                </a:extLst>
              </p:cNvPr>
              <p:cNvSpPr/>
              <p:nvPr/>
            </p:nvSpPr>
            <p:spPr>
              <a:xfrm>
                <a:off x="9677653"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81" name="Freeform: Shape 1649">
                <a:extLst>
                  <a:ext uri="{FF2B5EF4-FFF2-40B4-BE49-F238E27FC236}">
                    <a16:creationId xmlns:a16="http://schemas.microsoft.com/office/drawing/2014/main" xmlns="" id="{F7F07351-FBF5-4790-AB18-58A97840D240}"/>
                  </a:ext>
                </a:extLst>
              </p:cNvPr>
              <p:cNvSpPr/>
              <p:nvPr/>
            </p:nvSpPr>
            <p:spPr>
              <a:xfrm>
                <a:off x="969670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82" name="Freeform: Shape 1650">
                <a:extLst>
                  <a:ext uri="{FF2B5EF4-FFF2-40B4-BE49-F238E27FC236}">
                    <a16:creationId xmlns:a16="http://schemas.microsoft.com/office/drawing/2014/main" xmlns="" id="{23AD5C6C-B444-40E8-90B4-4E105789BD7E}"/>
                  </a:ext>
                </a:extLst>
              </p:cNvPr>
              <p:cNvSpPr/>
              <p:nvPr/>
            </p:nvSpPr>
            <p:spPr>
              <a:xfrm>
                <a:off x="9715755"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83" name="Freeform: Shape 1651">
                <a:extLst>
                  <a:ext uri="{FF2B5EF4-FFF2-40B4-BE49-F238E27FC236}">
                    <a16:creationId xmlns:a16="http://schemas.microsoft.com/office/drawing/2014/main" xmlns="" id="{8D51D4EA-94BF-4F18-A41F-D87CB4A95411}"/>
                  </a:ext>
                </a:extLst>
              </p:cNvPr>
              <p:cNvSpPr/>
              <p:nvPr/>
            </p:nvSpPr>
            <p:spPr>
              <a:xfrm>
                <a:off x="973480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84" name="Freeform: Shape 1652">
                <a:extLst>
                  <a:ext uri="{FF2B5EF4-FFF2-40B4-BE49-F238E27FC236}">
                    <a16:creationId xmlns:a16="http://schemas.microsoft.com/office/drawing/2014/main" xmlns="" id="{F738516C-005F-4CD9-AAB5-1A6D70853C58}"/>
                  </a:ext>
                </a:extLst>
              </p:cNvPr>
              <p:cNvSpPr/>
              <p:nvPr/>
            </p:nvSpPr>
            <p:spPr>
              <a:xfrm>
                <a:off x="9753852"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85" name="Freeform: Shape 1653">
                <a:extLst>
                  <a:ext uri="{FF2B5EF4-FFF2-40B4-BE49-F238E27FC236}">
                    <a16:creationId xmlns:a16="http://schemas.microsoft.com/office/drawing/2014/main" xmlns="" id="{60784EE7-6938-46FC-9912-0277B56BE531}"/>
                  </a:ext>
                </a:extLst>
              </p:cNvPr>
              <p:cNvSpPr/>
              <p:nvPr/>
            </p:nvSpPr>
            <p:spPr>
              <a:xfrm>
                <a:off x="9772903"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86" name="Freeform: Shape 1654">
                <a:extLst>
                  <a:ext uri="{FF2B5EF4-FFF2-40B4-BE49-F238E27FC236}">
                    <a16:creationId xmlns:a16="http://schemas.microsoft.com/office/drawing/2014/main" xmlns="" id="{EC780ABC-4D89-4CB6-B2AD-18760B3181CD}"/>
                  </a:ext>
                </a:extLst>
              </p:cNvPr>
              <p:cNvSpPr/>
              <p:nvPr/>
            </p:nvSpPr>
            <p:spPr>
              <a:xfrm>
                <a:off x="979195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87" name="Freeform: Shape 1655">
                <a:extLst>
                  <a:ext uri="{FF2B5EF4-FFF2-40B4-BE49-F238E27FC236}">
                    <a16:creationId xmlns:a16="http://schemas.microsoft.com/office/drawing/2014/main" xmlns="" id="{1610F101-F204-44BB-91DE-74AC4BADC0F4}"/>
                  </a:ext>
                </a:extLst>
              </p:cNvPr>
              <p:cNvSpPr/>
              <p:nvPr/>
            </p:nvSpPr>
            <p:spPr>
              <a:xfrm>
                <a:off x="9811005"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88" name="Freeform: Shape 1656">
                <a:extLst>
                  <a:ext uri="{FF2B5EF4-FFF2-40B4-BE49-F238E27FC236}">
                    <a16:creationId xmlns:a16="http://schemas.microsoft.com/office/drawing/2014/main" xmlns="" id="{0BC479E3-3016-4FBA-A99E-EE92517E838D}"/>
                  </a:ext>
                </a:extLst>
              </p:cNvPr>
              <p:cNvSpPr/>
              <p:nvPr/>
            </p:nvSpPr>
            <p:spPr>
              <a:xfrm>
                <a:off x="981100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89" name="Freeform: Shape 1657">
                <a:extLst>
                  <a:ext uri="{FF2B5EF4-FFF2-40B4-BE49-F238E27FC236}">
                    <a16:creationId xmlns:a16="http://schemas.microsoft.com/office/drawing/2014/main" xmlns="" id="{AE0FFBE6-F308-4BA9-AAB9-FF75DBE80AA0}"/>
                  </a:ext>
                </a:extLst>
              </p:cNvPr>
              <p:cNvSpPr/>
              <p:nvPr/>
            </p:nvSpPr>
            <p:spPr>
              <a:xfrm>
                <a:off x="9830052"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0" name="Freeform: Shape 1658">
                <a:extLst>
                  <a:ext uri="{FF2B5EF4-FFF2-40B4-BE49-F238E27FC236}">
                    <a16:creationId xmlns:a16="http://schemas.microsoft.com/office/drawing/2014/main" xmlns="" id="{55E5DB0D-E007-4A9D-B206-BE60D9C96808}"/>
                  </a:ext>
                </a:extLst>
              </p:cNvPr>
              <p:cNvSpPr/>
              <p:nvPr/>
            </p:nvSpPr>
            <p:spPr>
              <a:xfrm>
                <a:off x="9849103"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1" name="Freeform: Shape 1659">
                <a:extLst>
                  <a:ext uri="{FF2B5EF4-FFF2-40B4-BE49-F238E27FC236}">
                    <a16:creationId xmlns:a16="http://schemas.microsoft.com/office/drawing/2014/main" xmlns="" id="{12F3D2DF-974A-44F9-9FBD-0C829BB7A991}"/>
                  </a:ext>
                </a:extLst>
              </p:cNvPr>
              <p:cNvSpPr/>
              <p:nvPr/>
            </p:nvSpPr>
            <p:spPr>
              <a:xfrm>
                <a:off x="986815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2" name="Freeform: Shape 1660">
                <a:extLst>
                  <a:ext uri="{FF2B5EF4-FFF2-40B4-BE49-F238E27FC236}">
                    <a16:creationId xmlns:a16="http://schemas.microsoft.com/office/drawing/2014/main" xmlns="" id="{0558E402-3001-4272-9BF7-53C293781F25}"/>
                  </a:ext>
                </a:extLst>
              </p:cNvPr>
              <p:cNvSpPr/>
              <p:nvPr/>
            </p:nvSpPr>
            <p:spPr>
              <a:xfrm>
                <a:off x="9887205"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3" name="Freeform: Shape 1661">
                <a:extLst>
                  <a:ext uri="{FF2B5EF4-FFF2-40B4-BE49-F238E27FC236}">
                    <a16:creationId xmlns:a16="http://schemas.microsoft.com/office/drawing/2014/main" xmlns="" id="{23C5CDA0-DB9D-409A-A4D3-FAF6FA0A75C8}"/>
                  </a:ext>
                </a:extLst>
              </p:cNvPr>
              <p:cNvSpPr/>
              <p:nvPr/>
            </p:nvSpPr>
            <p:spPr>
              <a:xfrm>
                <a:off x="988720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4" name="Freeform: Shape 1662">
                <a:extLst>
                  <a:ext uri="{FF2B5EF4-FFF2-40B4-BE49-F238E27FC236}">
                    <a16:creationId xmlns:a16="http://schemas.microsoft.com/office/drawing/2014/main" xmlns="" id="{C641954A-C537-4D1D-A9A0-D6874D87B00E}"/>
                  </a:ext>
                </a:extLst>
              </p:cNvPr>
              <p:cNvSpPr/>
              <p:nvPr/>
            </p:nvSpPr>
            <p:spPr>
              <a:xfrm>
                <a:off x="9906252"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5" name="Freeform: Shape 1663">
                <a:extLst>
                  <a:ext uri="{FF2B5EF4-FFF2-40B4-BE49-F238E27FC236}">
                    <a16:creationId xmlns:a16="http://schemas.microsoft.com/office/drawing/2014/main" xmlns="" id="{1A17185B-586F-4DB9-9992-901E057AF005}"/>
                  </a:ext>
                </a:extLst>
              </p:cNvPr>
              <p:cNvSpPr/>
              <p:nvPr/>
            </p:nvSpPr>
            <p:spPr>
              <a:xfrm>
                <a:off x="9925303"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6" name="Freeform: Shape 1664">
                <a:extLst>
                  <a:ext uri="{FF2B5EF4-FFF2-40B4-BE49-F238E27FC236}">
                    <a16:creationId xmlns:a16="http://schemas.microsoft.com/office/drawing/2014/main" xmlns="" id="{7BE62D6B-E486-442A-B851-DE3B27F0BB1E}"/>
                  </a:ext>
                </a:extLst>
              </p:cNvPr>
              <p:cNvSpPr/>
              <p:nvPr/>
            </p:nvSpPr>
            <p:spPr>
              <a:xfrm>
                <a:off x="994435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7" name="Freeform: Shape 1665">
                <a:extLst>
                  <a:ext uri="{FF2B5EF4-FFF2-40B4-BE49-F238E27FC236}">
                    <a16:creationId xmlns:a16="http://schemas.microsoft.com/office/drawing/2014/main" xmlns="" id="{47F45936-3619-45A1-BDE8-1D682AA3CA1E}"/>
                  </a:ext>
                </a:extLst>
              </p:cNvPr>
              <p:cNvSpPr/>
              <p:nvPr/>
            </p:nvSpPr>
            <p:spPr>
              <a:xfrm>
                <a:off x="9963405"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8" name="Freeform: Shape 1666">
                <a:extLst>
                  <a:ext uri="{FF2B5EF4-FFF2-40B4-BE49-F238E27FC236}">
                    <a16:creationId xmlns:a16="http://schemas.microsoft.com/office/drawing/2014/main" xmlns="" id="{B16BE9EB-C7CA-4F08-B561-906069EFA70E}"/>
                  </a:ext>
                </a:extLst>
              </p:cNvPr>
              <p:cNvSpPr/>
              <p:nvPr/>
            </p:nvSpPr>
            <p:spPr>
              <a:xfrm>
                <a:off x="10020554"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599" name="Freeform: Shape 1667">
                <a:extLst>
                  <a:ext uri="{FF2B5EF4-FFF2-40B4-BE49-F238E27FC236}">
                    <a16:creationId xmlns:a16="http://schemas.microsoft.com/office/drawing/2014/main" xmlns="" id="{D81AB9D3-779F-4F03-9393-738BEBC9C00B}"/>
                  </a:ext>
                </a:extLst>
              </p:cNvPr>
              <p:cNvSpPr/>
              <p:nvPr/>
            </p:nvSpPr>
            <p:spPr>
              <a:xfrm>
                <a:off x="10039602"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00" name="Freeform: Shape 1668">
                <a:extLst>
                  <a:ext uri="{FF2B5EF4-FFF2-40B4-BE49-F238E27FC236}">
                    <a16:creationId xmlns:a16="http://schemas.microsoft.com/office/drawing/2014/main" xmlns="" id="{1B6F1712-96CE-42B6-A28E-930DE5DEC246}"/>
                  </a:ext>
                </a:extLst>
              </p:cNvPr>
              <p:cNvSpPr/>
              <p:nvPr/>
            </p:nvSpPr>
            <p:spPr>
              <a:xfrm>
                <a:off x="10058653"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01" name="Freeform: Shape 1669">
                <a:extLst>
                  <a:ext uri="{FF2B5EF4-FFF2-40B4-BE49-F238E27FC236}">
                    <a16:creationId xmlns:a16="http://schemas.microsoft.com/office/drawing/2014/main" xmlns="" id="{4EAB88C1-8B76-470B-9FF8-E753695B7986}"/>
                  </a:ext>
                </a:extLst>
              </p:cNvPr>
              <p:cNvSpPr/>
              <p:nvPr/>
            </p:nvSpPr>
            <p:spPr>
              <a:xfrm>
                <a:off x="10077704"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02" name="Freeform: Shape 1670">
                <a:extLst>
                  <a:ext uri="{FF2B5EF4-FFF2-40B4-BE49-F238E27FC236}">
                    <a16:creationId xmlns:a16="http://schemas.microsoft.com/office/drawing/2014/main" xmlns="" id="{EB4F979B-D09D-4342-AB1A-533DEFDCDF44}"/>
                  </a:ext>
                </a:extLst>
              </p:cNvPr>
              <p:cNvSpPr/>
              <p:nvPr/>
            </p:nvSpPr>
            <p:spPr>
              <a:xfrm>
                <a:off x="10096755"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03" name="Freeform: Shape 1671">
                <a:extLst>
                  <a:ext uri="{FF2B5EF4-FFF2-40B4-BE49-F238E27FC236}">
                    <a16:creationId xmlns:a16="http://schemas.microsoft.com/office/drawing/2014/main" xmlns="" id="{8937FB61-311D-418D-B108-771DC4C15CBA}"/>
                  </a:ext>
                </a:extLst>
              </p:cNvPr>
              <p:cNvSpPr/>
              <p:nvPr/>
            </p:nvSpPr>
            <p:spPr>
              <a:xfrm>
                <a:off x="1055395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04" name="Freeform: Shape 1672">
                <a:extLst>
                  <a:ext uri="{FF2B5EF4-FFF2-40B4-BE49-F238E27FC236}">
                    <a16:creationId xmlns:a16="http://schemas.microsoft.com/office/drawing/2014/main" xmlns="" id="{2166F37E-32EB-4583-ACAD-BD041953852F}"/>
                  </a:ext>
                </a:extLst>
              </p:cNvPr>
              <p:cNvSpPr/>
              <p:nvPr/>
            </p:nvSpPr>
            <p:spPr>
              <a:xfrm>
                <a:off x="10573002"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05" name="Freeform: Shape 1673">
                <a:extLst>
                  <a:ext uri="{FF2B5EF4-FFF2-40B4-BE49-F238E27FC236}">
                    <a16:creationId xmlns:a16="http://schemas.microsoft.com/office/drawing/2014/main" xmlns="" id="{E3B5FDF9-F328-4892-9AF5-28CB153E0F5A}"/>
                  </a:ext>
                </a:extLst>
              </p:cNvPr>
              <p:cNvSpPr/>
              <p:nvPr/>
            </p:nvSpPr>
            <p:spPr>
              <a:xfrm>
                <a:off x="10592053"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06" name="Freeform: Shape 1674">
                <a:extLst>
                  <a:ext uri="{FF2B5EF4-FFF2-40B4-BE49-F238E27FC236}">
                    <a16:creationId xmlns:a16="http://schemas.microsoft.com/office/drawing/2014/main" xmlns="" id="{48F71F60-5F17-41BB-8630-9990684F9E72}"/>
                  </a:ext>
                </a:extLst>
              </p:cNvPr>
              <p:cNvSpPr/>
              <p:nvPr/>
            </p:nvSpPr>
            <p:spPr>
              <a:xfrm>
                <a:off x="1061110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07" name="Freeform: Shape 1675">
                <a:extLst>
                  <a:ext uri="{FF2B5EF4-FFF2-40B4-BE49-F238E27FC236}">
                    <a16:creationId xmlns:a16="http://schemas.microsoft.com/office/drawing/2014/main" xmlns="" id="{BACFE8AF-816A-41CB-B74C-DAB66C8B004E}"/>
                  </a:ext>
                </a:extLst>
              </p:cNvPr>
              <p:cNvSpPr/>
              <p:nvPr/>
            </p:nvSpPr>
            <p:spPr>
              <a:xfrm>
                <a:off x="10630155"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08" name="Freeform: Shape 1676">
                <a:extLst>
                  <a:ext uri="{FF2B5EF4-FFF2-40B4-BE49-F238E27FC236}">
                    <a16:creationId xmlns:a16="http://schemas.microsoft.com/office/drawing/2014/main" xmlns="" id="{6ABEE0A8-7159-465C-8FBB-5D8AE8FE8563}"/>
                  </a:ext>
                </a:extLst>
              </p:cNvPr>
              <p:cNvSpPr/>
              <p:nvPr/>
            </p:nvSpPr>
            <p:spPr>
              <a:xfrm>
                <a:off x="1063015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09" name="Freeform: Shape 1677">
                <a:extLst>
                  <a:ext uri="{FF2B5EF4-FFF2-40B4-BE49-F238E27FC236}">
                    <a16:creationId xmlns:a16="http://schemas.microsoft.com/office/drawing/2014/main" xmlns="" id="{3D6FE96C-F062-4795-B8EF-63F2C218CFBA}"/>
                  </a:ext>
                </a:extLst>
              </p:cNvPr>
              <p:cNvSpPr/>
              <p:nvPr/>
            </p:nvSpPr>
            <p:spPr>
              <a:xfrm>
                <a:off x="10649202"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10" name="Freeform: Shape 1678">
                <a:extLst>
                  <a:ext uri="{FF2B5EF4-FFF2-40B4-BE49-F238E27FC236}">
                    <a16:creationId xmlns:a16="http://schemas.microsoft.com/office/drawing/2014/main" xmlns="" id="{16DE68E1-F1C9-4839-A642-4ABD5CF2E67F}"/>
                  </a:ext>
                </a:extLst>
              </p:cNvPr>
              <p:cNvSpPr/>
              <p:nvPr/>
            </p:nvSpPr>
            <p:spPr>
              <a:xfrm>
                <a:off x="10668253"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11" name="Freeform: Shape 1679">
                <a:extLst>
                  <a:ext uri="{FF2B5EF4-FFF2-40B4-BE49-F238E27FC236}">
                    <a16:creationId xmlns:a16="http://schemas.microsoft.com/office/drawing/2014/main" xmlns="" id="{3C783E27-CF92-4BA7-9ACB-DD93C1809E1C}"/>
                  </a:ext>
                </a:extLst>
              </p:cNvPr>
              <p:cNvSpPr/>
              <p:nvPr/>
            </p:nvSpPr>
            <p:spPr>
              <a:xfrm>
                <a:off x="1068730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12" name="Freeform: Shape 1680">
                <a:extLst>
                  <a:ext uri="{FF2B5EF4-FFF2-40B4-BE49-F238E27FC236}">
                    <a16:creationId xmlns:a16="http://schemas.microsoft.com/office/drawing/2014/main" xmlns="" id="{E4DA4263-ACE2-484E-A65E-D5C1CA179804}"/>
                  </a:ext>
                </a:extLst>
              </p:cNvPr>
              <p:cNvSpPr/>
              <p:nvPr/>
            </p:nvSpPr>
            <p:spPr>
              <a:xfrm>
                <a:off x="10706355"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13" name="Freeform: Shape 1681">
                <a:extLst>
                  <a:ext uri="{FF2B5EF4-FFF2-40B4-BE49-F238E27FC236}">
                    <a16:creationId xmlns:a16="http://schemas.microsoft.com/office/drawing/2014/main" xmlns="" id="{EA961346-0BDE-4C05-BB31-1B8C310C9BC8}"/>
                  </a:ext>
                </a:extLst>
              </p:cNvPr>
              <p:cNvSpPr/>
              <p:nvPr/>
            </p:nvSpPr>
            <p:spPr>
              <a:xfrm>
                <a:off x="1072540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14" name="Freeform: Shape 1682">
                <a:extLst>
                  <a:ext uri="{FF2B5EF4-FFF2-40B4-BE49-F238E27FC236}">
                    <a16:creationId xmlns:a16="http://schemas.microsoft.com/office/drawing/2014/main" xmlns="" id="{C7D6D336-4905-41E8-B964-B48B68E75C1D}"/>
                  </a:ext>
                </a:extLst>
              </p:cNvPr>
              <p:cNvSpPr/>
              <p:nvPr/>
            </p:nvSpPr>
            <p:spPr>
              <a:xfrm>
                <a:off x="10744452"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15" name="Freeform: Shape 1683">
                <a:extLst>
                  <a:ext uri="{FF2B5EF4-FFF2-40B4-BE49-F238E27FC236}">
                    <a16:creationId xmlns:a16="http://schemas.microsoft.com/office/drawing/2014/main" xmlns="" id="{62FE3047-E330-4C72-A9EB-AC1A89CAB99E}"/>
                  </a:ext>
                </a:extLst>
              </p:cNvPr>
              <p:cNvSpPr/>
              <p:nvPr/>
            </p:nvSpPr>
            <p:spPr>
              <a:xfrm>
                <a:off x="10763503"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16" name="Freeform: Shape 1684">
                <a:extLst>
                  <a:ext uri="{FF2B5EF4-FFF2-40B4-BE49-F238E27FC236}">
                    <a16:creationId xmlns:a16="http://schemas.microsoft.com/office/drawing/2014/main" xmlns="" id="{E845C37D-D1EE-4EF7-BB45-DF1F96427786}"/>
                  </a:ext>
                </a:extLst>
              </p:cNvPr>
              <p:cNvSpPr/>
              <p:nvPr/>
            </p:nvSpPr>
            <p:spPr>
              <a:xfrm>
                <a:off x="1078255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17" name="Freeform: Shape 1685">
                <a:extLst>
                  <a:ext uri="{FF2B5EF4-FFF2-40B4-BE49-F238E27FC236}">
                    <a16:creationId xmlns:a16="http://schemas.microsoft.com/office/drawing/2014/main" xmlns="" id="{3A2731D9-5548-442E-971C-BDA19C65948B}"/>
                  </a:ext>
                </a:extLst>
              </p:cNvPr>
              <p:cNvSpPr/>
              <p:nvPr/>
            </p:nvSpPr>
            <p:spPr>
              <a:xfrm>
                <a:off x="10801605"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18" name="Freeform: Shape 1686">
                <a:extLst>
                  <a:ext uri="{FF2B5EF4-FFF2-40B4-BE49-F238E27FC236}">
                    <a16:creationId xmlns:a16="http://schemas.microsoft.com/office/drawing/2014/main" xmlns="" id="{40EF19C3-8994-4632-B765-4476F0A7F7CE}"/>
                  </a:ext>
                </a:extLst>
              </p:cNvPr>
              <p:cNvSpPr/>
              <p:nvPr/>
            </p:nvSpPr>
            <p:spPr>
              <a:xfrm>
                <a:off x="1082065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19" name="Freeform: Shape 1687">
                <a:extLst>
                  <a:ext uri="{FF2B5EF4-FFF2-40B4-BE49-F238E27FC236}">
                    <a16:creationId xmlns:a16="http://schemas.microsoft.com/office/drawing/2014/main" xmlns="" id="{7DB3ED3D-4ECC-452A-A5F1-D2BBB1486D31}"/>
                  </a:ext>
                </a:extLst>
              </p:cNvPr>
              <p:cNvSpPr/>
              <p:nvPr/>
            </p:nvSpPr>
            <p:spPr>
              <a:xfrm>
                <a:off x="10839702"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20" name="Freeform: Shape 1688">
                <a:extLst>
                  <a:ext uri="{FF2B5EF4-FFF2-40B4-BE49-F238E27FC236}">
                    <a16:creationId xmlns:a16="http://schemas.microsoft.com/office/drawing/2014/main" xmlns="" id="{2D7EC5EC-3A30-4ADC-86D7-EB493B660801}"/>
                  </a:ext>
                </a:extLst>
              </p:cNvPr>
              <p:cNvSpPr/>
              <p:nvPr/>
            </p:nvSpPr>
            <p:spPr>
              <a:xfrm>
                <a:off x="10858753"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21" name="Freeform: Shape 1689">
                <a:extLst>
                  <a:ext uri="{FF2B5EF4-FFF2-40B4-BE49-F238E27FC236}">
                    <a16:creationId xmlns:a16="http://schemas.microsoft.com/office/drawing/2014/main" xmlns="" id="{EB77D5DE-82EE-4A95-83A2-E3A0555B74CB}"/>
                  </a:ext>
                </a:extLst>
              </p:cNvPr>
              <p:cNvSpPr/>
              <p:nvPr/>
            </p:nvSpPr>
            <p:spPr>
              <a:xfrm>
                <a:off x="1087780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22" name="Freeform: Shape 1690">
                <a:extLst>
                  <a:ext uri="{FF2B5EF4-FFF2-40B4-BE49-F238E27FC236}">
                    <a16:creationId xmlns:a16="http://schemas.microsoft.com/office/drawing/2014/main" xmlns="" id="{E1D12565-A0E3-42DA-97E6-6868058E87A1}"/>
                  </a:ext>
                </a:extLst>
              </p:cNvPr>
              <p:cNvSpPr/>
              <p:nvPr/>
            </p:nvSpPr>
            <p:spPr>
              <a:xfrm>
                <a:off x="10896855"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23" name="Freeform: Shape 1691">
                <a:extLst>
                  <a:ext uri="{FF2B5EF4-FFF2-40B4-BE49-F238E27FC236}">
                    <a16:creationId xmlns:a16="http://schemas.microsoft.com/office/drawing/2014/main" xmlns="" id="{FF093375-C455-406B-B022-C927FF74F3A3}"/>
                  </a:ext>
                </a:extLst>
              </p:cNvPr>
              <p:cNvSpPr/>
              <p:nvPr/>
            </p:nvSpPr>
            <p:spPr>
              <a:xfrm>
                <a:off x="1091590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24" name="Freeform: Shape 1692">
                <a:extLst>
                  <a:ext uri="{FF2B5EF4-FFF2-40B4-BE49-F238E27FC236}">
                    <a16:creationId xmlns:a16="http://schemas.microsoft.com/office/drawing/2014/main" xmlns="" id="{EEB9A66B-8790-4ECB-989E-22F938AED938}"/>
                  </a:ext>
                </a:extLst>
              </p:cNvPr>
              <p:cNvSpPr/>
              <p:nvPr/>
            </p:nvSpPr>
            <p:spPr>
              <a:xfrm>
                <a:off x="10934952"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25" name="Freeform: Shape 1693">
                <a:extLst>
                  <a:ext uri="{FF2B5EF4-FFF2-40B4-BE49-F238E27FC236}">
                    <a16:creationId xmlns:a16="http://schemas.microsoft.com/office/drawing/2014/main" xmlns="" id="{2A339636-6D53-42F6-B6EF-DB14ECF43038}"/>
                  </a:ext>
                </a:extLst>
              </p:cNvPr>
              <p:cNvSpPr/>
              <p:nvPr/>
            </p:nvSpPr>
            <p:spPr>
              <a:xfrm>
                <a:off x="10954003"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26" name="Freeform: Shape 1694">
                <a:extLst>
                  <a:ext uri="{FF2B5EF4-FFF2-40B4-BE49-F238E27FC236}">
                    <a16:creationId xmlns:a16="http://schemas.microsoft.com/office/drawing/2014/main" xmlns="" id="{244A1DB2-0D54-4EE2-9A3B-CFC8CD4D52B2}"/>
                  </a:ext>
                </a:extLst>
              </p:cNvPr>
              <p:cNvSpPr/>
              <p:nvPr/>
            </p:nvSpPr>
            <p:spPr>
              <a:xfrm>
                <a:off x="1097305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27" name="Freeform: Shape 1695">
                <a:extLst>
                  <a:ext uri="{FF2B5EF4-FFF2-40B4-BE49-F238E27FC236}">
                    <a16:creationId xmlns:a16="http://schemas.microsoft.com/office/drawing/2014/main" xmlns="" id="{E301E9FE-F2B4-46B1-AB9B-8EFACC4C251F}"/>
                  </a:ext>
                </a:extLst>
              </p:cNvPr>
              <p:cNvSpPr/>
              <p:nvPr/>
            </p:nvSpPr>
            <p:spPr>
              <a:xfrm>
                <a:off x="10992105"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28" name="Freeform: Shape 1696">
                <a:extLst>
                  <a:ext uri="{FF2B5EF4-FFF2-40B4-BE49-F238E27FC236}">
                    <a16:creationId xmlns:a16="http://schemas.microsoft.com/office/drawing/2014/main" xmlns="" id="{03761636-FE13-48FB-B0A1-D32A0DD689A2}"/>
                  </a:ext>
                </a:extLst>
              </p:cNvPr>
              <p:cNvSpPr/>
              <p:nvPr/>
            </p:nvSpPr>
            <p:spPr>
              <a:xfrm>
                <a:off x="1103020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29" name="Freeform: Shape 1697">
                <a:extLst>
                  <a:ext uri="{FF2B5EF4-FFF2-40B4-BE49-F238E27FC236}">
                    <a16:creationId xmlns:a16="http://schemas.microsoft.com/office/drawing/2014/main" xmlns="" id="{423B757A-A2BF-486E-8C72-3CFB5F92471D}"/>
                  </a:ext>
                </a:extLst>
              </p:cNvPr>
              <p:cNvSpPr/>
              <p:nvPr/>
            </p:nvSpPr>
            <p:spPr>
              <a:xfrm>
                <a:off x="11049252"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30" name="Freeform: Shape 1698">
                <a:extLst>
                  <a:ext uri="{FF2B5EF4-FFF2-40B4-BE49-F238E27FC236}">
                    <a16:creationId xmlns:a16="http://schemas.microsoft.com/office/drawing/2014/main" xmlns="" id="{5FA74496-DAAD-4C3B-B5C9-2C3B3211E6EE}"/>
                  </a:ext>
                </a:extLst>
              </p:cNvPr>
              <p:cNvSpPr/>
              <p:nvPr/>
            </p:nvSpPr>
            <p:spPr>
              <a:xfrm>
                <a:off x="11068303"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31" name="Freeform: Shape 1699">
                <a:extLst>
                  <a:ext uri="{FF2B5EF4-FFF2-40B4-BE49-F238E27FC236}">
                    <a16:creationId xmlns:a16="http://schemas.microsoft.com/office/drawing/2014/main" xmlns="" id="{6D0D967E-DF78-4659-8459-86284DAF198B}"/>
                  </a:ext>
                </a:extLst>
              </p:cNvPr>
              <p:cNvSpPr/>
              <p:nvPr/>
            </p:nvSpPr>
            <p:spPr>
              <a:xfrm>
                <a:off x="1108735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32" name="Freeform: Shape 1700">
                <a:extLst>
                  <a:ext uri="{FF2B5EF4-FFF2-40B4-BE49-F238E27FC236}">
                    <a16:creationId xmlns:a16="http://schemas.microsoft.com/office/drawing/2014/main" xmlns="" id="{398E6829-ECE8-454B-BE47-C33C5C7C7EF7}"/>
                  </a:ext>
                </a:extLst>
              </p:cNvPr>
              <p:cNvSpPr/>
              <p:nvPr/>
            </p:nvSpPr>
            <p:spPr>
              <a:xfrm>
                <a:off x="11106405"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33" name="Freeform: Shape 1701">
                <a:extLst>
                  <a:ext uri="{FF2B5EF4-FFF2-40B4-BE49-F238E27FC236}">
                    <a16:creationId xmlns:a16="http://schemas.microsoft.com/office/drawing/2014/main" xmlns="" id="{20B1603A-857E-44F4-A8F8-A6CB3DDC48B5}"/>
                  </a:ext>
                </a:extLst>
              </p:cNvPr>
              <p:cNvSpPr/>
              <p:nvPr/>
            </p:nvSpPr>
            <p:spPr>
              <a:xfrm>
                <a:off x="1169695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34" name="Freeform: Shape 1702">
                <a:extLst>
                  <a:ext uri="{FF2B5EF4-FFF2-40B4-BE49-F238E27FC236}">
                    <a16:creationId xmlns:a16="http://schemas.microsoft.com/office/drawing/2014/main" xmlns="" id="{C67BAF34-2161-47E7-A948-EC97686A2A7B}"/>
                  </a:ext>
                </a:extLst>
              </p:cNvPr>
              <p:cNvSpPr/>
              <p:nvPr/>
            </p:nvSpPr>
            <p:spPr>
              <a:xfrm>
                <a:off x="11716002"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35" name="Freeform: Shape 1703">
                <a:extLst>
                  <a:ext uri="{FF2B5EF4-FFF2-40B4-BE49-F238E27FC236}">
                    <a16:creationId xmlns:a16="http://schemas.microsoft.com/office/drawing/2014/main" xmlns="" id="{30974B61-D377-4565-B520-F299A0F8B730}"/>
                  </a:ext>
                </a:extLst>
              </p:cNvPr>
              <p:cNvSpPr/>
              <p:nvPr/>
            </p:nvSpPr>
            <p:spPr>
              <a:xfrm>
                <a:off x="11735053"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36" name="Freeform: Shape 1704">
                <a:extLst>
                  <a:ext uri="{FF2B5EF4-FFF2-40B4-BE49-F238E27FC236}">
                    <a16:creationId xmlns:a16="http://schemas.microsoft.com/office/drawing/2014/main" xmlns="" id="{83BB8589-A4AF-4E5F-9A8D-852CF6C0E270}"/>
                  </a:ext>
                </a:extLst>
              </p:cNvPr>
              <p:cNvSpPr/>
              <p:nvPr/>
            </p:nvSpPr>
            <p:spPr>
              <a:xfrm>
                <a:off x="1175410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37" name="Freeform: Shape 1705">
                <a:extLst>
                  <a:ext uri="{FF2B5EF4-FFF2-40B4-BE49-F238E27FC236}">
                    <a16:creationId xmlns:a16="http://schemas.microsoft.com/office/drawing/2014/main" xmlns="" id="{02015D4E-E782-4745-8C98-0680DDD22C1B}"/>
                  </a:ext>
                </a:extLst>
              </p:cNvPr>
              <p:cNvSpPr/>
              <p:nvPr/>
            </p:nvSpPr>
            <p:spPr>
              <a:xfrm>
                <a:off x="11773155"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38" name="Freeform: Shape 1706">
                <a:extLst>
                  <a:ext uri="{FF2B5EF4-FFF2-40B4-BE49-F238E27FC236}">
                    <a16:creationId xmlns:a16="http://schemas.microsoft.com/office/drawing/2014/main" xmlns="" id="{B2898BD0-E4FA-4D62-9CF9-88CD42835459}"/>
                  </a:ext>
                </a:extLst>
              </p:cNvPr>
              <p:cNvSpPr/>
              <p:nvPr/>
            </p:nvSpPr>
            <p:spPr>
              <a:xfrm>
                <a:off x="1177315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39" name="Freeform: Shape 1707">
                <a:extLst>
                  <a:ext uri="{FF2B5EF4-FFF2-40B4-BE49-F238E27FC236}">
                    <a16:creationId xmlns:a16="http://schemas.microsoft.com/office/drawing/2014/main" xmlns="" id="{7288E116-3049-4A1B-A31B-8A92DDF7D977}"/>
                  </a:ext>
                </a:extLst>
              </p:cNvPr>
              <p:cNvSpPr/>
              <p:nvPr/>
            </p:nvSpPr>
            <p:spPr>
              <a:xfrm>
                <a:off x="11792202"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40" name="Freeform: Shape 1708">
                <a:extLst>
                  <a:ext uri="{FF2B5EF4-FFF2-40B4-BE49-F238E27FC236}">
                    <a16:creationId xmlns:a16="http://schemas.microsoft.com/office/drawing/2014/main" xmlns="" id="{0282375A-36D8-44A9-8F79-0CC5141195BE}"/>
                  </a:ext>
                </a:extLst>
              </p:cNvPr>
              <p:cNvSpPr/>
              <p:nvPr/>
            </p:nvSpPr>
            <p:spPr>
              <a:xfrm>
                <a:off x="11811253"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41" name="Freeform: Shape 1709">
                <a:extLst>
                  <a:ext uri="{FF2B5EF4-FFF2-40B4-BE49-F238E27FC236}">
                    <a16:creationId xmlns:a16="http://schemas.microsoft.com/office/drawing/2014/main" xmlns="" id="{34BBBA2B-AFBC-44D8-9FC3-4FFFA99BA7EA}"/>
                  </a:ext>
                </a:extLst>
              </p:cNvPr>
              <p:cNvSpPr/>
              <p:nvPr/>
            </p:nvSpPr>
            <p:spPr>
              <a:xfrm>
                <a:off x="1183030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42" name="Freeform: Shape 1710">
                <a:extLst>
                  <a:ext uri="{FF2B5EF4-FFF2-40B4-BE49-F238E27FC236}">
                    <a16:creationId xmlns:a16="http://schemas.microsoft.com/office/drawing/2014/main" xmlns="" id="{33BB5C5F-428A-47D9-A5DF-E3DA157A1CBB}"/>
                  </a:ext>
                </a:extLst>
              </p:cNvPr>
              <p:cNvSpPr/>
              <p:nvPr/>
            </p:nvSpPr>
            <p:spPr>
              <a:xfrm>
                <a:off x="11849355"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43" name="Freeform: Shape 1711">
                <a:extLst>
                  <a:ext uri="{FF2B5EF4-FFF2-40B4-BE49-F238E27FC236}">
                    <a16:creationId xmlns:a16="http://schemas.microsoft.com/office/drawing/2014/main" xmlns="" id="{B309FE7F-46CB-49FA-A93F-C7720D8071F1}"/>
                  </a:ext>
                </a:extLst>
              </p:cNvPr>
              <p:cNvSpPr/>
              <p:nvPr/>
            </p:nvSpPr>
            <p:spPr>
              <a:xfrm>
                <a:off x="1184935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44" name="Freeform: Shape 1712">
                <a:extLst>
                  <a:ext uri="{FF2B5EF4-FFF2-40B4-BE49-F238E27FC236}">
                    <a16:creationId xmlns:a16="http://schemas.microsoft.com/office/drawing/2014/main" xmlns="" id="{33008D39-B90D-4527-9197-50E6FF76BD60}"/>
                  </a:ext>
                </a:extLst>
              </p:cNvPr>
              <p:cNvSpPr/>
              <p:nvPr/>
            </p:nvSpPr>
            <p:spPr>
              <a:xfrm>
                <a:off x="11868402"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45" name="Freeform: Shape 1713">
                <a:extLst>
                  <a:ext uri="{FF2B5EF4-FFF2-40B4-BE49-F238E27FC236}">
                    <a16:creationId xmlns:a16="http://schemas.microsoft.com/office/drawing/2014/main" xmlns="" id="{2E906CAE-0AC3-4A1F-809B-9BE81D9AAB8C}"/>
                  </a:ext>
                </a:extLst>
              </p:cNvPr>
              <p:cNvSpPr/>
              <p:nvPr/>
            </p:nvSpPr>
            <p:spPr>
              <a:xfrm>
                <a:off x="11887453"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46" name="Freeform: Shape 1714">
                <a:extLst>
                  <a:ext uri="{FF2B5EF4-FFF2-40B4-BE49-F238E27FC236}">
                    <a16:creationId xmlns:a16="http://schemas.microsoft.com/office/drawing/2014/main" xmlns="" id="{10ACB8AC-B46F-476B-969F-287D5701EA3E}"/>
                  </a:ext>
                </a:extLst>
              </p:cNvPr>
              <p:cNvSpPr/>
              <p:nvPr/>
            </p:nvSpPr>
            <p:spPr>
              <a:xfrm>
                <a:off x="1190650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47" name="Freeform: Shape 1715">
                <a:extLst>
                  <a:ext uri="{FF2B5EF4-FFF2-40B4-BE49-F238E27FC236}">
                    <a16:creationId xmlns:a16="http://schemas.microsoft.com/office/drawing/2014/main" xmlns="" id="{3C81DD99-4F76-4B1D-9F15-CF0FA497DFEF}"/>
                  </a:ext>
                </a:extLst>
              </p:cNvPr>
              <p:cNvSpPr/>
              <p:nvPr/>
            </p:nvSpPr>
            <p:spPr>
              <a:xfrm>
                <a:off x="11925555"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48" name="Freeform: Shape 1716">
                <a:extLst>
                  <a:ext uri="{FF2B5EF4-FFF2-40B4-BE49-F238E27FC236}">
                    <a16:creationId xmlns:a16="http://schemas.microsoft.com/office/drawing/2014/main" xmlns="" id="{694B3F91-D730-40B9-946E-E7285F3624B1}"/>
                  </a:ext>
                </a:extLst>
              </p:cNvPr>
              <p:cNvSpPr/>
              <p:nvPr/>
            </p:nvSpPr>
            <p:spPr>
              <a:xfrm>
                <a:off x="12573264"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49" name="Freeform: Shape 1717">
                <a:extLst>
                  <a:ext uri="{FF2B5EF4-FFF2-40B4-BE49-F238E27FC236}">
                    <a16:creationId xmlns:a16="http://schemas.microsoft.com/office/drawing/2014/main" xmlns="" id="{7BF01A5A-D54C-4ED9-BB5E-E640654F5BAD}"/>
                  </a:ext>
                </a:extLst>
              </p:cNvPr>
              <p:cNvSpPr/>
              <p:nvPr/>
            </p:nvSpPr>
            <p:spPr>
              <a:xfrm>
                <a:off x="12592311"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50" name="Freeform: Shape 1718">
                <a:extLst>
                  <a:ext uri="{FF2B5EF4-FFF2-40B4-BE49-F238E27FC236}">
                    <a16:creationId xmlns:a16="http://schemas.microsoft.com/office/drawing/2014/main" xmlns="" id="{413091BD-ED76-4B9D-87C9-40BA991D1287}"/>
                  </a:ext>
                </a:extLst>
              </p:cNvPr>
              <p:cNvSpPr/>
              <p:nvPr/>
            </p:nvSpPr>
            <p:spPr>
              <a:xfrm>
                <a:off x="12611363"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51" name="Freeform: Shape 1719">
                <a:extLst>
                  <a:ext uri="{FF2B5EF4-FFF2-40B4-BE49-F238E27FC236}">
                    <a16:creationId xmlns:a16="http://schemas.microsoft.com/office/drawing/2014/main" xmlns="" id="{0F4E54D1-29AF-43F4-AB25-7EBB14CDF257}"/>
                  </a:ext>
                </a:extLst>
              </p:cNvPr>
              <p:cNvSpPr/>
              <p:nvPr/>
            </p:nvSpPr>
            <p:spPr>
              <a:xfrm>
                <a:off x="12630414"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52" name="Freeform: Shape 1720">
                <a:extLst>
                  <a:ext uri="{FF2B5EF4-FFF2-40B4-BE49-F238E27FC236}">
                    <a16:creationId xmlns:a16="http://schemas.microsoft.com/office/drawing/2014/main" xmlns="" id="{8A3DDC1E-9043-4C0B-A31E-2F06192AEE81}"/>
                  </a:ext>
                </a:extLst>
              </p:cNvPr>
              <p:cNvSpPr/>
              <p:nvPr/>
            </p:nvSpPr>
            <p:spPr>
              <a:xfrm>
                <a:off x="12649465"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53" name="Freeform: Shape 1721">
                <a:extLst>
                  <a:ext uri="{FF2B5EF4-FFF2-40B4-BE49-F238E27FC236}">
                    <a16:creationId xmlns:a16="http://schemas.microsoft.com/office/drawing/2014/main" xmlns="" id="{F0B16A5E-D315-4E8B-B6CF-46529BE41DE1}"/>
                  </a:ext>
                </a:extLst>
              </p:cNvPr>
              <p:cNvSpPr/>
              <p:nvPr/>
            </p:nvSpPr>
            <p:spPr>
              <a:xfrm>
                <a:off x="6994444" y="15245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54" name="Freeform: Shape 1722">
                <a:extLst>
                  <a:ext uri="{FF2B5EF4-FFF2-40B4-BE49-F238E27FC236}">
                    <a16:creationId xmlns:a16="http://schemas.microsoft.com/office/drawing/2014/main" xmlns="" id="{1D38FDD0-0DCA-4E44-A184-D11763747AF0}"/>
                  </a:ext>
                </a:extLst>
              </p:cNvPr>
              <p:cNvSpPr/>
              <p:nvPr/>
            </p:nvSpPr>
            <p:spPr>
              <a:xfrm>
                <a:off x="7623094" y="16388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55" name="Freeform: Shape 1723">
                <a:extLst>
                  <a:ext uri="{FF2B5EF4-FFF2-40B4-BE49-F238E27FC236}">
                    <a16:creationId xmlns:a16="http://schemas.microsoft.com/office/drawing/2014/main" xmlns="" id="{9DA49AB9-2B56-4507-8D07-D65895DD4B56}"/>
                  </a:ext>
                </a:extLst>
              </p:cNvPr>
              <p:cNvSpPr/>
              <p:nvPr/>
            </p:nvSpPr>
            <p:spPr>
              <a:xfrm>
                <a:off x="7699291" y="16388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56" name="Freeform: Shape 1724">
                <a:extLst>
                  <a:ext uri="{FF2B5EF4-FFF2-40B4-BE49-F238E27FC236}">
                    <a16:creationId xmlns:a16="http://schemas.microsoft.com/office/drawing/2014/main" xmlns="" id="{2582E749-22AE-4759-9F17-467A9E072A27}"/>
                  </a:ext>
                </a:extLst>
              </p:cNvPr>
              <p:cNvSpPr/>
              <p:nvPr/>
            </p:nvSpPr>
            <p:spPr>
              <a:xfrm>
                <a:off x="7775491" y="16769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57" name="Freeform: Shape 1725">
                <a:extLst>
                  <a:ext uri="{FF2B5EF4-FFF2-40B4-BE49-F238E27FC236}">
                    <a16:creationId xmlns:a16="http://schemas.microsoft.com/office/drawing/2014/main" xmlns="" id="{91F6A502-C26E-4B8B-BC22-8140981DAC35}"/>
                  </a:ext>
                </a:extLst>
              </p:cNvPr>
              <p:cNvSpPr/>
              <p:nvPr/>
            </p:nvSpPr>
            <p:spPr>
              <a:xfrm>
                <a:off x="7813591" y="16769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58" name="Freeform: Shape 1726">
                <a:extLst>
                  <a:ext uri="{FF2B5EF4-FFF2-40B4-BE49-F238E27FC236}">
                    <a16:creationId xmlns:a16="http://schemas.microsoft.com/office/drawing/2014/main" xmlns="" id="{3F10A564-469D-408B-AD52-8E9483E5EAE0}"/>
                  </a:ext>
                </a:extLst>
              </p:cNvPr>
              <p:cNvSpPr/>
              <p:nvPr/>
            </p:nvSpPr>
            <p:spPr>
              <a:xfrm>
                <a:off x="8118391" y="17340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59" name="Freeform: Shape 1727">
                <a:extLst>
                  <a:ext uri="{FF2B5EF4-FFF2-40B4-BE49-F238E27FC236}">
                    <a16:creationId xmlns:a16="http://schemas.microsoft.com/office/drawing/2014/main" xmlns="" id="{A88CBAFD-11E9-4DE7-8B28-E70B19A9F3DF}"/>
                  </a:ext>
                </a:extLst>
              </p:cNvPr>
              <p:cNvSpPr/>
              <p:nvPr/>
            </p:nvSpPr>
            <p:spPr>
              <a:xfrm>
                <a:off x="8175541" y="17340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60" name="Freeform: Shape 1728">
                <a:extLst>
                  <a:ext uri="{FF2B5EF4-FFF2-40B4-BE49-F238E27FC236}">
                    <a16:creationId xmlns:a16="http://schemas.microsoft.com/office/drawing/2014/main" xmlns="" id="{C76EDAF4-E200-4BA8-A273-0E28106D6A1F}"/>
                  </a:ext>
                </a:extLst>
              </p:cNvPr>
              <p:cNvSpPr/>
              <p:nvPr/>
            </p:nvSpPr>
            <p:spPr>
              <a:xfrm>
                <a:off x="8346991" y="17340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61" name="Freeform: Shape 1729">
                <a:extLst>
                  <a:ext uri="{FF2B5EF4-FFF2-40B4-BE49-F238E27FC236}">
                    <a16:creationId xmlns:a16="http://schemas.microsoft.com/office/drawing/2014/main" xmlns="" id="{0A98D9DD-5B5F-47AF-AFD7-4DB803BE41E9}"/>
                  </a:ext>
                </a:extLst>
              </p:cNvPr>
              <p:cNvSpPr/>
              <p:nvPr/>
            </p:nvSpPr>
            <p:spPr>
              <a:xfrm>
                <a:off x="8461291" y="17912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62" name="Freeform: Shape 1730">
                <a:extLst>
                  <a:ext uri="{FF2B5EF4-FFF2-40B4-BE49-F238E27FC236}">
                    <a16:creationId xmlns:a16="http://schemas.microsoft.com/office/drawing/2014/main" xmlns="" id="{44604A39-A815-4A1C-9C02-43EC04D051B5}"/>
                  </a:ext>
                </a:extLst>
              </p:cNvPr>
              <p:cNvSpPr/>
              <p:nvPr/>
            </p:nvSpPr>
            <p:spPr>
              <a:xfrm>
                <a:off x="8518441" y="18293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63" name="Freeform: Shape 1731">
                <a:extLst>
                  <a:ext uri="{FF2B5EF4-FFF2-40B4-BE49-F238E27FC236}">
                    <a16:creationId xmlns:a16="http://schemas.microsoft.com/office/drawing/2014/main" xmlns="" id="{D35B729B-A5E3-40E4-BAD5-0060ACBFD5FA}"/>
                  </a:ext>
                </a:extLst>
              </p:cNvPr>
              <p:cNvSpPr/>
              <p:nvPr/>
            </p:nvSpPr>
            <p:spPr>
              <a:xfrm>
                <a:off x="8575591" y="18483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64" name="Freeform: Shape 1732">
                <a:extLst>
                  <a:ext uri="{FF2B5EF4-FFF2-40B4-BE49-F238E27FC236}">
                    <a16:creationId xmlns:a16="http://schemas.microsoft.com/office/drawing/2014/main" xmlns="" id="{4856FBFF-C852-4009-BD0D-A11AF28DFC00}"/>
                  </a:ext>
                </a:extLst>
              </p:cNvPr>
              <p:cNvSpPr/>
              <p:nvPr/>
            </p:nvSpPr>
            <p:spPr>
              <a:xfrm>
                <a:off x="10156750" y="21150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65" name="Freeform: Shape 1733">
                <a:extLst>
                  <a:ext uri="{FF2B5EF4-FFF2-40B4-BE49-F238E27FC236}">
                    <a16:creationId xmlns:a16="http://schemas.microsoft.com/office/drawing/2014/main" xmlns="" id="{6BEFFCFF-594D-4A46-9444-F2577DDDE5E9}"/>
                  </a:ext>
                </a:extLst>
              </p:cNvPr>
              <p:cNvSpPr/>
              <p:nvPr/>
            </p:nvSpPr>
            <p:spPr>
              <a:xfrm>
                <a:off x="10385350" y="215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66" name="Freeform: Shape 1734">
                <a:extLst>
                  <a:ext uri="{FF2B5EF4-FFF2-40B4-BE49-F238E27FC236}">
                    <a16:creationId xmlns:a16="http://schemas.microsoft.com/office/drawing/2014/main" xmlns="" id="{60713FD0-EB9A-453A-AFD3-295612714C23}"/>
                  </a:ext>
                </a:extLst>
              </p:cNvPr>
              <p:cNvSpPr/>
              <p:nvPr/>
            </p:nvSpPr>
            <p:spPr>
              <a:xfrm>
                <a:off x="10442500" y="215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67" name="Freeform: Shape 1735">
                <a:extLst>
                  <a:ext uri="{FF2B5EF4-FFF2-40B4-BE49-F238E27FC236}">
                    <a16:creationId xmlns:a16="http://schemas.microsoft.com/office/drawing/2014/main" xmlns="" id="{66FA433F-4A63-4F1D-B98D-A6643B69D852}"/>
                  </a:ext>
                </a:extLst>
              </p:cNvPr>
              <p:cNvSpPr/>
              <p:nvPr/>
            </p:nvSpPr>
            <p:spPr>
              <a:xfrm>
                <a:off x="10480600" y="215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68" name="Freeform: Shape 1736">
                <a:extLst>
                  <a:ext uri="{FF2B5EF4-FFF2-40B4-BE49-F238E27FC236}">
                    <a16:creationId xmlns:a16="http://schemas.microsoft.com/office/drawing/2014/main" xmlns="" id="{EC8098CE-37C2-4434-AA2D-7838BCFAF78D}"/>
                  </a:ext>
                </a:extLst>
              </p:cNvPr>
              <p:cNvSpPr/>
              <p:nvPr/>
            </p:nvSpPr>
            <p:spPr>
              <a:xfrm>
                <a:off x="111854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69" name="Freeform: Shape 1737">
                <a:extLst>
                  <a:ext uri="{FF2B5EF4-FFF2-40B4-BE49-F238E27FC236}">
                    <a16:creationId xmlns:a16="http://schemas.microsoft.com/office/drawing/2014/main" xmlns="" id="{ADB4E209-004B-445A-A961-4F319E904331}"/>
                  </a:ext>
                </a:extLst>
              </p:cNvPr>
              <p:cNvSpPr/>
              <p:nvPr/>
            </p:nvSpPr>
            <p:spPr>
              <a:xfrm>
                <a:off x="112235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70" name="Freeform: Shape 1738">
                <a:extLst>
                  <a:ext uri="{FF2B5EF4-FFF2-40B4-BE49-F238E27FC236}">
                    <a16:creationId xmlns:a16="http://schemas.microsoft.com/office/drawing/2014/main" xmlns="" id="{39050546-7DAC-434A-8893-147CC230B642}"/>
                  </a:ext>
                </a:extLst>
              </p:cNvPr>
              <p:cNvSpPr/>
              <p:nvPr/>
            </p:nvSpPr>
            <p:spPr>
              <a:xfrm>
                <a:off x="1139500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71" name="Freeform: Shape 1739">
                <a:extLst>
                  <a:ext uri="{FF2B5EF4-FFF2-40B4-BE49-F238E27FC236}">
                    <a16:creationId xmlns:a16="http://schemas.microsoft.com/office/drawing/2014/main" xmlns="" id="{129B3B1B-D110-4E4A-95B6-F6C02E6363BB}"/>
                  </a:ext>
                </a:extLst>
              </p:cNvPr>
              <p:cNvSpPr/>
              <p:nvPr/>
            </p:nvSpPr>
            <p:spPr>
              <a:xfrm>
                <a:off x="114521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72" name="Freeform: Shape 1740">
                <a:extLst>
                  <a:ext uri="{FF2B5EF4-FFF2-40B4-BE49-F238E27FC236}">
                    <a16:creationId xmlns:a16="http://schemas.microsoft.com/office/drawing/2014/main" xmlns="" id="{2E172743-62C7-460D-ACEB-5AC3ABEE6584}"/>
                  </a:ext>
                </a:extLst>
              </p:cNvPr>
              <p:cNvSpPr/>
              <p:nvPr/>
            </p:nvSpPr>
            <p:spPr>
              <a:xfrm>
                <a:off x="114902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73" name="Freeform: Shape 1741">
                <a:extLst>
                  <a:ext uri="{FF2B5EF4-FFF2-40B4-BE49-F238E27FC236}">
                    <a16:creationId xmlns:a16="http://schemas.microsoft.com/office/drawing/2014/main" xmlns="" id="{8918E399-BBD0-4E83-A848-C6B41027F016}"/>
                  </a:ext>
                </a:extLst>
              </p:cNvPr>
              <p:cNvSpPr/>
              <p:nvPr/>
            </p:nvSpPr>
            <p:spPr>
              <a:xfrm>
                <a:off x="11547400" y="2324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74" name="Freeform: Shape 1742">
                <a:extLst>
                  <a:ext uri="{FF2B5EF4-FFF2-40B4-BE49-F238E27FC236}">
                    <a16:creationId xmlns:a16="http://schemas.microsoft.com/office/drawing/2014/main" xmlns="" id="{6FF80F36-3394-4896-A5DD-E7AB809A1471}"/>
                  </a:ext>
                </a:extLst>
              </p:cNvPr>
              <p:cNvSpPr/>
              <p:nvPr/>
            </p:nvSpPr>
            <p:spPr>
              <a:xfrm>
                <a:off x="11585500" y="2324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75" name="Freeform: Shape 1743">
                <a:extLst>
                  <a:ext uri="{FF2B5EF4-FFF2-40B4-BE49-F238E27FC236}">
                    <a16:creationId xmlns:a16="http://schemas.microsoft.com/office/drawing/2014/main" xmlns="" id="{E036A18C-47EA-4511-BFA2-74EAEAFCE45D}"/>
                  </a:ext>
                </a:extLst>
              </p:cNvPr>
              <p:cNvSpPr/>
              <p:nvPr/>
            </p:nvSpPr>
            <p:spPr>
              <a:xfrm>
                <a:off x="11623600" y="2324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76" name="Freeform: Shape 1744">
                <a:extLst>
                  <a:ext uri="{FF2B5EF4-FFF2-40B4-BE49-F238E27FC236}">
                    <a16:creationId xmlns:a16="http://schemas.microsoft.com/office/drawing/2014/main" xmlns="" id="{0E71A4EE-44E2-4C51-AD13-D4AFF4E47658}"/>
                  </a:ext>
                </a:extLst>
              </p:cNvPr>
              <p:cNvSpPr/>
              <p:nvPr/>
            </p:nvSpPr>
            <p:spPr>
              <a:xfrm>
                <a:off x="1206175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77" name="Freeform: Shape 1745">
                <a:extLst>
                  <a:ext uri="{FF2B5EF4-FFF2-40B4-BE49-F238E27FC236}">
                    <a16:creationId xmlns:a16="http://schemas.microsoft.com/office/drawing/2014/main" xmlns="" id="{94BCACB7-BE12-4AFB-BF05-4079FFD57BF6}"/>
                  </a:ext>
                </a:extLst>
              </p:cNvPr>
              <p:cNvSpPr/>
              <p:nvPr/>
            </p:nvSpPr>
            <p:spPr>
              <a:xfrm>
                <a:off x="1209985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78" name="Freeform: Shape 1746">
                <a:extLst>
                  <a:ext uri="{FF2B5EF4-FFF2-40B4-BE49-F238E27FC236}">
                    <a16:creationId xmlns:a16="http://schemas.microsoft.com/office/drawing/2014/main" xmlns="" id="{AF2035B2-4705-48CD-9845-1CA23D571B8D}"/>
                  </a:ext>
                </a:extLst>
              </p:cNvPr>
              <p:cNvSpPr/>
              <p:nvPr/>
            </p:nvSpPr>
            <p:spPr>
              <a:xfrm>
                <a:off x="1221415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79" name="Freeform: Shape 1747">
                <a:extLst>
                  <a:ext uri="{FF2B5EF4-FFF2-40B4-BE49-F238E27FC236}">
                    <a16:creationId xmlns:a16="http://schemas.microsoft.com/office/drawing/2014/main" xmlns="" id="{AACE3048-AD3C-4E04-96FB-0D7C5CDB9728}"/>
                  </a:ext>
                </a:extLst>
              </p:cNvPr>
              <p:cNvSpPr/>
              <p:nvPr/>
            </p:nvSpPr>
            <p:spPr>
              <a:xfrm>
                <a:off x="123094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80" name="Freeform: Shape 1748">
                <a:extLst>
                  <a:ext uri="{FF2B5EF4-FFF2-40B4-BE49-F238E27FC236}">
                    <a16:creationId xmlns:a16="http://schemas.microsoft.com/office/drawing/2014/main" xmlns="" id="{97FD83DD-20DE-40A6-8CC8-DAA581D995B8}"/>
                  </a:ext>
                </a:extLst>
              </p:cNvPr>
              <p:cNvSpPr/>
              <p:nvPr/>
            </p:nvSpPr>
            <p:spPr>
              <a:xfrm>
                <a:off x="123856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81" name="Freeform: Shape 1749">
                <a:extLst>
                  <a:ext uri="{FF2B5EF4-FFF2-40B4-BE49-F238E27FC236}">
                    <a16:creationId xmlns:a16="http://schemas.microsoft.com/office/drawing/2014/main" xmlns="" id="{E6D85C54-F5B0-4298-B021-95AF2EE7E3E2}"/>
                  </a:ext>
                </a:extLst>
              </p:cNvPr>
              <p:cNvSpPr/>
              <p:nvPr/>
            </p:nvSpPr>
            <p:spPr>
              <a:xfrm>
                <a:off x="124237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682" name="Freeform: Shape 1750">
                <a:extLst>
                  <a:ext uri="{FF2B5EF4-FFF2-40B4-BE49-F238E27FC236}">
                    <a16:creationId xmlns:a16="http://schemas.microsoft.com/office/drawing/2014/main" xmlns="" id="{41916A6F-3B4A-4458-8D1E-1E2D5D2DDBE1}"/>
                  </a:ext>
                </a:extLst>
              </p:cNvPr>
              <p:cNvSpPr/>
              <p:nvPr/>
            </p:nvSpPr>
            <p:spPr>
              <a:xfrm>
                <a:off x="124618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sp>
        <p:nvSpPr>
          <p:cNvPr id="683" name="TextBox 682">
            <a:extLst>
              <a:ext uri="{FF2B5EF4-FFF2-40B4-BE49-F238E27FC236}">
                <a16:creationId xmlns:a16="http://schemas.microsoft.com/office/drawing/2014/main" xmlns="" id="{3EE2DEE8-A40F-4DAE-ABF2-C37D9274C4B2}"/>
              </a:ext>
            </a:extLst>
          </p:cNvPr>
          <p:cNvSpPr txBox="1"/>
          <p:nvPr/>
        </p:nvSpPr>
        <p:spPr>
          <a:xfrm>
            <a:off x="2280898" y="5691582"/>
            <a:ext cx="792205" cy="307777"/>
          </a:xfrm>
          <a:prstGeom prst="rect">
            <a:avLst/>
          </a:prstGeom>
          <a:noFill/>
        </p:spPr>
        <p:txBody>
          <a:bodyPr wrap="none" rtlCol="0">
            <a:spAutoFit/>
          </a:bodyPr>
          <a:lstStyle/>
          <a:p>
            <a:pPr algn="ctr"/>
            <a:r>
              <a:rPr lang="fr-FR" sz="1400" dirty="0"/>
              <a:t>Années</a:t>
            </a:r>
          </a:p>
        </p:txBody>
      </p:sp>
      <p:sp>
        <p:nvSpPr>
          <p:cNvPr id="684" name="TextBox 683">
            <a:extLst>
              <a:ext uri="{FF2B5EF4-FFF2-40B4-BE49-F238E27FC236}">
                <a16:creationId xmlns:a16="http://schemas.microsoft.com/office/drawing/2014/main" xmlns="" id="{9AB00953-DF03-4F90-B221-A966E726A7D8}"/>
              </a:ext>
            </a:extLst>
          </p:cNvPr>
          <p:cNvSpPr txBox="1"/>
          <p:nvPr/>
        </p:nvSpPr>
        <p:spPr>
          <a:xfrm>
            <a:off x="6608343" y="5691582"/>
            <a:ext cx="792205" cy="307777"/>
          </a:xfrm>
          <a:prstGeom prst="rect">
            <a:avLst/>
          </a:prstGeom>
          <a:noFill/>
        </p:spPr>
        <p:txBody>
          <a:bodyPr wrap="none" rtlCol="0">
            <a:spAutoFit/>
          </a:bodyPr>
          <a:lstStyle/>
          <a:p>
            <a:pPr algn="ctr"/>
            <a:r>
              <a:rPr lang="fr-FR" sz="1400" dirty="0"/>
              <a:t>Années</a:t>
            </a:r>
          </a:p>
        </p:txBody>
      </p:sp>
    </p:spTree>
    <p:extLst>
      <p:ext uri="{BB962C8B-B14F-4D97-AF65-F5344CB8AC3E}">
        <p14:creationId xmlns:p14="http://schemas.microsoft.com/office/powerpoint/2010/main" xmlns="" val="220882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LBA11: Nivolumab versus chimiothérapie dans le carcinome épidermoïde de l’oesophage avancé (CEOA) : l’étude de phase 3 ATTRACTION-3 </a:t>
            </a:r>
            <a:r>
              <a:rPr lang="fr-FR" dirty="0" smtClean="0"/>
              <a:t/>
            </a:r>
            <a:br>
              <a:rPr lang="fr-FR" dirty="0" smtClean="0"/>
            </a:br>
            <a:r>
              <a:rPr lang="fr-FR" dirty="0" smtClean="0"/>
              <a:t>– </a:t>
            </a:r>
            <a:r>
              <a:rPr lang="fr-FR" dirty="0"/>
              <a:t>Cho BC,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Cho BC, et al, Ann </a:t>
            </a:r>
            <a:r>
              <a:rPr lang="fr-FR" dirty="0" err="1"/>
              <a:t>Oncol</a:t>
            </a:r>
            <a:r>
              <a:rPr lang="fr-FR" dirty="0"/>
              <a:t> 2019;30(</a:t>
            </a:r>
            <a:r>
              <a:rPr lang="fr-FR" dirty="0" err="1"/>
              <a:t>suppl</a:t>
            </a:r>
            <a:r>
              <a:rPr lang="fr-FR" dirty="0"/>
              <a:t>):</a:t>
            </a:r>
            <a:r>
              <a:rPr lang="fr-FR" dirty="0" err="1"/>
              <a:t>abstr</a:t>
            </a:r>
            <a:r>
              <a:rPr lang="fr-FR" dirty="0"/>
              <a:t> LBA11</a:t>
            </a:r>
          </a:p>
        </p:txBody>
      </p:sp>
      <p:sp>
        <p:nvSpPr>
          <p:cNvPr id="8" name="TextBox 7"/>
          <p:cNvSpPr txBox="1"/>
          <p:nvPr/>
        </p:nvSpPr>
        <p:spPr>
          <a:xfrm>
            <a:off x="4275285" y="1593270"/>
            <a:ext cx="59343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SSP</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graphicFrame>
        <p:nvGraphicFramePr>
          <p:cNvPr id="10" name="Table 9">
            <a:extLst>
              <a:ext uri="{FF2B5EF4-FFF2-40B4-BE49-F238E27FC236}">
                <a16:creationId xmlns:a16="http://schemas.microsoft.com/office/drawing/2014/main" xmlns="" id="{C0C750AF-5FED-4472-A40A-D3A30FD834D7}"/>
              </a:ext>
            </a:extLst>
          </p:cNvPr>
          <p:cNvGraphicFramePr>
            <a:graphicFrameLocks noGrp="1"/>
          </p:cNvGraphicFramePr>
          <p:nvPr>
            <p:extLst>
              <p:ext uri="{D42A27DB-BD31-4B8C-83A1-F6EECF244321}">
                <p14:modId xmlns:p14="http://schemas.microsoft.com/office/powerpoint/2010/main" xmlns="" val="318413818"/>
              </p:ext>
            </p:extLst>
          </p:nvPr>
        </p:nvGraphicFramePr>
        <p:xfrm>
          <a:off x="5143470" y="1916854"/>
          <a:ext cx="3795312" cy="1130400"/>
        </p:xfrm>
        <a:graphic>
          <a:graphicData uri="http://schemas.openxmlformats.org/drawingml/2006/table">
            <a:tbl>
              <a:tblPr firstRow="1" bandRow="1">
                <a:tableStyleId>{5C22544A-7EE6-4342-B048-85BDC9FD1C3A}</a:tableStyleId>
              </a:tblPr>
              <a:tblGrid>
                <a:gridCol w="1366437">
                  <a:extLst>
                    <a:ext uri="{9D8B030D-6E8A-4147-A177-3AD203B41FA5}">
                      <a16:colId xmlns:a16="http://schemas.microsoft.com/office/drawing/2014/main" xmlns="" val="452963733"/>
                    </a:ext>
                  </a:extLst>
                </a:gridCol>
                <a:gridCol w="1078254">
                  <a:extLst>
                    <a:ext uri="{9D8B030D-6E8A-4147-A177-3AD203B41FA5}">
                      <a16:colId xmlns:a16="http://schemas.microsoft.com/office/drawing/2014/main" xmlns="" val="1006548460"/>
                    </a:ext>
                  </a:extLst>
                </a:gridCol>
                <a:gridCol w="1350621">
                  <a:extLst>
                    <a:ext uri="{9D8B030D-6E8A-4147-A177-3AD203B41FA5}">
                      <a16:colId xmlns:a16="http://schemas.microsoft.com/office/drawing/2014/main" xmlns="" val="139558252"/>
                    </a:ext>
                  </a:extLst>
                </a:gridCol>
              </a:tblGrid>
              <a:tr h="370840">
                <a:tc>
                  <a:txBody>
                    <a:bodyPr/>
                    <a:lstStyle/>
                    <a:p>
                      <a:endParaRPr lang="fr-FR" sz="1200" noProof="0">
                        <a:solidFill>
                          <a:srgbClr val="4D4D4D"/>
                        </a:solidFill>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chemeClr val="accent3"/>
                          </a:solidFill>
                        </a:rPr>
                        <a:t>Nivolumab</a:t>
                      </a:r>
                      <a:br>
                        <a:rPr lang="fr-FR" sz="1200" noProof="0">
                          <a:solidFill>
                            <a:schemeClr val="accent3"/>
                          </a:solidFill>
                        </a:rPr>
                      </a:br>
                      <a:r>
                        <a:rPr lang="fr-FR" sz="1200" noProof="0">
                          <a:solidFill>
                            <a:schemeClr val="accent3"/>
                          </a:solidFill>
                        </a:rPr>
                        <a:t>(n=210)</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chemeClr val="accent2"/>
                          </a:solidFill>
                        </a:rPr>
                        <a:t>Chimiothérapie</a:t>
                      </a:r>
                      <a:br>
                        <a:rPr lang="fr-FR" sz="1200" noProof="0">
                          <a:solidFill>
                            <a:schemeClr val="accent2"/>
                          </a:solidFill>
                        </a:rPr>
                      </a:br>
                      <a:r>
                        <a:rPr lang="fr-FR" sz="1200" noProof="0">
                          <a:solidFill>
                            <a:schemeClr val="accent2"/>
                          </a:solidFill>
                        </a:rPr>
                        <a:t>(n=209)</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77885613"/>
                  </a:ext>
                </a:extLst>
              </a:tr>
              <a:tr h="370840">
                <a:tc>
                  <a:txBody>
                    <a:bodyPr/>
                    <a:lstStyle/>
                    <a:p>
                      <a:r>
                        <a:rPr lang="fr-FR" sz="1200" b="1" noProof="0">
                          <a:solidFill>
                            <a:srgbClr val="4D4D4D"/>
                          </a:solidFill>
                        </a:rPr>
                        <a:t>SSPm, mois</a:t>
                      </a:r>
                      <a:r>
                        <a:rPr lang="fr-FR" sz="1200" noProof="0">
                          <a:solidFill>
                            <a:srgbClr val="4D4D4D"/>
                          </a:solidFill>
                        </a:rPr>
                        <a:t/>
                      </a:r>
                      <a:br>
                        <a:rPr lang="fr-FR" sz="1200" noProof="0">
                          <a:solidFill>
                            <a:srgbClr val="4D4D4D"/>
                          </a:solidFill>
                        </a:rPr>
                      </a:br>
                      <a:r>
                        <a:rPr lang="fr-FR" sz="1200" noProof="0">
                          <a:solidFill>
                            <a:srgbClr val="4D4D4D"/>
                          </a:solidFill>
                        </a:rPr>
                        <a:t>(IC95%)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b="1" noProof="0">
                          <a:solidFill>
                            <a:schemeClr val="accent3"/>
                          </a:solidFill>
                        </a:rPr>
                        <a:t>1,7</a:t>
                      </a:r>
                    </a:p>
                    <a:p>
                      <a:pPr algn="ctr"/>
                      <a:r>
                        <a:rPr lang="fr-FR" sz="1200" noProof="0">
                          <a:solidFill>
                            <a:schemeClr val="accent3"/>
                          </a:solidFill>
                        </a:rPr>
                        <a:t>(1,5 - 2,7)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b="1" noProof="0">
                          <a:solidFill>
                            <a:schemeClr val="accent2"/>
                          </a:solidFill>
                        </a:rPr>
                        <a:t>3,4</a:t>
                      </a:r>
                    </a:p>
                    <a:p>
                      <a:pPr algn="ctr"/>
                      <a:r>
                        <a:rPr lang="fr-FR" sz="1200" noProof="0">
                          <a:solidFill>
                            <a:schemeClr val="accent2"/>
                          </a:solidFill>
                        </a:rPr>
                        <a:t>(3,0 - 4,2)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60194624"/>
                  </a:ext>
                </a:extLst>
              </a:tr>
              <a:tr h="0">
                <a:tc>
                  <a:txBody>
                    <a:bodyPr/>
                    <a:lstStyle/>
                    <a:p>
                      <a:r>
                        <a:rPr lang="fr-FR" sz="1200" b="1" noProof="0">
                          <a:solidFill>
                            <a:srgbClr val="4D4D4D"/>
                          </a:solidFill>
                        </a:rPr>
                        <a:t>HR (IC95%)</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200" b="1" noProof="0" dirty="0">
                          <a:solidFill>
                            <a:srgbClr val="4D4D4D"/>
                          </a:solidFill>
                        </a:rPr>
                        <a:t>1,08 (0,87 -</a:t>
                      </a:r>
                      <a:r>
                        <a:rPr lang="fr-FR" sz="1200" b="1" baseline="0" noProof="0" dirty="0">
                          <a:solidFill>
                            <a:srgbClr val="4D4D4D"/>
                          </a:solidFill>
                        </a:rPr>
                        <a:t> </a:t>
                      </a:r>
                      <a:r>
                        <a:rPr lang="fr-FR" sz="1200" b="1" noProof="0" dirty="0">
                          <a:solidFill>
                            <a:srgbClr val="4D4D4D"/>
                          </a:solidFill>
                        </a:rPr>
                        <a:t>1,34)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1661256412"/>
                  </a:ext>
                </a:extLst>
              </a:tr>
            </a:tbl>
          </a:graphicData>
        </a:graphic>
      </p:graphicFrame>
      <p:sp>
        <p:nvSpPr>
          <p:cNvPr id="11" name="TextBox 10">
            <a:extLst>
              <a:ext uri="{FF2B5EF4-FFF2-40B4-BE49-F238E27FC236}">
                <a16:creationId xmlns:a16="http://schemas.microsoft.com/office/drawing/2014/main" xmlns="" id="{96FB0263-CCB0-471C-8C8D-35E305B143AC}"/>
              </a:ext>
            </a:extLst>
          </p:cNvPr>
          <p:cNvSpPr txBox="1"/>
          <p:nvPr/>
        </p:nvSpPr>
        <p:spPr>
          <a:xfrm>
            <a:off x="967049" y="5243050"/>
            <a:ext cx="314510" cy="307777"/>
          </a:xfrm>
          <a:prstGeom prst="rect">
            <a:avLst/>
          </a:prstGeom>
          <a:noFill/>
        </p:spPr>
        <p:txBody>
          <a:bodyPr wrap="none" rtlCol="0">
            <a:spAutoFit/>
          </a:bodyPr>
          <a:lstStyle/>
          <a:p>
            <a:pPr algn="r"/>
            <a:r>
              <a:rPr lang="fr-FR" sz="1400" dirty="0">
                <a:solidFill>
                  <a:srgbClr val="4D4D4D"/>
                </a:solidFill>
              </a:rPr>
              <a:t>N</a:t>
            </a:r>
          </a:p>
        </p:txBody>
      </p:sp>
      <p:sp>
        <p:nvSpPr>
          <p:cNvPr id="12" name="TextBox 11">
            <a:extLst>
              <a:ext uri="{FF2B5EF4-FFF2-40B4-BE49-F238E27FC236}">
                <a16:creationId xmlns:a16="http://schemas.microsoft.com/office/drawing/2014/main" xmlns="" id="{4580870F-ABDA-4D04-B1B0-AE753A9D1E57}"/>
              </a:ext>
            </a:extLst>
          </p:cNvPr>
          <p:cNvSpPr txBox="1"/>
          <p:nvPr/>
        </p:nvSpPr>
        <p:spPr>
          <a:xfrm rot="16200000">
            <a:off x="-316544" y="3431996"/>
            <a:ext cx="2292863"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cs typeface="Arial" panose="020B0604020202020204" pitchFamily="34" charset="0"/>
              </a:rPr>
              <a:t>Survie sans progression, %</a:t>
            </a:r>
            <a:endParaRPr kumimoji="0" lang="fr-FR" sz="1400" b="0" i="0" u="none" strike="noStrike" kern="1200" cap="none" spc="0" normalizeH="0" baseline="0" dirty="0">
              <a:ln>
                <a:noFill/>
              </a:ln>
              <a:solidFill>
                <a:srgbClr val="4D4D4D"/>
              </a:solidFill>
              <a:effectLst/>
              <a:uLnTx/>
              <a:uFillTx/>
              <a:cs typeface="Arial" panose="020B0604020202020204" pitchFamily="34" charset="0"/>
            </a:endParaRPr>
          </a:p>
        </p:txBody>
      </p:sp>
      <p:grpSp>
        <p:nvGrpSpPr>
          <p:cNvPr id="13" name="Group 12">
            <a:extLst>
              <a:ext uri="{FF2B5EF4-FFF2-40B4-BE49-F238E27FC236}">
                <a16:creationId xmlns:a16="http://schemas.microsoft.com/office/drawing/2014/main" xmlns="" id="{6903FBB8-21F9-42D4-883E-D71F865FA6E2}"/>
              </a:ext>
            </a:extLst>
          </p:cNvPr>
          <p:cNvGrpSpPr/>
          <p:nvPr/>
        </p:nvGrpSpPr>
        <p:grpSpPr>
          <a:xfrm>
            <a:off x="361740" y="5739524"/>
            <a:ext cx="8197055" cy="387444"/>
            <a:chOff x="361740" y="5305841"/>
            <a:chExt cx="8197055" cy="387444"/>
          </a:xfrm>
        </p:grpSpPr>
        <p:sp>
          <p:nvSpPr>
            <p:cNvPr id="14" name="TextBox 13">
              <a:extLst>
                <a:ext uri="{FF2B5EF4-FFF2-40B4-BE49-F238E27FC236}">
                  <a16:creationId xmlns:a16="http://schemas.microsoft.com/office/drawing/2014/main" xmlns="" id="{E68D12C9-7F2E-4B79-BBD7-BBCF1B0CDB69}"/>
                </a:ext>
              </a:extLst>
            </p:cNvPr>
            <p:cNvSpPr txBox="1"/>
            <p:nvPr/>
          </p:nvSpPr>
          <p:spPr>
            <a:xfrm>
              <a:off x="361740" y="5305841"/>
              <a:ext cx="869418" cy="288147"/>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400" dirty="0">
                  <a:solidFill>
                    <a:schemeClr val="accent2"/>
                  </a:solidFill>
                  <a:cs typeface="Arial" panose="020B0604020202020204" pitchFamily="34" charset="0"/>
                </a:rPr>
                <a:t>CT</a:t>
              </a:r>
              <a:endParaRPr kumimoji="0" lang="fr-FR" sz="1400" b="0" i="0" u="none" strike="noStrike" kern="1200" cap="none" spc="0" normalizeH="0" baseline="0" dirty="0">
                <a:ln>
                  <a:noFill/>
                </a:ln>
                <a:solidFill>
                  <a:schemeClr val="accent2"/>
                </a:solidFill>
                <a:effectLst/>
                <a:uLnTx/>
                <a:uFillTx/>
                <a:cs typeface="Arial" panose="020B0604020202020204" pitchFamily="34" charset="0"/>
              </a:endParaRPr>
            </a:p>
          </p:txBody>
        </p:sp>
        <p:sp>
          <p:nvSpPr>
            <p:cNvPr id="15" name="TextBox 14">
              <a:extLst>
                <a:ext uri="{FF2B5EF4-FFF2-40B4-BE49-F238E27FC236}">
                  <a16:creationId xmlns:a16="http://schemas.microsoft.com/office/drawing/2014/main" xmlns="" id="{5B1A6C29-32F0-4AC9-A4AA-959215F9CCBB}"/>
                </a:ext>
              </a:extLst>
            </p:cNvPr>
            <p:cNvSpPr txBox="1"/>
            <p:nvPr/>
          </p:nvSpPr>
          <p:spPr>
            <a:xfrm>
              <a:off x="2964969"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22</a:t>
              </a:r>
            </a:p>
          </p:txBody>
        </p:sp>
        <p:sp>
          <p:nvSpPr>
            <p:cNvPr id="16" name="TextBox 15">
              <a:extLst>
                <a:ext uri="{FF2B5EF4-FFF2-40B4-BE49-F238E27FC236}">
                  <a16:creationId xmlns:a16="http://schemas.microsoft.com/office/drawing/2014/main" xmlns="" id="{F6A7CE35-8E10-422C-979B-B4EE872AE790}"/>
                </a:ext>
              </a:extLst>
            </p:cNvPr>
            <p:cNvSpPr txBox="1"/>
            <p:nvPr/>
          </p:nvSpPr>
          <p:spPr>
            <a:xfrm>
              <a:off x="2566487"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29</a:t>
              </a:r>
            </a:p>
          </p:txBody>
        </p:sp>
        <p:sp>
          <p:nvSpPr>
            <p:cNvPr id="17" name="TextBox 16">
              <a:extLst>
                <a:ext uri="{FF2B5EF4-FFF2-40B4-BE49-F238E27FC236}">
                  <a16:creationId xmlns:a16="http://schemas.microsoft.com/office/drawing/2014/main" xmlns="" id="{FACF3229-DFB9-4CCD-B189-9FACBD7CD629}"/>
                </a:ext>
              </a:extLst>
            </p:cNvPr>
            <p:cNvSpPr txBox="1"/>
            <p:nvPr/>
          </p:nvSpPr>
          <p:spPr>
            <a:xfrm>
              <a:off x="2176975"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89</a:t>
              </a:r>
            </a:p>
          </p:txBody>
        </p:sp>
        <p:sp>
          <p:nvSpPr>
            <p:cNvPr id="18" name="TextBox 17">
              <a:extLst>
                <a:ext uri="{FF2B5EF4-FFF2-40B4-BE49-F238E27FC236}">
                  <a16:creationId xmlns:a16="http://schemas.microsoft.com/office/drawing/2014/main" xmlns="" id="{4D266B6B-AE33-497B-94A4-09BF09D4D315}"/>
                </a:ext>
              </a:extLst>
            </p:cNvPr>
            <p:cNvSpPr txBox="1"/>
            <p:nvPr/>
          </p:nvSpPr>
          <p:spPr>
            <a:xfrm>
              <a:off x="1722586" y="530980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147</a:t>
              </a:r>
            </a:p>
          </p:txBody>
        </p:sp>
        <p:sp>
          <p:nvSpPr>
            <p:cNvPr id="19" name="TextBox 18">
              <a:extLst>
                <a:ext uri="{FF2B5EF4-FFF2-40B4-BE49-F238E27FC236}">
                  <a16:creationId xmlns:a16="http://schemas.microsoft.com/office/drawing/2014/main" xmlns="" id="{600A635C-8C39-4FD1-896A-80235C924795}"/>
                </a:ext>
              </a:extLst>
            </p:cNvPr>
            <p:cNvSpPr txBox="1"/>
            <p:nvPr/>
          </p:nvSpPr>
          <p:spPr>
            <a:xfrm>
              <a:off x="1332867" y="5309806"/>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209</a:t>
              </a:r>
            </a:p>
          </p:txBody>
        </p:sp>
        <p:sp>
          <p:nvSpPr>
            <p:cNvPr id="20" name="TextBox 19">
              <a:extLst>
                <a:ext uri="{FF2B5EF4-FFF2-40B4-BE49-F238E27FC236}">
                  <a16:creationId xmlns:a16="http://schemas.microsoft.com/office/drawing/2014/main" xmlns="" id="{F93C754E-9944-4F2E-A260-DE876BDCFEED}"/>
                </a:ext>
              </a:extLst>
            </p:cNvPr>
            <p:cNvSpPr txBox="1"/>
            <p:nvPr/>
          </p:nvSpPr>
          <p:spPr>
            <a:xfrm>
              <a:off x="4950340" y="530980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5</a:t>
              </a:r>
            </a:p>
          </p:txBody>
        </p:sp>
        <p:sp>
          <p:nvSpPr>
            <p:cNvPr id="21" name="TextBox 20">
              <a:extLst>
                <a:ext uri="{FF2B5EF4-FFF2-40B4-BE49-F238E27FC236}">
                  <a16:creationId xmlns:a16="http://schemas.microsoft.com/office/drawing/2014/main" xmlns="" id="{4678EA67-C83B-4294-8EB9-6F0648BB66EC}"/>
                </a:ext>
              </a:extLst>
            </p:cNvPr>
            <p:cNvSpPr txBox="1"/>
            <p:nvPr/>
          </p:nvSpPr>
          <p:spPr>
            <a:xfrm>
              <a:off x="4560038" y="530980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5</a:t>
              </a:r>
            </a:p>
          </p:txBody>
        </p:sp>
        <p:sp>
          <p:nvSpPr>
            <p:cNvPr id="22" name="TextBox 21">
              <a:extLst>
                <a:ext uri="{FF2B5EF4-FFF2-40B4-BE49-F238E27FC236}">
                  <a16:creationId xmlns:a16="http://schemas.microsoft.com/office/drawing/2014/main" xmlns="" id="{C3D61753-CE9C-46FD-A790-3A3447B38B17}"/>
                </a:ext>
              </a:extLst>
            </p:cNvPr>
            <p:cNvSpPr txBox="1"/>
            <p:nvPr/>
          </p:nvSpPr>
          <p:spPr>
            <a:xfrm>
              <a:off x="5726815" y="530972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a:t>
              </a:r>
            </a:p>
          </p:txBody>
        </p:sp>
        <p:sp>
          <p:nvSpPr>
            <p:cNvPr id="23" name="TextBox 22">
              <a:extLst>
                <a:ext uri="{FF2B5EF4-FFF2-40B4-BE49-F238E27FC236}">
                  <a16:creationId xmlns:a16="http://schemas.microsoft.com/office/drawing/2014/main" xmlns="" id="{A5C4F8E7-E786-4E21-9AE0-9E3A381A8262}"/>
                </a:ext>
              </a:extLst>
            </p:cNvPr>
            <p:cNvSpPr txBox="1"/>
            <p:nvPr/>
          </p:nvSpPr>
          <p:spPr>
            <a:xfrm>
              <a:off x="4164715" y="530980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5</a:t>
              </a:r>
            </a:p>
          </p:txBody>
        </p:sp>
        <p:sp>
          <p:nvSpPr>
            <p:cNvPr id="24" name="TextBox 23">
              <a:extLst>
                <a:ext uri="{FF2B5EF4-FFF2-40B4-BE49-F238E27FC236}">
                  <a16:creationId xmlns:a16="http://schemas.microsoft.com/office/drawing/2014/main" xmlns="" id="{5D47BF81-3CF5-4163-B2FC-0008AEBCF634}"/>
                </a:ext>
              </a:extLst>
            </p:cNvPr>
            <p:cNvSpPr txBox="1"/>
            <p:nvPr/>
          </p:nvSpPr>
          <p:spPr>
            <a:xfrm>
              <a:off x="3784523" y="530980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9</a:t>
              </a:r>
            </a:p>
          </p:txBody>
        </p:sp>
        <p:sp>
          <p:nvSpPr>
            <p:cNvPr id="25" name="TextBox 24">
              <a:extLst>
                <a:ext uri="{FF2B5EF4-FFF2-40B4-BE49-F238E27FC236}">
                  <a16:creationId xmlns:a16="http://schemas.microsoft.com/office/drawing/2014/main" xmlns="" id="{2EB40E00-F7CE-4E25-9E1F-C2CC157756F0}"/>
                </a:ext>
              </a:extLst>
            </p:cNvPr>
            <p:cNvSpPr txBox="1"/>
            <p:nvPr/>
          </p:nvSpPr>
          <p:spPr>
            <a:xfrm>
              <a:off x="3345666"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12</a:t>
              </a:r>
            </a:p>
          </p:txBody>
        </p:sp>
        <p:sp>
          <p:nvSpPr>
            <p:cNvPr id="26" name="TextBox 25">
              <a:extLst>
                <a:ext uri="{FF2B5EF4-FFF2-40B4-BE49-F238E27FC236}">
                  <a16:creationId xmlns:a16="http://schemas.microsoft.com/office/drawing/2014/main" xmlns="" id="{51F66AEB-A112-4685-85A9-1D2832322219}"/>
                </a:ext>
              </a:extLst>
            </p:cNvPr>
            <p:cNvSpPr txBox="1"/>
            <p:nvPr/>
          </p:nvSpPr>
          <p:spPr>
            <a:xfrm>
              <a:off x="5339600" y="530972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1</a:t>
              </a:r>
            </a:p>
          </p:txBody>
        </p:sp>
        <p:sp>
          <p:nvSpPr>
            <p:cNvPr id="27" name="TextBox 26">
              <a:extLst>
                <a:ext uri="{FF2B5EF4-FFF2-40B4-BE49-F238E27FC236}">
                  <a16:creationId xmlns:a16="http://schemas.microsoft.com/office/drawing/2014/main" xmlns="" id="{DD3DF09D-0762-4C03-A2DA-1FF8D4DB4B3C}"/>
                </a:ext>
              </a:extLst>
            </p:cNvPr>
            <p:cNvSpPr txBox="1"/>
            <p:nvPr/>
          </p:nvSpPr>
          <p:spPr>
            <a:xfrm>
              <a:off x="7709553"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28" name="TextBox 27">
              <a:extLst>
                <a:ext uri="{FF2B5EF4-FFF2-40B4-BE49-F238E27FC236}">
                  <a16:creationId xmlns:a16="http://schemas.microsoft.com/office/drawing/2014/main" xmlns="" id="{E43776CF-6FBD-4156-B232-755AAE0D77F8}"/>
                </a:ext>
              </a:extLst>
            </p:cNvPr>
            <p:cNvSpPr txBox="1"/>
            <p:nvPr/>
          </p:nvSpPr>
          <p:spPr>
            <a:xfrm>
              <a:off x="7319251"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29" name="TextBox 28">
              <a:extLst>
                <a:ext uri="{FF2B5EF4-FFF2-40B4-BE49-F238E27FC236}">
                  <a16:creationId xmlns:a16="http://schemas.microsoft.com/office/drawing/2014/main" xmlns="" id="{271BF647-2744-4BBE-9FF1-7019A8EE54FC}"/>
                </a:ext>
              </a:extLst>
            </p:cNvPr>
            <p:cNvSpPr txBox="1"/>
            <p:nvPr/>
          </p:nvSpPr>
          <p:spPr>
            <a:xfrm>
              <a:off x="8486028"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30" name="TextBox 29">
              <a:extLst>
                <a:ext uri="{FF2B5EF4-FFF2-40B4-BE49-F238E27FC236}">
                  <a16:creationId xmlns:a16="http://schemas.microsoft.com/office/drawing/2014/main" xmlns="" id="{A0FABD09-1A3F-4CCE-8F31-A3E6AD904A79}"/>
                </a:ext>
              </a:extLst>
            </p:cNvPr>
            <p:cNvSpPr txBox="1"/>
            <p:nvPr/>
          </p:nvSpPr>
          <p:spPr>
            <a:xfrm>
              <a:off x="6874267" y="530972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0</a:t>
              </a:r>
            </a:p>
          </p:txBody>
        </p:sp>
        <p:sp>
          <p:nvSpPr>
            <p:cNvPr id="31" name="TextBox 30">
              <a:extLst>
                <a:ext uri="{FF2B5EF4-FFF2-40B4-BE49-F238E27FC236}">
                  <a16:creationId xmlns:a16="http://schemas.microsoft.com/office/drawing/2014/main" xmlns="" id="{9903244E-0867-4CB5-ABE0-023CCE78B27D}"/>
                </a:ext>
              </a:extLst>
            </p:cNvPr>
            <p:cNvSpPr txBox="1"/>
            <p:nvPr/>
          </p:nvSpPr>
          <p:spPr>
            <a:xfrm>
              <a:off x="6494075" y="530972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0</a:t>
              </a:r>
            </a:p>
          </p:txBody>
        </p:sp>
        <p:sp>
          <p:nvSpPr>
            <p:cNvPr id="32" name="TextBox 31">
              <a:extLst>
                <a:ext uri="{FF2B5EF4-FFF2-40B4-BE49-F238E27FC236}">
                  <a16:creationId xmlns:a16="http://schemas.microsoft.com/office/drawing/2014/main" xmlns="" id="{6667C44A-BCC3-483C-9D4B-CAB1DA29BD95}"/>
                </a:ext>
              </a:extLst>
            </p:cNvPr>
            <p:cNvSpPr txBox="1"/>
            <p:nvPr/>
          </p:nvSpPr>
          <p:spPr>
            <a:xfrm>
              <a:off x="6104911" y="530972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2"/>
                  </a:solidFill>
                  <a:effectLst/>
                  <a:uLnTx/>
                  <a:uFillTx/>
                  <a:ea typeface="+mn-ea"/>
                  <a:cs typeface="Arial" panose="020B0604020202020204" pitchFamily="34" charset="0"/>
                </a:rPr>
                <a:t>0</a:t>
              </a:r>
            </a:p>
          </p:txBody>
        </p:sp>
        <p:sp>
          <p:nvSpPr>
            <p:cNvPr id="33" name="TextBox 32">
              <a:extLst>
                <a:ext uri="{FF2B5EF4-FFF2-40B4-BE49-F238E27FC236}">
                  <a16:creationId xmlns:a16="http://schemas.microsoft.com/office/drawing/2014/main" xmlns="" id="{8D626387-13D7-4FC6-A7E8-7A268E41BB68}"/>
                </a:ext>
              </a:extLst>
            </p:cNvPr>
            <p:cNvSpPr txBox="1"/>
            <p:nvPr/>
          </p:nvSpPr>
          <p:spPr>
            <a:xfrm>
              <a:off x="8098813"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grpSp>
      <p:grpSp>
        <p:nvGrpSpPr>
          <p:cNvPr id="34" name="Group 33">
            <a:extLst>
              <a:ext uri="{FF2B5EF4-FFF2-40B4-BE49-F238E27FC236}">
                <a16:creationId xmlns:a16="http://schemas.microsoft.com/office/drawing/2014/main" xmlns="" id="{8FB66C85-BFD1-47BD-A783-9684B3FFB5B2}"/>
              </a:ext>
            </a:extLst>
          </p:cNvPr>
          <p:cNvGrpSpPr/>
          <p:nvPr/>
        </p:nvGrpSpPr>
        <p:grpSpPr>
          <a:xfrm>
            <a:off x="321721" y="5496721"/>
            <a:ext cx="8237073" cy="288147"/>
            <a:chOff x="321721" y="5063038"/>
            <a:chExt cx="8237073" cy="288147"/>
          </a:xfrm>
        </p:grpSpPr>
        <p:sp>
          <p:nvSpPr>
            <p:cNvPr id="35" name="TextBox 34">
              <a:extLst>
                <a:ext uri="{FF2B5EF4-FFF2-40B4-BE49-F238E27FC236}">
                  <a16:creationId xmlns:a16="http://schemas.microsoft.com/office/drawing/2014/main" xmlns="" id="{9AA9BD84-F73A-46C8-97A7-C8F2FCF1CA2E}"/>
                </a:ext>
              </a:extLst>
            </p:cNvPr>
            <p:cNvSpPr txBox="1"/>
            <p:nvPr/>
          </p:nvSpPr>
          <p:spPr>
            <a:xfrm>
              <a:off x="321721" y="5063038"/>
              <a:ext cx="919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Nivolumab</a:t>
              </a:r>
            </a:p>
          </p:txBody>
        </p:sp>
        <p:sp>
          <p:nvSpPr>
            <p:cNvPr id="36" name="TextBox 35">
              <a:extLst>
                <a:ext uri="{FF2B5EF4-FFF2-40B4-BE49-F238E27FC236}">
                  <a16:creationId xmlns:a16="http://schemas.microsoft.com/office/drawing/2014/main" xmlns="" id="{57A4A8BF-201A-4155-88AC-D4B98114E37D}"/>
                </a:ext>
              </a:extLst>
            </p:cNvPr>
            <p:cNvSpPr txBox="1"/>
            <p:nvPr/>
          </p:nvSpPr>
          <p:spPr>
            <a:xfrm>
              <a:off x="2964968"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40</a:t>
              </a:r>
            </a:p>
          </p:txBody>
        </p:sp>
        <p:sp>
          <p:nvSpPr>
            <p:cNvPr id="37" name="TextBox 36">
              <a:extLst>
                <a:ext uri="{FF2B5EF4-FFF2-40B4-BE49-F238E27FC236}">
                  <a16:creationId xmlns:a16="http://schemas.microsoft.com/office/drawing/2014/main" xmlns="" id="{3C6D8CAE-125C-49B5-AD88-9050C2ABA2C2}"/>
                </a:ext>
              </a:extLst>
            </p:cNvPr>
            <p:cNvSpPr txBox="1"/>
            <p:nvPr/>
          </p:nvSpPr>
          <p:spPr>
            <a:xfrm>
              <a:off x="256648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48</a:t>
              </a:r>
            </a:p>
          </p:txBody>
        </p:sp>
        <p:sp>
          <p:nvSpPr>
            <p:cNvPr id="38" name="TextBox 37">
              <a:extLst>
                <a:ext uri="{FF2B5EF4-FFF2-40B4-BE49-F238E27FC236}">
                  <a16:creationId xmlns:a16="http://schemas.microsoft.com/office/drawing/2014/main" xmlns="" id="{978546ED-C93E-46B6-80B9-0CD9065D0617}"/>
                </a:ext>
              </a:extLst>
            </p:cNvPr>
            <p:cNvSpPr txBox="1"/>
            <p:nvPr/>
          </p:nvSpPr>
          <p:spPr>
            <a:xfrm>
              <a:off x="2176974"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71</a:t>
              </a:r>
            </a:p>
          </p:txBody>
        </p:sp>
        <p:sp>
          <p:nvSpPr>
            <p:cNvPr id="39" name="TextBox 38">
              <a:extLst>
                <a:ext uri="{FF2B5EF4-FFF2-40B4-BE49-F238E27FC236}">
                  <a16:creationId xmlns:a16="http://schemas.microsoft.com/office/drawing/2014/main" xmlns="" id="{8DB06BAA-C12D-4A4D-9B50-C1BCC901AEBD}"/>
                </a:ext>
              </a:extLst>
            </p:cNvPr>
            <p:cNvSpPr txBox="1"/>
            <p:nvPr/>
          </p:nvSpPr>
          <p:spPr>
            <a:xfrm>
              <a:off x="1772279"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96</a:t>
              </a:r>
            </a:p>
          </p:txBody>
        </p:sp>
        <p:sp>
          <p:nvSpPr>
            <p:cNvPr id="40" name="TextBox 39">
              <a:extLst>
                <a:ext uri="{FF2B5EF4-FFF2-40B4-BE49-F238E27FC236}">
                  <a16:creationId xmlns:a16="http://schemas.microsoft.com/office/drawing/2014/main" xmlns="" id="{B52F52D1-3F8D-43EA-A409-5A73811720F9}"/>
                </a:ext>
              </a:extLst>
            </p:cNvPr>
            <p:cNvSpPr txBox="1"/>
            <p:nvPr/>
          </p:nvSpPr>
          <p:spPr>
            <a:xfrm>
              <a:off x="1332867" y="506303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210</a:t>
              </a:r>
            </a:p>
          </p:txBody>
        </p:sp>
        <p:sp>
          <p:nvSpPr>
            <p:cNvPr id="41" name="TextBox 40">
              <a:extLst>
                <a:ext uri="{FF2B5EF4-FFF2-40B4-BE49-F238E27FC236}">
                  <a16:creationId xmlns:a16="http://schemas.microsoft.com/office/drawing/2014/main" xmlns="" id="{52E18791-5E88-477F-A8A1-F1FEA6B0E154}"/>
                </a:ext>
              </a:extLst>
            </p:cNvPr>
            <p:cNvSpPr txBox="1"/>
            <p:nvPr/>
          </p:nvSpPr>
          <p:spPr>
            <a:xfrm>
              <a:off x="5339599"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5</a:t>
              </a:r>
            </a:p>
          </p:txBody>
        </p:sp>
        <p:sp>
          <p:nvSpPr>
            <p:cNvPr id="42" name="TextBox 41">
              <a:extLst>
                <a:ext uri="{FF2B5EF4-FFF2-40B4-BE49-F238E27FC236}">
                  <a16:creationId xmlns:a16="http://schemas.microsoft.com/office/drawing/2014/main" xmlns="" id="{FAD154E8-6501-4320-99DB-61361DC12B45}"/>
                </a:ext>
              </a:extLst>
            </p:cNvPr>
            <p:cNvSpPr txBox="1"/>
            <p:nvPr/>
          </p:nvSpPr>
          <p:spPr>
            <a:xfrm>
              <a:off x="5726814"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4</a:t>
              </a:r>
            </a:p>
          </p:txBody>
        </p:sp>
        <p:sp>
          <p:nvSpPr>
            <p:cNvPr id="43" name="TextBox 42">
              <a:extLst>
                <a:ext uri="{FF2B5EF4-FFF2-40B4-BE49-F238E27FC236}">
                  <a16:creationId xmlns:a16="http://schemas.microsoft.com/office/drawing/2014/main" xmlns="" id="{99D6DDFF-D64D-4791-AA50-F4DE5B7141C5}"/>
                </a:ext>
              </a:extLst>
            </p:cNvPr>
            <p:cNvSpPr txBox="1"/>
            <p:nvPr/>
          </p:nvSpPr>
          <p:spPr>
            <a:xfrm>
              <a:off x="490064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13</a:t>
              </a:r>
            </a:p>
          </p:txBody>
        </p:sp>
        <p:sp>
          <p:nvSpPr>
            <p:cNvPr id="44" name="TextBox 43">
              <a:extLst>
                <a:ext uri="{FF2B5EF4-FFF2-40B4-BE49-F238E27FC236}">
                  <a16:creationId xmlns:a16="http://schemas.microsoft.com/office/drawing/2014/main" xmlns="" id="{E834A3AA-1132-4F9D-A819-A205B78BBAE9}"/>
                </a:ext>
              </a:extLst>
            </p:cNvPr>
            <p:cNvSpPr txBox="1"/>
            <p:nvPr/>
          </p:nvSpPr>
          <p:spPr>
            <a:xfrm>
              <a:off x="4510344"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18</a:t>
              </a:r>
            </a:p>
          </p:txBody>
        </p:sp>
        <p:sp>
          <p:nvSpPr>
            <p:cNvPr id="45" name="TextBox 44">
              <a:extLst>
                <a:ext uri="{FF2B5EF4-FFF2-40B4-BE49-F238E27FC236}">
                  <a16:creationId xmlns:a16="http://schemas.microsoft.com/office/drawing/2014/main" xmlns="" id="{7733AA9C-3C41-44C3-B535-72CC36DF706F}"/>
                </a:ext>
              </a:extLst>
            </p:cNvPr>
            <p:cNvSpPr txBox="1"/>
            <p:nvPr/>
          </p:nvSpPr>
          <p:spPr>
            <a:xfrm>
              <a:off x="411502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19</a:t>
              </a:r>
            </a:p>
          </p:txBody>
        </p:sp>
        <p:sp>
          <p:nvSpPr>
            <p:cNvPr id="46" name="TextBox 45">
              <a:extLst>
                <a:ext uri="{FF2B5EF4-FFF2-40B4-BE49-F238E27FC236}">
                  <a16:creationId xmlns:a16="http://schemas.microsoft.com/office/drawing/2014/main" xmlns="" id="{BDFEAED8-7FBC-4BF2-841E-4E97D8B1182E}"/>
                </a:ext>
              </a:extLst>
            </p:cNvPr>
            <p:cNvSpPr txBox="1"/>
            <p:nvPr/>
          </p:nvSpPr>
          <p:spPr>
            <a:xfrm>
              <a:off x="3734829"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22</a:t>
              </a:r>
            </a:p>
          </p:txBody>
        </p:sp>
        <p:sp>
          <p:nvSpPr>
            <p:cNvPr id="47" name="TextBox 46">
              <a:extLst>
                <a:ext uri="{FF2B5EF4-FFF2-40B4-BE49-F238E27FC236}">
                  <a16:creationId xmlns:a16="http://schemas.microsoft.com/office/drawing/2014/main" xmlns="" id="{1891B515-301B-4859-BD2F-6280F0056E85}"/>
                </a:ext>
              </a:extLst>
            </p:cNvPr>
            <p:cNvSpPr txBox="1"/>
            <p:nvPr/>
          </p:nvSpPr>
          <p:spPr>
            <a:xfrm>
              <a:off x="3345665"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27</a:t>
              </a:r>
            </a:p>
          </p:txBody>
        </p:sp>
        <p:sp>
          <p:nvSpPr>
            <p:cNvPr id="48" name="TextBox 47">
              <a:extLst>
                <a:ext uri="{FF2B5EF4-FFF2-40B4-BE49-F238E27FC236}">
                  <a16:creationId xmlns:a16="http://schemas.microsoft.com/office/drawing/2014/main" xmlns="" id="{B3CB6FCC-A830-46A0-9C21-4426E9B43478}"/>
                </a:ext>
              </a:extLst>
            </p:cNvPr>
            <p:cNvSpPr txBox="1"/>
            <p:nvPr/>
          </p:nvSpPr>
          <p:spPr>
            <a:xfrm>
              <a:off x="8098812"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endParaRPr>
            </a:p>
          </p:txBody>
        </p:sp>
        <p:sp>
          <p:nvSpPr>
            <p:cNvPr id="49" name="TextBox 48">
              <a:extLst>
                <a:ext uri="{FF2B5EF4-FFF2-40B4-BE49-F238E27FC236}">
                  <a16:creationId xmlns:a16="http://schemas.microsoft.com/office/drawing/2014/main" xmlns="" id="{F409A7E8-9BFC-45EC-86BC-72B45F903C92}"/>
                </a:ext>
              </a:extLst>
            </p:cNvPr>
            <p:cNvSpPr txBox="1"/>
            <p:nvPr/>
          </p:nvSpPr>
          <p:spPr>
            <a:xfrm>
              <a:off x="8486027"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endParaRPr>
            </a:p>
          </p:txBody>
        </p:sp>
        <p:sp>
          <p:nvSpPr>
            <p:cNvPr id="50" name="TextBox 49">
              <a:extLst>
                <a:ext uri="{FF2B5EF4-FFF2-40B4-BE49-F238E27FC236}">
                  <a16:creationId xmlns:a16="http://schemas.microsoft.com/office/drawing/2014/main" xmlns="" id="{E339A3B4-32F7-4152-9E6E-8CD23A8CDFFB}"/>
                </a:ext>
              </a:extLst>
            </p:cNvPr>
            <p:cNvSpPr txBox="1"/>
            <p:nvPr/>
          </p:nvSpPr>
          <p:spPr>
            <a:xfrm>
              <a:off x="7709552"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endParaRPr>
            </a:p>
          </p:txBody>
        </p:sp>
        <p:sp>
          <p:nvSpPr>
            <p:cNvPr id="51" name="TextBox 50">
              <a:extLst>
                <a:ext uri="{FF2B5EF4-FFF2-40B4-BE49-F238E27FC236}">
                  <a16:creationId xmlns:a16="http://schemas.microsoft.com/office/drawing/2014/main" xmlns="" id="{DEFFD2C6-832D-4AD3-9ED1-CA682E9A5E52}"/>
                </a:ext>
              </a:extLst>
            </p:cNvPr>
            <p:cNvSpPr txBox="1"/>
            <p:nvPr/>
          </p:nvSpPr>
          <p:spPr>
            <a:xfrm>
              <a:off x="7319250"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endParaRPr>
            </a:p>
          </p:txBody>
        </p:sp>
        <p:sp>
          <p:nvSpPr>
            <p:cNvPr id="52" name="TextBox 51">
              <a:extLst>
                <a:ext uri="{FF2B5EF4-FFF2-40B4-BE49-F238E27FC236}">
                  <a16:creationId xmlns:a16="http://schemas.microsoft.com/office/drawing/2014/main" xmlns="" id="{8A87D993-5D08-4ACC-B17C-B580A3DF517F}"/>
                </a:ext>
              </a:extLst>
            </p:cNvPr>
            <p:cNvSpPr txBox="1"/>
            <p:nvPr/>
          </p:nvSpPr>
          <p:spPr>
            <a:xfrm>
              <a:off x="6874266"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chemeClr val="accent3"/>
                  </a:solidFill>
                  <a:cs typeface="Arial" panose="020B0604020202020204" pitchFamily="34" charset="0"/>
                </a:rPr>
                <a:t>0</a:t>
              </a:r>
              <a:endParaRPr kumimoji="0" lang="fr-FR" sz="1400" b="0" i="0" u="none" strike="noStrike" kern="1200" cap="none" spc="0" normalizeH="0" baseline="0" dirty="0">
                <a:ln>
                  <a:noFill/>
                </a:ln>
                <a:solidFill>
                  <a:schemeClr val="accent3"/>
                </a:solidFill>
                <a:effectLst/>
                <a:uLnTx/>
                <a:uFillTx/>
                <a:cs typeface="Arial" panose="020B0604020202020204" pitchFamily="34" charset="0"/>
              </a:endParaRPr>
            </a:p>
          </p:txBody>
        </p:sp>
        <p:sp>
          <p:nvSpPr>
            <p:cNvPr id="53" name="TextBox 52">
              <a:extLst>
                <a:ext uri="{FF2B5EF4-FFF2-40B4-BE49-F238E27FC236}">
                  <a16:creationId xmlns:a16="http://schemas.microsoft.com/office/drawing/2014/main" xmlns="" id="{8CA0EB02-4B29-4324-9926-BA477C535885}"/>
                </a:ext>
              </a:extLst>
            </p:cNvPr>
            <p:cNvSpPr txBox="1"/>
            <p:nvPr/>
          </p:nvSpPr>
          <p:spPr>
            <a:xfrm>
              <a:off x="6494074"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1</a:t>
              </a:r>
            </a:p>
          </p:txBody>
        </p:sp>
        <p:sp>
          <p:nvSpPr>
            <p:cNvPr id="54" name="TextBox 53">
              <a:extLst>
                <a:ext uri="{FF2B5EF4-FFF2-40B4-BE49-F238E27FC236}">
                  <a16:creationId xmlns:a16="http://schemas.microsoft.com/office/drawing/2014/main" xmlns="" id="{6A6E89F3-856C-4548-8D5A-935EA5B2F30A}"/>
                </a:ext>
              </a:extLst>
            </p:cNvPr>
            <p:cNvSpPr txBox="1"/>
            <p:nvPr/>
          </p:nvSpPr>
          <p:spPr>
            <a:xfrm>
              <a:off x="6104910" y="5063038"/>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accent3"/>
                  </a:solidFill>
                  <a:effectLst/>
                  <a:uLnTx/>
                  <a:uFillTx/>
                  <a:ea typeface="+mn-ea"/>
                  <a:cs typeface="Arial" panose="020B0604020202020204" pitchFamily="34" charset="0"/>
                </a:rPr>
                <a:t>6</a:t>
              </a:r>
            </a:p>
          </p:txBody>
        </p:sp>
      </p:grpSp>
      <p:grpSp>
        <p:nvGrpSpPr>
          <p:cNvPr id="55" name="Group 54">
            <a:extLst>
              <a:ext uri="{FF2B5EF4-FFF2-40B4-BE49-F238E27FC236}">
                <a16:creationId xmlns:a16="http://schemas.microsoft.com/office/drawing/2014/main" xmlns="" id="{F26240E5-95AB-463D-842E-11180D1C6F71}"/>
              </a:ext>
            </a:extLst>
          </p:cNvPr>
          <p:cNvGrpSpPr/>
          <p:nvPr/>
        </p:nvGrpSpPr>
        <p:grpSpPr>
          <a:xfrm>
            <a:off x="940497" y="2037017"/>
            <a:ext cx="6877968" cy="3530152"/>
            <a:chOff x="1036911" y="1771292"/>
            <a:chExt cx="6042653" cy="3530152"/>
          </a:xfrm>
        </p:grpSpPr>
        <p:sp>
          <p:nvSpPr>
            <p:cNvPr id="56" name="TextBox 55">
              <a:extLst>
                <a:ext uri="{FF2B5EF4-FFF2-40B4-BE49-F238E27FC236}">
                  <a16:creationId xmlns:a16="http://schemas.microsoft.com/office/drawing/2014/main" xmlns="" id="{2A131A6C-8719-4306-8161-C0EB0FAD065D}"/>
                </a:ext>
              </a:extLst>
            </p:cNvPr>
            <p:cNvSpPr txBox="1"/>
            <p:nvPr/>
          </p:nvSpPr>
          <p:spPr>
            <a:xfrm>
              <a:off x="1036911" y="1771292"/>
              <a:ext cx="32582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100</a:t>
              </a:r>
            </a:p>
          </p:txBody>
        </p:sp>
        <p:sp>
          <p:nvSpPr>
            <p:cNvPr id="57" name="TextBox 56">
              <a:extLst>
                <a:ext uri="{FF2B5EF4-FFF2-40B4-BE49-F238E27FC236}">
                  <a16:creationId xmlns:a16="http://schemas.microsoft.com/office/drawing/2014/main" xmlns="" id="{4808A9C4-E8DF-49AD-B046-EAC98533124A}"/>
                </a:ext>
              </a:extLst>
            </p:cNvPr>
            <p:cNvSpPr txBox="1"/>
            <p:nvPr/>
          </p:nvSpPr>
          <p:spPr>
            <a:xfrm>
              <a:off x="1124225" y="2338871"/>
              <a:ext cx="23850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cs typeface="Arial" panose="020B0604020202020204" pitchFamily="34" charset="0"/>
                </a:rPr>
                <a:t>80</a:t>
              </a:r>
              <a:endParaRPr kumimoji="0" lang="fr-FR" sz="1400" b="0" i="0" u="none" strike="noStrike" kern="1200" cap="none" spc="0" normalizeH="0" baseline="0" dirty="0">
                <a:ln>
                  <a:noFill/>
                </a:ln>
                <a:solidFill>
                  <a:srgbClr val="4D4D4D"/>
                </a:solidFill>
                <a:effectLst/>
                <a:uLnTx/>
                <a:uFillTx/>
                <a:cs typeface="Arial" panose="020B0604020202020204" pitchFamily="34" charset="0"/>
              </a:endParaRPr>
            </a:p>
          </p:txBody>
        </p:sp>
        <p:sp>
          <p:nvSpPr>
            <p:cNvPr id="58" name="TextBox 57">
              <a:extLst>
                <a:ext uri="{FF2B5EF4-FFF2-40B4-BE49-F238E27FC236}">
                  <a16:creationId xmlns:a16="http://schemas.microsoft.com/office/drawing/2014/main" xmlns="" id="{9F65482D-590E-43F8-80BB-080FE6A50350}"/>
                </a:ext>
              </a:extLst>
            </p:cNvPr>
            <p:cNvSpPr txBox="1"/>
            <p:nvPr/>
          </p:nvSpPr>
          <p:spPr>
            <a:xfrm>
              <a:off x="1124224" y="2896939"/>
              <a:ext cx="23850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60</a:t>
              </a:r>
            </a:p>
          </p:txBody>
        </p:sp>
        <p:sp>
          <p:nvSpPr>
            <p:cNvPr id="59" name="TextBox 58">
              <a:extLst>
                <a:ext uri="{FF2B5EF4-FFF2-40B4-BE49-F238E27FC236}">
                  <a16:creationId xmlns:a16="http://schemas.microsoft.com/office/drawing/2014/main" xmlns="" id="{37429638-5721-4CA7-ADA6-5A384D8EBE83}"/>
                </a:ext>
              </a:extLst>
            </p:cNvPr>
            <p:cNvSpPr txBox="1"/>
            <p:nvPr/>
          </p:nvSpPr>
          <p:spPr>
            <a:xfrm>
              <a:off x="1124224" y="3461770"/>
              <a:ext cx="23850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40</a:t>
              </a:r>
            </a:p>
          </p:txBody>
        </p:sp>
        <p:sp>
          <p:nvSpPr>
            <p:cNvPr id="60" name="TextBox 59">
              <a:extLst>
                <a:ext uri="{FF2B5EF4-FFF2-40B4-BE49-F238E27FC236}">
                  <a16:creationId xmlns:a16="http://schemas.microsoft.com/office/drawing/2014/main" xmlns="" id="{406029F0-D4AC-458C-8857-0E573CCB36EC}"/>
                </a:ext>
              </a:extLst>
            </p:cNvPr>
            <p:cNvSpPr txBox="1"/>
            <p:nvPr/>
          </p:nvSpPr>
          <p:spPr>
            <a:xfrm>
              <a:off x="1124224" y="4033628"/>
              <a:ext cx="23850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20</a:t>
              </a:r>
            </a:p>
          </p:txBody>
        </p:sp>
        <p:sp>
          <p:nvSpPr>
            <p:cNvPr id="61" name="TextBox 60">
              <a:extLst>
                <a:ext uri="{FF2B5EF4-FFF2-40B4-BE49-F238E27FC236}">
                  <a16:creationId xmlns:a16="http://schemas.microsoft.com/office/drawing/2014/main" xmlns="" id="{3966DC8C-0E3C-4DF1-9754-20A814EB2464}"/>
                </a:ext>
              </a:extLst>
            </p:cNvPr>
            <p:cNvSpPr txBox="1"/>
            <p:nvPr/>
          </p:nvSpPr>
          <p:spPr>
            <a:xfrm>
              <a:off x="1211542" y="4600224"/>
              <a:ext cx="1511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cs typeface="Arial" panose="020B0604020202020204" pitchFamily="34" charset="0"/>
                </a:rPr>
                <a:t>0</a:t>
              </a:r>
              <a:endParaRPr kumimoji="0" lang="fr-FR" sz="1400" b="0" i="0" u="none" strike="noStrike" kern="1200" cap="none" spc="0" normalizeH="0" baseline="0" dirty="0">
                <a:ln>
                  <a:noFill/>
                </a:ln>
                <a:solidFill>
                  <a:srgbClr val="4D4D4D"/>
                </a:solidFill>
                <a:effectLst/>
                <a:uLnTx/>
                <a:uFillTx/>
                <a:cs typeface="Arial" panose="020B0604020202020204" pitchFamily="34" charset="0"/>
              </a:endParaRPr>
            </a:p>
          </p:txBody>
        </p:sp>
        <p:sp>
          <p:nvSpPr>
            <p:cNvPr id="62" name="Freeform 21">
              <a:extLst>
                <a:ext uri="{FF2B5EF4-FFF2-40B4-BE49-F238E27FC236}">
                  <a16:creationId xmlns:a16="http://schemas.microsoft.com/office/drawing/2014/main" xmlns="" id="{B89F1BB8-6598-47FD-8FC9-B0B7E71948EB}"/>
                </a:ext>
              </a:extLst>
            </p:cNvPr>
            <p:cNvSpPr>
              <a:spLocks/>
            </p:cNvSpPr>
            <p:nvPr/>
          </p:nvSpPr>
          <p:spPr bwMode="auto">
            <a:xfrm>
              <a:off x="1501102" y="1918449"/>
              <a:ext cx="5473246" cy="28364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63" name="Line 6">
              <a:extLst>
                <a:ext uri="{FF2B5EF4-FFF2-40B4-BE49-F238E27FC236}">
                  <a16:creationId xmlns:a16="http://schemas.microsoft.com/office/drawing/2014/main" xmlns="" id="{FA14E029-86E5-46F9-B7DF-9162D8499410}"/>
                </a:ext>
              </a:extLst>
            </p:cNvPr>
            <p:cNvSpPr>
              <a:spLocks noChangeShapeType="1"/>
            </p:cNvSpPr>
            <p:nvPr/>
          </p:nvSpPr>
          <p:spPr bwMode="auto">
            <a:xfrm>
              <a:off x="1420289" y="1918448"/>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64" name="Line 7">
              <a:extLst>
                <a:ext uri="{FF2B5EF4-FFF2-40B4-BE49-F238E27FC236}">
                  <a16:creationId xmlns:a16="http://schemas.microsoft.com/office/drawing/2014/main" xmlns="" id="{47BDA673-8598-4205-943F-59C57FD49823}"/>
                </a:ext>
              </a:extLst>
            </p:cNvPr>
            <p:cNvSpPr>
              <a:spLocks noChangeShapeType="1"/>
            </p:cNvSpPr>
            <p:nvPr/>
          </p:nvSpPr>
          <p:spPr bwMode="auto">
            <a:xfrm>
              <a:off x="1420289" y="2483876"/>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65" name="Line 8">
              <a:extLst>
                <a:ext uri="{FF2B5EF4-FFF2-40B4-BE49-F238E27FC236}">
                  <a16:creationId xmlns:a16="http://schemas.microsoft.com/office/drawing/2014/main" xmlns="" id="{B7B4CEFE-EDF6-4F21-996C-F0CF0D673CFF}"/>
                </a:ext>
              </a:extLst>
            </p:cNvPr>
            <p:cNvSpPr>
              <a:spLocks noChangeShapeType="1"/>
            </p:cNvSpPr>
            <p:nvPr/>
          </p:nvSpPr>
          <p:spPr bwMode="auto">
            <a:xfrm>
              <a:off x="1420289" y="3042200"/>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66" name="Line 9">
              <a:extLst>
                <a:ext uri="{FF2B5EF4-FFF2-40B4-BE49-F238E27FC236}">
                  <a16:creationId xmlns:a16="http://schemas.microsoft.com/office/drawing/2014/main" xmlns="" id="{0024AC06-DB22-47BC-A02F-D3FAA0723B87}"/>
                </a:ext>
              </a:extLst>
            </p:cNvPr>
            <p:cNvSpPr>
              <a:spLocks noChangeShapeType="1"/>
            </p:cNvSpPr>
            <p:nvPr/>
          </p:nvSpPr>
          <p:spPr bwMode="auto">
            <a:xfrm>
              <a:off x="1420289" y="3607283"/>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67" name="Line 10">
              <a:extLst>
                <a:ext uri="{FF2B5EF4-FFF2-40B4-BE49-F238E27FC236}">
                  <a16:creationId xmlns:a16="http://schemas.microsoft.com/office/drawing/2014/main" xmlns="" id="{2C632AE5-628E-47E4-B482-CF1761D9CAF4}"/>
                </a:ext>
              </a:extLst>
            </p:cNvPr>
            <p:cNvSpPr>
              <a:spLocks noChangeShapeType="1"/>
            </p:cNvSpPr>
            <p:nvPr/>
          </p:nvSpPr>
          <p:spPr bwMode="auto">
            <a:xfrm>
              <a:off x="1420289" y="4179400"/>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68" name="Line 11">
              <a:extLst>
                <a:ext uri="{FF2B5EF4-FFF2-40B4-BE49-F238E27FC236}">
                  <a16:creationId xmlns:a16="http://schemas.microsoft.com/office/drawing/2014/main" xmlns="" id="{8764590B-0464-4750-BC7B-D9A54DD0998B}"/>
                </a:ext>
              </a:extLst>
            </p:cNvPr>
            <p:cNvSpPr>
              <a:spLocks noChangeShapeType="1"/>
            </p:cNvSpPr>
            <p:nvPr/>
          </p:nvSpPr>
          <p:spPr bwMode="auto">
            <a:xfrm>
              <a:off x="1420289" y="4746254"/>
              <a:ext cx="72000" cy="0"/>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charset="0"/>
              </a:endParaRPr>
            </a:p>
          </p:txBody>
        </p:sp>
        <p:sp>
          <p:nvSpPr>
            <p:cNvPr id="69" name="Line 21">
              <a:extLst>
                <a:ext uri="{FF2B5EF4-FFF2-40B4-BE49-F238E27FC236}">
                  <a16:creationId xmlns:a16="http://schemas.microsoft.com/office/drawing/2014/main" xmlns="" id="{30B5903E-4572-4323-9E2A-F841B7C5D57C}"/>
                </a:ext>
              </a:extLst>
            </p:cNvPr>
            <p:cNvSpPr>
              <a:spLocks noChangeShapeType="1"/>
            </p:cNvSpPr>
            <p:nvPr/>
          </p:nvSpPr>
          <p:spPr bwMode="auto">
            <a:xfrm>
              <a:off x="1518297"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70" name="TextBox 69">
              <a:extLst>
                <a:ext uri="{FF2B5EF4-FFF2-40B4-BE49-F238E27FC236}">
                  <a16:creationId xmlns:a16="http://schemas.microsoft.com/office/drawing/2014/main" xmlns="" id="{07DD5427-7999-4FE7-A79F-AB460A660F2D}"/>
                </a:ext>
              </a:extLst>
            </p:cNvPr>
            <p:cNvSpPr txBox="1"/>
            <p:nvPr/>
          </p:nvSpPr>
          <p:spPr>
            <a:xfrm>
              <a:off x="1442703" y="4776186"/>
              <a:ext cx="1511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0</a:t>
              </a:r>
            </a:p>
          </p:txBody>
        </p:sp>
        <p:sp>
          <p:nvSpPr>
            <p:cNvPr id="71" name="TextBox 70">
              <a:extLst>
                <a:ext uri="{FF2B5EF4-FFF2-40B4-BE49-F238E27FC236}">
                  <a16:creationId xmlns:a16="http://schemas.microsoft.com/office/drawing/2014/main" xmlns="" id="{A3545226-D4D4-4C9A-9346-C0104E56275D}"/>
                </a:ext>
              </a:extLst>
            </p:cNvPr>
            <p:cNvSpPr txBox="1"/>
            <p:nvPr/>
          </p:nvSpPr>
          <p:spPr>
            <a:xfrm>
              <a:off x="3362151"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10</a:t>
              </a:r>
            </a:p>
          </p:txBody>
        </p:sp>
        <p:sp>
          <p:nvSpPr>
            <p:cNvPr id="72" name="TextBox 71">
              <a:extLst>
                <a:ext uri="{FF2B5EF4-FFF2-40B4-BE49-F238E27FC236}">
                  <a16:creationId xmlns:a16="http://schemas.microsoft.com/office/drawing/2014/main" xmlns="" id="{AAAB6C1D-B345-4055-B5AF-12EF2DBC7F60}"/>
                </a:ext>
              </a:extLst>
            </p:cNvPr>
            <p:cNvSpPr txBox="1"/>
            <p:nvPr/>
          </p:nvSpPr>
          <p:spPr>
            <a:xfrm>
              <a:off x="3025111" y="4776186"/>
              <a:ext cx="1511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8</a:t>
              </a:r>
            </a:p>
          </p:txBody>
        </p:sp>
        <p:sp>
          <p:nvSpPr>
            <p:cNvPr id="73" name="Line 21">
              <a:extLst>
                <a:ext uri="{FF2B5EF4-FFF2-40B4-BE49-F238E27FC236}">
                  <a16:creationId xmlns:a16="http://schemas.microsoft.com/office/drawing/2014/main" xmlns="" id="{7EE2A495-87AA-4476-99F7-1E7152A1940E}"/>
                </a:ext>
              </a:extLst>
            </p:cNvPr>
            <p:cNvSpPr>
              <a:spLocks noChangeShapeType="1"/>
            </p:cNvSpPr>
            <p:nvPr/>
          </p:nvSpPr>
          <p:spPr bwMode="auto">
            <a:xfrm>
              <a:off x="3100706"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74" name="TextBox 73">
              <a:extLst>
                <a:ext uri="{FF2B5EF4-FFF2-40B4-BE49-F238E27FC236}">
                  <a16:creationId xmlns:a16="http://schemas.microsoft.com/office/drawing/2014/main" xmlns="" id="{B3320FD9-40D3-4883-A3AF-6127D37C9AE5}"/>
                </a:ext>
              </a:extLst>
            </p:cNvPr>
            <p:cNvSpPr txBox="1"/>
            <p:nvPr/>
          </p:nvSpPr>
          <p:spPr>
            <a:xfrm>
              <a:off x="2626630" y="4776186"/>
              <a:ext cx="1511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dirty="0">
                  <a:ln>
                    <a:noFill/>
                  </a:ln>
                  <a:solidFill>
                    <a:srgbClr val="4D4D4D"/>
                  </a:solidFill>
                  <a:effectLst/>
                  <a:uLnTx/>
                  <a:uFillTx/>
                  <a:ea typeface="+mn-ea"/>
                  <a:cs typeface="Arial" panose="020B0604020202020204" pitchFamily="34" charset="0"/>
                </a:rPr>
                <a:t>6</a:t>
              </a:r>
            </a:p>
          </p:txBody>
        </p:sp>
        <p:sp>
          <p:nvSpPr>
            <p:cNvPr id="75" name="Line 21">
              <a:extLst>
                <a:ext uri="{FF2B5EF4-FFF2-40B4-BE49-F238E27FC236}">
                  <a16:creationId xmlns:a16="http://schemas.microsoft.com/office/drawing/2014/main" xmlns="" id="{24265904-797D-45B9-AF67-C0696AE90D9C}"/>
                </a:ext>
              </a:extLst>
            </p:cNvPr>
            <p:cNvSpPr>
              <a:spLocks noChangeShapeType="1"/>
            </p:cNvSpPr>
            <p:nvPr/>
          </p:nvSpPr>
          <p:spPr bwMode="auto">
            <a:xfrm>
              <a:off x="2702224"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76" name="TextBox 75">
              <a:extLst>
                <a:ext uri="{FF2B5EF4-FFF2-40B4-BE49-F238E27FC236}">
                  <a16:creationId xmlns:a16="http://schemas.microsoft.com/office/drawing/2014/main" xmlns="" id="{1E0D2475-312D-470E-846A-F28976453ACA}"/>
                </a:ext>
              </a:extLst>
            </p:cNvPr>
            <p:cNvSpPr txBox="1"/>
            <p:nvPr/>
          </p:nvSpPr>
          <p:spPr>
            <a:xfrm>
              <a:off x="2237118" y="4776186"/>
              <a:ext cx="1511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4</a:t>
              </a:r>
            </a:p>
          </p:txBody>
        </p:sp>
        <p:sp>
          <p:nvSpPr>
            <p:cNvPr id="77" name="Line 21">
              <a:extLst>
                <a:ext uri="{FF2B5EF4-FFF2-40B4-BE49-F238E27FC236}">
                  <a16:creationId xmlns:a16="http://schemas.microsoft.com/office/drawing/2014/main" xmlns="" id="{B204E267-8A33-4F82-8F5E-B1E7BCB1ADB3}"/>
                </a:ext>
              </a:extLst>
            </p:cNvPr>
            <p:cNvSpPr>
              <a:spLocks noChangeShapeType="1"/>
            </p:cNvSpPr>
            <p:nvPr/>
          </p:nvSpPr>
          <p:spPr bwMode="auto">
            <a:xfrm>
              <a:off x="2312712"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78" name="TextBox 77">
              <a:extLst>
                <a:ext uri="{FF2B5EF4-FFF2-40B4-BE49-F238E27FC236}">
                  <a16:creationId xmlns:a16="http://schemas.microsoft.com/office/drawing/2014/main" xmlns="" id="{A577B96A-EC8D-4E18-96FE-499E72944B52}"/>
                </a:ext>
              </a:extLst>
            </p:cNvPr>
            <p:cNvSpPr txBox="1"/>
            <p:nvPr/>
          </p:nvSpPr>
          <p:spPr>
            <a:xfrm>
              <a:off x="1832422" y="4776186"/>
              <a:ext cx="1511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a:t>
              </a:r>
            </a:p>
          </p:txBody>
        </p:sp>
        <p:sp>
          <p:nvSpPr>
            <p:cNvPr id="79" name="Line 21">
              <a:extLst>
                <a:ext uri="{FF2B5EF4-FFF2-40B4-BE49-F238E27FC236}">
                  <a16:creationId xmlns:a16="http://schemas.microsoft.com/office/drawing/2014/main" xmlns="" id="{D17E726D-2BD8-4228-B283-1AD2AEF11B7A}"/>
                </a:ext>
              </a:extLst>
            </p:cNvPr>
            <p:cNvSpPr>
              <a:spLocks noChangeShapeType="1"/>
            </p:cNvSpPr>
            <p:nvPr/>
          </p:nvSpPr>
          <p:spPr bwMode="auto">
            <a:xfrm>
              <a:off x="1908017"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80" name="TextBox 79">
              <a:extLst>
                <a:ext uri="{FF2B5EF4-FFF2-40B4-BE49-F238E27FC236}">
                  <a16:creationId xmlns:a16="http://schemas.microsoft.com/office/drawing/2014/main" xmlns="" id="{AD7EC540-39DA-433E-B48E-8036DCDFF2B6}"/>
                </a:ext>
              </a:extLst>
            </p:cNvPr>
            <p:cNvSpPr txBox="1"/>
            <p:nvPr/>
          </p:nvSpPr>
          <p:spPr>
            <a:xfrm>
              <a:off x="5693607"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22</a:t>
              </a:r>
            </a:p>
          </p:txBody>
        </p:sp>
        <p:sp>
          <p:nvSpPr>
            <p:cNvPr id="81" name="Line 21">
              <a:extLst>
                <a:ext uri="{FF2B5EF4-FFF2-40B4-BE49-F238E27FC236}">
                  <a16:creationId xmlns:a16="http://schemas.microsoft.com/office/drawing/2014/main" xmlns="" id="{F579B5E0-95F2-4B6C-9D20-7CC845E91EBA}"/>
                </a:ext>
              </a:extLst>
            </p:cNvPr>
            <p:cNvSpPr>
              <a:spLocks noChangeShapeType="1"/>
            </p:cNvSpPr>
            <p:nvPr/>
          </p:nvSpPr>
          <p:spPr bwMode="auto">
            <a:xfrm>
              <a:off x="5812859"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82" name="TextBox 81">
              <a:extLst>
                <a:ext uri="{FF2B5EF4-FFF2-40B4-BE49-F238E27FC236}">
                  <a16:creationId xmlns:a16="http://schemas.microsoft.com/office/drawing/2014/main" xmlns="" id="{347696C6-3A28-4C52-8F50-059513624510}"/>
                </a:ext>
              </a:extLst>
            </p:cNvPr>
            <p:cNvSpPr txBox="1"/>
            <p:nvPr/>
          </p:nvSpPr>
          <p:spPr>
            <a:xfrm>
              <a:off x="5306392"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20</a:t>
              </a:r>
            </a:p>
          </p:txBody>
        </p:sp>
        <p:sp>
          <p:nvSpPr>
            <p:cNvPr id="83" name="Line 21">
              <a:extLst>
                <a:ext uri="{FF2B5EF4-FFF2-40B4-BE49-F238E27FC236}">
                  <a16:creationId xmlns:a16="http://schemas.microsoft.com/office/drawing/2014/main" xmlns="" id="{8F181DD1-2AD6-4632-B0E5-B40A19617681}"/>
                </a:ext>
              </a:extLst>
            </p:cNvPr>
            <p:cNvSpPr>
              <a:spLocks noChangeShapeType="1"/>
            </p:cNvSpPr>
            <p:nvPr/>
          </p:nvSpPr>
          <p:spPr bwMode="auto">
            <a:xfrm>
              <a:off x="5425644"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84" name="TextBox 83">
              <a:extLst>
                <a:ext uri="{FF2B5EF4-FFF2-40B4-BE49-F238E27FC236}">
                  <a16:creationId xmlns:a16="http://schemas.microsoft.com/office/drawing/2014/main" xmlns="" id="{74C59E2A-5FF0-42D6-BB08-A63B4BE65CC3}"/>
                </a:ext>
              </a:extLst>
            </p:cNvPr>
            <p:cNvSpPr txBox="1"/>
            <p:nvPr/>
          </p:nvSpPr>
          <p:spPr>
            <a:xfrm>
              <a:off x="4917132"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18</a:t>
              </a:r>
            </a:p>
          </p:txBody>
        </p:sp>
        <p:sp>
          <p:nvSpPr>
            <p:cNvPr id="85" name="Line 21">
              <a:extLst>
                <a:ext uri="{FF2B5EF4-FFF2-40B4-BE49-F238E27FC236}">
                  <a16:creationId xmlns:a16="http://schemas.microsoft.com/office/drawing/2014/main" xmlns="" id="{645EA83F-CFB0-40B4-8961-9D4B13F93D38}"/>
                </a:ext>
              </a:extLst>
            </p:cNvPr>
            <p:cNvSpPr>
              <a:spLocks noChangeShapeType="1"/>
            </p:cNvSpPr>
            <p:nvPr/>
          </p:nvSpPr>
          <p:spPr bwMode="auto">
            <a:xfrm>
              <a:off x="5036384"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86" name="TextBox 85">
              <a:extLst>
                <a:ext uri="{FF2B5EF4-FFF2-40B4-BE49-F238E27FC236}">
                  <a16:creationId xmlns:a16="http://schemas.microsoft.com/office/drawing/2014/main" xmlns="" id="{965286CC-B28B-4749-9DB5-12EAAB196C7C}"/>
                </a:ext>
              </a:extLst>
            </p:cNvPr>
            <p:cNvSpPr txBox="1"/>
            <p:nvPr/>
          </p:nvSpPr>
          <p:spPr>
            <a:xfrm>
              <a:off x="4526830"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16</a:t>
              </a:r>
            </a:p>
          </p:txBody>
        </p:sp>
        <p:sp>
          <p:nvSpPr>
            <p:cNvPr id="87" name="Line 21">
              <a:extLst>
                <a:ext uri="{FF2B5EF4-FFF2-40B4-BE49-F238E27FC236}">
                  <a16:creationId xmlns:a16="http://schemas.microsoft.com/office/drawing/2014/main" xmlns="" id="{D294B735-F136-4DB8-BD65-073B89162965}"/>
                </a:ext>
              </a:extLst>
            </p:cNvPr>
            <p:cNvSpPr>
              <a:spLocks noChangeShapeType="1"/>
            </p:cNvSpPr>
            <p:nvPr/>
          </p:nvSpPr>
          <p:spPr bwMode="auto">
            <a:xfrm>
              <a:off x="4646082"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88" name="TextBox 87">
              <a:extLst>
                <a:ext uri="{FF2B5EF4-FFF2-40B4-BE49-F238E27FC236}">
                  <a16:creationId xmlns:a16="http://schemas.microsoft.com/office/drawing/2014/main" xmlns="" id="{6D6F34FA-E6F2-4F50-90F8-BEC9EB8AA5E8}"/>
                </a:ext>
              </a:extLst>
            </p:cNvPr>
            <p:cNvSpPr txBox="1"/>
            <p:nvPr/>
          </p:nvSpPr>
          <p:spPr>
            <a:xfrm>
              <a:off x="4131507"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14</a:t>
              </a:r>
            </a:p>
          </p:txBody>
        </p:sp>
        <p:sp>
          <p:nvSpPr>
            <p:cNvPr id="89" name="Line 21">
              <a:extLst>
                <a:ext uri="{FF2B5EF4-FFF2-40B4-BE49-F238E27FC236}">
                  <a16:creationId xmlns:a16="http://schemas.microsoft.com/office/drawing/2014/main" xmlns="" id="{4B341045-151A-449F-A17B-5174666A69E2}"/>
                </a:ext>
              </a:extLst>
            </p:cNvPr>
            <p:cNvSpPr>
              <a:spLocks noChangeShapeType="1"/>
            </p:cNvSpPr>
            <p:nvPr/>
          </p:nvSpPr>
          <p:spPr bwMode="auto">
            <a:xfrm>
              <a:off x="4250759"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90" name="TextBox 89">
              <a:extLst>
                <a:ext uri="{FF2B5EF4-FFF2-40B4-BE49-F238E27FC236}">
                  <a16:creationId xmlns:a16="http://schemas.microsoft.com/office/drawing/2014/main" xmlns="" id="{0B72E33A-2C14-4FFB-ACC9-5729F4A412F8}"/>
                </a:ext>
              </a:extLst>
            </p:cNvPr>
            <p:cNvSpPr txBox="1"/>
            <p:nvPr/>
          </p:nvSpPr>
          <p:spPr>
            <a:xfrm>
              <a:off x="3751315"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dirty="0">
                  <a:ln>
                    <a:noFill/>
                  </a:ln>
                  <a:solidFill>
                    <a:srgbClr val="4D4D4D"/>
                  </a:solidFill>
                  <a:effectLst/>
                  <a:uLnTx/>
                  <a:uFillTx/>
                  <a:ea typeface="+mn-ea"/>
                  <a:cs typeface="Arial" panose="020B0604020202020204" pitchFamily="34" charset="0"/>
                </a:rPr>
                <a:t>12</a:t>
              </a:r>
            </a:p>
          </p:txBody>
        </p:sp>
        <p:sp>
          <p:nvSpPr>
            <p:cNvPr id="91" name="Line 21">
              <a:extLst>
                <a:ext uri="{FF2B5EF4-FFF2-40B4-BE49-F238E27FC236}">
                  <a16:creationId xmlns:a16="http://schemas.microsoft.com/office/drawing/2014/main" xmlns="" id="{30FEF660-12B2-4420-A48D-CBBA387E9EB3}"/>
                </a:ext>
              </a:extLst>
            </p:cNvPr>
            <p:cNvSpPr>
              <a:spLocks noChangeShapeType="1"/>
            </p:cNvSpPr>
            <p:nvPr/>
          </p:nvSpPr>
          <p:spPr bwMode="auto">
            <a:xfrm>
              <a:off x="3870567"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92" name="Line 21">
              <a:extLst>
                <a:ext uri="{FF2B5EF4-FFF2-40B4-BE49-F238E27FC236}">
                  <a16:creationId xmlns:a16="http://schemas.microsoft.com/office/drawing/2014/main" xmlns="" id="{EDB0740A-BE3F-4006-AD0E-84C11361F1D2}"/>
                </a:ext>
              </a:extLst>
            </p:cNvPr>
            <p:cNvSpPr>
              <a:spLocks noChangeShapeType="1"/>
            </p:cNvSpPr>
            <p:nvPr/>
          </p:nvSpPr>
          <p:spPr bwMode="auto">
            <a:xfrm>
              <a:off x="3481403" y="4754935"/>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93" name="TextBox 92">
              <a:extLst>
                <a:ext uri="{FF2B5EF4-FFF2-40B4-BE49-F238E27FC236}">
                  <a16:creationId xmlns:a16="http://schemas.microsoft.com/office/drawing/2014/main" xmlns="" id="{EAFC2070-B55D-406C-AF55-496290062FCB}"/>
                </a:ext>
              </a:extLst>
            </p:cNvPr>
            <p:cNvSpPr txBox="1"/>
            <p:nvPr/>
          </p:nvSpPr>
          <p:spPr>
            <a:xfrm>
              <a:off x="4003403" y="4993667"/>
              <a:ext cx="494604" cy="307777"/>
            </a:xfrm>
            <a:prstGeom prst="rect">
              <a:avLst/>
            </a:prstGeom>
            <a:noFill/>
          </p:spPr>
          <p:txBody>
            <a:bodyPr wrap="none" rtlCol="0">
              <a:spAutoFit/>
            </a:bodyPr>
            <a:lstStyle/>
            <a:p>
              <a:pPr algn="ctr"/>
              <a:r>
                <a:rPr lang="fr-FR" sz="1400" dirty="0"/>
                <a:t>Mois</a:t>
              </a:r>
            </a:p>
          </p:txBody>
        </p:sp>
        <p:sp>
          <p:nvSpPr>
            <p:cNvPr id="94" name="TextBox 93">
              <a:extLst>
                <a:ext uri="{FF2B5EF4-FFF2-40B4-BE49-F238E27FC236}">
                  <a16:creationId xmlns:a16="http://schemas.microsoft.com/office/drawing/2014/main" xmlns="" id="{9487AE9F-E369-45F7-BADF-392E3A43AAE6}"/>
                </a:ext>
              </a:extLst>
            </p:cNvPr>
            <p:cNvSpPr txBox="1"/>
            <p:nvPr/>
          </p:nvSpPr>
          <p:spPr>
            <a:xfrm>
              <a:off x="6841059" y="4776103"/>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28</a:t>
              </a:r>
            </a:p>
          </p:txBody>
        </p:sp>
        <p:sp>
          <p:nvSpPr>
            <p:cNvPr id="95" name="Line 21">
              <a:extLst>
                <a:ext uri="{FF2B5EF4-FFF2-40B4-BE49-F238E27FC236}">
                  <a16:creationId xmlns:a16="http://schemas.microsoft.com/office/drawing/2014/main" xmlns="" id="{F6B064A1-EB46-4E61-A143-D93F500E4FC8}"/>
                </a:ext>
              </a:extLst>
            </p:cNvPr>
            <p:cNvSpPr>
              <a:spLocks noChangeShapeType="1"/>
            </p:cNvSpPr>
            <p:nvPr/>
          </p:nvSpPr>
          <p:spPr bwMode="auto">
            <a:xfrm>
              <a:off x="6960311"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96" name="TextBox 95">
              <a:extLst>
                <a:ext uri="{FF2B5EF4-FFF2-40B4-BE49-F238E27FC236}">
                  <a16:creationId xmlns:a16="http://schemas.microsoft.com/office/drawing/2014/main" xmlns="" id="{31019F1C-DBF2-4DA4-B05C-DEA0B5A3977C}"/>
                </a:ext>
              </a:extLst>
            </p:cNvPr>
            <p:cNvSpPr txBox="1"/>
            <p:nvPr/>
          </p:nvSpPr>
          <p:spPr>
            <a:xfrm>
              <a:off x="6460867" y="4776103"/>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26</a:t>
              </a:r>
            </a:p>
          </p:txBody>
        </p:sp>
        <p:sp>
          <p:nvSpPr>
            <p:cNvPr id="97" name="Line 21">
              <a:extLst>
                <a:ext uri="{FF2B5EF4-FFF2-40B4-BE49-F238E27FC236}">
                  <a16:creationId xmlns:a16="http://schemas.microsoft.com/office/drawing/2014/main" xmlns="" id="{5E712E20-734C-46D3-B2D0-6FBD272AAE0B}"/>
                </a:ext>
              </a:extLst>
            </p:cNvPr>
            <p:cNvSpPr>
              <a:spLocks noChangeShapeType="1"/>
            </p:cNvSpPr>
            <p:nvPr/>
          </p:nvSpPr>
          <p:spPr bwMode="auto">
            <a:xfrm>
              <a:off x="6580119"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98" name="Line 21">
              <a:extLst>
                <a:ext uri="{FF2B5EF4-FFF2-40B4-BE49-F238E27FC236}">
                  <a16:creationId xmlns:a16="http://schemas.microsoft.com/office/drawing/2014/main" xmlns="" id="{BD790348-BC04-4886-B045-5DCE89581596}"/>
                </a:ext>
              </a:extLst>
            </p:cNvPr>
            <p:cNvSpPr>
              <a:spLocks noChangeShapeType="1"/>
            </p:cNvSpPr>
            <p:nvPr/>
          </p:nvSpPr>
          <p:spPr bwMode="auto">
            <a:xfrm>
              <a:off x="6190955" y="4754852"/>
              <a:ext cx="0" cy="64713"/>
            </a:xfrm>
            <a:prstGeom prst="line">
              <a:avLst/>
            </a:prstGeom>
            <a:noFill/>
            <a:ln w="254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ea typeface="+mn-ea"/>
                <a:cs typeface="Arial" panose="020B0604020202020204" pitchFamily="34" charset="0"/>
              </a:endParaRPr>
            </a:p>
          </p:txBody>
        </p:sp>
        <p:sp>
          <p:nvSpPr>
            <p:cNvPr id="99" name="TextBox 98">
              <a:extLst>
                <a:ext uri="{FF2B5EF4-FFF2-40B4-BE49-F238E27FC236}">
                  <a16:creationId xmlns:a16="http://schemas.microsoft.com/office/drawing/2014/main" xmlns="" id="{410B765C-9A09-4BCB-BA56-A39458378057}"/>
                </a:ext>
              </a:extLst>
            </p:cNvPr>
            <p:cNvSpPr txBox="1"/>
            <p:nvPr/>
          </p:nvSpPr>
          <p:spPr>
            <a:xfrm>
              <a:off x="6066429" y="4776103"/>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ea typeface="+mn-ea"/>
                  <a:cs typeface="Arial" panose="020B0604020202020204" pitchFamily="34" charset="0"/>
                </a:rPr>
                <a:t>24</a:t>
              </a:r>
            </a:p>
          </p:txBody>
        </p:sp>
      </p:grpSp>
      <p:cxnSp>
        <p:nvCxnSpPr>
          <p:cNvPr id="100" name="Straight Connector 99">
            <a:extLst>
              <a:ext uri="{FF2B5EF4-FFF2-40B4-BE49-F238E27FC236}">
                <a16:creationId xmlns:a16="http://schemas.microsoft.com/office/drawing/2014/main" xmlns="" id="{32842722-9496-4B0A-92D6-105FD0874426}"/>
              </a:ext>
            </a:extLst>
          </p:cNvPr>
          <p:cNvCxnSpPr/>
          <p:nvPr/>
        </p:nvCxnSpPr>
        <p:spPr>
          <a:xfrm>
            <a:off x="4160041" y="3983773"/>
            <a:ext cx="0" cy="1044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867D4168-C3D7-4568-9E59-5D1A3B0AC348}"/>
              </a:ext>
            </a:extLst>
          </p:cNvPr>
          <p:cNvCxnSpPr/>
          <p:nvPr/>
        </p:nvCxnSpPr>
        <p:spPr>
          <a:xfrm>
            <a:off x="2838797" y="3983773"/>
            <a:ext cx="0" cy="1044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xmlns="" id="{D381DA90-AA7F-48B3-9635-6312D14D95C7}"/>
              </a:ext>
            </a:extLst>
          </p:cNvPr>
          <p:cNvSpPr txBox="1"/>
          <p:nvPr/>
        </p:nvSpPr>
        <p:spPr>
          <a:xfrm>
            <a:off x="7249978" y="3986354"/>
            <a:ext cx="1031051" cy="307777"/>
          </a:xfrm>
          <a:prstGeom prst="rect">
            <a:avLst/>
          </a:prstGeom>
          <a:noFill/>
        </p:spPr>
        <p:txBody>
          <a:bodyPr wrap="none" rtlCol="0">
            <a:spAutoFit/>
          </a:bodyPr>
          <a:lstStyle/>
          <a:p>
            <a:r>
              <a:rPr lang="fr-FR" sz="1400" dirty="0">
                <a:solidFill>
                  <a:schemeClr val="accent3"/>
                </a:solidFill>
              </a:rPr>
              <a:t>Nivolumab</a:t>
            </a:r>
          </a:p>
        </p:txBody>
      </p:sp>
      <p:sp>
        <p:nvSpPr>
          <p:cNvPr id="103" name="TextBox 102">
            <a:extLst>
              <a:ext uri="{FF2B5EF4-FFF2-40B4-BE49-F238E27FC236}">
                <a16:creationId xmlns:a16="http://schemas.microsoft.com/office/drawing/2014/main" xmlns="" id="{5A9254D4-8B99-4AB5-9906-DF1F57D56D7A}"/>
              </a:ext>
            </a:extLst>
          </p:cNvPr>
          <p:cNvSpPr txBox="1"/>
          <p:nvPr/>
        </p:nvSpPr>
        <p:spPr>
          <a:xfrm>
            <a:off x="7249978" y="4226040"/>
            <a:ext cx="1388522" cy="307777"/>
          </a:xfrm>
          <a:prstGeom prst="rect">
            <a:avLst/>
          </a:prstGeom>
          <a:noFill/>
        </p:spPr>
        <p:txBody>
          <a:bodyPr wrap="none" rtlCol="0">
            <a:spAutoFit/>
          </a:bodyPr>
          <a:lstStyle/>
          <a:p>
            <a:r>
              <a:rPr lang="fr-FR" sz="1400" dirty="0">
                <a:solidFill>
                  <a:schemeClr val="accent2"/>
                </a:solidFill>
              </a:rPr>
              <a:t>Chimiothérapie</a:t>
            </a:r>
          </a:p>
        </p:txBody>
      </p:sp>
      <p:sp>
        <p:nvSpPr>
          <p:cNvPr id="104" name="TextBox 103">
            <a:extLst>
              <a:ext uri="{FF2B5EF4-FFF2-40B4-BE49-F238E27FC236}">
                <a16:creationId xmlns:a16="http://schemas.microsoft.com/office/drawing/2014/main" xmlns="" id="{1EC6E08D-63A8-48F1-83E6-440698AB1366}"/>
              </a:ext>
            </a:extLst>
          </p:cNvPr>
          <p:cNvSpPr txBox="1"/>
          <p:nvPr/>
        </p:nvSpPr>
        <p:spPr>
          <a:xfrm>
            <a:off x="3853078" y="3294598"/>
            <a:ext cx="1387880" cy="307777"/>
          </a:xfrm>
          <a:prstGeom prst="rect">
            <a:avLst/>
          </a:prstGeom>
          <a:noFill/>
        </p:spPr>
        <p:txBody>
          <a:bodyPr wrap="none" rtlCol="0">
            <a:spAutoFit/>
          </a:bodyPr>
          <a:lstStyle/>
          <a:p>
            <a:r>
              <a:rPr lang="fr-FR" sz="1400" dirty="0"/>
              <a:t>Taux à 12 mois</a:t>
            </a:r>
          </a:p>
        </p:txBody>
      </p:sp>
      <p:sp>
        <p:nvSpPr>
          <p:cNvPr id="105" name="TextBox 104">
            <a:extLst>
              <a:ext uri="{FF2B5EF4-FFF2-40B4-BE49-F238E27FC236}">
                <a16:creationId xmlns:a16="http://schemas.microsoft.com/office/drawing/2014/main" xmlns="" id="{7B98B2FF-C7D3-4594-ADFE-3E2B0B8966F6}"/>
              </a:ext>
            </a:extLst>
          </p:cNvPr>
          <p:cNvSpPr txBox="1"/>
          <p:nvPr/>
        </p:nvSpPr>
        <p:spPr>
          <a:xfrm>
            <a:off x="2614120" y="3294598"/>
            <a:ext cx="1288494" cy="307777"/>
          </a:xfrm>
          <a:prstGeom prst="rect">
            <a:avLst/>
          </a:prstGeom>
          <a:noFill/>
        </p:spPr>
        <p:txBody>
          <a:bodyPr wrap="none" rtlCol="0">
            <a:spAutoFit/>
          </a:bodyPr>
          <a:lstStyle/>
          <a:p>
            <a:r>
              <a:rPr lang="fr-FR" sz="1400" dirty="0"/>
              <a:t>Taux à 6 mois</a:t>
            </a:r>
          </a:p>
        </p:txBody>
      </p:sp>
      <p:sp>
        <p:nvSpPr>
          <p:cNvPr id="106" name="TextBox 105">
            <a:extLst>
              <a:ext uri="{FF2B5EF4-FFF2-40B4-BE49-F238E27FC236}">
                <a16:creationId xmlns:a16="http://schemas.microsoft.com/office/drawing/2014/main" xmlns="" id="{6BA3E1D3-F7C1-48AA-9550-822BC20F3D73}"/>
              </a:ext>
            </a:extLst>
          </p:cNvPr>
          <p:cNvSpPr txBox="1"/>
          <p:nvPr/>
        </p:nvSpPr>
        <p:spPr>
          <a:xfrm>
            <a:off x="2652111" y="3502871"/>
            <a:ext cx="543739" cy="523220"/>
          </a:xfrm>
          <a:prstGeom prst="rect">
            <a:avLst/>
          </a:prstGeom>
          <a:noFill/>
        </p:spPr>
        <p:txBody>
          <a:bodyPr wrap="none" rtlCol="0">
            <a:spAutoFit/>
          </a:bodyPr>
          <a:lstStyle/>
          <a:p>
            <a:r>
              <a:rPr lang="fr-FR" sz="1400" dirty="0">
                <a:solidFill>
                  <a:schemeClr val="accent3"/>
                </a:solidFill>
              </a:rPr>
              <a:t>24%</a:t>
            </a:r>
          </a:p>
          <a:p>
            <a:r>
              <a:rPr lang="fr-FR" sz="1400" dirty="0">
                <a:solidFill>
                  <a:schemeClr val="accent2"/>
                </a:solidFill>
              </a:rPr>
              <a:t>17%</a:t>
            </a:r>
          </a:p>
        </p:txBody>
      </p:sp>
      <p:sp>
        <p:nvSpPr>
          <p:cNvPr id="107" name="TextBox 106">
            <a:extLst>
              <a:ext uri="{FF2B5EF4-FFF2-40B4-BE49-F238E27FC236}">
                <a16:creationId xmlns:a16="http://schemas.microsoft.com/office/drawing/2014/main" xmlns="" id="{77C4A187-67E2-4E20-AE4C-B776A179796E}"/>
              </a:ext>
            </a:extLst>
          </p:cNvPr>
          <p:cNvSpPr txBox="1"/>
          <p:nvPr/>
        </p:nvSpPr>
        <p:spPr>
          <a:xfrm>
            <a:off x="3891419" y="3502871"/>
            <a:ext cx="543739" cy="523220"/>
          </a:xfrm>
          <a:prstGeom prst="rect">
            <a:avLst/>
          </a:prstGeom>
          <a:noFill/>
        </p:spPr>
        <p:txBody>
          <a:bodyPr wrap="none" rtlCol="0">
            <a:spAutoFit/>
          </a:bodyPr>
          <a:lstStyle/>
          <a:p>
            <a:r>
              <a:rPr lang="fr-FR" sz="1400" dirty="0">
                <a:solidFill>
                  <a:schemeClr val="accent3"/>
                </a:solidFill>
              </a:rPr>
              <a:t>12%</a:t>
            </a:r>
          </a:p>
          <a:p>
            <a:r>
              <a:rPr lang="fr-FR" sz="1400" dirty="0">
                <a:solidFill>
                  <a:schemeClr val="accent2"/>
                </a:solidFill>
              </a:rPr>
              <a:t>7%</a:t>
            </a:r>
          </a:p>
        </p:txBody>
      </p:sp>
      <p:cxnSp>
        <p:nvCxnSpPr>
          <p:cNvPr id="108" name="Straight Connector 107">
            <a:extLst>
              <a:ext uri="{FF2B5EF4-FFF2-40B4-BE49-F238E27FC236}">
                <a16:creationId xmlns:a16="http://schemas.microsoft.com/office/drawing/2014/main" xmlns="" id="{5ECD0A33-DBCA-4F62-AAE4-634A14E252D5}"/>
              </a:ext>
            </a:extLst>
          </p:cNvPr>
          <p:cNvCxnSpPr/>
          <p:nvPr/>
        </p:nvCxnSpPr>
        <p:spPr>
          <a:xfrm>
            <a:off x="6874266" y="4140242"/>
            <a:ext cx="36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D622D37C-B6E1-4890-BC29-9F2EB8003760}"/>
              </a:ext>
            </a:extLst>
          </p:cNvPr>
          <p:cNvCxnSpPr/>
          <p:nvPr/>
        </p:nvCxnSpPr>
        <p:spPr>
          <a:xfrm>
            <a:off x="6874266" y="4367290"/>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xmlns="" id="{DE2B1018-C35F-4243-A230-6CBE6B9320EC}"/>
              </a:ext>
            </a:extLst>
          </p:cNvPr>
          <p:cNvGrpSpPr/>
          <p:nvPr/>
        </p:nvGrpSpPr>
        <p:grpSpPr>
          <a:xfrm>
            <a:off x="1474206" y="2184172"/>
            <a:ext cx="5229228" cy="2790000"/>
            <a:chOff x="9054808" y="1810483"/>
            <a:chExt cx="8082629" cy="4248150"/>
          </a:xfrm>
        </p:grpSpPr>
        <p:sp>
          <p:nvSpPr>
            <p:cNvPr id="111" name="Freeform: Shape 197">
              <a:extLst>
                <a:ext uri="{FF2B5EF4-FFF2-40B4-BE49-F238E27FC236}">
                  <a16:creationId xmlns:a16="http://schemas.microsoft.com/office/drawing/2014/main" xmlns="" id="{CE0FAC2B-1BE1-41B9-B6D6-E0F4675A002C}"/>
                </a:ext>
              </a:extLst>
            </p:cNvPr>
            <p:cNvSpPr/>
            <p:nvPr/>
          </p:nvSpPr>
          <p:spPr>
            <a:xfrm>
              <a:off x="9054808" y="1810483"/>
              <a:ext cx="8067675" cy="4248150"/>
            </a:xfrm>
            <a:custGeom>
              <a:avLst/>
              <a:gdLst>
                <a:gd name="connsiteX0" fmla="*/ 8076267 w 8067675"/>
                <a:gd name="connsiteY0" fmla="*/ 4252941 h 4248150"/>
                <a:gd name="connsiteX1" fmla="*/ 6317809 w 8067675"/>
                <a:gd name="connsiteY1" fmla="*/ 4252941 h 4248150"/>
                <a:gd name="connsiteX2" fmla="*/ 6317809 w 8067675"/>
                <a:gd name="connsiteY2" fmla="*/ 4209650 h 4248150"/>
                <a:gd name="connsiteX3" fmla="*/ 4809125 w 8067675"/>
                <a:gd name="connsiteY3" fmla="*/ 4209650 h 4248150"/>
                <a:gd name="connsiteX4" fmla="*/ 4809125 w 8067675"/>
                <a:gd name="connsiteY4" fmla="*/ 4149700 h 4248150"/>
                <a:gd name="connsiteX5" fmla="*/ 4722533 w 8067675"/>
                <a:gd name="connsiteY5" fmla="*/ 4149700 h 4248150"/>
                <a:gd name="connsiteX6" fmla="*/ 4722533 w 8067675"/>
                <a:gd name="connsiteY6" fmla="*/ 4093083 h 4248150"/>
                <a:gd name="connsiteX7" fmla="*/ 4123058 w 8067675"/>
                <a:gd name="connsiteY7" fmla="*/ 4093083 h 4248150"/>
                <a:gd name="connsiteX8" fmla="*/ 4123058 w 8067675"/>
                <a:gd name="connsiteY8" fmla="*/ 4046458 h 4248150"/>
                <a:gd name="connsiteX9" fmla="*/ 3660134 w 8067675"/>
                <a:gd name="connsiteY9" fmla="*/ 4046458 h 4248150"/>
                <a:gd name="connsiteX10" fmla="*/ 3660134 w 8067675"/>
                <a:gd name="connsiteY10" fmla="*/ 4016483 h 4248150"/>
                <a:gd name="connsiteX11" fmla="*/ 3593526 w 8067675"/>
                <a:gd name="connsiteY11" fmla="*/ 4016483 h 4248150"/>
                <a:gd name="connsiteX12" fmla="*/ 3593526 w 8067675"/>
                <a:gd name="connsiteY12" fmla="*/ 3983184 h 4248150"/>
                <a:gd name="connsiteX13" fmla="*/ 3410350 w 8067675"/>
                <a:gd name="connsiteY13" fmla="*/ 3983184 h 4248150"/>
                <a:gd name="connsiteX14" fmla="*/ 3410350 w 8067675"/>
                <a:gd name="connsiteY14" fmla="*/ 3939883 h 4248150"/>
                <a:gd name="connsiteX15" fmla="*/ 3363725 w 8067675"/>
                <a:gd name="connsiteY15" fmla="*/ 3939883 h 4248150"/>
                <a:gd name="connsiteX16" fmla="*/ 3363725 w 8067675"/>
                <a:gd name="connsiteY16" fmla="*/ 3906584 h 4248150"/>
                <a:gd name="connsiteX17" fmla="*/ 3327092 w 8067675"/>
                <a:gd name="connsiteY17" fmla="*/ 3906584 h 4248150"/>
                <a:gd name="connsiteX18" fmla="*/ 3327092 w 8067675"/>
                <a:gd name="connsiteY18" fmla="*/ 3876609 h 4248150"/>
                <a:gd name="connsiteX19" fmla="*/ 3083967 w 8067675"/>
                <a:gd name="connsiteY19" fmla="*/ 3876609 h 4248150"/>
                <a:gd name="connsiteX20" fmla="*/ 3083967 w 8067675"/>
                <a:gd name="connsiteY20" fmla="*/ 3846633 h 4248150"/>
                <a:gd name="connsiteX21" fmla="*/ 2894133 w 8067675"/>
                <a:gd name="connsiteY21" fmla="*/ 3846633 h 4248150"/>
                <a:gd name="connsiteX22" fmla="*/ 2894133 w 8067675"/>
                <a:gd name="connsiteY22" fmla="*/ 3819992 h 4248150"/>
                <a:gd name="connsiteX23" fmla="*/ 2797550 w 8067675"/>
                <a:gd name="connsiteY23" fmla="*/ 3819992 h 4248150"/>
                <a:gd name="connsiteX24" fmla="*/ 2797550 w 8067675"/>
                <a:gd name="connsiteY24" fmla="*/ 3750050 h 4248150"/>
                <a:gd name="connsiteX25" fmla="*/ 2537784 w 8067675"/>
                <a:gd name="connsiteY25" fmla="*/ 3750050 h 4248150"/>
                <a:gd name="connsiteX26" fmla="*/ 2537784 w 8067675"/>
                <a:gd name="connsiteY26" fmla="*/ 3710092 h 4248150"/>
                <a:gd name="connsiteX27" fmla="*/ 2437867 w 8067675"/>
                <a:gd name="connsiteY27" fmla="*/ 3710092 h 4248150"/>
                <a:gd name="connsiteX28" fmla="*/ 2437867 w 8067675"/>
                <a:gd name="connsiteY28" fmla="*/ 3683442 h 4248150"/>
                <a:gd name="connsiteX29" fmla="*/ 2367925 w 8067675"/>
                <a:gd name="connsiteY29" fmla="*/ 3683442 h 4248150"/>
                <a:gd name="connsiteX30" fmla="*/ 2367925 w 8067675"/>
                <a:gd name="connsiteY30" fmla="*/ 3663458 h 4248150"/>
                <a:gd name="connsiteX31" fmla="*/ 2161442 w 8067675"/>
                <a:gd name="connsiteY31" fmla="*/ 3663458 h 4248150"/>
                <a:gd name="connsiteX32" fmla="*/ 2161442 w 8067675"/>
                <a:gd name="connsiteY32" fmla="*/ 3616833 h 4248150"/>
                <a:gd name="connsiteX33" fmla="*/ 1991592 w 8067675"/>
                <a:gd name="connsiteY33" fmla="*/ 3616833 h 4248150"/>
                <a:gd name="connsiteX34" fmla="*/ 1991592 w 8067675"/>
                <a:gd name="connsiteY34" fmla="*/ 3580200 h 4248150"/>
                <a:gd name="connsiteX35" fmla="*/ 1954959 w 8067675"/>
                <a:gd name="connsiteY35" fmla="*/ 3580200 h 4248150"/>
                <a:gd name="connsiteX36" fmla="*/ 1954959 w 8067675"/>
                <a:gd name="connsiteY36" fmla="*/ 3520249 h 4248150"/>
                <a:gd name="connsiteX37" fmla="*/ 1895008 w 8067675"/>
                <a:gd name="connsiteY37" fmla="*/ 3520249 h 4248150"/>
                <a:gd name="connsiteX38" fmla="*/ 1895008 w 8067675"/>
                <a:gd name="connsiteY38" fmla="*/ 3347075 h 4248150"/>
                <a:gd name="connsiteX39" fmla="*/ 1851717 w 8067675"/>
                <a:gd name="connsiteY39" fmla="*/ 3347075 h 4248150"/>
                <a:gd name="connsiteX40" fmla="*/ 1851717 w 8067675"/>
                <a:gd name="connsiteY40" fmla="*/ 3247158 h 4248150"/>
                <a:gd name="connsiteX41" fmla="*/ 1821742 w 8067675"/>
                <a:gd name="connsiteY41" fmla="*/ 3247158 h 4248150"/>
                <a:gd name="connsiteX42" fmla="*/ 1821742 w 8067675"/>
                <a:gd name="connsiteY42" fmla="*/ 3210525 h 4248150"/>
                <a:gd name="connsiteX43" fmla="*/ 1735150 w 8067675"/>
                <a:gd name="connsiteY43" fmla="*/ 3210525 h 4248150"/>
                <a:gd name="connsiteX44" fmla="*/ 1735150 w 8067675"/>
                <a:gd name="connsiteY44" fmla="*/ 3113942 h 4248150"/>
                <a:gd name="connsiteX45" fmla="*/ 1595276 w 8067675"/>
                <a:gd name="connsiteY45" fmla="*/ 3113942 h 4248150"/>
                <a:gd name="connsiteX46" fmla="*/ 1595276 w 8067675"/>
                <a:gd name="connsiteY46" fmla="*/ 3073975 h 4248150"/>
                <a:gd name="connsiteX47" fmla="*/ 1495358 w 8067675"/>
                <a:gd name="connsiteY47" fmla="*/ 3073975 h 4248150"/>
                <a:gd name="connsiteX48" fmla="*/ 1495358 w 8067675"/>
                <a:gd name="connsiteY48" fmla="*/ 2914117 h 4248150"/>
                <a:gd name="connsiteX49" fmla="*/ 1455391 w 8067675"/>
                <a:gd name="connsiteY49" fmla="*/ 2914117 h 4248150"/>
                <a:gd name="connsiteX50" fmla="*/ 1455391 w 8067675"/>
                <a:gd name="connsiteY50" fmla="*/ 2780900 h 4248150"/>
                <a:gd name="connsiteX51" fmla="*/ 1415425 w 8067675"/>
                <a:gd name="connsiteY51" fmla="*/ 2780900 h 4248150"/>
                <a:gd name="connsiteX52" fmla="*/ 1415425 w 8067675"/>
                <a:gd name="connsiteY52" fmla="*/ 2584409 h 4248150"/>
                <a:gd name="connsiteX53" fmla="*/ 1385459 w 8067675"/>
                <a:gd name="connsiteY53" fmla="*/ 2584409 h 4248150"/>
                <a:gd name="connsiteX54" fmla="*/ 1385459 w 8067675"/>
                <a:gd name="connsiteY54" fmla="*/ 2364600 h 4248150"/>
                <a:gd name="connsiteX55" fmla="*/ 1355484 w 8067675"/>
                <a:gd name="connsiteY55" fmla="*/ 2364600 h 4248150"/>
                <a:gd name="connsiteX56" fmla="*/ 1355484 w 8067675"/>
                <a:gd name="connsiteY56" fmla="*/ 2268017 h 4248150"/>
                <a:gd name="connsiteX57" fmla="*/ 1325509 w 8067675"/>
                <a:gd name="connsiteY57" fmla="*/ 2268017 h 4248150"/>
                <a:gd name="connsiteX58" fmla="*/ 1325509 w 8067675"/>
                <a:gd name="connsiteY58" fmla="*/ 2218058 h 4248150"/>
                <a:gd name="connsiteX59" fmla="*/ 1218933 w 8067675"/>
                <a:gd name="connsiteY59" fmla="*/ 2218058 h 4248150"/>
                <a:gd name="connsiteX60" fmla="*/ 1218933 w 8067675"/>
                <a:gd name="connsiteY60" fmla="*/ 2178091 h 4248150"/>
                <a:gd name="connsiteX61" fmla="*/ 1059075 w 8067675"/>
                <a:gd name="connsiteY61" fmla="*/ 2178091 h 4248150"/>
                <a:gd name="connsiteX62" fmla="*/ 1059075 w 8067675"/>
                <a:gd name="connsiteY62" fmla="*/ 2104825 h 4248150"/>
                <a:gd name="connsiteX63" fmla="*/ 1005783 w 8067675"/>
                <a:gd name="connsiteY63" fmla="*/ 2104825 h 4248150"/>
                <a:gd name="connsiteX64" fmla="*/ 1005783 w 8067675"/>
                <a:gd name="connsiteY64" fmla="*/ 1795101 h 4248150"/>
                <a:gd name="connsiteX65" fmla="*/ 955834 w 8067675"/>
                <a:gd name="connsiteY65" fmla="*/ 1795101 h 4248150"/>
                <a:gd name="connsiteX66" fmla="*/ 955834 w 8067675"/>
                <a:gd name="connsiteY66" fmla="*/ 1601934 h 4248150"/>
                <a:gd name="connsiteX67" fmla="*/ 919196 w 8067675"/>
                <a:gd name="connsiteY67" fmla="*/ 1601934 h 4248150"/>
                <a:gd name="connsiteX68" fmla="*/ 919196 w 8067675"/>
                <a:gd name="connsiteY68" fmla="*/ 1382125 h 4248150"/>
                <a:gd name="connsiteX69" fmla="*/ 879231 w 8067675"/>
                <a:gd name="connsiteY69" fmla="*/ 1382125 h 4248150"/>
                <a:gd name="connsiteX70" fmla="*/ 879231 w 8067675"/>
                <a:gd name="connsiteY70" fmla="*/ 1288875 h 4248150"/>
                <a:gd name="connsiteX71" fmla="*/ 822613 w 8067675"/>
                <a:gd name="connsiteY71" fmla="*/ 1288875 h 4248150"/>
                <a:gd name="connsiteX72" fmla="*/ 822613 w 8067675"/>
                <a:gd name="connsiteY72" fmla="*/ 1225591 h 4248150"/>
                <a:gd name="connsiteX73" fmla="*/ 792640 w 8067675"/>
                <a:gd name="connsiteY73" fmla="*/ 1225591 h 4248150"/>
                <a:gd name="connsiteX74" fmla="*/ 792640 w 8067675"/>
                <a:gd name="connsiteY74" fmla="*/ 1162317 h 4248150"/>
                <a:gd name="connsiteX75" fmla="*/ 702718 w 8067675"/>
                <a:gd name="connsiteY75" fmla="*/ 1162317 h 4248150"/>
                <a:gd name="connsiteX76" fmla="*/ 702718 w 8067675"/>
                <a:gd name="connsiteY76" fmla="*/ 1082383 h 4248150"/>
                <a:gd name="connsiteX77" fmla="*/ 606137 w 8067675"/>
                <a:gd name="connsiteY77" fmla="*/ 1082383 h 4248150"/>
                <a:gd name="connsiteX78" fmla="*/ 606137 w 8067675"/>
                <a:gd name="connsiteY78" fmla="*/ 1045750 h 4248150"/>
                <a:gd name="connsiteX79" fmla="*/ 512884 w 8067675"/>
                <a:gd name="connsiteY79" fmla="*/ 1045750 h 4248150"/>
                <a:gd name="connsiteX80" fmla="*/ 512884 w 8067675"/>
                <a:gd name="connsiteY80" fmla="*/ 855918 h 4248150"/>
                <a:gd name="connsiteX81" fmla="*/ 476250 w 8067675"/>
                <a:gd name="connsiteY81" fmla="*/ 855918 h 4248150"/>
                <a:gd name="connsiteX82" fmla="*/ 476250 w 8067675"/>
                <a:gd name="connsiteY82" fmla="*/ 706049 h 4248150"/>
                <a:gd name="connsiteX83" fmla="*/ 442946 w 8067675"/>
                <a:gd name="connsiteY83" fmla="*/ 706049 h 4248150"/>
                <a:gd name="connsiteX84" fmla="*/ 442946 w 8067675"/>
                <a:gd name="connsiteY84" fmla="*/ 506223 h 4248150"/>
                <a:gd name="connsiteX85" fmla="*/ 436285 w 8067675"/>
                <a:gd name="connsiteY85" fmla="*/ 506223 h 4248150"/>
                <a:gd name="connsiteX86" fmla="*/ 436285 w 8067675"/>
                <a:gd name="connsiteY86" fmla="*/ 389659 h 4248150"/>
                <a:gd name="connsiteX87" fmla="*/ 396320 w 8067675"/>
                <a:gd name="connsiteY87" fmla="*/ 389659 h 4248150"/>
                <a:gd name="connsiteX88" fmla="*/ 396320 w 8067675"/>
                <a:gd name="connsiteY88" fmla="*/ 256443 h 4248150"/>
                <a:gd name="connsiteX89" fmla="*/ 319720 w 8067675"/>
                <a:gd name="connsiteY89" fmla="*/ 256443 h 4248150"/>
                <a:gd name="connsiteX90" fmla="*/ 319720 w 8067675"/>
                <a:gd name="connsiteY90" fmla="*/ 186503 h 4248150"/>
                <a:gd name="connsiteX91" fmla="*/ 203156 w 8067675"/>
                <a:gd name="connsiteY91" fmla="*/ 186503 h 4248150"/>
                <a:gd name="connsiteX92" fmla="*/ 203156 w 8067675"/>
                <a:gd name="connsiteY92" fmla="*/ 79930 h 4248150"/>
                <a:gd name="connsiteX93" fmla="*/ 153199 w 8067675"/>
                <a:gd name="connsiteY93" fmla="*/ 79930 h 4248150"/>
                <a:gd name="connsiteX94" fmla="*/ 153199 w 8067675"/>
                <a:gd name="connsiteY94" fmla="*/ 0 h 4248150"/>
                <a:gd name="connsiteX95" fmla="*/ 0 w 8067675"/>
                <a:gd name="connsiteY95" fmla="*/ 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067675" h="4248150">
                  <a:moveTo>
                    <a:pt x="8076267" y="4252941"/>
                  </a:moveTo>
                  <a:lnTo>
                    <a:pt x="6317809" y="4252941"/>
                  </a:lnTo>
                  <a:lnTo>
                    <a:pt x="6317809" y="4209650"/>
                  </a:lnTo>
                  <a:lnTo>
                    <a:pt x="4809125" y="4209650"/>
                  </a:lnTo>
                  <a:lnTo>
                    <a:pt x="4809125" y="4149700"/>
                  </a:lnTo>
                  <a:lnTo>
                    <a:pt x="4722533" y="4149700"/>
                  </a:lnTo>
                  <a:lnTo>
                    <a:pt x="4722533" y="4093083"/>
                  </a:lnTo>
                  <a:lnTo>
                    <a:pt x="4123058" y="4093083"/>
                  </a:lnTo>
                  <a:lnTo>
                    <a:pt x="4123058" y="4046458"/>
                  </a:lnTo>
                  <a:lnTo>
                    <a:pt x="3660134" y="4046458"/>
                  </a:lnTo>
                  <a:lnTo>
                    <a:pt x="3660134" y="4016483"/>
                  </a:lnTo>
                  <a:lnTo>
                    <a:pt x="3593526" y="4016483"/>
                  </a:lnTo>
                  <a:lnTo>
                    <a:pt x="3593526" y="3983184"/>
                  </a:lnTo>
                  <a:lnTo>
                    <a:pt x="3410350" y="3983184"/>
                  </a:lnTo>
                  <a:lnTo>
                    <a:pt x="3410350" y="3939883"/>
                  </a:lnTo>
                  <a:lnTo>
                    <a:pt x="3363725" y="3939883"/>
                  </a:lnTo>
                  <a:lnTo>
                    <a:pt x="3363725" y="3906584"/>
                  </a:lnTo>
                  <a:lnTo>
                    <a:pt x="3327092" y="3906584"/>
                  </a:lnTo>
                  <a:lnTo>
                    <a:pt x="3327092" y="3876609"/>
                  </a:lnTo>
                  <a:lnTo>
                    <a:pt x="3083967" y="3876609"/>
                  </a:lnTo>
                  <a:lnTo>
                    <a:pt x="3083967" y="3846633"/>
                  </a:lnTo>
                  <a:lnTo>
                    <a:pt x="2894133" y="3846633"/>
                  </a:lnTo>
                  <a:lnTo>
                    <a:pt x="2894133" y="3819992"/>
                  </a:lnTo>
                  <a:lnTo>
                    <a:pt x="2797550" y="3819992"/>
                  </a:lnTo>
                  <a:lnTo>
                    <a:pt x="2797550" y="3750050"/>
                  </a:lnTo>
                  <a:lnTo>
                    <a:pt x="2537784" y="3750050"/>
                  </a:lnTo>
                  <a:lnTo>
                    <a:pt x="2537784" y="3710092"/>
                  </a:lnTo>
                  <a:lnTo>
                    <a:pt x="2437867" y="3710092"/>
                  </a:lnTo>
                  <a:lnTo>
                    <a:pt x="2437867" y="3683442"/>
                  </a:lnTo>
                  <a:lnTo>
                    <a:pt x="2367925" y="3683442"/>
                  </a:lnTo>
                  <a:lnTo>
                    <a:pt x="2367925" y="3663458"/>
                  </a:lnTo>
                  <a:lnTo>
                    <a:pt x="2161442" y="3663458"/>
                  </a:lnTo>
                  <a:lnTo>
                    <a:pt x="2161442" y="3616833"/>
                  </a:lnTo>
                  <a:lnTo>
                    <a:pt x="1991592" y="3616833"/>
                  </a:lnTo>
                  <a:lnTo>
                    <a:pt x="1991592" y="3580200"/>
                  </a:lnTo>
                  <a:lnTo>
                    <a:pt x="1954959" y="3580200"/>
                  </a:lnTo>
                  <a:lnTo>
                    <a:pt x="1954959" y="3520249"/>
                  </a:lnTo>
                  <a:lnTo>
                    <a:pt x="1895008" y="3520249"/>
                  </a:lnTo>
                  <a:lnTo>
                    <a:pt x="1895008" y="3347075"/>
                  </a:lnTo>
                  <a:lnTo>
                    <a:pt x="1851717" y="3347075"/>
                  </a:lnTo>
                  <a:lnTo>
                    <a:pt x="1851717" y="3247158"/>
                  </a:lnTo>
                  <a:lnTo>
                    <a:pt x="1821742" y="3247158"/>
                  </a:lnTo>
                  <a:lnTo>
                    <a:pt x="1821742" y="3210525"/>
                  </a:lnTo>
                  <a:lnTo>
                    <a:pt x="1735150" y="3210525"/>
                  </a:lnTo>
                  <a:lnTo>
                    <a:pt x="1735150" y="3113942"/>
                  </a:lnTo>
                  <a:lnTo>
                    <a:pt x="1595276" y="3113942"/>
                  </a:lnTo>
                  <a:lnTo>
                    <a:pt x="1595276" y="3073975"/>
                  </a:lnTo>
                  <a:lnTo>
                    <a:pt x="1495358" y="3073975"/>
                  </a:lnTo>
                  <a:lnTo>
                    <a:pt x="1495358" y="2914117"/>
                  </a:lnTo>
                  <a:lnTo>
                    <a:pt x="1455391" y="2914117"/>
                  </a:lnTo>
                  <a:lnTo>
                    <a:pt x="1455391" y="2780900"/>
                  </a:lnTo>
                  <a:lnTo>
                    <a:pt x="1415425" y="2780900"/>
                  </a:lnTo>
                  <a:lnTo>
                    <a:pt x="1415425" y="2584409"/>
                  </a:lnTo>
                  <a:lnTo>
                    <a:pt x="1385459" y="2584409"/>
                  </a:lnTo>
                  <a:lnTo>
                    <a:pt x="1385459" y="2364600"/>
                  </a:lnTo>
                  <a:lnTo>
                    <a:pt x="1355484" y="2364600"/>
                  </a:lnTo>
                  <a:lnTo>
                    <a:pt x="1355484" y="2268017"/>
                  </a:lnTo>
                  <a:lnTo>
                    <a:pt x="1325509" y="2268017"/>
                  </a:lnTo>
                  <a:lnTo>
                    <a:pt x="1325509" y="2218058"/>
                  </a:lnTo>
                  <a:lnTo>
                    <a:pt x="1218933" y="2218058"/>
                  </a:lnTo>
                  <a:lnTo>
                    <a:pt x="1218933" y="2178091"/>
                  </a:lnTo>
                  <a:lnTo>
                    <a:pt x="1059075" y="2178091"/>
                  </a:lnTo>
                  <a:lnTo>
                    <a:pt x="1059075" y="2104825"/>
                  </a:lnTo>
                  <a:lnTo>
                    <a:pt x="1005783" y="2104825"/>
                  </a:lnTo>
                  <a:lnTo>
                    <a:pt x="1005783" y="1795101"/>
                  </a:lnTo>
                  <a:lnTo>
                    <a:pt x="955834" y="1795101"/>
                  </a:lnTo>
                  <a:lnTo>
                    <a:pt x="955834" y="1601934"/>
                  </a:lnTo>
                  <a:lnTo>
                    <a:pt x="919196" y="1601934"/>
                  </a:lnTo>
                  <a:lnTo>
                    <a:pt x="919196" y="1382125"/>
                  </a:lnTo>
                  <a:lnTo>
                    <a:pt x="879231" y="1382125"/>
                  </a:lnTo>
                  <a:lnTo>
                    <a:pt x="879231" y="1288875"/>
                  </a:lnTo>
                  <a:lnTo>
                    <a:pt x="822613" y="1288875"/>
                  </a:lnTo>
                  <a:lnTo>
                    <a:pt x="822613" y="1225591"/>
                  </a:lnTo>
                  <a:lnTo>
                    <a:pt x="792640" y="1225591"/>
                  </a:lnTo>
                  <a:lnTo>
                    <a:pt x="792640" y="1162317"/>
                  </a:lnTo>
                  <a:lnTo>
                    <a:pt x="702718" y="1162317"/>
                  </a:lnTo>
                  <a:lnTo>
                    <a:pt x="702718" y="1082383"/>
                  </a:lnTo>
                  <a:lnTo>
                    <a:pt x="606137" y="1082383"/>
                  </a:lnTo>
                  <a:lnTo>
                    <a:pt x="606137" y="1045750"/>
                  </a:lnTo>
                  <a:lnTo>
                    <a:pt x="512884" y="1045750"/>
                  </a:lnTo>
                  <a:lnTo>
                    <a:pt x="512884" y="855918"/>
                  </a:lnTo>
                  <a:lnTo>
                    <a:pt x="476250" y="855918"/>
                  </a:lnTo>
                  <a:lnTo>
                    <a:pt x="476250" y="706049"/>
                  </a:lnTo>
                  <a:lnTo>
                    <a:pt x="442946" y="706049"/>
                  </a:lnTo>
                  <a:lnTo>
                    <a:pt x="442946" y="506223"/>
                  </a:lnTo>
                  <a:lnTo>
                    <a:pt x="436285" y="506223"/>
                  </a:lnTo>
                  <a:lnTo>
                    <a:pt x="436285" y="389659"/>
                  </a:lnTo>
                  <a:lnTo>
                    <a:pt x="396320" y="389659"/>
                  </a:lnTo>
                  <a:lnTo>
                    <a:pt x="396320" y="256443"/>
                  </a:lnTo>
                  <a:lnTo>
                    <a:pt x="319720" y="256443"/>
                  </a:lnTo>
                  <a:lnTo>
                    <a:pt x="319720" y="186503"/>
                  </a:lnTo>
                  <a:lnTo>
                    <a:pt x="203156" y="186503"/>
                  </a:lnTo>
                  <a:lnTo>
                    <a:pt x="203156" y="79930"/>
                  </a:lnTo>
                  <a:lnTo>
                    <a:pt x="153199" y="79930"/>
                  </a:lnTo>
                  <a:lnTo>
                    <a:pt x="153199"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112" name="Group 111">
              <a:extLst>
                <a:ext uri="{FF2B5EF4-FFF2-40B4-BE49-F238E27FC236}">
                  <a16:creationId xmlns:a16="http://schemas.microsoft.com/office/drawing/2014/main" xmlns="" id="{DFD4ACE6-ADE1-4B2C-B086-6B5C1FD5AE76}"/>
                </a:ext>
              </a:extLst>
            </p:cNvPr>
            <p:cNvGrpSpPr/>
            <p:nvPr/>
          </p:nvGrpSpPr>
          <p:grpSpPr>
            <a:xfrm>
              <a:off x="9336428" y="1906986"/>
              <a:ext cx="7801009" cy="4143398"/>
              <a:chOff x="9336428" y="1906986"/>
              <a:chExt cx="7801009" cy="4143398"/>
            </a:xfrm>
          </p:grpSpPr>
          <p:sp>
            <p:nvSpPr>
              <p:cNvPr id="113" name="Freeform: Shape 198">
                <a:extLst>
                  <a:ext uri="{FF2B5EF4-FFF2-40B4-BE49-F238E27FC236}">
                    <a16:creationId xmlns:a16="http://schemas.microsoft.com/office/drawing/2014/main" xmlns="" id="{B153A35B-B9D5-4EA5-B8C4-82EA9EF9EC8D}"/>
                  </a:ext>
                </a:extLst>
              </p:cNvPr>
              <p:cNvSpPr/>
              <p:nvPr/>
            </p:nvSpPr>
            <p:spPr>
              <a:xfrm>
                <a:off x="9336428" y="190698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4" name="Freeform: Shape 199">
                <a:extLst>
                  <a:ext uri="{FF2B5EF4-FFF2-40B4-BE49-F238E27FC236}">
                    <a16:creationId xmlns:a16="http://schemas.microsoft.com/office/drawing/2014/main" xmlns="" id="{E3852CAF-22F5-4C37-AE7D-A5A1C10F063E}"/>
                  </a:ext>
                </a:extLst>
              </p:cNvPr>
              <p:cNvSpPr/>
              <p:nvPr/>
            </p:nvSpPr>
            <p:spPr>
              <a:xfrm>
                <a:off x="9698379" y="280234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5" name="Freeform: Shape 200">
                <a:extLst>
                  <a:ext uri="{FF2B5EF4-FFF2-40B4-BE49-F238E27FC236}">
                    <a16:creationId xmlns:a16="http://schemas.microsoft.com/office/drawing/2014/main" xmlns="" id="{004864F6-4A3A-4A21-A978-543D5B0DC927}"/>
                  </a:ext>
                </a:extLst>
              </p:cNvPr>
              <p:cNvSpPr/>
              <p:nvPr/>
            </p:nvSpPr>
            <p:spPr>
              <a:xfrm>
                <a:off x="9812679" y="289759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6" name="Freeform: Shape 201">
                <a:extLst>
                  <a:ext uri="{FF2B5EF4-FFF2-40B4-BE49-F238E27FC236}">
                    <a16:creationId xmlns:a16="http://schemas.microsoft.com/office/drawing/2014/main" xmlns="" id="{70874583-773E-461E-8D5D-10474E4ECA8E}"/>
                  </a:ext>
                </a:extLst>
              </p:cNvPr>
              <p:cNvSpPr/>
              <p:nvPr/>
            </p:nvSpPr>
            <p:spPr>
              <a:xfrm>
                <a:off x="10327024" y="39262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7" name="Freeform: Shape 202">
                <a:extLst>
                  <a:ext uri="{FF2B5EF4-FFF2-40B4-BE49-F238E27FC236}">
                    <a16:creationId xmlns:a16="http://schemas.microsoft.com/office/drawing/2014/main" xmlns="" id="{4251B4F7-67C9-4FE7-A09C-09AF393DCFCB}"/>
                  </a:ext>
                </a:extLst>
              </p:cNvPr>
              <p:cNvSpPr/>
              <p:nvPr/>
            </p:nvSpPr>
            <p:spPr>
              <a:xfrm>
                <a:off x="11336684" y="5374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8" name="Freeform: Shape 203">
                <a:extLst>
                  <a:ext uri="{FF2B5EF4-FFF2-40B4-BE49-F238E27FC236}">
                    <a16:creationId xmlns:a16="http://schemas.microsoft.com/office/drawing/2014/main" xmlns="" id="{3B707164-791B-4AFD-8D4E-3ACD37926B17}"/>
                  </a:ext>
                </a:extLst>
              </p:cNvPr>
              <p:cNvSpPr/>
              <p:nvPr/>
            </p:nvSpPr>
            <p:spPr>
              <a:xfrm>
                <a:off x="11793884" y="5469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9" name="Freeform: Shape 204">
                <a:extLst>
                  <a:ext uri="{FF2B5EF4-FFF2-40B4-BE49-F238E27FC236}">
                    <a16:creationId xmlns:a16="http://schemas.microsoft.com/office/drawing/2014/main" xmlns="" id="{88A857F8-4C20-41F2-985B-D3C7ADC8A632}"/>
                  </a:ext>
                </a:extLst>
              </p:cNvPr>
              <p:cNvSpPr/>
              <p:nvPr/>
            </p:nvSpPr>
            <p:spPr>
              <a:xfrm>
                <a:off x="12098684" y="55646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0" name="Freeform: Shape 205">
                <a:extLst>
                  <a:ext uri="{FF2B5EF4-FFF2-40B4-BE49-F238E27FC236}">
                    <a16:creationId xmlns:a16="http://schemas.microsoft.com/office/drawing/2014/main" xmlns="" id="{B15A9469-DB48-4245-B645-685029BA746E}"/>
                  </a:ext>
                </a:extLst>
              </p:cNvPr>
              <p:cNvSpPr/>
              <p:nvPr/>
            </p:nvSpPr>
            <p:spPr>
              <a:xfrm>
                <a:off x="12289184" y="56027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1" name="Freeform: Shape 206">
                <a:extLst>
                  <a:ext uri="{FF2B5EF4-FFF2-40B4-BE49-F238E27FC236}">
                    <a16:creationId xmlns:a16="http://schemas.microsoft.com/office/drawing/2014/main" xmlns="" id="{17D1F857-0BB3-4297-B70B-1F0F01344052}"/>
                  </a:ext>
                </a:extLst>
              </p:cNvPr>
              <p:cNvSpPr/>
              <p:nvPr/>
            </p:nvSpPr>
            <p:spPr>
              <a:xfrm>
                <a:off x="12613034" y="56979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2" name="Freeform: Shape 207">
                <a:extLst>
                  <a:ext uri="{FF2B5EF4-FFF2-40B4-BE49-F238E27FC236}">
                    <a16:creationId xmlns:a16="http://schemas.microsoft.com/office/drawing/2014/main" xmlns="" id="{C5FAE84A-1191-4D3D-B6D3-9FC282040CB5}"/>
                  </a:ext>
                </a:extLst>
              </p:cNvPr>
              <p:cNvSpPr/>
              <p:nvPr/>
            </p:nvSpPr>
            <p:spPr>
              <a:xfrm>
                <a:off x="15680102"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3" name="Freeform: Shape 208">
                <a:extLst>
                  <a:ext uri="{FF2B5EF4-FFF2-40B4-BE49-F238E27FC236}">
                    <a16:creationId xmlns:a16="http://schemas.microsoft.com/office/drawing/2014/main" xmlns="" id="{71B52105-DA98-4B4D-9D7C-8B5DE9F0DBA2}"/>
                  </a:ext>
                </a:extLst>
              </p:cNvPr>
              <p:cNvSpPr/>
              <p:nvPr/>
            </p:nvSpPr>
            <p:spPr>
              <a:xfrm>
                <a:off x="15718202"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4" name="Freeform: Shape 209">
                <a:extLst>
                  <a:ext uri="{FF2B5EF4-FFF2-40B4-BE49-F238E27FC236}">
                    <a16:creationId xmlns:a16="http://schemas.microsoft.com/office/drawing/2014/main" xmlns="" id="{2FEA9955-9E86-4EDB-ADAE-0058142488E3}"/>
                  </a:ext>
                </a:extLst>
              </p:cNvPr>
              <p:cNvSpPr/>
              <p:nvPr/>
            </p:nvSpPr>
            <p:spPr>
              <a:xfrm>
                <a:off x="15794412"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5" name="Freeform: Shape 210">
                <a:extLst>
                  <a:ext uri="{FF2B5EF4-FFF2-40B4-BE49-F238E27FC236}">
                    <a16:creationId xmlns:a16="http://schemas.microsoft.com/office/drawing/2014/main" xmlns="" id="{03BF17CB-BA60-4115-9A86-DD5E196DFC35}"/>
                  </a:ext>
                </a:extLst>
              </p:cNvPr>
              <p:cNvSpPr/>
              <p:nvPr/>
            </p:nvSpPr>
            <p:spPr>
              <a:xfrm>
                <a:off x="17127912"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grpSp>
        <p:nvGrpSpPr>
          <p:cNvPr id="126" name="Group 125">
            <a:extLst>
              <a:ext uri="{FF2B5EF4-FFF2-40B4-BE49-F238E27FC236}">
                <a16:creationId xmlns:a16="http://schemas.microsoft.com/office/drawing/2014/main" xmlns="" id="{9E53043F-67C9-4FBF-AAE3-3D2CB57F35B6}"/>
              </a:ext>
            </a:extLst>
          </p:cNvPr>
          <p:cNvGrpSpPr/>
          <p:nvPr/>
        </p:nvGrpSpPr>
        <p:grpSpPr>
          <a:xfrm>
            <a:off x="1474207" y="2184172"/>
            <a:ext cx="6120912" cy="2736000"/>
            <a:chOff x="9561430" y="2060471"/>
            <a:chExt cx="9148837" cy="3960575"/>
          </a:xfrm>
        </p:grpSpPr>
        <p:sp>
          <p:nvSpPr>
            <p:cNvPr id="127" name="Freeform: Shape 215">
              <a:extLst>
                <a:ext uri="{FF2B5EF4-FFF2-40B4-BE49-F238E27FC236}">
                  <a16:creationId xmlns:a16="http://schemas.microsoft.com/office/drawing/2014/main" xmlns="" id="{B453F11C-2DAF-4986-ABD1-A21E9B30FC14}"/>
                </a:ext>
              </a:extLst>
            </p:cNvPr>
            <p:cNvSpPr/>
            <p:nvPr/>
          </p:nvSpPr>
          <p:spPr>
            <a:xfrm>
              <a:off x="9561430" y="2060471"/>
              <a:ext cx="9134874" cy="3960575"/>
            </a:xfrm>
            <a:custGeom>
              <a:avLst/>
              <a:gdLst>
                <a:gd name="connsiteX0" fmla="*/ 9134874 w 9134874"/>
                <a:gd name="connsiteY0" fmla="*/ 3964445 h 3960575"/>
                <a:gd name="connsiteX1" fmla="*/ 7033388 w 9134874"/>
                <a:gd name="connsiteY1" fmla="*/ 3964445 h 3960575"/>
                <a:gd name="connsiteX2" fmla="*/ 7033388 w 9134874"/>
                <a:gd name="connsiteY2" fmla="*/ 3896659 h 3960575"/>
                <a:gd name="connsiteX3" fmla="*/ 6444120 w 9134874"/>
                <a:gd name="connsiteY3" fmla="*/ 3896659 h 3960575"/>
                <a:gd name="connsiteX4" fmla="*/ 6444120 w 9134874"/>
                <a:gd name="connsiteY4" fmla="*/ 3849725 h 3960575"/>
                <a:gd name="connsiteX5" fmla="*/ 6371114 w 9134874"/>
                <a:gd name="connsiteY5" fmla="*/ 3849725 h 3960575"/>
                <a:gd name="connsiteX6" fmla="*/ 6371114 w 9134874"/>
                <a:gd name="connsiteY6" fmla="*/ 3781930 h 3960575"/>
                <a:gd name="connsiteX7" fmla="*/ 5797497 w 9134874"/>
                <a:gd name="connsiteY7" fmla="*/ 3781930 h 3960575"/>
                <a:gd name="connsiteX8" fmla="*/ 5797497 w 9134874"/>
                <a:gd name="connsiteY8" fmla="*/ 3766288 h 3960575"/>
                <a:gd name="connsiteX9" fmla="*/ 5051796 w 9134874"/>
                <a:gd name="connsiteY9" fmla="*/ 3766288 h 3960575"/>
                <a:gd name="connsiteX10" fmla="*/ 5051796 w 9134874"/>
                <a:gd name="connsiteY10" fmla="*/ 3734996 h 3960575"/>
                <a:gd name="connsiteX11" fmla="*/ 4123570 w 9134874"/>
                <a:gd name="connsiteY11" fmla="*/ 3734996 h 3960575"/>
                <a:gd name="connsiteX12" fmla="*/ 4123570 w 9134874"/>
                <a:gd name="connsiteY12" fmla="*/ 3672421 h 3960575"/>
                <a:gd name="connsiteX13" fmla="*/ 3695965 w 9134874"/>
                <a:gd name="connsiteY13" fmla="*/ 3672421 h 3960575"/>
                <a:gd name="connsiteX14" fmla="*/ 3695965 w 9134874"/>
                <a:gd name="connsiteY14" fmla="*/ 3651568 h 3960575"/>
                <a:gd name="connsiteX15" fmla="*/ 3518670 w 9134874"/>
                <a:gd name="connsiteY15" fmla="*/ 3651568 h 3960575"/>
                <a:gd name="connsiteX16" fmla="*/ 3518670 w 9134874"/>
                <a:gd name="connsiteY16" fmla="*/ 3552481 h 3960575"/>
                <a:gd name="connsiteX17" fmla="*/ 3278790 w 9134874"/>
                <a:gd name="connsiteY17" fmla="*/ 3552481 h 3960575"/>
                <a:gd name="connsiteX18" fmla="*/ 3278790 w 9134874"/>
                <a:gd name="connsiteY18" fmla="*/ 3505556 h 3960575"/>
                <a:gd name="connsiteX19" fmla="*/ 2799041 w 9134874"/>
                <a:gd name="connsiteY19" fmla="*/ 3505556 h 3960575"/>
                <a:gd name="connsiteX20" fmla="*/ 2799041 w 9134874"/>
                <a:gd name="connsiteY20" fmla="*/ 3406469 h 3960575"/>
                <a:gd name="connsiteX21" fmla="*/ 2699953 w 9134874"/>
                <a:gd name="connsiteY21" fmla="*/ 3406469 h 3960575"/>
                <a:gd name="connsiteX22" fmla="*/ 2699953 w 9134874"/>
                <a:gd name="connsiteY22" fmla="*/ 3312611 h 3960575"/>
                <a:gd name="connsiteX23" fmla="*/ 2334923 w 9134874"/>
                <a:gd name="connsiteY23" fmla="*/ 3312611 h 3960575"/>
                <a:gd name="connsiteX24" fmla="*/ 2334923 w 9134874"/>
                <a:gd name="connsiteY24" fmla="*/ 3265677 h 3960575"/>
                <a:gd name="connsiteX25" fmla="*/ 2188911 w 9134874"/>
                <a:gd name="connsiteY25" fmla="*/ 3265677 h 3960575"/>
                <a:gd name="connsiteX26" fmla="*/ 2188911 w 9134874"/>
                <a:gd name="connsiteY26" fmla="*/ 3171809 h 3960575"/>
                <a:gd name="connsiteX27" fmla="*/ 1985544 w 9134874"/>
                <a:gd name="connsiteY27" fmla="*/ 3171809 h 3960575"/>
                <a:gd name="connsiteX28" fmla="*/ 1985544 w 9134874"/>
                <a:gd name="connsiteY28" fmla="*/ 3114445 h 3960575"/>
                <a:gd name="connsiteX29" fmla="*/ 1876035 w 9134874"/>
                <a:gd name="connsiteY29" fmla="*/ 3114445 h 3960575"/>
                <a:gd name="connsiteX30" fmla="*/ 1876035 w 9134874"/>
                <a:gd name="connsiteY30" fmla="*/ 3020587 h 3960575"/>
                <a:gd name="connsiteX31" fmla="*/ 1803029 w 9134874"/>
                <a:gd name="connsiteY31" fmla="*/ 3020587 h 3960575"/>
                <a:gd name="connsiteX32" fmla="*/ 1803029 w 9134874"/>
                <a:gd name="connsiteY32" fmla="*/ 2848502 h 3960575"/>
                <a:gd name="connsiteX33" fmla="*/ 1401496 w 9134874"/>
                <a:gd name="connsiteY33" fmla="*/ 2848502 h 3960575"/>
                <a:gd name="connsiteX34" fmla="*/ 1401496 w 9134874"/>
                <a:gd name="connsiteY34" fmla="*/ 2801569 h 3960575"/>
                <a:gd name="connsiteX35" fmla="*/ 1302418 w 9134874"/>
                <a:gd name="connsiteY35" fmla="*/ 2801569 h 3960575"/>
                <a:gd name="connsiteX36" fmla="*/ 1302418 w 9134874"/>
                <a:gd name="connsiteY36" fmla="*/ 2697270 h 3960575"/>
                <a:gd name="connsiteX37" fmla="*/ 1151186 w 9134874"/>
                <a:gd name="connsiteY37" fmla="*/ 2697270 h 3960575"/>
                <a:gd name="connsiteX38" fmla="*/ 1151186 w 9134874"/>
                <a:gd name="connsiteY38" fmla="*/ 2624264 h 3960575"/>
                <a:gd name="connsiteX39" fmla="*/ 999963 w 9134874"/>
                <a:gd name="connsiteY39" fmla="*/ 2624264 h 3960575"/>
                <a:gd name="connsiteX40" fmla="*/ 999963 w 9134874"/>
                <a:gd name="connsiteY40" fmla="*/ 2535617 h 3960575"/>
                <a:gd name="connsiteX41" fmla="*/ 853948 w 9134874"/>
                <a:gd name="connsiteY41" fmla="*/ 2535617 h 3960575"/>
                <a:gd name="connsiteX42" fmla="*/ 853948 w 9134874"/>
                <a:gd name="connsiteY42" fmla="*/ 2274876 h 3960575"/>
                <a:gd name="connsiteX43" fmla="*/ 796587 w 9134874"/>
                <a:gd name="connsiteY43" fmla="*/ 2274876 h 3960575"/>
                <a:gd name="connsiteX44" fmla="*/ 796587 w 9134874"/>
                <a:gd name="connsiteY44" fmla="*/ 2186229 h 3960575"/>
                <a:gd name="connsiteX45" fmla="*/ 686690 w 9134874"/>
                <a:gd name="connsiteY45" fmla="*/ 2186229 h 3960575"/>
                <a:gd name="connsiteX46" fmla="*/ 686690 w 9134874"/>
                <a:gd name="connsiteY46" fmla="*/ 2154946 h 3960575"/>
                <a:gd name="connsiteX47" fmla="*/ 524053 w 9134874"/>
                <a:gd name="connsiteY47" fmla="*/ 2154946 h 3960575"/>
                <a:gd name="connsiteX48" fmla="*/ 524053 w 9134874"/>
                <a:gd name="connsiteY48" fmla="*/ 1983272 h 3960575"/>
                <a:gd name="connsiteX49" fmla="*/ 474358 w 9134874"/>
                <a:gd name="connsiteY49" fmla="*/ 1983272 h 3960575"/>
                <a:gd name="connsiteX50" fmla="*/ 474358 w 9134874"/>
                <a:gd name="connsiteY50" fmla="*/ 1689623 h 3960575"/>
                <a:gd name="connsiteX51" fmla="*/ 442735 w 9134874"/>
                <a:gd name="connsiteY51" fmla="*/ 1689623 h 3960575"/>
                <a:gd name="connsiteX52" fmla="*/ 442735 w 9134874"/>
                <a:gd name="connsiteY52" fmla="*/ 1495354 h 3960575"/>
                <a:gd name="connsiteX53" fmla="*/ 406593 w 9134874"/>
                <a:gd name="connsiteY53" fmla="*/ 1495354 h 3960575"/>
                <a:gd name="connsiteX54" fmla="*/ 406593 w 9134874"/>
                <a:gd name="connsiteY54" fmla="*/ 975826 h 3960575"/>
                <a:gd name="connsiteX55" fmla="*/ 397558 w 9134874"/>
                <a:gd name="connsiteY55" fmla="*/ 975826 h 3960575"/>
                <a:gd name="connsiteX56" fmla="*/ 397558 w 9134874"/>
                <a:gd name="connsiteY56" fmla="*/ 668619 h 3960575"/>
                <a:gd name="connsiteX57" fmla="*/ 374969 w 9134874"/>
                <a:gd name="connsiteY57" fmla="*/ 668619 h 3960575"/>
                <a:gd name="connsiteX58" fmla="*/ 374969 w 9134874"/>
                <a:gd name="connsiteY58" fmla="*/ 415629 h 3960575"/>
                <a:gd name="connsiteX59" fmla="*/ 311721 w 9134874"/>
                <a:gd name="connsiteY59" fmla="*/ 415629 h 3960575"/>
                <a:gd name="connsiteX60" fmla="*/ 311721 w 9134874"/>
                <a:gd name="connsiteY60" fmla="*/ 289132 h 3960575"/>
                <a:gd name="connsiteX61" fmla="*/ 239438 w 9134874"/>
                <a:gd name="connsiteY61" fmla="*/ 289132 h 3960575"/>
                <a:gd name="connsiteX62" fmla="*/ 239438 w 9134874"/>
                <a:gd name="connsiteY62" fmla="*/ 189744 h 3960575"/>
                <a:gd name="connsiteX63" fmla="*/ 176190 w 9134874"/>
                <a:gd name="connsiteY63" fmla="*/ 189744 h 3960575"/>
                <a:gd name="connsiteX64" fmla="*/ 176190 w 9134874"/>
                <a:gd name="connsiteY64" fmla="*/ 144566 h 3960575"/>
                <a:gd name="connsiteX65" fmla="*/ 90354 w 9134874"/>
                <a:gd name="connsiteY65" fmla="*/ 144566 h 3960575"/>
                <a:gd name="connsiteX66" fmla="*/ 90354 w 9134874"/>
                <a:gd name="connsiteY66" fmla="*/ 0 h 3960575"/>
                <a:gd name="connsiteX67" fmla="*/ 0 w 9134874"/>
                <a:gd name="connsiteY67" fmla="*/ 0 h 3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134874" h="3960575">
                  <a:moveTo>
                    <a:pt x="9134874" y="3964445"/>
                  </a:moveTo>
                  <a:lnTo>
                    <a:pt x="7033388" y="3964445"/>
                  </a:lnTo>
                  <a:lnTo>
                    <a:pt x="7033388" y="3896659"/>
                  </a:lnTo>
                  <a:lnTo>
                    <a:pt x="6444120" y="3896659"/>
                  </a:lnTo>
                  <a:lnTo>
                    <a:pt x="6444120" y="3849725"/>
                  </a:lnTo>
                  <a:lnTo>
                    <a:pt x="6371114" y="3849725"/>
                  </a:lnTo>
                  <a:lnTo>
                    <a:pt x="6371114" y="3781930"/>
                  </a:lnTo>
                  <a:lnTo>
                    <a:pt x="5797497" y="3781930"/>
                  </a:lnTo>
                  <a:lnTo>
                    <a:pt x="5797497" y="3766288"/>
                  </a:lnTo>
                  <a:lnTo>
                    <a:pt x="5051796" y="3766288"/>
                  </a:lnTo>
                  <a:lnTo>
                    <a:pt x="5051796" y="3734996"/>
                  </a:lnTo>
                  <a:lnTo>
                    <a:pt x="4123570" y="3734996"/>
                  </a:lnTo>
                  <a:lnTo>
                    <a:pt x="4123570" y="3672421"/>
                  </a:lnTo>
                  <a:lnTo>
                    <a:pt x="3695965" y="3672421"/>
                  </a:lnTo>
                  <a:lnTo>
                    <a:pt x="3695965" y="3651568"/>
                  </a:lnTo>
                  <a:lnTo>
                    <a:pt x="3518670" y="3651568"/>
                  </a:lnTo>
                  <a:lnTo>
                    <a:pt x="3518670" y="3552481"/>
                  </a:lnTo>
                  <a:lnTo>
                    <a:pt x="3278790" y="3552481"/>
                  </a:lnTo>
                  <a:lnTo>
                    <a:pt x="3278790" y="3505556"/>
                  </a:lnTo>
                  <a:lnTo>
                    <a:pt x="2799041" y="3505556"/>
                  </a:lnTo>
                  <a:lnTo>
                    <a:pt x="2799041" y="3406469"/>
                  </a:lnTo>
                  <a:lnTo>
                    <a:pt x="2699953" y="3406469"/>
                  </a:lnTo>
                  <a:lnTo>
                    <a:pt x="2699953" y="3312611"/>
                  </a:lnTo>
                  <a:lnTo>
                    <a:pt x="2334923" y="3312611"/>
                  </a:lnTo>
                  <a:lnTo>
                    <a:pt x="2334923" y="3265677"/>
                  </a:lnTo>
                  <a:lnTo>
                    <a:pt x="2188911" y="3265677"/>
                  </a:lnTo>
                  <a:lnTo>
                    <a:pt x="2188911" y="3171809"/>
                  </a:lnTo>
                  <a:lnTo>
                    <a:pt x="1985544" y="3171809"/>
                  </a:lnTo>
                  <a:lnTo>
                    <a:pt x="1985544" y="3114445"/>
                  </a:lnTo>
                  <a:lnTo>
                    <a:pt x="1876035" y="3114445"/>
                  </a:lnTo>
                  <a:lnTo>
                    <a:pt x="1876035" y="3020587"/>
                  </a:lnTo>
                  <a:lnTo>
                    <a:pt x="1803029" y="3020587"/>
                  </a:lnTo>
                  <a:lnTo>
                    <a:pt x="1803029" y="2848502"/>
                  </a:lnTo>
                  <a:lnTo>
                    <a:pt x="1401496" y="2848502"/>
                  </a:lnTo>
                  <a:lnTo>
                    <a:pt x="1401496" y="2801569"/>
                  </a:lnTo>
                  <a:lnTo>
                    <a:pt x="1302418" y="2801569"/>
                  </a:lnTo>
                  <a:lnTo>
                    <a:pt x="1302418" y="2697270"/>
                  </a:lnTo>
                  <a:lnTo>
                    <a:pt x="1151186" y="2697270"/>
                  </a:lnTo>
                  <a:lnTo>
                    <a:pt x="1151186" y="2624264"/>
                  </a:lnTo>
                  <a:lnTo>
                    <a:pt x="999963" y="2624264"/>
                  </a:lnTo>
                  <a:lnTo>
                    <a:pt x="999963" y="2535617"/>
                  </a:lnTo>
                  <a:lnTo>
                    <a:pt x="853948" y="2535617"/>
                  </a:lnTo>
                  <a:lnTo>
                    <a:pt x="853948" y="2274876"/>
                  </a:lnTo>
                  <a:lnTo>
                    <a:pt x="796587" y="2274876"/>
                  </a:lnTo>
                  <a:lnTo>
                    <a:pt x="796587" y="2186229"/>
                  </a:lnTo>
                  <a:lnTo>
                    <a:pt x="686690" y="2186229"/>
                  </a:lnTo>
                  <a:lnTo>
                    <a:pt x="686690" y="2154946"/>
                  </a:lnTo>
                  <a:lnTo>
                    <a:pt x="524053" y="2154946"/>
                  </a:lnTo>
                  <a:lnTo>
                    <a:pt x="524053" y="1983272"/>
                  </a:lnTo>
                  <a:lnTo>
                    <a:pt x="474358" y="1983272"/>
                  </a:lnTo>
                  <a:lnTo>
                    <a:pt x="474358" y="1689623"/>
                  </a:lnTo>
                  <a:lnTo>
                    <a:pt x="442735" y="1689623"/>
                  </a:lnTo>
                  <a:lnTo>
                    <a:pt x="442735" y="1495354"/>
                  </a:lnTo>
                  <a:lnTo>
                    <a:pt x="406593" y="1495354"/>
                  </a:lnTo>
                  <a:lnTo>
                    <a:pt x="406593" y="975826"/>
                  </a:lnTo>
                  <a:lnTo>
                    <a:pt x="397558" y="975826"/>
                  </a:lnTo>
                  <a:lnTo>
                    <a:pt x="397558" y="668619"/>
                  </a:lnTo>
                  <a:lnTo>
                    <a:pt x="374969" y="668619"/>
                  </a:lnTo>
                  <a:lnTo>
                    <a:pt x="374969" y="415629"/>
                  </a:lnTo>
                  <a:lnTo>
                    <a:pt x="311721" y="415629"/>
                  </a:lnTo>
                  <a:lnTo>
                    <a:pt x="311721" y="289132"/>
                  </a:lnTo>
                  <a:lnTo>
                    <a:pt x="239438" y="289132"/>
                  </a:lnTo>
                  <a:lnTo>
                    <a:pt x="239438" y="189744"/>
                  </a:lnTo>
                  <a:lnTo>
                    <a:pt x="176190" y="189744"/>
                  </a:lnTo>
                  <a:lnTo>
                    <a:pt x="176190" y="144566"/>
                  </a:lnTo>
                  <a:lnTo>
                    <a:pt x="90354" y="144566"/>
                  </a:lnTo>
                  <a:lnTo>
                    <a:pt x="90354"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128" name="Group 127">
              <a:extLst>
                <a:ext uri="{FF2B5EF4-FFF2-40B4-BE49-F238E27FC236}">
                  <a16:creationId xmlns:a16="http://schemas.microsoft.com/office/drawing/2014/main" xmlns="" id="{F198D78D-4C07-4F11-B95E-45B270EDCC65}"/>
                </a:ext>
              </a:extLst>
            </p:cNvPr>
            <p:cNvGrpSpPr/>
            <p:nvPr/>
          </p:nvGrpSpPr>
          <p:grpSpPr>
            <a:xfrm>
              <a:off x="15014293" y="5714895"/>
              <a:ext cx="3695974" cy="301150"/>
              <a:chOff x="15014293" y="5714895"/>
              <a:chExt cx="3695974" cy="301150"/>
            </a:xfrm>
          </p:grpSpPr>
          <p:sp>
            <p:nvSpPr>
              <p:cNvPr id="129" name="Freeform: Shape 216">
                <a:extLst>
                  <a:ext uri="{FF2B5EF4-FFF2-40B4-BE49-F238E27FC236}">
                    <a16:creationId xmlns:a16="http://schemas.microsoft.com/office/drawing/2014/main" xmlns="" id="{B76E0693-989D-4817-A54D-64590C1684DD}"/>
                  </a:ext>
                </a:extLst>
              </p:cNvPr>
              <p:cNvSpPr/>
              <p:nvPr/>
            </p:nvSpPr>
            <p:spPr>
              <a:xfrm>
                <a:off x="15014293" y="5714895"/>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0" name="Freeform: Shape 217">
                <a:extLst>
                  <a:ext uri="{FF2B5EF4-FFF2-40B4-BE49-F238E27FC236}">
                    <a16:creationId xmlns:a16="http://schemas.microsoft.com/office/drawing/2014/main" xmlns="" id="{FDE9DC73-66ED-424A-9AB7-A69F0707C1ED}"/>
                  </a:ext>
                </a:extLst>
              </p:cNvPr>
              <p:cNvSpPr/>
              <p:nvPr/>
            </p:nvSpPr>
            <p:spPr>
              <a:xfrm>
                <a:off x="15123802" y="5714895"/>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1" name="Freeform: Shape 218">
                <a:extLst>
                  <a:ext uri="{FF2B5EF4-FFF2-40B4-BE49-F238E27FC236}">
                    <a16:creationId xmlns:a16="http://schemas.microsoft.com/office/drawing/2014/main" xmlns="" id="{98AEECE0-064C-4AEC-87BD-1A4B8B8492CE}"/>
                  </a:ext>
                </a:extLst>
              </p:cNvPr>
              <p:cNvSpPr/>
              <p:nvPr/>
            </p:nvSpPr>
            <p:spPr>
              <a:xfrm>
                <a:off x="15872113" y="5733147"/>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2" name="Freeform: Shape 219">
                <a:extLst>
                  <a:ext uri="{FF2B5EF4-FFF2-40B4-BE49-F238E27FC236}">
                    <a16:creationId xmlns:a16="http://schemas.microsoft.com/office/drawing/2014/main" xmlns="" id="{568CDF52-41A4-4878-A496-2A1DBA209B7A}"/>
                  </a:ext>
                </a:extLst>
              </p:cNvPr>
              <p:cNvSpPr/>
              <p:nvPr/>
            </p:nvSpPr>
            <p:spPr>
              <a:xfrm>
                <a:off x="15890365" y="5733147"/>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3" name="Freeform: Shape 220">
                <a:extLst>
                  <a:ext uri="{FF2B5EF4-FFF2-40B4-BE49-F238E27FC236}">
                    <a16:creationId xmlns:a16="http://schemas.microsoft.com/office/drawing/2014/main" xmlns="" id="{3089D678-2C74-48E7-A599-B0C851D8D312}"/>
                  </a:ext>
                </a:extLst>
              </p:cNvPr>
              <p:cNvSpPr/>
              <p:nvPr/>
            </p:nvSpPr>
            <p:spPr>
              <a:xfrm>
                <a:off x="15945119" y="580615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4" name="Freeform: Shape 221">
                <a:extLst>
                  <a:ext uri="{FF2B5EF4-FFF2-40B4-BE49-F238E27FC236}">
                    <a16:creationId xmlns:a16="http://schemas.microsoft.com/office/drawing/2014/main" xmlns="" id="{5AD615B6-2BC2-4595-B801-2B25B91B4ED0}"/>
                  </a:ext>
                </a:extLst>
              </p:cNvPr>
              <p:cNvSpPr/>
              <p:nvPr/>
            </p:nvSpPr>
            <p:spPr>
              <a:xfrm>
                <a:off x="15981622" y="580615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5" name="Freeform: Shape 222">
                <a:extLst>
                  <a:ext uri="{FF2B5EF4-FFF2-40B4-BE49-F238E27FC236}">
                    <a16:creationId xmlns:a16="http://schemas.microsoft.com/office/drawing/2014/main" xmlns="" id="{D7B894E0-A450-4370-8D64-45824A0FD269}"/>
                  </a:ext>
                </a:extLst>
              </p:cNvPr>
              <p:cNvSpPr/>
              <p:nvPr/>
            </p:nvSpPr>
            <p:spPr>
              <a:xfrm>
                <a:off x="16072880" y="5860907"/>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6" name="Freeform: Shape 223">
                <a:extLst>
                  <a:ext uri="{FF2B5EF4-FFF2-40B4-BE49-F238E27FC236}">
                    <a16:creationId xmlns:a16="http://schemas.microsoft.com/office/drawing/2014/main" xmlns="" id="{D7F8E323-E407-4726-AD81-81735F721C1C}"/>
                  </a:ext>
                </a:extLst>
              </p:cNvPr>
              <p:cNvSpPr/>
              <p:nvPr/>
            </p:nvSpPr>
            <p:spPr>
              <a:xfrm>
                <a:off x="17021967" y="593391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7" name="Freeform: Shape 224">
                <a:extLst>
                  <a:ext uri="{FF2B5EF4-FFF2-40B4-BE49-F238E27FC236}">
                    <a16:creationId xmlns:a16="http://schemas.microsoft.com/office/drawing/2014/main" xmlns="" id="{18C6F1C8-E688-4AF2-B824-35D3805F3E82}"/>
                  </a:ext>
                </a:extLst>
              </p:cNvPr>
              <p:cNvSpPr/>
              <p:nvPr/>
            </p:nvSpPr>
            <p:spPr>
              <a:xfrm>
                <a:off x="17715532" y="593391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8" name="Freeform: Shape 225">
                <a:extLst>
                  <a:ext uri="{FF2B5EF4-FFF2-40B4-BE49-F238E27FC236}">
                    <a16:creationId xmlns:a16="http://schemas.microsoft.com/office/drawing/2014/main" xmlns="" id="{1739FE9E-BB0C-4C06-A112-B40A0D8755A9}"/>
                  </a:ext>
                </a:extLst>
              </p:cNvPr>
              <p:cNvSpPr/>
              <p:nvPr/>
            </p:nvSpPr>
            <p:spPr>
              <a:xfrm>
                <a:off x="18701141" y="593391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spTree>
    <p:extLst>
      <p:ext uri="{BB962C8B-B14F-4D97-AF65-F5344CB8AC3E}">
        <p14:creationId xmlns:p14="http://schemas.microsoft.com/office/powerpoint/2010/main" xmlns="" val="20614461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a:t>523O: </a:t>
            </a:r>
            <a:r>
              <a:rPr lang="fr-FR" dirty="0" err="1"/>
              <a:t>FOxTROT</a:t>
            </a:r>
            <a:r>
              <a:rPr lang="fr-FR" dirty="0"/>
              <a:t>: essai international randomisé contrôlé chez 1053 patients évaluant la chimiothérapie néoadjuvante (CTNA) dans le cancer du côlon </a:t>
            </a:r>
            <a:r>
              <a:rPr lang="fr-FR" dirty="0" smtClean="0"/>
              <a:t/>
            </a:r>
            <a:br>
              <a:rPr lang="fr-FR" dirty="0" smtClean="0"/>
            </a:br>
            <a:r>
              <a:rPr lang="fr-FR" dirty="0" smtClean="0"/>
              <a:t>– </a:t>
            </a:r>
            <a:r>
              <a:rPr lang="fr-FR" dirty="0"/>
              <a:t>Morton D, et al</a:t>
            </a:r>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b="1" dirty="0"/>
          </a:p>
          <a:p>
            <a:pPr marL="0" indent="0">
              <a:buNone/>
            </a:pPr>
            <a:endParaRPr lang="fr-FR" dirty="0"/>
          </a:p>
          <a:p>
            <a:pPr marL="0" indent="0">
              <a:spcBef>
                <a:spcPts val="20400"/>
              </a:spcBef>
              <a:buNone/>
            </a:pPr>
            <a:r>
              <a:rPr lang="fr-FR" b="1" dirty="0"/>
              <a:t>Conclusion</a:t>
            </a:r>
          </a:p>
          <a:p>
            <a:r>
              <a:rPr lang="fr-FR" b="1" dirty="0"/>
              <a:t>Chez ces patients avec cancer du côlon, l’utilisation d’une chimiothérapie néoadjuvante n’a pas significativement amélioré la mortalité toutes causes ni spécifique bien que le taux de complications chirurgicales majeures ait été réduit</a:t>
            </a:r>
          </a:p>
        </p:txBody>
      </p:sp>
      <p:sp>
        <p:nvSpPr>
          <p:cNvPr id="5" name="Text Placeholder 4"/>
          <p:cNvSpPr>
            <a:spLocks noGrp="1"/>
          </p:cNvSpPr>
          <p:nvPr>
            <p:ph type="body" sz="quarter" idx="11"/>
          </p:nvPr>
        </p:nvSpPr>
        <p:spPr/>
        <p:txBody>
          <a:bodyPr/>
          <a:lstStyle/>
          <a:p>
            <a:r>
              <a:rPr lang="fr-FR" dirty="0"/>
              <a:t>Morton D, et al, Ann </a:t>
            </a:r>
            <a:r>
              <a:rPr lang="fr-FR" dirty="0" err="1"/>
              <a:t>Oncol</a:t>
            </a:r>
            <a:r>
              <a:rPr lang="fr-FR" dirty="0"/>
              <a:t> 2019;30(</a:t>
            </a:r>
            <a:r>
              <a:rPr lang="fr-FR" dirty="0" err="1"/>
              <a:t>suppl</a:t>
            </a:r>
            <a:r>
              <a:rPr lang="fr-FR" dirty="0"/>
              <a:t>):</a:t>
            </a:r>
            <a:r>
              <a:rPr lang="fr-FR" dirty="0" err="1"/>
              <a:t>abstr</a:t>
            </a:r>
            <a:r>
              <a:rPr lang="fr-FR" dirty="0"/>
              <a:t> 523O</a:t>
            </a:r>
          </a:p>
        </p:txBody>
      </p:sp>
      <p:graphicFrame>
        <p:nvGraphicFramePr>
          <p:cNvPr id="6" name="Group 88"/>
          <p:cNvGraphicFramePr>
            <a:graphicFrameLocks noGrp="1"/>
          </p:cNvGraphicFramePr>
          <p:nvPr>
            <p:extLst>
              <p:ext uri="{D42A27DB-BD31-4B8C-83A1-F6EECF244321}">
                <p14:modId xmlns:p14="http://schemas.microsoft.com/office/powerpoint/2010/main" xmlns="" val="1820942680"/>
              </p:ext>
            </p:extLst>
          </p:nvPr>
        </p:nvGraphicFramePr>
        <p:xfrm>
          <a:off x="177014" y="1616910"/>
          <a:ext cx="8789972" cy="2994960"/>
        </p:xfrm>
        <a:graphic>
          <a:graphicData uri="http://schemas.openxmlformats.org/drawingml/2006/table">
            <a:tbl>
              <a:tblPr firstRow="1" bandRow="1">
                <a:tableStyleId>{69012ECD-51FC-41F1-AA8D-1B2483CD663E}</a:tableStyleId>
              </a:tblPr>
              <a:tblGrid>
                <a:gridCol w="4381734">
                  <a:extLst>
                    <a:ext uri="{9D8B030D-6E8A-4147-A177-3AD203B41FA5}">
                      <a16:colId xmlns:a16="http://schemas.microsoft.com/office/drawing/2014/main" xmlns="" val="20000"/>
                    </a:ext>
                  </a:extLst>
                </a:gridCol>
                <a:gridCol w="1881809">
                  <a:extLst>
                    <a:ext uri="{9D8B030D-6E8A-4147-A177-3AD203B41FA5}">
                      <a16:colId xmlns:a16="http://schemas.microsoft.com/office/drawing/2014/main" xmlns="" val="20001"/>
                    </a:ext>
                  </a:extLst>
                </a:gridCol>
                <a:gridCol w="1709466">
                  <a:extLst>
                    <a:ext uri="{9D8B030D-6E8A-4147-A177-3AD203B41FA5}">
                      <a16:colId xmlns:a16="http://schemas.microsoft.com/office/drawing/2014/main" xmlns="" val="20002"/>
                    </a:ext>
                  </a:extLst>
                </a:gridCol>
                <a:gridCol w="816963">
                  <a:extLst>
                    <a:ext uri="{9D8B030D-6E8A-4147-A177-3AD203B41FA5}">
                      <a16:colId xmlns:a16="http://schemas.microsoft.com/office/drawing/2014/main" xmlns=""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mn-cs"/>
                        </a:rPr>
                        <a:t>Chimiothérapie pré et postopératoire (n=684)</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Chimiothérapie postopératoire (n=351)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Stomie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11,7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Infection de la plaie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8,5</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Bronchopneumonie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1,8</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Embolie pulmonaire ± thrombose veineuse profonde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1,6</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Fistule anastomotique ou abcès intra-abdominal</a:t>
                      </a:r>
                      <a:endParaRPr kumimoji="0" lang="fr-FR"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mn-cs"/>
                        </a:rPr>
                        <a:t>4,7</a:t>
                      </a:r>
                      <a:endParaRPr kumimoji="0" lang="fr-FR" sz="1400" b="0" i="0" u="none" strike="noStrike" cap="none" normalizeH="0" baseline="0" noProof="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Complication nécessitant chirurgie complémentaire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0,05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Complication prolongeant l’hospitalisation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0,21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208212397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Décès à 30 jours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mn-lt"/>
                          <a:ea typeface="+mn-ea"/>
                          <a:cs typeface="Arial" charset="0"/>
                        </a:rPr>
                        <a:t>0,98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82572771"/>
                  </a:ext>
                </a:extLst>
              </a:tr>
            </a:tbl>
          </a:graphicData>
        </a:graphic>
      </p:graphicFrame>
    </p:spTree>
    <p:extLst>
      <p:ext uri="{BB962C8B-B14F-4D97-AF65-F5344CB8AC3E}">
        <p14:creationId xmlns:p14="http://schemas.microsoft.com/office/powerpoint/2010/main" xmlns="" val="4708958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532PD: Chimiothérapie préopératoire par FOLFOX dans le cancer du côlon avancé: analyse pathologique de l’étude </a:t>
            </a:r>
            <a:r>
              <a:rPr lang="fr-FR" dirty="0" err="1" smtClean="0"/>
              <a:t>FOxTROT</a:t>
            </a:r>
            <a:r>
              <a:rPr lang="fr-FR" dirty="0" smtClean="0"/>
              <a:t> – West N,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a:t>
            </a:r>
          </a:p>
          <a:p>
            <a:r>
              <a:rPr lang="fr-FR" dirty="0" smtClean="0"/>
              <a:t>Etudier l'efficacité et la tolérance de la chimiothérapie </a:t>
            </a:r>
            <a:r>
              <a:rPr lang="fr-FR" dirty="0" err="1" smtClean="0"/>
              <a:t>néoadjuvante</a:t>
            </a:r>
            <a:r>
              <a:rPr lang="fr-FR" dirty="0" smtClean="0"/>
              <a:t> (NA) chez des patients avec cancer du côlon</a:t>
            </a:r>
            <a:endParaRPr lang="fr-FR" dirty="0"/>
          </a:p>
        </p:txBody>
      </p:sp>
      <p:sp>
        <p:nvSpPr>
          <p:cNvPr id="5" name="Text Placeholder 4"/>
          <p:cNvSpPr>
            <a:spLocks noGrp="1"/>
          </p:cNvSpPr>
          <p:nvPr>
            <p:ph type="body" sz="quarter" idx="11"/>
          </p:nvPr>
        </p:nvSpPr>
        <p:spPr/>
        <p:txBody>
          <a:bodyPr/>
          <a:lstStyle/>
          <a:p>
            <a:r>
              <a:rPr lang="fr-FR" dirty="0" smtClean="0"/>
              <a:t>West N, et al, Ann </a:t>
            </a:r>
            <a:r>
              <a:rPr lang="fr-FR" dirty="0" err="1" smtClean="0"/>
              <a:t>Oncol</a:t>
            </a:r>
            <a:r>
              <a:rPr lang="fr-FR" dirty="0" smtClean="0"/>
              <a:t> 2019;30(</a:t>
            </a:r>
            <a:r>
              <a:rPr lang="fr-FR" dirty="0" err="1" smtClean="0"/>
              <a:t>suppl</a:t>
            </a:r>
            <a:r>
              <a:rPr lang="fr-FR" dirty="0" smtClean="0"/>
              <a:t>):</a:t>
            </a:r>
            <a:r>
              <a:rPr lang="fr-FR" dirty="0" err="1" smtClean="0"/>
              <a:t>abstr</a:t>
            </a:r>
            <a:r>
              <a:rPr lang="fr-FR" dirty="0" smtClean="0"/>
              <a:t> 532PD</a:t>
            </a:r>
            <a:endParaRPr lang="fr-FR" dirty="0"/>
          </a:p>
        </p:txBody>
      </p:sp>
      <p:sp>
        <p:nvSpPr>
          <p:cNvPr id="6" name="Rectangle 9"/>
          <p:cNvSpPr txBox="1">
            <a:spLocks noChangeArrowheads="1"/>
          </p:cNvSpPr>
          <p:nvPr/>
        </p:nvSpPr>
        <p:spPr bwMode="auto">
          <a:xfrm>
            <a:off x="267689" y="5673105"/>
            <a:ext cx="4130676" cy="914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lang="fr-FR" b="1" dirty="0" smtClean="0">
                <a:solidFill>
                  <a:srgbClr val="A0A0A0"/>
                </a:solidFill>
                <a:latin typeface="Arial"/>
                <a:cs typeface="Arial"/>
              </a:rPr>
              <a:t>CRITÈRES</a:t>
            </a:r>
            <a:endParaRPr kumimoji="0" lang="fr-FR" sz="1600" b="1" i="0" u="none" strike="noStrike" kern="1200" cap="none" spc="0" normalizeH="0" baseline="0" noProof="0" dirty="0" smtClean="0">
              <a:ln>
                <a:noFill/>
              </a:ln>
              <a:solidFill>
                <a:srgbClr val="A0A0A0"/>
              </a:solidFill>
              <a:effectLst/>
              <a:uLnTx/>
              <a:uFillTx/>
              <a:latin typeface="Arial"/>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SSR</a:t>
            </a:r>
            <a:r>
              <a:rPr kumimoji="0" lang="fr-FR" sz="1600" b="0" i="0" u="none" strike="noStrike" kern="1200" cap="none" spc="0" normalizeH="0" baseline="0" noProof="0" dirty="0">
                <a:ln>
                  <a:noFill/>
                </a:ln>
                <a:solidFill>
                  <a:srgbClr val="4D4D4D"/>
                </a:solidFill>
                <a:effectLst/>
                <a:uLnTx/>
                <a:uFillTx/>
                <a:latin typeface="Arial"/>
                <a:cs typeface="Arial"/>
              </a:rPr>
              <a:t>, </a:t>
            </a:r>
            <a:r>
              <a:rPr lang="fr-FR" dirty="0">
                <a:latin typeface="Arial"/>
                <a:cs typeface="Arial"/>
              </a:rPr>
              <a:t>stade, réponse</a:t>
            </a:r>
            <a:r>
              <a:rPr kumimoji="0" lang="fr-FR" sz="1600" b="0" i="0" u="none" strike="noStrike" kern="1200" cap="none" spc="0" normalizeH="0" baseline="0" noProof="0" dirty="0">
                <a:ln>
                  <a:noFill/>
                </a:ln>
                <a:solidFill>
                  <a:srgbClr val="4D4D4D"/>
                </a:solidFill>
                <a:effectLst/>
                <a:uLnTx/>
                <a:uFillTx/>
                <a:latin typeface="Arial"/>
                <a:cs typeface="Arial"/>
              </a:rPr>
              <a:t>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8" name="Oval 14"/>
          <p:cNvSpPr>
            <a:spLocks noChangeArrowheads="1"/>
          </p:cNvSpPr>
          <p:nvPr/>
        </p:nvSpPr>
        <p:spPr bwMode="auto">
          <a:xfrm>
            <a:off x="3477638" y="37137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2:1</a:t>
            </a:r>
          </a:p>
        </p:txBody>
      </p:sp>
      <p:cxnSp>
        <p:nvCxnSpPr>
          <p:cNvPr id="9" name="AutoShape 15"/>
          <p:cNvCxnSpPr>
            <a:cxnSpLocks noChangeShapeType="1"/>
            <a:stCxn id="8" idx="0"/>
            <a:endCxn id="23" idx="1"/>
          </p:cNvCxnSpPr>
          <p:nvPr/>
        </p:nvCxnSpPr>
        <p:spPr bwMode="auto">
          <a:xfrm rot="5400000" flipH="1" flipV="1">
            <a:off x="3679539" y="3099567"/>
            <a:ext cx="704101" cy="524306"/>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15" idx="3"/>
            <a:endCxn id="8" idx="2"/>
          </p:cNvCxnSpPr>
          <p:nvPr/>
        </p:nvCxnSpPr>
        <p:spPr bwMode="auto">
          <a:xfrm>
            <a:off x="3368779" y="4005870"/>
            <a:ext cx="108859" cy="0"/>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9"/>
          <p:cNvSpPr>
            <a:spLocks noChangeArrowheads="1"/>
          </p:cNvSpPr>
          <p:nvPr/>
        </p:nvSpPr>
        <p:spPr bwMode="auto">
          <a:xfrm>
            <a:off x="401417" y="3234633"/>
            <a:ext cx="2967362"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Cancer du côlon opérable, non obstructif</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T3-4, N0-2, M0</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(n=1052)</a:t>
            </a:r>
          </a:p>
        </p:txBody>
      </p:sp>
      <p:cxnSp>
        <p:nvCxnSpPr>
          <p:cNvPr id="16" name="AutoShape 16"/>
          <p:cNvCxnSpPr>
            <a:cxnSpLocks noChangeShapeType="1"/>
            <a:stCxn id="8" idx="4"/>
            <a:endCxn id="26" idx="1"/>
          </p:cNvCxnSpPr>
          <p:nvPr/>
        </p:nvCxnSpPr>
        <p:spPr bwMode="auto">
          <a:xfrm rot="16200000" flipH="1">
            <a:off x="3524249" y="4543157"/>
            <a:ext cx="1014681" cy="524306"/>
          </a:xfrm>
          <a:prstGeom prst="bentConnector2">
            <a:avLst/>
          </a:prstGeom>
          <a:noFill/>
          <a:ln w="57150">
            <a:solidFill>
              <a:schemeClr val="bg2">
                <a:lumMod val="60000"/>
                <a:lumOff val="40000"/>
              </a:schemeClr>
            </a:solidFill>
            <a:round/>
            <a:headEnd/>
            <a:tailEnd type="triangle" w="med" len="med"/>
          </a:ln>
        </p:spPr>
      </p:cxnSp>
      <p:sp>
        <p:nvSpPr>
          <p:cNvPr id="20" name="AutoShape 12">
            <a:extLst>
              <a:ext uri="{FF2B5EF4-FFF2-40B4-BE49-F238E27FC236}">
                <a16:creationId xmlns:a16="http://schemas.microsoft.com/office/drawing/2014/main" xmlns="" id="{41535F11-B069-F74D-A27D-7DB46C440030}"/>
              </a:ext>
            </a:extLst>
          </p:cNvPr>
          <p:cNvSpPr>
            <a:spLocks noChangeArrowheads="1"/>
          </p:cNvSpPr>
          <p:nvPr/>
        </p:nvSpPr>
        <p:spPr bwMode="auto">
          <a:xfrm>
            <a:off x="7776510" y="2745363"/>
            <a:ext cx="744637" cy="52861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sp>
        <p:nvSpPr>
          <p:cNvPr id="21" name="Content Placeholder 26">
            <a:extLst>
              <a:ext uri="{FF2B5EF4-FFF2-40B4-BE49-F238E27FC236}">
                <a16:creationId xmlns:a16="http://schemas.microsoft.com/office/drawing/2014/main" xmlns="" id="{1479C106-EE28-9045-95E5-65B5F60FD6DC}"/>
              </a:ext>
            </a:extLst>
          </p:cNvPr>
          <p:cNvSpPr txBox="1">
            <a:spLocks/>
          </p:cNvSpPr>
          <p:nvPr/>
        </p:nvSpPr>
        <p:spPr bwMode="auto">
          <a:xfrm>
            <a:off x="4468405" y="3803524"/>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fr-FR"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Location tumorale (côlon droit vs. gauche)</a:t>
            </a:r>
          </a:p>
          <a:p>
            <a:pPr marL="203200" indent="-203200">
              <a:spcBef>
                <a:spcPts val="0"/>
              </a:spcBef>
              <a:spcAft>
                <a:spcPts val="400"/>
              </a:spcAft>
              <a:buFont typeface="Arial" pitchFamily="34" charset="0"/>
              <a:buChar char="•"/>
              <a:defRPr/>
            </a:pPr>
            <a:r>
              <a:rPr lang="fr-FR" sz="1400" dirty="0">
                <a:solidFill>
                  <a:srgbClr val="4D4D4D"/>
                </a:solidFill>
                <a:latin typeface="Arial"/>
              </a:rPr>
              <a:t>PS (0 vs. 1–2)</a:t>
            </a:r>
          </a:p>
          <a:p>
            <a:pPr marL="203200" indent="-203200">
              <a:spcBef>
                <a:spcPts val="0"/>
              </a:spcBef>
              <a:spcAft>
                <a:spcPts val="400"/>
              </a:spcAft>
              <a:buFont typeface="Arial" pitchFamily="34" charset="0"/>
              <a:buChar char="•"/>
              <a:defRPr/>
            </a:pPr>
            <a:endParaRPr lang="fr-FR" sz="1400" dirty="0">
              <a:solidFill>
                <a:srgbClr val="4D4D4D"/>
              </a:solidFill>
              <a:latin typeface="Arial"/>
              <a:cs typeface="Arial"/>
            </a:endParaRPr>
          </a:p>
        </p:txBody>
      </p:sp>
      <p:cxnSp>
        <p:nvCxnSpPr>
          <p:cNvPr id="22" name="AutoShape 21">
            <a:extLst>
              <a:ext uri="{FF2B5EF4-FFF2-40B4-BE49-F238E27FC236}">
                <a16:creationId xmlns:a16="http://schemas.microsoft.com/office/drawing/2014/main" xmlns="" id="{F5B8EF6E-0F4C-5348-96FC-C18F4FE98680}"/>
              </a:ext>
            </a:extLst>
          </p:cNvPr>
          <p:cNvCxnSpPr>
            <a:cxnSpLocks noChangeShapeType="1"/>
            <a:stCxn id="23" idx="3"/>
            <a:endCxn id="20" idx="1"/>
          </p:cNvCxnSpPr>
          <p:nvPr/>
        </p:nvCxnSpPr>
        <p:spPr bwMode="auto">
          <a:xfrm>
            <a:off x="7444474" y="3009669"/>
            <a:ext cx="332036" cy="1"/>
          </a:xfrm>
          <a:prstGeom prst="straightConnector1">
            <a:avLst/>
          </a:prstGeom>
          <a:noFill/>
          <a:ln w="57150">
            <a:solidFill>
              <a:schemeClr val="bg2">
                <a:lumMod val="60000"/>
                <a:lumOff val="40000"/>
              </a:schemeClr>
            </a:solidFill>
            <a:round/>
            <a:headEnd/>
            <a:tailEnd type="triangle" w="med" len="med"/>
          </a:ln>
        </p:spPr>
      </p:cxnSp>
      <p:sp>
        <p:nvSpPr>
          <p:cNvPr id="23" name="AutoShape 8">
            <a:extLst>
              <a:ext uri="{FF2B5EF4-FFF2-40B4-BE49-F238E27FC236}">
                <a16:creationId xmlns:a16="http://schemas.microsoft.com/office/drawing/2014/main" xmlns="" id="{20494328-E4CF-654B-BFE0-2E45CED24807}"/>
              </a:ext>
            </a:extLst>
          </p:cNvPr>
          <p:cNvSpPr>
            <a:spLocks noChangeArrowheads="1"/>
          </p:cNvSpPr>
          <p:nvPr/>
        </p:nvSpPr>
        <p:spPr bwMode="auto">
          <a:xfrm>
            <a:off x="4293742" y="2273289"/>
            <a:ext cx="3150732" cy="147276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Chimiothérapie NA par FOLFOX pendant 6 semaines suivie de chirurgie puis FOLFOX pendant 18 semaines (n=698)</a:t>
            </a:r>
            <a:endParaRPr lang="fr-FR" altLang="zh-CN" sz="1600" dirty="0">
              <a:solidFill>
                <a:srgbClr val="FFFFFF"/>
              </a:solidFill>
              <a:latin typeface="Arial"/>
              <a:ea typeface="SimSun" pitchFamily="2" charset="-122"/>
              <a:cs typeface="Arial"/>
            </a:endParaRPr>
          </a:p>
        </p:txBody>
      </p:sp>
      <p:sp>
        <p:nvSpPr>
          <p:cNvPr id="24" name="AutoShape 12">
            <a:extLst>
              <a:ext uri="{FF2B5EF4-FFF2-40B4-BE49-F238E27FC236}">
                <a16:creationId xmlns:a16="http://schemas.microsoft.com/office/drawing/2014/main" xmlns="" id="{EB0A7F9C-8415-8642-91A0-B6A79AC8CF22}"/>
              </a:ext>
            </a:extLst>
          </p:cNvPr>
          <p:cNvSpPr>
            <a:spLocks noChangeArrowheads="1"/>
          </p:cNvSpPr>
          <p:nvPr/>
        </p:nvSpPr>
        <p:spPr bwMode="auto">
          <a:xfrm>
            <a:off x="7776511" y="5048343"/>
            <a:ext cx="744636" cy="52861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cxnSp>
        <p:nvCxnSpPr>
          <p:cNvPr id="25" name="AutoShape 20">
            <a:extLst>
              <a:ext uri="{FF2B5EF4-FFF2-40B4-BE49-F238E27FC236}">
                <a16:creationId xmlns:a16="http://schemas.microsoft.com/office/drawing/2014/main" xmlns="" id="{B95B8658-94F1-2042-897E-667A6360F1F6}"/>
              </a:ext>
            </a:extLst>
          </p:cNvPr>
          <p:cNvCxnSpPr>
            <a:cxnSpLocks noChangeShapeType="1"/>
            <a:stCxn id="26" idx="3"/>
            <a:endCxn id="24" idx="1"/>
          </p:cNvCxnSpPr>
          <p:nvPr/>
        </p:nvCxnSpPr>
        <p:spPr bwMode="auto">
          <a:xfrm flipV="1">
            <a:off x="7442616" y="5312650"/>
            <a:ext cx="333895" cy="1"/>
          </a:xfrm>
          <a:prstGeom prst="straightConnector1">
            <a:avLst/>
          </a:prstGeom>
          <a:noFill/>
          <a:ln w="57150">
            <a:solidFill>
              <a:schemeClr val="bg2">
                <a:lumMod val="60000"/>
                <a:lumOff val="40000"/>
              </a:schemeClr>
            </a:solidFill>
            <a:prstDash val="sysDot"/>
            <a:round/>
            <a:headEnd/>
            <a:tailEnd type="triangle" w="med" len="med"/>
          </a:ln>
        </p:spPr>
      </p:cxnSp>
      <p:sp>
        <p:nvSpPr>
          <p:cNvPr id="26" name="AutoShape 12">
            <a:extLst>
              <a:ext uri="{FF2B5EF4-FFF2-40B4-BE49-F238E27FC236}">
                <a16:creationId xmlns:a16="http://schemas.microsoft.com/office/drawing/2014/main" xmlns="" id="{2CB5C093-97D0-1947-9420-EB1F3EB0A372}"/>
              </a:ext>
            </a:extLst>
          </p:cNvPr>
          <p:cNvSpPr>
            <a:spLocks noChangeArrowheads="1"/>
          </p:cNvSpPr>
          <p:nvPr/>
        </p:nvSpPr>
        <p:spPr bwMode="auto">
          <a:xfrm>
            <a:off x="4293742" y="4665077"/>
            <a:ext cx="3148874" cy="1295147"/>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a:solidFill>
                  <a:srgbClr val="4D4D4D"/>
                </a:solidFill>
                <a:latin typeface="Arial"/>
                <a:ea typeface="SimSun" pitchFamily="2" charset="-122"/>
                <a:cs typeface="Arial"/>
              </a:rPr>
              <a:t>Chirurgie puis </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FOLFOX pendant </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24 semaines </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(n=354)</a:t>
            </a:r>
          </a:p>
        </p:txBody>
      </p:sp>
    </p:spTree>
    <p:extLst>
      <p:ext uri="{BB962C8B-B14F-4D97-AF65-F5344CB8AC3E}">
        <p14:creationId xmlns:p14="http://schemas.microsoft.com/office/powerpoint/2010/main" xmlns="" val="26141201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532PD: </a:t>
            </a:r>
            <a:r>
              <a:rPr lang="fr-FR" dirty="0" smtClean="0"/>
              <a:t>Chimiothérapie préopératoire par FOLFOX dans le cancer du côlon avancé: analyse pathologique de l’étude </a:t>
            </a:r>
            <a:r>
              <a:rPr lang="fr-FR" dirty="0" err="1" smtClean="0"/>
              <a:t>FOxTROT</a:t>
            </a:r>
            <a:r>
              <a:rPr lang="fr-FR" dirty="0" smtClean="0"/>
              <a:t> – West N,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endParaRPr lang="en-GB" b="1" dirty="0"/>
          </a:p>
        </p:txBody>
      </p:sp>
      <p:sp>
        <p:nvSpPr>
          <p:cNvPr id="5" name="Text Placeholder 4"/>
          <p:cNvSpPr>
            <a:spLocks noGrp="1"/>
          </p:cNvSpPr>
          <p:nvPr>
            <p:ph type="body" sz="quarter" idx="11"/>
          </p:nvPr>
        </p:nvSpPr>
        <p:spPr/>
        <p:txBody>
          <a:bodyPr/>
          <a:lstStyle/>
          <a:p>
            <a:r>
              <a:rPr lang="en-GB" dirty="0" smtClean="0"/>
              <a:t>West N,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532PD</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794920773"/>
              </p:ext>
            </p:extLst>
          </p:nvPr>
        </p:nvGraphicFramePr>
        <p:xfrm>
          <a:off x="211621" y="1561697"/>
          <a:ext cx="8720758" cy="4790640"/>
        </p:xfrm>
        <a:graphic>
          <a:graphicData uri="http://schemas.openxmlformats.org/drawingml/2006/table">
            <a:tbl>
              <a:tblPr firstRow="1" bandRow="1">
                <a:tableStyleId>{69012ECD-51FC-41F1-AA8D-1B2483CD663E}</a:tableStyleId>
              </a:tblPr>
              <a:tblGrid>
                <a:gridCol w="2452678">
                  <a:extLst>
                    <a:ext uri="{9D8B030D-6E8A-4147-A177-3AD203B41FA5}">
                      <a16:colId xmlns:a16="http://schemas.microsoft.com/office/drawing/2014/main" xmlns="" val="20000"/>
                    </a:ext>
                  </a:extLst>
                </a:gridCol>
                <a:gridCol w="1143426">
                  <a:extLst>
                    <a:ext uri="{9D8B030D-6E8A-4147-A177-3AD203B41FA5}">
                      <a16:colId xmlns:a16="http://schemas.microsoft.com/office/drawing/2014/main" xmlns="" val="2307063236"/>
                    </a:ext>
                  </a:extLst>
                </a:gridCol>
                <a:gridCol w="2333768">
                  <a:extLst>
                    <a:ext uri="{9D8B030D-6E8A-4147-A177-3AD203B41FA5}">
                      <a16:colId xmlns:a16="http://schemas.microsoft.com/office/drawing/2014/main" xmlns="" val="20001"/>
                    </a:ext>
                  </a:extLst>
                </a:gridCol>
                <a:gridCol w="1907998">
                  <a:extLst>
                    <a:ext uri="{9D8B030D-6E8A-4147-A177-3AD203B41FA5}">
                      <a16:colId xmlns:a16="http://schemas.microsoft.com/office/drawing/2014/main" xmlns="" val="20002"/>
                    </a:ext>
                  </a:extLst>
                </a:gridCol>
                <a:gridCol w="882888">
                  <a:extLst>
                    <a:ext uri="{9D8B030D-6E8A-4147-A177-3AD203B41FA5}">
                      <a16:colId xmlns:a16="http://schemas.microsoft.com/office/drawing/2014/main" xmlns=""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100" b="1" i="0" u="none" strike="noStrike" cap="none" normalizeH="0" baseline="0" noProof="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100" b="1" i="0" u="none" strike="noStrike" cap="none" normalizeH="0" baseline="0" noProof="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1" i="0" u="none" strike="noStrike" cap="none" normalizeH="0" baseline="0" noProof="0" dirty="0">
                          <a:ln>
                            <a:noFill/>
                          </a:ln>
                          <a:solidFill>
                            <a:schemeClr val="tx2"/>
                          </a:solidFill>
                          <a:effectLst/>
                          <a:latin typeface="+mn-lt"/>
                          <a:cs typeface="+mn-cs"/>
                        </a:rPr>
                        <a:t>Chimiothérapie préopératoire</a:t>
                      </a:r>
                      <a:endParaRPr kumimoji="0" lang="fr-FR" sz="1100" b="1" i="0" u="none" strike="noStrike" cap="none" normalizeH="0" baseline="0" noProof="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1" i="0" u="none" strike="noStrike" cap="none" normalizeH="0" baseline="0" noProof="0" dirty="0">
                          <a:ln>
                            <a:noFill/>
                          </a:ln>
                          <a:solidFill>
                            <a:schemeClr val="tx2"/>
                          </a:solidFill>
                          <a:effectLst/>
                          <a:latin typeface="+mn-lt"/>
                          <a:cs typeface="Arial" charset="0"/>
                        </a:rPr>
                        <a:t>Chirurgie immédiate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1" i="0" u="none" strike="noStrike" cap="none" normalizeH="0" baseline="0" noProof="0" dirty="0">
                          <a:ln>
                            <a:noFill/>
                          </a:ln>
                          <a:solidFill>
                            <a:schemeClr val="tx2"/>
                          </a:solidFill>
                          <a:effectLst/>
                          <a:latin typeface="+mn-lt"/>
                          <a:cs typeface="Arial" charset="0"/>
                        </a:rPr>
                        <a:t>p</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826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Stade pT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panose="020B0604020202020204" pitchFamily="34" charset="0"/>
                        </a:rPr>
                        <a:t>≥</a:t>
                      </a:r>
                      <a:r>
                        <a:rPr kumimoji="0" lang="fr-FR" sz="1100" b="0" i="0" u="none" strike="noStrike" cap="none" normalizeH="0" baseline="0" noProof="0">
                          <a:ln>
                            <a:noFill/>
                          </a:ln>
                          <a:solidFill>
                            <a:srgbClr val="4D4D4D"/>
                          </a:solidFill>
                          <a:effectLst/>
                          <a:latin typeface="+mn-lt"/>
                          <a:cs typeface="Arial"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17 (3,7)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9 (1,9)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59 (12,6)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382 (81,8)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0 (0)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 (0,4)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17 (7,8)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201 (91,8)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5443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Stade pN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296 (63,9)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115 (24,9)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52 (11,2)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114 (52,0)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58 (26,5)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47 (21,5)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0,0002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Métastases ganglionnaires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Non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Oui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562 (96,7)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19 (3,2)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283 (91,9)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25 (8,1)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Extension extra-ganglionnaire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Non</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Oui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533 (91,6)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49 (8,4)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250 (81,2)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58 (18,9)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&lt;0,0001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Statut 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459 (98,7)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6 (1,3)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210 (95,9)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9 (4,1)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Invasion veineuse extramurale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Non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Oui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382 (65,5)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201 (34,5)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172 (55,7)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137 (44,3)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0,004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1189045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100" b="0" i="0" u="none" strike="noStrike" cap="none" normalizeH="0" baseline="0" noProof="0">
                          <a:ln>
                            <a:noFill/>
                          </a:ln>
                          <a:solidFill>
                            <a:srgbClr val="4D4D4D"/>
                          </a:solidFill>
                          <a:effectLst/>
                          <a:latin typeface="+mn-lt"/>
                          <a:cs typeface="Arial" charset="0"/>
                        </a:rPr>
                        <a:t>Invasion veineuse intramurale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Non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Oui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468 (80,3)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115 (19,7)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kern="1200" cap="none" normalizeH="0" baseline="0" noProof="0">
                          <a:ln>
                            <a:noFill/>
                          </a:ln>
                          <a:solidFill>
                            <a:srgbClr val="4D4D4D"/>
                          </a:solidFill>
                          <a:effectLst/>
                          <a:latin typeface="+mn-lt"/>
                          <a:ea typeface="+mn-ea"/>
                          <a:cs typeface="Arial" charset="0"/>
                        </a:rPr>
                        <a:t>208 (67,3)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kern="1200" cap="none" normalizeH="0" baseline="0" noProof="0">
                          <a:ln>
                            <a:noFill/>
                          </a:ln>
                          <a:solidFill>
                            <a:srgbClr val="4D4D4D"/>
                          </a:solidFill>
                          <a:effectLst/>
                          <a:latin typeface="+mn-lt"/>
                          <a:ea typeface="+mn-ea"/>
                          <a:cs typeface="Arial" charset="0"/>
                        </a:rPr>
                        <a:t>101 (32,7)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kern="1200" cap="none" normalizeH="0" baseline="0" noProof="0" dirty="0">
                          <a:ln>
                            <a:noFill/>
                          </a:ln>
                          <a:solidFill>
                            <a:srgbClr val="4D4D4D"/>
                          </a:solidFill>
                          <a:effectLst/>
                          <a:latin typeface="+mn-lt"/>
                          <a:ea typeface="+mn-ea"/>
                          <a:cs typeface="Arial" charset="0"/>
                        </a:rPr>
                        <a:t>&lt;0,0001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208212397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Invasion lymphatique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Non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Oui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314 (53,6)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272 (46,4)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kern="1200" cap="none" normalizeH="0" baseline="0" noProof="0">
                          <a:ln>
                            <a:noFill/>
                          </a:ln>
                          <a:solidFill>
                            <a:srgbClr val="4D4D4D"/>
                          </a:solidFill>
                          <a:effectLst/>
                          <a:latin typeface="+mn-lt"/>
                          <a:ea typeface="+mn-ea"/>
                          <a:cs typeface="Arial" charset="0"/>
                        </a:rPr>
                        <a:t>139 (44,7)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kern="1200" cap="none" normalizeH="0" baseline="0" noProof="0">
                          <a:ln>
                            <a:noFill/>
                          </a:ln>
                          <a:solidFill>
                            <a:srgbClr val="4D4D4D"/>
                          </a:solidFill>
                          <a:effectLst/>
                          <a:latin typeface="+mn-lt"/>
                          <a:ea typeface="+mn-ea"/>
                          <a:cs typeface="Arial" charset="0"/>
                        </a:rPr>
                        <a:t>172 (55,3)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kern="1200" cap="none" normalizeH="0" baseline="0" noProof="0">
                          <a:ln>
                            <a:noFill/>
                          </a:ln>
                          <a:solidFill>
                            <a:srgbClr val="4D4D4D"/>
                          </a:solidFill>
                          <a:effectLst/>
                          <a:latin typeface="+mn-lt"/>
                          <a:ea typeface="+mn-ea"/>
                          <a:cs typeface="Arial" charset="0"/>
                        </a:rPr>
                        <a:t>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8257277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Invasion </a:t>
                      </a:r>
                      <a:r>
                        <a:rPr kumimoji="0" lang="fr-FR" sz="1100" b="0" i="0" u="none" strike="noStrike" cap="none" normalizeH="0" baseline="0" noProof="0" dirty="0" err="1">
                          <a:ln>
                            <a:noFill/>
                          </a:ln>
                          <a:solidFill>
                            <a:srgbClr val="4D4D4D"/>
                          </a:solidFill>
                          <a:effectLst/>
                          <a:latin typeface="+mn-lt"/>
                          <a:cs typeface="Arial" charset="0"/>
                        </a:rPr>
                        <a:t>périneurale</a:t>
                      </a:r>
                      <a:endParaRPr kumimoji="0" lang="fr-FR" sz="1100" b="0" i="0" u="none" strike="noStrike" cap="none" normalizeH="0" baseline="0" noProof="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Non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Oui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516 (88,4)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68 (11,6)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kern="1200" cap="none" normalizeH="0" baseline="0" noProof="0">
                          <a:ln>
                            <a:noFill/>
                          </a:ln>
                          <a:solidFill>
                            <a:srgbClr val="4D4D4D"/>
                          </a:solidFill>
                          <a:effectLst/>
                          <a:latin typeface="+mn-lt"/>
                          <a:ea typeface="+mn-ea"/>
                          <a:cs typeface="Arial" charset="0"/>
                        </a:rPr>
                        <a:t>267 (85,8)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kern="1200" cap="none" normalizeH="0" baseline="0" noProof="0">
                          <a:ln>
                            <a:noFill/>
                          </a:ln>
                          <a:solidFill>
                            <a:srgbClr val="4D4D4D"/>
                          </a:solidFill>
                          <a:effectLst/>
                          <a:latin typeface="+mn-lt"/>
                          <a:ea typeface="+mn-ea"/>
                          <a:cs typeface="Arial" charset="0"/>
                        </a:rPr>
                        <a:t>44 (14,2)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kern="1200" cap="none" normalizeH="0" baseline="0" noProof="0">
                          <a:ln>
                            <a:noFill/>
                          </a:ln>
                          <a:solidFill>
                            <a:srgbClr val="4D4D4D"/>
                          </a:solidFill>
                          <a:effectLst/>
                          <a:latin typeface="+mn-lt"/>
                          <a:ea typeface="+mn-ea"/>
                          <a:cs typeface="Arial" charset="0"/>
                        </a:rPr>
                        <a:t>0,69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96543069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Lymphocytes du stroma</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Moyenne (ET)</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Médiane (IIQ)</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24 (14,0)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20 (15–35)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16,4 (8,7)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15 (10–20)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&lt;0,0001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958598066"/>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Lymphocytes tumoraux</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Moyenne (ET)</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Médiane (IIQ)</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4,3 (5,0)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3 (1–6)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4,1 (5,4)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a:ln>
                            <a:noFill/>
                          </a:ln>
                          <a:solidFill>
                            <a:srgbClr val="4D4D4D"/>
                          </a:solidFill>
                          <a:effectLst/>
                          <a:latin typeface="+mn-lt"/>
                          <a:cs typeface="Arial" charset="0"/>
                        </a:rPr>
                        <a:t>2 (1–5)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0" i="0" u="none" strike="noStrike" cap="none" normalizeH="0" baseline="0" noProof="0" dirty="0">
                          <a:ln>
                            <a:noFill/>
                          </a:ln>
                          <a:solidFill>
                            <a:srgbClr val="4D4D4D"/>
                          </a:solidFill>
                          <a:effectLst/>
                          <a:latin typeface="+mn-lt"/>
                          <a:cs typeface="Arial" charset="0"/>
                        </a:rPr>
                        <a:t>0,63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19267281"/>
                  </a:ext>
                </a:extLst>
              </a:tr>
            </a:tbl>
          </a:graphicData>
        </a:graphic>
      </p:graphicFrame>
    </p:spTree>
    <p:extLst>
      <p:ext uri="{BB962C8B-B14F-4D97-AF65-F5344CB8AC3E}">
        <p14:creationId xmlns:p14="http://schemas.microsoft.com/office/powerpoint/2010/main" xmlns="" val="20375161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532PD: </a:t>
            </a:r>
            <a:r>
              <a:rPr lang="fr-FR" dirty="0" smtClean="0"/>
              <a:t>Chimiothérapie préopératoire par FOLFOX dans le cancer du côlon avancé: analyse pathologique de l’étude </a:t>
            </a:r>
            <a:r>
              <a:rPr lang="fr-FR" dirty="0" err="1" smtClean="0"/>
              <a:t>FOxTROT</a:t>
            </a:r>
            <a:r>
              <a:rPr lang="fr-FR" dirty="0" smtClean="0"/>
              <a:t> – West N,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endParaRPr lang="en-GB" b="1" dirty="0"/>
          </a:p>
        </p:txBody>
      </p:sp>
      <p:sp>
        <p:nvSpPr>
          <p:cNvPr id="5" name="Text Placeholder 4"/>
          <p:cNvSpPr>
            <a:spLocks noGrp="1"/>
          </p:cNvSpPr>
          <p:nvPr>
            <p:ph type="body" sz="quarter" idx="11"/>
          </p:nvPr>
        </p:nvSpPr>
        <p:spPr/>
        <p:txBody>
          <a:bodyPr/>
          <a:lstStyle/>
          <a:p>
            <a:r>
              <a:rPr lang="en-GB" dirty="0" smtClean="0"/>
              <a:t>West N, et al, Ann </a:t>
            </a:r>
            <a:r>
              <a:rPr lang="en-GB" dirty="0" err="1" smtClean="0"/>
              <a:t>Oncol</a:t>
            </a:r>
            <a:r>
              <a:rPr lang="en-GB" dirty="0" smtClean="0"/>
              <a:t> 2019;30(</a:t>
            </a:r>
            <a:r>
              <a:rPr lang="en-GB" dirty="0" err="1" smtClean="0"/>
              <a:t>suppl</a:t>
            </a:r>
            <a:r>
              <a:rPr lang="en-GB" dirty="0" smtClean="0"/>
              <a:t>):</a:t>
            </a:r>
            <a:r>
              <a:rPr lang="en-GB" dirty="0" err="1" smtClean="0"/>
              <a:t>abstr</a:t>
            </a:r>
            <a:r>
              <a:rPr lang="en-GB" dirty="0" smtClean="0"/>
              <a:t> 532PD</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893965900"/>
              </p:ext>
            </p:extLst>
          </p:nvPr>
        </p:nvGraphicFramePr>
        <p:xfrm>
          <a:off x="211619" y="1560121"/>
          <a:ext cx="8720759" cy="3951120"/>
        </p:xfrm>
        <a:graphic>
          <a:graphicData uri="http://schemas.openxmlformats.org/drawingml/2006/table">
            <a:tbl>
              <a:tblPr firstRow="1" bandRow="1">
                <a:tableStyleId>{69012ECD-51FC-41F1-AA8D-1B2483CD663E}</a:tableStyleId>
              </a:tblPr>
              <a:tblGrid>
                <a:gridCol w="2547347">
                  <a:extLst>
                    <a:ext uri="{9D8B030D-6E8A-4147-A177-3AD203B41FA5}">
                      <a16:colId xmlns:a16="http://schemas.microsoft.com/office/drawing/2014/main" xmlns="" val="20000"/>
                    </a:ext>
                  </a:extLst>
                </a:gridCol>
                <a:gridCol w="2877206">
                  <a:extLst>
                    <a:ext uri="{9D8B030D-6E8A-4147-A177-3AD203B41FA5}">
                      <a16:colId xmlns:a16="http://schemas.microsoft.com/office/drawing/2014/main" xmlns="" val="2307063236"/>
                    </a:ext>
                  </a:extLst>
                </a:gridCol>
                <a:gridCol w="1241704">
                  <a:extLst>
                    <a:ext uri="{9D8B030D-6E8A-4147-A177-3AD203B41FA5}">
                      <a16:colId xmlns:a16="http://schemas.microsoft.com/office/drawing/2014/main" xmlns="" val="20001"/>
                    </a:ext>
                  </a:extLst>
                </a:gridCol>
                <a:gridCol w="1298713">
                  <a:extLst>
                    <a:ext uri="{9D8B030D-6E8A-4147-A177-3AD203B41FA5}">
                      <a16:colId xmlns:a16="http://schemas.microsoft.com/office/drawing/2014/main" xmlns="" val="20002"/>
                    </a:ext>
                  </a:extLst>
                </a:gridCol>
                <a:gridCol w="755789">
                  <a:extLst>
                    <a:ext uri="{9D8B030D-6E8A-4147-A177-3AD203B41FA5}">
                      <a16:colId xmlns:a16="http://schemas.microsoft.com/office/drawing/2014/main" xmlns=""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1" i="0" u="none" strike="noStrike" cap="none" normalizeH="0" baseline="0" noProof="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fr-FR" sz="1200" b="1" i="0" u="none" strike="noStrike" cap="none" normalizeH="0" baseline="0" noProof="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1" i="0" u="none" strike="noStrike" cap="none" normalizeH="0" baseline="0" noProof="0" dirty="0">
                          <a:ln>
                            <a:noFill/>
                          </a:ln>
                          <a:solidFill>
                            <a:schemeClr val="tx2"/>
                          </a:solidFill>
                          <a:effectLst/>
                          <a:latin typeface="+mn-lt"/>
                          <a:cs typeface="+mn-cs"/>
                        </a:rPr>
                        <a:t>Chimiothérapie préopératoire</a:t>
                      </a:r>
                      <a:endParaRPr kumimoji="0" lang="fr-FR" sz="1100" b="1" i="0" u="none" strike="noStrike" cap="none" normalizeH="0" baseline="0" noProof="0" dirty="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1" i="0" u="none" strike="noStrike" cap="none" normalizeH="0" baseline="0" noProof="0" dirty="0">
                          <a:ln>
                            <a:noFill/>
                          </a:ln>
                          <a:solidFill>
                            <a:schemeClr val="tx2"/>
                          </a:solidFill>
                          <a:effectLst/>
                          <a:latin typeface="+mn-lt"/>
                          <a:cs typeface="Arial" charset="0"/>
                        </a:rPr>
                        <a:t>Chirurgie immédiate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100" b="1" i="0" u="none" strike="noStrike" cap="none" normalizeH="0" baseline="0" noProof="0" dirty="0">
                          <a:ln>
                            <a:noFill/>
                          </a:ln>
                          <a:solidFill>
                            <a:schemeClr val="tx2"/>
                          </a:solidFill>
                          <a:effectLst/>
                          <a:latin typeface="+mn-lt"/>
                          <a:cs typeface="Arial" charset="0"/>
                        </a:rPr>
                        <a:t>p</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Grade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G1 (&lt;5 par champ x20)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mn-lt"/>
                          <a:cs typeface="Arial" charset="0"/>
                        </a:rPr>
                        <a:t>G2 (5–10 par champ x20)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mn-lt"/>
                          <a:cs typeface="Arial" charset="0"/>
                        </a:rPr>
                        <a:t>G3 (&gt;10 par champ x20)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406 (71,2)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133 (23,3)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31 (5,5)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169 (54,4)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99 (31,8)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43 (13,8)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&lt;0,0001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Clusters indifférenciés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G1 (&lt;5 par champ x20)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mn-lt"/>
                          <a:cs typeface="Arial" charset="0"/>
                        </a:rPr>
                        <a:t>G2 (5–10 par champ x20)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mn-lt"/>
                          <a:cs typeface="Arial" charset="0"/>
                        </a:rPr>
                        <a:t>G3 (&gt;10 par champ x20)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384 (67,5)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100 (17,6)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85 (14,9)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190 (61,1)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67 (21,5)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54 (17,5)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0,10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Neutrophiles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r>
                        <a:rPr kumimoji="0" lang="fr-FR" sz="1200" b="0" i="0" u="none" strike="noStrike" cap="none" normalizeH="0" baseline="0" noProof="0" dirty="0">
                          <a:ln>
                            <a:noFill/>
                          </a:ln>
                          <a:solidFill>
                            <a:srgbClr val="4D4D4D"/>
                          </a:solidFill>
                          <a:effectLst/>
                          <a:latin typeface="+mn-lt"/>
                          <a:cs typeface="Arial" charset="0"/>
                        </a:rPr>
                        <a:t>60 par champ à fort grossissement</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30–60 par champ à fort grossissement</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&lt;30 par champ à fort grossissement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28 (4,8)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42 (7,2)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558 (88,0)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30 (9,7)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39 (12,5)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242 (77,8)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&lt;0,0001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Eosinophiles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r>
                        <a:rPr kumimoji="0" lang="fr-FR" sz="1200" b="0" i="0" u="none" strike="noStrike" cap="none" normalizeH="0" baseline="0" noProof="0" dirty="0">
                          <a:ln>
                            <a:noFill/>
                          </a:ln>
                          <a:solidFill>
                            <a:srgbClr val="4D4D4D"/>
                          </a:solidFill>
                          <a:effectLst/>
                          <a:latin typeface="+mn-lt"/>
                          <a:cs typeface="Arial" charset="0"/>
                        </a:rPr>
                        <a:t>60 par champ à fort grossissement</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30–60 par champ à fort grossissement</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&lt;30 par champ à fort grossissement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35 (6,0)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145 (24,8)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404 (69,2)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9 (2,9)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37 (11,9)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265 (85,2)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&lt;0,0001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7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Formation d’un abcès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Oui</a:t>
                      </a:r>
                      <a:endParaRPr kumimoji="0" lang="fr-FR" sz="1200" b="0" i="0" u="none" strike="noStrike" cap="none" normalizeH="0" baseline="0" noProof="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66 (11,3)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65 (20,9)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Structures lymphoïdes tertiaires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Oui</a:t>
                      </a:r>
                      <a:endParaRPr kumimoji="0" lang="fr-FR" sz="1200" b="0" i="0" u="none" strike="noStrike" cap="none" normalizeH="0" baseline="0" noProof="0" dirty="0">
                        <a:ln>
                          <a:noFill/>
                        </a:ln>
                        <a:solidFill>
                          <a:srgbClr val="4D4D4D"/>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472 (80,5)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261 (84,2)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0,18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11890450"/>
                  </a:ext>
                </a:extLst>
              </a:tr>
              <a:tr h="372757">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Nombre de ganglions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Moyenne (ET)</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Médiane (IIQ)</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23,2 (10,7)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22 (16–29)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kern="1200" cap="none" normalizeH="0" baseline="0" noProof="0">
                          <a:ln>
                            <a:noFill/>
                          </a:ln>
                          <a:solidFill>
                            <a:srgbClr val="4D4D4D"/>
                          </a:solidFill>
                          <a:effectLst/>
                          <a:latin typeface="+mn-lt"/>
                          <a:ea typeface="+mn-ea"/>
                          <a:cs typeface="Arial" charset="0"/>
                        </a:rPr>
                        <a:t>25,7 (11,5)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kern="1200" cap="none" normalizeH="0" baseline="0" noProof="0">
                          <a:ln>
                            <a:noFill/>
                          </a:ln>
                          <a:solidFill>
                            <a:srgbClr val="4D4D4D"/>
                          </a:solidFill>
                          <a:effectLst/>
                          <a:latin typeface="+mn-lt"/>
                          <a:ea typeface="+mn-ea"/>
                          <a:cs typeface="Arial" charset="0"/>
                        </a:rPr>
                        <a:t>24 (18–32)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kern="1200" cap="none" normalizeH="0" baseline="0" noProof="0">
                          <a:ln>
                            <a:noFill/>
                          </a:ln>
                          <a:solidFill>
                            <a:srgbClr val="4D4D4D"/>
                          </a:solidFill>
                          <a:effectLst/>
                          <a:latin typeface="+mn-lt"/>
                          <a:ea typeface="+mn-ea"/>
                          <a:cs typeface="Arial" charset="0"/>
                        </a:rPr>
                        <a:t>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208212397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Surface tumorale moyenne dans les ganglions métastatiques (mm</a:t>
                      </a:r>
                      <a:r>
                        <a:rPr kumimoji="0" lang="fr-FR" sz="1200" b="0" i="0" u="none" strike="noStrike" cap="none" normalizeH="0" baseline="30000" noProof="0" dirty="0">
                          <a:ln>
                            <a:noFill/>
                          </a:ln>
                          <a:solidFill>
                            <a:srgbClr val="4D4D4D"/>
                          </a:solidFill>
                          <a:effectLst/>
                          <a:latin typeface="+mn-lt"/>
                          <a:cs typeface="Arial" charset="0"/>
                        </a:rPr>
                        <a:t>2</a:t>
                      </a:r>
                      <a:r>
                        <a:rPr kumimoji="0" lang="fr-FR" sz="1200" b="0" i="0" u="none" strike="noStrike" cap="none" normalizeH="0" baseline="0" noProof="0" dirty="0">
                          <a:ln>
                            <a:noFill/>
                          </a:ln>
                          <a:solidFill>
                            <a:srgbClr val="4D4D4D"/>
                          </a:solidFill>
                          <a:effectLst/>
                          <a:latin typeface="+mn-lt"/>
                          <a:cs typeface="Arial" charset="0"/>
                        </a:rPr>
                        <a: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Moyenne (ET)</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mn-lt"/>
                          <a:cs typeface="Arial" charset="0"/>
                        </a:rPr>
                        <a:t>Médiane (IIQ)</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4,6 (3,1)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mn-lt"/>
                          <a:cs typeface="Arial" charset="0"/>
                        </a:rPr>
                        <a:t>3,9 (2,5–6,4)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kern="1200" cap="none" normalizeH="0" baseline="0" noProof="0">
                          <a:ln>
                            <a:noFill/>
                          </a:ln>
                          <a:solidFill>
                            <a:srgbClr val="4D4D4D"/>
                          </a:solidFill>
                          <a:effectLst/>
                          <a:latin typeface="+mn-lt"/>
                          <a:ea typeface="+mn-ea"/>
                          <a:cs typeface="Arial" charset="0"/>
                        </a:rPr>
                        <a:t>5,9 (4,8)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kern="1200" cap="none" normalizeH="0" baseline="0" noProof="0">
                          <a:ln>
                            <a:noFill/>
                          </a:ln>
                          <a:solidFill>
                            <a:srgbClr val="4D4D4D"/>
                          </a:solidFill>
                          <a:effectLst/>
                          <a:latin typeface="+mn-lt"/>
                          <a:ea typeface="+mn-ea"/>
                          <a:cs typeface="Arial" charset="0"/>
                        </a:rPr>
                        <a:t>5,4 (3,9–7,1)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b="0" i="0" u="none" strike="noStrike" kern="1200" cap="none" normalizeH="0" baseline="0" noProof="0" dirty="0">
                          <a:ln>
                            <a:noFill/>
                          </a:ln>
                          <a:solidFill>
                            <a:srgbClr val="4D4D4D"/>
                          </a:solidFill>
                          <a:effectLst/>
                          <a:latin typeface="+mn-lt"/>
                          <a:ea typeface="+mn-ea"/>
                          <a:cs typeface="Arial" charset="0"/>
                        </a:rPr>
                        <a:t>0,003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82572771"/>
                  </a:ext>
                </a:extLst>
              </a:tr>
            </a:tbl>
          </a:graphicData>
        </a:graphic>
      </p:graphicFrame>
    </p:spTree>
    <p:extLst>
      <p:ext uri="{BB962C8B-B14F-4D97-AF65-F5344CB8AC3E}">
        <p14:creationId xmlns:p14="http://schemas.microsoft.com/office/powerpoint/2010/main" xmlns="" val="1808392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fr-FR" dirty="0" smtClean="0"/>
              <a:t>532PD: </a:t>
            </a:r>
            <a:r>
              <a:rPr lang="fr-FR" dirty="0"/>
              <a:t>Chimiothérapie préopératoire par FOLFOX dans le cancer du côlon avancé: analyse pathologique de l’étude </a:t>
            </a:r>
            <a:r>
              <a:rPr lang="fr-FR" dirty="0" err="1"/>
              <a:t>FOxTROT</a:t>
            </a:r>
            <a:r>
              <a:rPr lang="fr-FR" dirty="0"/>
              <a:t> – West N, et al</a:t>
            </a:r>
          </a:p>
        </p:txBody>
      </p:sp>
      <p:sp>
        <p:nvSpPr>
          <p:cNvPr id="3" name="Content Placeholder 2"/>
          <p:cNvSpPr>
            <a:spLocks noGrp="1"/>
          </p:cNvSpPr>
          <p:nvPr>
            <p:ph idx="1"/>
          </p:nvPr>
        </p:nvSpPr>
        <p:spPr/>
        <p:txBody>
          <a:bodyPr/>
          <a:lstStyle/>
          <a:p>
            <a:pPr marL="0" indent="0">
              <a:buNone/>
            </a:pPr>
            <a:r>
              <a:rPr lang="fr-FR" b="1" dirty="0"/>
              <a:t>Conclusion</a:t>
            </a:r>
          </a:p>
          <a:p>
            <a:r>
              <a:rPr lang="fr-FR" b="1" dirty="0"/>
              <a:t>Chez ces patients avec cancer du côlon avancé, l’utilisation de la chimiothérapie préopératoire a démontré un impact significatif sur la tumeur primitive, notamment une réduction des caractéristiques pathologiques associées à un risque élevé ainsi qu’une réduction de possibles mécanismes de dissémination métastatique</a:t>
            </a:r>
          </a:p>
        </p:txBody>
      </p:sp>
      <p:sp>
        <p:nvSpPr>
          <p:cNvPr id="5" name="Text Placeholder 4"/>
          <p:cNvSpPr>
            <a:spLocks noGrp="1"/>
          </p:cNvSpPr>
          <p:nvPr>
            <p:ph type="body" sz="quarter" idx="11"/>
          </p:nvPr>
        </p:nvSpPr>
        <p:spPr/>
        <p:txBody>
          <a:bodyPr/>
          <a:lstStyle/>
          <a:p>
            <a:r>
              <a:rPr lang="fr-FR" dirty="0"/>
              <a:t>West N, et al, Ann </a:t>
            </a:r>
            <a:r>
              <a:rPr lang="fr-FR" dirty="0" err="1"/>
              <a:t>Oncol</a:t>
            </a:r>
            <a:r>
              <a:rPr lang="fr-FR" dirty="0"/>
              <a:t> 2019;30(</a:t>
            </a:r>
            <a:r>
              <a:rPr lang="fr-FR" dirty="0" err="1"/>
              <a:t>suppl</a:t>
            </a:r>
            <a:r>
              <a:rPr lang="fr-FR" dirty="0"/>
              <a:t>):</a:t>
            </a:r>
            <a:r>
              <a:rPr lang="fr-FR" dirty="0" err="1"/>
              <a:t>abstr</a:t>
            </a:r>
            <a:r>
              <a:rPr lang="fr-FR" dirty="0"/>
              <a:t> </a:t>
            </a:r>
            <a:r>
              <a:rPr lang="fr-FR" dirty="0" smtClean="0"/>
              <a:t>532PD</a:t>
            </a:r>
            <a:endParaRPr lang="fr-FR" dirty="0"/>
          </a:p>
        </p:txBody>
      </p:sp>
    </p:spTree>
    <p:extLst>
      <p:ext uri="{BB962C8B-B14F-4D97-AF65-F5344CB8AC3E}">
        <p14:creationId xmlns:p14="http://schemas.microsoft.com/office/powerpoint/2010/main" xmlns="" val="835557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fe79a52d-921d-4459-ac27-be0ccde62662"/>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14822</Words>
  <Application>Microsoft Office PowerPoint</Application>
  <PresentationFormat>Bildschirmpräsentation (4:3)</PresentationFormat>
  <Paragraphs>4291</Paragraphs>
  <Slides>94</Slides>
  <Notes>0</Notes>
  <HiddenSlides>0</HiddenSlides>
  <MMClips>0</MMClips>
  <ScaleCrop>false</ScaleCrop>
  <HeadingPairs>
    <vt:vector size="4" baseType="variant">
      <vt:variant>
        <vt:lpstr>Design</vt:lpstr>
      </vt:variant>
      <vt:variant>
        <vt:i4>1</vt:i4>
      </vt:variant>
      <vt:variant>
        <vt:lpstr>Folientitel</vt:lpstr>
      </vt:variant>
      <vt:variant>
        <vt:i4>94</vt:i4>
      </vt:variant>
    </vt:vector>
  </HeadingPairs>
  <TitlesOfParts>
    <vt:vector size="95" baseType="lpstr">
      <vt:lpstr>1_Default Design</vt:lpstr>
      <vt:lpstr>Diaporama cancers digestifs 2019 Abstracts sélectionnés de:</vt:lpstr>
      <vt:lpstr>Lettre de l’ESDO</vt:lpstr>
      <vt:lpstr>Diaporama ESDO oncologie médicale Contributeurs 2019</vt:lpstr>
      <vt:lpstr>Glossaire</vt:lpstr>
      <vt:lpstr>Sommaire</vt:lpstr>
      <vt:lpstr>Cancers de l’oesophage et de l’estomac </vt:lpstr>
      <vt:lpstr>LBA11: Nivolumab versus chimiothérapie dans le carcinome épidermoïde de l’oesophage avancé (CEOA) : l’étude de phase 3 ATTRACTION-3  – Cho BC, et al</vt:lpstr>
      <vt:lpstr>LBA11: Nivolumab versus chimiothérapie dans le carcinome épidermoïde de l’oesophage avancé (CEOA) : l’étude de phase 3 ATTRACTION-3  – Cho BC, et al</vt:lpstr>
      <vt:lpstr>LBA11: Nivolumab versus chimiothérapie dans le carcinome épidermoïde de l’oesophage avancé (CEOA) : l’étude de phase 3 ATTRACTION-3  – Cho BC, et al</vt:lpstr>
      <vt:lpstr>LBA11: Nivolumab versus chimiothérapie dans le carcinome épidermoïde de l’oesophage avancé (CEOA) : l’étude de phase 3 ATTRACTION-3  – Cho BC, et al</vt:lpstr>
      <vt:lpstr>LBA41: Etude randomisée de phase III de chimiothérapie néoadjuvante par docétaxel(D), oxaliplatine(O) et S-1(S) (DOS) suivie de chirurgie et S-1 adjuvant vs. chirurgie et S-1 adjuvant dans le cancer de l’estomac avancé résécable (PRODIGY) – Kang Y-K, et al</vt:lpstr>
      <vt:lpstr>LBA41: Etude randomisée de phase III de chimiothérapie néoadjuvante par docétaxel(D), oxaliplatine(O) et S-1(S) (DOS) suivie de chirurgie et S-1 adjuvant vs. chirurgie et S-1 adjuvant dans le cancer de l’estomac avancé résécable (PRODIGY) – Kang Y-K, et al</vt:lpstr>
      <vt:lpstr>LBA41: Etude randomisée de phase III de chimiothérapie néoadjuvante par docétaxel(D), oxaliplatine(O) et S-1(S) (DOS) suivie de chirurgie et S-1 adjuvant vs. chirurgie et S-1 adjuvant dans le cancer de l’estomac avancé résécable (PRODIGY) – Kang Y-K, et al</vt:lpstr>
      <vt:lpstr>LBA41: Etude randomisée de phase III de chimiothérapie néoadjuvante par docétaxel(D), oxaliplatine(O) et S-1(S) (DOS) suivie de chirurgie et S-1 adjuvant vs. chirurgie et S-1 adjuvant dans le cancer de l’estomac avancé résécable (PRODIGY) – Kang Y-K, et al</vt:lpstr>
      <vt:lpstr>LBA42: Chimiothérapie périopératoire par oxaliplatine associé à S-1 (SOX) versus chimiothérapie postopératoire par SOX ou oxaliplatine et capécitabine (XELOX) dans l’adénocarcinome localement avancé de l’estomac avec gastrectomie D2: étude de phase III randomisée (RESOLVE) – Ji J, et al</vt:lpstr>
      <vt:lpstr>LBA42: Chimiothérapie périopératoire par oxaliplatine associé à S-1 (SOX) versus chimiothérapie postopératoire par SOX ou oxaliplatine et capécitabine (XELOX) dans l’adénocarcinome localement avancé de l’estomac avec gastrectomie D2: étude de phase III randomisée (RESOLVE) – Ji J, et al</vt:lpstr>
      <vt:lpstr>LBA42: Chimiothérapie périopératoire par oxaliplatine associé à S-1 (SOX) versus chimiothérapie postopératoire par SOX ou oxaliplatine et capécitabine (XELOX) dans l’adénocarcinome localement avancé de l’estomac avec gastrectomie D2: étude de phase III randomisée (RESOLVE) – Ji J, et al</vt:lpstr>
      <vt:lpstr>LBA42: Chimiothérapie périopératoire par oxaliplatine associé à S-1 (SOX) versus chimiothérapie postopératoire par SOX ou oxaliplatine et capécitabine (XELOX) dans l’adénocarcinome localement avancé de l’estomac avec gastrectomie D2: étude de phase III randomisée (RESOLVE) – Ji J, et al</vt:lpstr>
      <vt:lpstr>LBA43: Etude randomisée de phase 3 ANGEL évaluant rivocéranib (apatinib) + meilleurs soins de support (MSSup) vs placebo + MSSup chez les patients avec cancer de l’estomac avancé/métastatique en échec après ≥2 lignes préalables de chimiothérapie – Kang Y-K, et al</vt:lpstr>
      <vt:lpstr>LBA43: Etude randomisée de phase 3 ANGEL évaluant rivocéranib (apatinib) + meilleurs soins de support (MSSup) vs placebo + MSSup chez les patients avec cancer de l’estomac avancé/métastatique en échec après ≥2 lignes préalables de chimiothérapie – Kang Y-K, et al</vt:lpstr>
      <vt:lpstr>LBA43: Etude randomisée de phase 3 ANGEL évaluant rivocéranib (apatinib) + meilleurs soins de support (MSSup) vs placebo + MSSup chez les patients avec cancer de l’estomac avancé/métastatique en échec après ≥2 lignes préalables de chimiothérapie – Kang Y-K, et al</vt:lpstr>
      <vt:lpstr>LBA43: Etude randomisée de phase 3 ANGEL évaluant rivocéranib (apatinib) + meilleurs soins de support (MSSup) vs placebo + MSSup chez les patients avec cancer de l’estomac avancé/métastatique en échec après ≥2 lignes préalables de chimiothérapie – Kang Y-K, et al</vt:lpstr>
      <vt:lpstr>LBA44: Pembrolizumab avec ou sans chimiothérapie vs chimiothérapie chez les patients avec cancer avancé de l’estomac ou de la JGO, avec résultats en fonction du statut microsatellitaire (MSI-H) dans KEYNOTE-062 – Shitara K, et al</vt:lpstr>
      <vt:lpstr>LBA44: Pembrolizumab avec ou sans chimiothérapie vs chimiothérapie chez les patients avec cancer avancé de l’estomac ou de la JGO, avec résultats en fonction du statut microsatellitaire (MSI-H) dans KEYNOTE-062 – Shitara K, et al</vt:lpstr>
      <vt:lpstr>LBA44: Pembrolizumab avec ou sans chimiothérapie vs chimiothérapie chez les patients avec cancer avancé de l’estomac ou de la JGO, avec résultats en fonction du statut microsatellitaire (MSI-H) dans KEYNOTE-062 – Shitara K, et al</vt:lpstr>
      <vt:lpstr>LBA44: Pembrolizumab avec ou sans chimiothérapie vs chimiothérapie chez les patients avec cancer avancé de l’estomac ou de la JGO, avec résultats en fonction du statut microsatellitaire (MSI-H) dans KEYNOTE-062 – Shitara K, et al</vt:lpstr>
      <vt:lpstr>LBA45: Impact sur la qualité de vie liée (HRQoL) du pembrolizumab versus chimiothérapie en traitement de 1e ligne de l’adénocarcinome avancé de l’estomac ou de la jonction gastro-oesophagienne PD-L1 positif  – Van Cutsem E, et al</vt:lpstr>
      <vt:lpstr>LBA45: Impact sur la qualité de vie liée (HRQoL) du pembrolizumab versus chimiothérapie en traitement de 1e ligne de l’adénocarcinome avancé de l’estomac ou de la jonction gastro-oesophagienne PD-L1 positif  – Van Cutsem E, et al</vt:lpstr>
      <vt:lpstr>LBA45: Impact sur la qualité de vie liée (HRQoL) du pembrolizumab versus chimiothérapie en traitement de 1e ligne de l’adénocarcinome avancé de l’estomac ou de la jonction gastro-oesophagienne PD-L1 positif  – Van Cutsem E, et al</vt:lpstr>
      <vt:lpstr>LBA45 : Impact sur la qualité de vie (HRQoL) du pembrolizumab versus chimiothérapie en traitement de 1e ligne de l’adénocarcinome avancé de l’estomac ou de la jonction gastro-oesophagienne PD-L1 positif  – Van Cutsem E, et al</vt:lpstr>
      <vt:lpstr>LBA46: Chimiothérapie chez les patients âgés et fragiles avec cancer gastro-oesophagien avancé : résultats de qualité de vie (QoL) de l’étude de phase III GO2 – Hall P, et al</vt:lpstr>
      <vt:lpstr>LBA46: Chimiothérapie chez les patients âgés et fragiles avec cancer gastro-oesophagien avancé : résultats de qualité de vie (QoL) de l’étude de phase III GO2 – Hall P, et al</vt:lpstr>
      <vt:lpstr>LBA46: Chimiothérapie chez les patients âgés et fragiles avec cancer gastro-oesophagien avancé : résultats de qualité de vie (QoL) de l’étude de phase III GO2 – Hall P, et al</vt:lpstr>
      <vt:lpstr>Cancers du pancréas, de l’intestin grêle et du tractus hépatobiliaire</vt:lpstr>
      <vt:lpstr>Cancer du pancréas</vt:lpstr>
      <vt:lpstr>671O: Taux de conversion dans le cancer du pancréas localement avancé (CPLA) après chimiothérapie d’induction à base de nab-paclitaxel / gemcitabine ou FOLFIRINOX (NEOLAP) – résultats définitifs de l’étude randomisée multicentrique de phase 2 AIO – Kunzmann V, et al</vt:lpstr>
      <vt:lpstr>671O: Taux de conversion dans le cancer du pancréas localement avancé (CPLA) après chimiothérapie d’induction à base de nab-paclitaxel / gemcitabine ou FOLFIRINOX (NEOLAP) – résultats définitifs de l’étude randomisée multicentrique de phase 2 AIO – Kunzmann V, et al</vt:lpstr>
      <vt:lpstr>671O: Taux de conversion dans le cancer du pancréas localement avancé (CPLA) après chimiothérapie d’induction à base de nab-paclitaxel / gemcitabine ou FOLFIRINOX (NEOLAP) – résultats définitifs de l’étude randomisée multicentrique de phase 2 AIO – Kunzmann V, et al</vt:lpstr>
      <vt:lpstr>671O: Taux de conversion dans le cancer du pancréas localement avancé (CPLA) après chimiothérapie d’induction à base de nab-paclitaxel / gemcitabine ou FOLFIRINOX (NEOLAP) – résultats définitifs de l’étude randomisée multicentrique de phase 2 AIO – Kunzmann V, et al</vt:lpstr>
      <vt:lpstr>673PD: Nab-paclitaxel (Nab) plus gemcitabine (G) est plus efficace que G seule dans le cancer du pancréas localement avancé non résécable : l’étude GAP, un essai GISCAD de phase II comparatif randomisé – Cascinu S, et al</vt:lpstr>
      <vt:lpstr>673PD: Nab-paclitaxel (Nab) plus gemcitabine (G) est plus efficace que G seule dans le cancer du pancréas localement avancé non résécable : l’étude GAP, un essai GISCAD de phase II comparatif randomisé – Cascinu S, et al</vt:lpstr>
      <vt:lpstr>673PD: Nab-paclitaxel (Nab) plus gemcitabine (G) est plus efficace que G seule dans le cancer du pancréas localement avancé non résécable : l’étude GAP, un essai GISCAD de phase II comparatif randomisé – Cascinu S, et al</vt:lpstr>
      <vt:lpstr>carcinome Hépatocellulaire</vt:lpstr>
      <vt:lpstr>LBA38_PR: CheckMate 459: étude multicentrique randomisée de phase 3 évaluant nivolumab vs sorafénib en traitement de 1e ligne chez les patients avec carcinome hépatocellulaire avancé – Yau T, et al</vt:lpstr>
      <vt:lpstr>LBA38_PR: CheckMate 459: étude multicentrique randomisée de phase 3 évaluant nivolumab vs sorafénib en traitement de 1e ligne chez les patients avec carcinome hépatocellulaire avancé – Yau T, et al</vt:lpstr>
      <vt:lpstr>LBA38_PR: CheckMate 459: étude multicentrique randomisée de phase 3 évaluant nivolumab vs sorafénib en traitement de 1e ligne chez les patients avec carcinome hépatocellulaire avancé – Yau T, et al</vt:lpstr>
      <vt:lpstr>LBA38_PR: CheckMate 459: étude multicentrique randomisée de phase 3 évaluant nivolumab vs sorafénib en traitement de 1e ligne chez les patients avec carcinome hépatocellulaire avancé – Yau T, et al</vt:lpstr>
      <vt:lpstr>LBA39: Résultats d’étude randomisée d’efficacité et de tolérance d’atézolizumab + bévacizumab chez les patients avec carcinome hépatocellulaire non résécable, non prétraité – Lee M, et al</vt:lpstr>
      <vt:lpstr>LBA39: Résultats d’étude randomisée d’efficacité et de tolérance d’atézolizumab + bévacizumab chez les patients avec carcinome hépatocellulaire non résécable, non prétraité – Lee M, et al</vt:lpstr>
      <vt:lpstr>LBA39: Résultats d’étude randomisée d’efficacité et de tolérance d’atézolizumab + bévacizumab chez les patients avec carcinome hépatocellulaire non résécable, non prétraité – Lee M, et al</vt:lpstr>
      <vt:lpstr>LBA39: Résultats d’étude randomisée d’efficacité et de tolérance d’atézolizumab + bévacizumab chez les patients avec carcinome hépatocellulaire non résécable, non prétraité – Lee M, et al</vt:lpstr>
      <vt:lpstr>Cancer des voies biliaires</vt:lpstr>
      <vt:lpstr>LBA10_PR: ClarIDHy: étude globale de phase III, randomisée en double aveugle évaluant l’ivosidénib vs placebo chez les patients avec cholangiocarcinome avancé porteur d’une mutation de l’isocitrate déshydrogénase 1 (IDH1) – Abou-Alfa GK, et al</vt:lpstr>
      <vt:lpstr>LBA10_PR: ClarIDHy: étude globale de phase III, randomisée en double aveugle évaluant l’ivosidénib vs placebo chez les patients avec cholangiocarcinome avancé porteur d’une mutation de l’isocitrate déshydrogénase 1 (IDH1) – Abou-Alfa GK, et al</vt:lpstr>
      <vt:lpstr>LBA10_PR: ClarIDHy: étude globale de phase III, randomisée en double aveugle évaluant l’ivosidénib vs placebo chez les patients avec cholangiocarcinome avancé porteur d’une mutation de l’isocitrate déshydrogénase 1 (IDH1) – Abou-Alfa GK, et al</vt:lpstr>
      <vt:lpstr>LBA10_PR: ClarIDHy: étude globale de phase III, randomisée en double aveugle évaluant l’ivosidénib vs placebo chez les patients avec cholangiocarcinome avancé porteur d’une mutation de l’isocitrate déshydrogénase 1 (IDH1) – Abou-Alfa GK, et al</vt:lpstr>
      <vt:lpstr>LBA40: FIGHT-202: étude de phase II évaluant le pemigatinib chez les patients avec cholangiocarcinome avancé ou métastatique prétraité  – Vogel A, et al</vt:lpstr>
      <vt:lpstr>LBA40: FIGHT-202: étude de phase II évaluant le pemigatinib chez les patients avec cholangiocarcinome avancé ou métastatique prétraité  – Vogel A, et al</vt:lpstr>
      <vt:lpstr>LBA40: FIGHT-202: étude de phase II évaluant le pemigatinib chez les patients avec cholangiocarcinome avancé ou métastatique prétraité  – Vogel A, et al</vt:lpstr>
      <vt:lpstr>LBA40: FIGHT-202: étude de phase II évaluant le pemigatinib chez les patients avec cholangiocarcinome avancé ou métastatique prétraité  – Vogel A, et al</vt:lpstr>
      <vt:lpstr>tumeurs Neuroendocrines</vt:lpstr>
      <vt:lpstr>LBA76: Efficacité et tolérance du surufatinib chez les patients avec tumeurs neuroendocrines bien différenciées extrapancréatiques avancées: résultats d’une étude randomisée de phase III (SANET-ep) – Xu J, et al</vt:lpstr>
      <vt:lpstr>LBA76: Efficacité et tolérance du surufatinib chez les patients avec tumeurs neuroendocrines bien différenciées extrapancréatiques avancées: résultats d’une étude randomisée de phase III (SANET-ep) – Xu J, et al</vt:lpstr>
      <vt:lpstr>LBA76: Efficacité et tolérance du surufatinib chez les patients avec tumeurs neuroendocrines bien différenciées extrapancréatiques avancées: résultats d’une étude randomisée de phase III (SANET-ep) – Xu J, et al</vt:lpstr>
      <vt:lpstr>LBA76: Efficacité et tolérance du surufatinib chez les patients avec tumeurs neuroendocrines bien différenciées extrapancréatiques avancées: résultats d’une étude randomisée de phase III (SANET-ep) – Xu J, et al</vt:lpstr>
      <vt:lpstr>Cancers du côlon, du rectum et de l‘anus</vt:lpstr>
      <vt:lpstr>LBA30_PR: Analyse de l’ADN tumoral circulant (ADNtc) de patients enrôlés dans l’étude de phase III IDEA-FRANCE : valeur pronostique et prédictive pour la durée du traitement adjuvant – Taieb J, et al</vt:lpstr>
      <vt:lpstr>LBA30_PR: Analyse de l’ADN tumoral circulant (ADNtc) de patients enrôlés dans l’étude de phase III IDEA-FRANCE : valeur pronostique et prédictive pour la durée du traitement adjuvant – Taieb J, et al</vt:lpstr>
      <vt:lpstr>LBA30_PR: Analyse de l’ADN tumoral circulant (ADNtc) de patients enrôlés dans l’étude de phase III IDEA-FRANCE : valeur pronostique et prédictive pour la durée du traitement adjuvant – Taieb J, et al</vt:lpstr>
      <vt:lpstr>LBA30_PR: Analyse de l’ADN tumoral circulant (ADNtc) de patients enrôlés dans l’étude de phase III IDEA-FRANCE : valeur pronostique et prédictive pour la durée du traitement adjuvant – Taieb J, et al</vt:lpstr>
      <vt:lpstr>LBA31: Bévacizumab plus chimiothérapie versus chimiothérapie seule en traitement de 1e ligne chez les patients avec cancer colorectal muté RAS non résécable et métastases limitées au foie– étude randomisée contrôlée monocentrique – Xu J, et al</vt:lpstr>
      <vt:lpstr>LBA31: Bévacizumab plus chimiothérapie versus chimiothérapie seule en traitement de 1e ligne chez les patients avec cancer colorectal muté RAS non résécable et métastases limitées au foie– étude randomisée contrôlée monocentrique – Xu J, et al</vt:lpstr>
      <vt:lpstr>LBA31: Bévacizumab plus chimiothérapie versus chimiothérapie seule en traitement de 1e ligne chez les patients avec cancer colorectal muté RAS non résécable et métastases limitées au foie– étude randomisée contrôlée monocentrique – Xu J, et al</vt:lpstr>
      <vt:lpstr>LBA31: Bévacizumab plus chimiothérapie versus chimiothérapie seule en traitement de 1e ligne chez les patients avec cancer colorectal muté RAS non résécable et métastases limitées au foie– étude randomisée contrôlée monocentrique – Xu J, et al</vt:lpstr>
      <vt:lpstr>LBA32: Encorafénib plus cétuximab avec ou sans binimétinib dans le cancer colorectal métastatique muté BRAF V600E: résultats d’une étude randomisée de phase III à 3 bras vs irinotécan ou FOLFIRI plus cétuximab (BEACON CRC) – Tabernero J, et al</vt:lpstr>
      <vt:lpstr>LBA32: Encorafénib plus cétuximab avec ou sans binimétinib dans le cancer colorectal métastatique muté BRAF V600E: résultats d’une étude randomisée de phase III à 3 bras vs irinotécan ou FOLFIRI plus cétuximab (BEACON CRC) – Tabernero J, et al</vt:lpstr>
      <vt:lpstr>LBA32: Encorafénib plus cétuximab avec ou sans binimétinib dans le cancer colorectal métastatique muté BRAF V600E: résultats d’une étude randomisée de phase III à 3 bras vs irinotécan ou FOLFIRI plus cétuximab (BEACON CRC) – Tabernero J, et al</vt:lpstr>
      <vt:lpstr>LBA32: Encorafénib plus cétuximab avec ou sans binimétinib dans le cancer colorectal métastatique muté BRAF V600E: résultats d’une étude randomisée de phase III à 3 bras vs irinotécan ou FOLFIRI plus cétuximab (BEACON CRC) – Tabernero J, et al</vt:lpstr>
      <vt:lpstr>LBA32: Encorafénib plus cétuximab avec ou sans binimétinib dans le cancer colorectal métastatique muté BRAF V600E: résultats d’une étude randomisée de phase III à 3 bras vs irinotécan ou FOLFIRI plus cétuximab (BEACON CRC) – Tabernero J, et al</vt:lpstr>
      <vt:lpstr>LBA34: MIRACLE: extrait de thé vert versus placebo pour la prévention de l’adénome colorectal : un essai randomisé contrôlé – Seufferlein T, et al</vt:lpstr>
      <vt:lpstr>LBA34: MIRACLE: extrait de thé vert versus placebo pour la prévention de l’adénome colorectal : un essai randomisé contrôlé – Seufferlein T, et al</vt:lpstr>
      <vt:lpstr>LBA34: MIRACLE: extrait de thé vert versus placebo pour la prévention de l’adénome colorectal : un essai randomisé contrôlé – Seufferlein T, et al</vt:lpstr>
      <vt:lpstr>LBA34: MIRACLE: extrait de thé vert versus placebo pour la prévention de l’adénome colorectal : un essai randomisé contrôlé – Seufferlein T, et al</vt:lpstr>
      <vt:lpstr>522O: Le dépistage des mutations dans l’ADNtc détecte la maladie résiduelle (MR) chez les patients avec cancer colorectal localisé et permet d’identifier ceux à haut risque de récidive quels que soient le stade, l’absence d’expression de CDX2 et le sous-type CMS – Tarazona N, et al</vt:lpstr>
      <vt:lpstr>522O: Le dépistage des mutations dans l’ADNtc détecte la maladie résiduelle (MR) chez les patients avec cancer colorectal localisé et permet d’identifier ceux à haut risque de récidive quels que soient le stade, l’absence d’expression de CDX2 et le sous-type CMS – Tarazona N, et al</vt:lpstr>
      <vt:lpstr>522O: Le dépistage des mutations dans l’ADNtc détecte la maladie résiduelle (MR) chez les patients avec cancer colorectal localisé et permet d’identifier ceux à haut risque de récidive quels que soient le stade, l’absence d’expression de CDX2 et le sous-type CMS – Tarazona N, et al</vt:lpstr>
      <vt:lpstr>522O: Le dépistage des mutations dans l’ADNtc détecte la maladie résiduelle (MR) chez les patients avec cancer colorectal localisé et permet d’identifier ceux à haut risque de récidive quels que soient le stade, l’absence d’expression de CDX2 et le sous-type CMS – Tarazona N, et al</vt:lpstr>
      <vt:lpstr>523O: FOxTROT: essai international randomisé contrôlé chez 1053 patients évaluant la chimiothérapie néoadjuvante (CTNA) dans le cancer du côlon  – Morton D, et al</vt:lpstr>
      <vt:lpstr>523O: FOxTROT: essai international randomisé contrôlé chez 1053 patients évaluant la chimiothérapie néoadjuvante (CTNA) dans le cancer du côlon  – Morton D, et al</vt:lpstr>
      <vt:lpstr>523O: FOxTROT: essai international randomisé contrôlé chez 1053 patients évaluant la chimiothérapie néoadjuvante (CTNA) dans le cancer du côlon  – Morton D, et al</vt:lpstr>
      <vt:lpstr>532PD: Chimiothérapie préopératoire par FOLFOX dans le cancer du côlon avancé: analyse pathologique de l’étude FOxTROT – West N, et al</vt:lpstr>
      <vt:lpstr>532PD: Chimiothérapie préopératoire par FOLFOX dans le cancer du côlon avancé: analyse pathologique de l’étude FOxTROT – West N, et al</vt:lpstr>
      <vt:lpstr>532PD: Chimiothérapie préopératoire par FOLFOX dans le cancer du côlon avancé: analyse pathologique de l’étude FOxTROT – West N, et al</vt:lpstr>
      <vt:lpstr>532PD: Chimiothérapie préopératoire par FOLFOX dans le cancer du côlon avancé: analyse pathologique de l’étude FOxTROT – West N,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Liz</cp:lastModifiedBy>
  <cp:revision>831</cp:revision>
  <cp:lastPrinted>2019-10-14T11:26:12Z</cp:lastPrinted>
  <dcterms:created xsi:type="dcterms:W3CDTF">2011-02-23T10:20:57Z</dcterms:created>
  <dcterms:modified xsi:type="dcterms:W3CDTF">2019-10-15T13:59:18Z</dcterms:modified>
</cp:coreProperties>
</file>